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jpg" ContentType="image/jp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12192"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pic>
        <p:nvPicPr>
          <p:cNvPr id="18" name="bg object 18"/>
          <p:cNvPicPr/>
          <p:nvPr/>
        </p:nvPicPr>
        <p:blipFill>
          <a:blip r:embed="rId3" cstate="print"/>
          <a:stretch>
            <a:fillRect/>
          </a:stretch>
        </p:blipFill>
        <p:spPr>
          <a:xfrm>
            <a:off x="10056876" y="313943"/>
            <a:ext cx="1853183" cy="451103"/>
          </a:xfrm>
          <a:prstGeom prst="rect">
            <a:avLst/>
          </a:prstGeom>
        </p:spPr>
      </p:pic>
      <p:sp>
        <p:nvSpPr>
          <p:cNvPr id="19" name="bg object 19"/>
          <p:cNvSpPr/>
          <p:nvPr/>
        </p:nvSpPr>
        <p:spPr>
          <a:xfrm>
            <a:off x="0" y="25907"/>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1F517B"/>
          </a:solidFill>
        </p:spPr>
        <p:txBody>
          <a:bodyPr wrap="square" lIns="0" tIns="0" rIns="0" bIns="0" rtlCol="0"/>
          <a:lstStyle/>
          <a:p/>
        </p:txBody>
      </p:sp>
      <p:sp>
        <p:nvSpPr>
          <p:cNvPr id="20" name="bg object 20"/>
          <p:cNvSpPr/>
          <p:nvPr/>
        </p:nvSpPr>
        <p:spPr>
          <a:xfrm>
            <a:off x="0" y="25907"/>
            <a:ext cx="12192000" cy="1316990"/>
          </a:xfrm>
          <a:custGeom>
            <a:avLst/>
            <a:gdLst/>
            <a:ahLst/>
            <a:cxnLst/>
            <a:rect l="l" t="t" r="r" b="b"/>
            <a:pathLst>
              <a:path w="12192000" h="1316990">
                <a:moveTo>
                  <a:pt x="0" y="1316736"/>
                </a:moveTo>
                <a:lnTo>
                  <a:pt x="12192000" y="1316736"/>
                </a:lnTo>
                <a:lnTo>
                  <a:pt x="12192000" y="0"/>
                </a:lnTo>
                <a:lnTo>
                  <a:pt x="0" y="0"/>
                </a:lnTo>
                <a:lnTo>
                  <a:pt x="0" y="1316736"/>
                </a:lnTo>
                <a:close/>
              </a:path>
            </a:pathLst>
          </a:custGeom>
          <a:ln w="12192">
            <a:solidFill>
              <a:srgbClr val="133958"/>
            </a:solidFill>
          </a:ln>
        </p:spPr>
        <p:txBody>
          <a:bodyPr wrap="square" lIns="0" tIns="0" rIns="0" bIns="0" rtlCol="0"/>
          <a:lstStyle/>
          <a:p/>
        </p:txBody>
      </p:sp>
      <p:pic>
        <p:nvPicPr>
          <p:cNvPr id="21" name="bg object 21"/>
          <p:cNvPicPr/>
          <p:nvPr/>
        </p:nvPicPr>
        <p:blipFill>
          <a:blip r:embed="rId4" cstate="print"/>
          <a:stretch>
            <a:fillRect/>
          </a:stretch>
        </p:blipFill>
        <p:spPr>
          <a:xfrm>
            <a:off x="4207764" y="3150107"/>
            <a:ext cx="2413254" cy="1119377"/>
          </a:xfrm>
          <a:prstGeom prst="rect">
            <a:avLst/>
          </a:prstGeom>
        </p:spPr>
      </p:pic>
      <p:pic>
        <p:nvPicPr>
          <p:cNvPr id="22" name="bg object 22"/>
          <p:cNvPicPr/>
          <p:nvPr/>
        </p:nvPicPr>
        <p:blipFill>
          <a:blip r:embed="rId5" cstate="print"/>
          <a:stretch>
            <a:fillRect/>
          </a:stretch>
        </p:blipFill>
        <p:spPr>
          <a:xfrm>
            <a:off x="6187440" y="3150107"/>
            <a:ext cx="1829562" cy="1119377"/>
          </a:xfrm>
          <a:prstGeom prst="rect">
            <a:avLst/>
          </a:prstGeom>
        </p:spPr>
      </p:pic>
      <p:sp>
        <p:nvSpPr>
          <p:cNvPr id="2" name="Holder 2"/>
          <p:cNvSpPr>
            <a:spLocks noGrp="1"/>
          </p:cNvSpPr>
          <p:nvPr>
            <p:ph type="ctrTitle"/>
          </p:nvPr>
        </p:nvSpPr>
        <p:spPr>
          <a:xfrm>
            <a:off x="4509896" y="3282441"/>
            <a:ext cx="3096895" cy="635000"/>
          </a:xfrm>
          <a:prstGeom prst="rect">
            <a:avLst/>
          </a:prstGeom>
        </p:spPr>
        <p:txBody>
          <a:bodyPr wrap="square" lIns="0" tIns="0" rIns="0" bIns="0">
            <a:spAutoFit/>
          </a:bodyPr>
          <a:lstStyle>
            <a:lvl1pPr>
              <a:defRPr sz="2800" b="1" i="0">
                <a:solidFill>
                  <a:srgbClr val="2D4E7D"/>
                </a:solidFill>
                <a:latin typeface="微软雅黑"/>
                <a:cs typeface="微软雅黑"/>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1" i="0">
                <a:solidFill>
                  <a:schemeClr val="tx1"/>
                </a:solidFill>
                <a:latin typeface="微软雅黑"/>
                <a:cs typeface="微软雅黑"/>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bg1"/>
                </a:solidFill>
                <a:latin typeface="微软雅黑"/>
                <a:cs typeface="微软雅黑"/>
              </a:defRPr>
            </a:lvl1pPr>
          </a:lstStyle>
          <a:p>
            <a:pPr marL="38100">
              <a:lnSpc>
                <a:spcPct val="100000"/>
              </a:lnSpc>
              <a:spcBef>
                <a:spcPts val="170"/>
              </a:spcBef>
            </a:pPr>
            <a:fld id="{81D60167-4931-47E6-BA6A-407CBD079E47}" type="slidenum">
              <a:rPr dirty="0" spc="-25"/>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type="body" idx="1"/>
          </p:nvPr>
        </p:nvSpPr>
        <p:spPr/>
        <p:txBody>
          <a:bodyPr lIns="0" tIns="0" rIns="0" bIns="0"/>
          <a:lstStyle>
            <a:lvl1pPr>
              <a:defRPr sz="2600" b="1" i="0">
                <a:solidFill>
                  <a:schemeClr val="tx1"/>
                </a:solidFill>
                <a:latin typeface="微软雅黑"/>
                <a:cs typeface="微软雅黑"/>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bg1"/>
                </a:solidFill>
                <a:latin typeface="微软雅黑"/>
                <a:cs typeface="微软雅黑"/>
              </a:defRPr>
            </a:lvl1pPr>
          </a:lstStyle>
          <a:p>
            <a:pPr marL="38100">
              <a:lnSpc>
                <a:spcPct val="100000"/>
              </a:lnSpc>
              <a:spcBef>
                <a:spcPts val="170"/>
              </a:spcBef>
            </a:pPr>
            <a:fld id="{81D60167-4931-47E6-BA6A-407CBD079E47}" type="slidenum">
              <a:rPr dirty="0" spc="-25"/>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idx="2" sz="half"/>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200" b="0" i="0">
                <a:solidFill>
                  <a:schemeClr val="bg1"/>
                </a:solidFill>
                <a:latin typeface="微软雅黑"/>
                <a:cs typeface="微软雅黑"/>
              </a:defRPr>
            </a:lvl1pPr>
          </a:lstStyle>
          <a:p>
            <a:pPr marL="38100">
              <a:lnSpc>
                <a:spcPct val="100000"/>
              </a:lnSpc>
              <a:spcBef>
                <a:spcPts val="170"/>
              </a:spcBef>
            </a:pPr>
            <a:fld id="{81D60167-4931-47E6-BA6A-407CBD079E47}" type="slidenum">
              <a:rPr dirty="0" spc="-25"/>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200" b="0" i="0">
                <a:solidFill>
                  <a:schemeClr val="bg1"/>
                </a:solidFill>
                <a:latin typeface="微软雅黑"/>
                <a:cs typeface="微软雅黑"/>
              </a:defRPr>
            </a:lvl1pPr>
          </a:lstStyle>
          <a:p>
            <a:pPr marL="38100">
              <a:lnSpc>
                <a:spcPct val="100000"/>
              </a:lnSpc>
              <a:spcBef>
                <a:spcPts val="170"/>
              </a:spcBef>
            </a:pPr>
            <a:fld id="{81D60167-4931-47E6-BA6A-407CBD079E47}" type="slidenum">
              <a:rPr dirty="0" spc="-25"/>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200" b="0" i="0">
                <a:solidFill>
                  <a:schemeClr val="bg1"/>
                </a:solidFill>
                <a:latin typeface="微软雅黑"/>
                <a:cs typeface="微软雅黑"/>
              </a:defRPr>
            </a:lvl1pPr>
          </a:lstStyle>
          <a:p>
            <a:pPr marL="38100">
              <a:lnSpc>
                <a:spcPct val="100000"/>
              </a:lnSpc>
              <a:spcBef>
                <a:spcPts val="170"/>
              </a:spcBef>
            </a:pPr>
            <a:fld id="{81D60167-4931-47E6-BA6A-407CBD079E47}" type="slidenum">
              <a:rPr dirty="0" spc="-25"/>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291316" y="6595872"/>
            <a:ext cx="246887" cy="246888"/>
          </a:xfrm>
          <a:prstGeom prst="rect">
            <a:avLst/>
          </a:prstGeom>
        </p:spPr>
      </p:pic>
      <p:sp>
        <p:nvSpPr>
          <p:cNvPr id="17" name="bg object 17"/>
          <p:cNvSpPr/>
          <p:nvPr/>
        </p:nvSpPr>
        <p:spPr>
          <a:xfrm>
            <a:off x="11291316" y="6595872"/>
            <a:ext cx="247015" cy="247015"/>
          </a:xfrm>
          <a:custGeom>
            <a:avLst/>
            <a:gdLst/>
            <a:ahLst/>
            <a:cxnLst/>
            <a:rect l="l" t="t" r="r" b="b"/>
            <a:pathLst>
              <a:path w="247015" h="247015">
                <a:moveTo>
                  <a:pt x="0" y="123443"/>
                </a:moveTo>
                <a:lnTo>
                  <a:pt x="9697" y="75395"/>
                </a:lnTo>
                <a:lnTo>
                  <a:pt x="36147" y="36156"/>
                </a:lnTo>
                <a:lnTo>
                  <a:pt x="75384" y="9701"/>
                </a:lnTo>
                <a:lnTo>
                  <a:pt x="123443" y="0"/>
                </a:lnTo>
                <a:lnTo>
                  <a:pt x="171503" y="9701"/>
                </a:lnTo>
                <a:lnTo>
                  <a:pt x="210740" y="36156"/>
                </a:lnTo>
                <a:lnTo>
                  <a:pt x="237190" y="75395"/>
                </a:lnTo>
                <a:lnTo>
                  <a:pt x="246887" y="123443"/>
                </a:lnTo>
                <a:lnTo>
                  <a:pt x="237190" y="171493"/>
                </a:lnTo>
                <a:lnTo>
                  <a:pt x="210740" y="210732"/>
                </a:lnTo>
                <a:lnTo>
                  <a:pt x="171503" y="237187"/>
                </a:lnTo>
                <a:lnTo>
                  <a:pt x="123443" y="246887"/>
                </a:lnTo>
                <a:lnTo>
                  <a:pt x="75384" y="237187"/>
                </a:lnTo>
                <a:lnTo>
                  <a:pt x="36147" y="210732"/>
                </a:lnTo>
                <a:lnTo>
                  <a:pt x="9697" y="171493"/>
                </a:lnTo>
                <a:lnTo>
                  <a:pt x="0" y="123443"/>
                </a:lnTo>
                <a:close/>
              </a:path>
            </a:pathLst>
          </a:custGeom>
          <a:ln w="12192">
            <a:solidFill>
              <a:srgbClr val="1286B7"/>
            </a:solidFill>
          </a:ln>
        </p:spPr>
        <p:txBody>
          <a:bodyPr wrap="square" lIns="0" tIns="0" rIns="0" bIns="0" rtlCol="0"/>
          <a:lstStyle/>
          <a:p/>
        </p:txBody>
      </p:sp>
      <p:sp>
        <p:nvSpPr>
          <p:cNvPr id="18" name="bg object 18"/>
          <p:cNvSpPr/>
          <p:nvPr/>
        </p:nvSpPr>
        <p:spPr>
          <a:xfrm>
            <a:off x="757427" y="6691883"/>
            <a:ext cx="11435080" cy="166370"/>
          </a:xfrm>
          <a:custGeom>
            <a:avLst/>
            <a:gdLst/>
            <a:ahLst/>
            <a:cxnLst/>
            <a:rect l="l" t="t" r="r" b="b"/>
            <a:pathLst>
              <a:path w="11435080" h="166370">
                <a:moveTo>
                  <a:pt x="0" y="166114"/>
                </a:moveTo>
                <a:lnTo>
                  <a:pt x="11434572" y="166114"/>
                </a:lnTo>
                <a:lnTo>
                  <a:pt x="11434572" y="0"/>
                </a:lnTo>
                <a:lnTo>
                  <a:pt x="0" y="0"/>
                </a:lnTo>
                <a:lnTo>
                  <a:pt x="0" y="166114"/>
                </a:lnTo>
                <a:close/>
              </a:path>
            </a:pathLst>
          </a:custGeom>
          <a:solidFill>
            <a:srgbClr val="1286B7"/>
          </a:solidFill>
        </p:spPr>
        <p:txBody>
          <a:bodyPr wrap="square" lIns="0" tIns="0" rIns="0" bIns="0" rtlCol="0"/>
          <a:lstStyle/>
          <a:p/>
        </p:txBody>
      </p:sp>
      <p:sp>
        <p:nvSpPr>
          <p:cNvPr id="19" name="bg object 19"/>
          <p:cNvSpPr/>
          <p:nvPr/>
        </p:nvSpPr>
        <p:spPr>
          <a:xfrm>
            <a:off x="0" y="6691883"/>
            <a:ext cx="757555" cy="166370"/>
          </a:xfrm>
          <a:custGeom>
            <a:avLst/>
            <a:gdLst/>
            <a:ahLst/>
            <a:cxnLst/>
            <a:rect l="l" t="t" r="r" b="b"/>
            <a:pathLst>
              <a:path w="757555" h="166370">
                <a:moveTo>
                  <a:pt x="757428" y="166114"/>
                </a:moveTo>
                <a:lnTo>
                  <a:pt x="757428" y="0"/>
                </a:lnTo>
                <a:lnTo>
                  <a:pt x="0" y="0"/>
                </a:lnTo>
                <a:lnTo>
                  <a:pt x="0" y="166114"/>
                </a:lnTo>
                <a:lnTo>
                  <a:pt x="757428" y="166114"/>
                </a:lnTo>
                <a:close/>
              </a:path>
            </a:pathLst>
          </a:custGeom>
          <a:solidFill>
            <a:srgbClr val="2D4E7D"/>
          </a:solidFill>
        </p:spPr>
        <p:txBody>
          <a:bodyPr wrap="square" lIns="0" tIns="0" rIns="0" bIns="0" rtlCol="0"/>
          <a:lstStyle/>
          <a:p/>
        </p:txBody>
      </p:sp>
      <p:pic>
        <p:nvPicPr>
          <p:cNvPr id="20" name="bg object 20"/>
          <p:cNvPicPr/>
          <p:nvPr/>
        </p:nvPicPr>
        <p:blipFill>
          <a:blip r:embed="rId8" cstate="print"/>
          <a:stretch>
            <a:fillRect/>
          </a:stretch>
        </p:blipFill>
        <p:spPr>
          <a:xfrm>
            <a:off x="10075164" y="339852"/>
            <a:ext cx="1854707" cy="451103"/>
          </a:xfrm>
          <a:prstGeom prst="rect">
            <a:avLst/>
          </a:prstGeom>
        </p:spPr>
      </p:pic>
      <p:sp>
        <p:nvSpPr>
          <p:cNvPr id="21" name="bg object 21"/>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28A9D5"/>
          </a:solidFill>
        </p:spPr>
        <p:txBody>
          <a:bodyPr wrap="square" lIns="0" tIns="0" rIns="0" bIns="0" rtlCol="0"/>
          <a:lstStyle/>
          <a:p/>
        </p:txBody>
      </p:sp>
      <p:sp>
        <p:nvSpPr>
          <p:cNvPr id="22" name="bg object 22"/>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28A9D5"/>
          </a:solidFill>
        </p:spPr>
        <p:txBody>
          <a:bodyPr wrap="square" lIns="0" tIns="0" rIns="0" bIns="0" rtlCol="0"/>
          <a:lstStyle/>
          <a:p/>
        </p:txBody>
      </p:sp>
      <p:sp>
        <p:nvSpPr>
          <p:cNvPr id="23" name="bg object 23"/>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28A9D5"/>
          </a:solidFill>
        </p:spPr>
        <p:txBody>
          <a:bodyPr wrap="square" lIns="0" tIns="0" rIns="0" bIns="0" rtlCol="0"/>
          <a:lstStyle/>
          <a:p/>
        </p:txBody>
      </p:sp>
      <p:sp>
        <p:nvSpPr>
          <p:cNvPr id="24" name="bg object 24"/>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28A9D5"/>
          </a:solidFill>
        </p:spPr>
        <p:txBody>
          <a:bodyPr wrap="square" lIns="0" tIns="0" rIns="0" bIns="0" rtlCol="0"/>
          <a:lstStyle/>
          <a:p/>
        </p:txBody>
      </p:sp>
      <p:sp>
        <p:nvSpPr>
          <p:cNvPr id="25" name="bg object 25"/>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28A9D5"/>
          </a:solidFill>
        </p:spPr>
        <p:txBody>
          <a:bodyPr wrap="square" lIns="0" tIns="0" rIns="0" bIns="0" rtlCol="0"/>
          <a:lstStyle/>
          <a:p/>
        </p:txBody>
      </p:sp>
      <p:sp>
        <p:nvSpPr>
          <p:cNvPr id="26" name="bg object 26"/>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28A9D5"/>
          </a:solidFill>
        </p:spPr>
        <p:txBody>
          <a:bodyPr wrap="square" lIns="0" tIns="0" rIns="0" bIns="0" rtlCol="0"/>
          <a:lstStyle/>
          <a:p/>
        </p:txBody>
      </p:sp>
      <p:sp>
        <p:nvSpPr>
          <p:cNvPr id="27" name="bg object 27"/>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28A9D5"/>
          </a:solidFill>
        </p:spPr>
        <p:txBody>
          <a:bodyPr wrap="square" lIns="0" tIns="0" rIns="0" bIns="0" rtlCol="0"/>
          <a:lstStyle/>
          <a:p/>
        </p:txBody>
      </p:sp>
      <p:sp>
        <p:nvSpPr>
          <p:cNvPr id="28" name="bg object 28"/>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28A9D5"/>
          </a:solidFill>
        </p:spPr>
        <p:txBody>
          <a:bodyPr wrap="square" lIns="0" tIns="0" rIns="0" bIns="0" rtlCol="0"/>
          <a:lstStyle/>
          <a:p/>
        </p:txBody>
      </p:sp>
      <p:sp>
        <p:nvSpPr>
          <p:cNvPr id="2" name="Holder 2"/>
          <p:cNvSpPr>
            <a:spLocks noGrp="1"/>
          </p:cNvSpPr>
          <p:nvPr>
            <p:ph type="title"/>
          </p:nvPr>
        </p:nvSpPr>
        <p:spPr>
          <a:xfrm>
            <a:off x="566724" y="291160"/>
            <a:ext cx="3931920" cy="452120"/>
          </a:xfrm>
          <a:prstGeom prst="rect">
            <a:avLst/>
          </a:prstGeom>
        </p:spPr>
        <p:txBody>
          <a:bodyPr wrap="square" lIns="0" tIns="0" rIns="0" bIns="0">
            <a:spAutoFit/>
          </a:bodyPr>
          <a:lstStyle>
            <a:lvl1pPr>
              <a:defRPr sz="2800" b="1" i="0">
                <a:solidFill>
                  <a:srgbClr val="2D4E7D"/>
                </a:solidFill>
                <a:latin typeface="微软雅黑"/>
                <a:cs typeface="微软雅黑"/>
              </a:defRPr>
            </a:lvl1pPr>
          </a:lstStyle>
          <a:p/>
        </p:txBody>
      </p:sp>
      <p:sp>
        <p:nvSpPr>
          <p:cNvPr id="3" name="Holder 3"/>
          <p:cNvSpPr>
            <a:spLocks noGrp="1"/>
          </p:cNvSpPr>
          <p:nvPr>
            <p:ph type="body" idx="1"/>
          </p:nvPr>
        </p:nvSpPr>
        <p:spPr>
          <a:xfrm>
            <a:off x="566724" y="1184275"/>
            <a:ext cx="6760209" cy="2540635"/>
          </a:xfrm>
          <a:prstGeom prst="rect">
            <a:avLst/>
          </a:prstGeom>
        </p:spPr>
        <p:txBody>
          <a:bodyPr wrap="square" lIns="0" tIns="0" rIns="0" bIns="0">
            <a:spAutoFit/>
          </a:bodyPr>
          <a:lstStyle>
            <a:lvl1pPr>
              <a:defRPr sz="2600" b="1" i="0">
                <a:solidFill>
                  <a:schemeClr val="tx1"/>
                </a:solidFill>
                <a:latin typeface="微软雅黑"/>
                <a:cs typeface="微软雅黑"/>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11287379" y="6613618"/>
            <a:ext cx="269240" cy="227329"/>
          </a:xfrm>
          <a:prstGeom prst="rect">
            <a:avLst/>
          </a:prstGeom>
        </p:spPr>
        <p:txBody>
          <a:bodyPr wrap="square" lIns="0" tIns="0" rIns="0" bIns="0">
            <a:spAutoFit/>
          </a:bodyPr>
          <a:lstStyle>
            <a:lvl1pPr>
              <a:defRPr sz="1200" b="0" i="0">
                <a:solidFill>
                  <a:schemeClr val="bg1"/>
                </a:solidFill>
                <a:latin typeface="微软雅黑"/>
                <a:cs typeface="微软雅黑"/>
              </a:defRPr>
            </a:lvl1pPr>
          </a:lstStyle>
          <a:p>
            <a:pPr marL="38100">
              <a:lnSpc>
                <a:spcPct val="100000"/>
              </a:lnSpc>
              <a:spcBef>
                <a:spcPts val="170"/>
              </a:spcBef>
            </a:pPr>
            <a:fld id="{81D60167-4931-47E6-BA6A-407CBD079E47}" type="slidenum">
              <a:rPr dirty="0" spc="-25"/>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1.png"/><Relationship Id="rId3"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p:spPr>
        <p:txBody>
          <a:bodyPr wrap="square" lIns="0" tIns="12065" rIns="0" bIns="0" rtlCol="0" vert="horz">
            <a:spAutoFit/>
          </a:bodyPr>
          <a:lstStyle/>
          <a:p>
            <a:pPr marL="12700">
              <a:lnSpc>
                <a:spcPct val="100000"/>
              </a:lnSpc>
              <a:spcBef>
                <a:spcPts val="95"/>
              </a:spcBef>
              <a:tabLst>
                <a:tab pos="1992630" algn="l"/>
              </a:tabLst>
            </a:pPr>
            <a:r>
              <a:rPr dirty="0" sz="4000" spc="560">
                <a:solidFill>
                  <a:srgbClr val="C00000"/>
                </a:solidFill>
              </a:rPr>
              <a:t>第</a:t>
            </a:r>
            <a:r>
              <a:rPr dirty="0" sz="4000" spc="560">
                <a:solidFill>
                  <a:srgbClr val="C00000"/>
                </a:solidFill>
              </a:rPr>
              <a:t>一</a:t>
            </a:r>
            <a:r>
              <a:rPr dirty="0" sz="4000" spc="-50">
                <a:solidFill>
                  <a:srgbClr val="C00000"/>
                </a:solidFill>
              </a:rPr>
              <a:t>章</a:t>
            </a:r>
            <a:r>
              <a:rPr dirty="0" sz="4000">
                <a:solidFill>
                  <a:srgbClr val="C00000"/>
                </a:solidFill>
              </a:rPr>
              <a:t>	</a:t>
            </a:r>
            <a:r>
              <a:rPr dirty="0" sz="4000" spc="560">
                <a:solidFill>
                  <a:srgbClr val="C00000"/>
                </a:solidFill>
              </a:rPr>
              <a:t>绪</a:t>
            </a:r>
            <a:r>
              <a:rPr dirty="0" sz="4000" spc="-50">
                <a:solidFill>
                  <a:srgbClr val="C00000"/>
                </a:solidFill>
              </a:rPr>
              <a:t>论</a:t>
            </a:r>
            <a:endParaRPr sz="4000"/>
          </a:p>
        </p:txBody>
      </p:sp>
      <p:grpSp>
        <p:nvGrpSpPr>
          <p:cNvPr id="3" name="object 3" descr=""/>
          <p:cNvGrpSpPr/>
          <p:nvPr/>
        </p:nvGrpSpPr>
        <p:grpSpPr>
          <a:xfrm>
            <a:off x="-6095" y="388620"/>
            <a:ext cx="12204700" cy="6457315"/>
            <a:chOff x="-6095" y="388620"/>
            <a:chExt cx="12204700" cy="6457315"/>
          </a:xfrm>
        </p:grpSpPr>
        <p:sp>
          <p:nvSpPr>
            <p:cNvPr id="4" name="object 4" descr=""/>
            <p:cNvSpPr/>
            <p:nvPr/>
          </p:nvSpPr>
          <p:spPr>
            <a:xfrm>
              <a:off x="0" y="5714998"/>
              <a:ext cx="12192000" cy="1125220"/>
            </a:xfrm>
            <a:custGeom>
              <a:avLst/>
              <a:gdLst/>
              <a:ahLst/>
              <a:cxnLst/>
              <a:rect l="l" t="t" r="r" b="b"/>
              <a:pathLst>
                <a:path w="12192000" h="1125220">
                  <a:moveTo>
                    <a:pt x="12192000" y="0"/>
                  </a:moveTo>
                  <a:lnTo>
                    <a:pt x="0" y="0"/>
                  </a:lnTo>
                  <a:lnTo>
                    <a:pt x="0" y="1124711"/>
                  </a:lnTo>
                  <a:lnTo>
                    <a:pt x="12192000" y="1124711"/>
                  </a:lnTo>
                  <a:lnTo>
                    <a:pt x="12192000" y="0"/>
                  </a:lnTo>
                  <a:close/>
                </a:path>
              </a:pathLst>
            </a:custGeom>
            <a:solidFill>
              <a:srgbClr val="1F517B"/>
            </a:solidFill>
          </p:spPr>
          <p:txBody>
            <a:bodyPr wrap="square" lIns="0" tIns="0" rIns="0" bIns="0" rtlCol="0"/>
            <a:lstStyle/>
            <a:p/>
          </p:txBody>
        </p:sp>
        <p:sp>
          <p:nvSpPr>
            <p:cNvPr id="5" name="object 5" descr=""/>
            <p:cNvSpPr/>
            <p:nvPr/>
          </p:nvSpPr>
          <p:spPr>
            <a:xfrm>
              <a:off x="0" y="5714998"/>
              <a:ext cx="12192000" cy="1125220"/>
            </a:xfrm>
            <a:custGeom>
              <a:avLst/>
              <a:gdLst/>
              <a:ahLst/>
              <a:cxnLst/>
              <a:rect l="l" t="t" r="r" b="b"/>
              <a:pathLst>
                <a:path w="12192000" h="1125220">
                  <a:moveTo>
                    <a:pt x="0" y="1124711"/>
                  </a:moveTo>
                  <a:lnTo>
                    <a:pt x="12192000" y="1124711"/>
                  </a:lnTo>
                  <a:lnTo>
                    <a:pt x="12192000" y="0"/>
                  </a:lnTo>
                  <a:lnTo>
                    <a:pt x="0" y="0"/>
                  </a:lnTo>
                  <a:lnTo>
                    <a:pt x="0" y="1124711"/>
                  </a:lnTo>
                  <a:close/>
                </a:path>
              </a:pathLst>
            </a:custGeom>
            <a:ln w="12192">
              <a:solidFill>
                <a:srgbClr val="133958"/>
              </a:solidFill>
            </a:ln>
          </p:spPr>
          <p:txBody>
            <a:bodyPr wrap="square" lIns="0" tIns="0" rIns="0" bIns="0" rtlCol="0"/>
            <a:lstStyle/>
            <a:p/>
          </p:txBody>
        </p:sp>
        <p:pic>
          <p:nvPicPr>
            <p:cNvPr id="6" name="object 6" descr=""/>
            <p:cNvPicPr/>
            <p:nvPr/>
          </p:nvPicPr>
          <p:blipFill>
            <a:blip r:embed="rId2" cstate="print"/>
            <a:stretch>
              <a:fillRect/>
            </a:stretch>
          </p:blipFill>
          <p:spPr>
            <a:xfrm>
              <a:off x="460248" y="388620"/>
              <a:ext cx="2755392" cy="664463"/>
            </a:xfrm>
            <a:prstGeom prst="rect">
              <a:avLst/>
            </a:prstGeom>
          </p:spPr>
        </p:pic>
      </p:grpSp>
      <p:sp>
        <p:nvSpPr>
          <p:cNvPr id="7" name="object 7" descr=""/>
          <p:cNvSpPr txBox="1"/>
          <p:nvPr/>
        </p:nvSpPr>
        <p:spPr>
          <a:xfrm>
            <a:off x="7543927" y="4775708"/>
            <a:ext cx="3658870" cy="330835"/>
          </a:xfrm>
          <a:prstGeom prst="rect">
            <a:avLst/>
          </a:prstGeom>
        </p:spPr>
        <p:txBody>
          <a:bodyPr wrap="square" lIns="0" tIns="12700" rIns="0" bIns="0" rtlCol="0" vert="horz">
            <a:spAutoFit/>
          </a:bodyPr>
          <a:lstStyle/>
          <a:p>
            <a:pPr marL="12700">
              <a:lnSpc>
                <a:spcPct val="100000"/>
              </a:lnSpc>
              <a:spcBef>
                <a:spcPts val="100"/>
              </a:spcBef>
            </a:pPr>
            <a:r>
              <a:rPr dirty="0" sz="2000" spc="-10" b="1">
                <a:solidFill>
                  <a:srgbClr val="1F517B"/>
                </a:solidFill>
                <a:latin typeface="微软雅黑"/>
                <a:cs typeface="微软雅黑"/>
              </a:rPr>
              <a:t>华中科技大学计算机学院 谢美意</a:t>
            </a:r>
            <a:endParaRPr sz="2000">
              <a:latin typeface="微软雅黑"/>
              <a:cs typeface="微软雅黑"/>
            </a:endParaRPr>
          </a:p>
        </p:txBody>
      </p:sp>
      <p:pic>
        <p:nvPicPr>
          <p:cNvPr id="8" name="object 8" descr=""/>
          <p:cNvPicPr/>
          <p:nvPr/>
        </p:nvPicPr>
        <p:blipFill>
          <a:blip r:embed="rId3" cstate="print"/>
          <a:stretch>
            <a:fillRect/>
          </a:stretch>
        </p:blipFill>
        <p:spPr>
          <a:xfrm>
            <a:off x="3352800" y="1988820"/>
            <a:ext cx="5486400" cy="15179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3307841" cy="787145"/>
          </a:xfrm>
          <a:prstGeom prst="rect">
            <a:avLst/>
          </a:prstGeom>
        </p:spPr>
      </p:pic>
      <p:sp>
        <p:nvSpPr>
          <p:cNvPr id="3" name="object 3"/>
          <p:cNvSpPr txBox="1">
            <a:spLocks noGrp="1"/>
          </p:cNvSpPr>
          <p:nvPr>
            <p:ph type="title"/>
          </p:nvPr>
        </p:nvSpPr>
        <p:spPr>
          <a:xfrm>
            <a:off x="566724" y="291160"/>
            <a:ext cx="2866390" cy="452120"/>
          </a:xfrm>
          <a:prstGeom prst="rect"/>
        </p:spPr>
        <p:txBody>
          <a:bodyPr wrap="square" lIns="0" tIns="12065" rIns="0" bIns="0" rtlCol="0" vert="horz">
            <a:spAutoFit/>
          </a:bodyPr>
          <a:lstStyle/>
          <a:p>
            <a:pPr marL="12700">
              <a:lnSpc>
                <a:spcPct val="100000"/>
              </a:lnSpc>
              <a:spcBef>
                <a:spcPts val="95"/>
              </a:spcBef>
            </a:pPr>
            <a:r>
              <a:rPr dirty="0" spc="-40"/>
              <a:t>多</a:t>
            </a:r>
            <a:r>
              <a:rPr dirty="0" spc="-40"/>
              <a:t>道</a:t>
            </a:r>
            <a:r>
              <a:rPr dirty="0" spc="-40"/>
              <a:t>程</a:t>
            </a:r>
            <a:r>
              <a:rPr dirty="0" spc="-40"/>
              <a:t>序</a:t>
            </a:r>
            <a:r>
              <a:rPr dirty="0" spc="-40"/>
              <a:t>设</a:t>
            </a:r>
            <a:r>
              <a:rPr dirty="0" spc="-40"/>
              <a:t>计</a:t>
            </a:r>
            <a:r>
              <a:rPr dirty="0" spc="-40"/>
              <a:t>技</a:t>
            </a:r>
            <a:r>
              <a:rPr dirty="0" spc="-50"/>
              <a:t>术</a:t>
            </a:r>
          </a:p>
        </p:txBody>
      </p:sp>
      <p:sp>
        <p:nvSpPr>
          <p:cNvPr id="4" name="object 4" descr=""/>
          <p:cNvSpPr txBox="1"/>
          <p:nvPr/>
        </p:nvSpPr>
        <p:spPr>
          <a:xfrm>
            <a:off x="566724" y="1367993"/>
            <a:ext cx="4006215" cy="422909"/>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15" b="1">
                <a:latin typeface="微软雅黑"/>
                <a:cs typeface="微软雅黑"/>
              </a:rPr>
              <a:t>单道程序程序的工作情况</a:t>
            </a:r>
            <a:endParaRPr sz="2600">
              <a:latin typeface="微软雅黑"/>
              <a:cs typeface="微软雅黑"/>
            </a:endParaRPr>
          </a:p>
        </p:txBody>
      </p:sp>
      <p:sp>
        <p:nvSpPr>
          <p:cNvPr id="5" name="object 5" descr=""/>
          <p:cNvSpPr txBox="1"/>
          <p:nvPr/>
        </p:nvSpPr>
        <p:spPr>
          <a:xfrm>
            <a:off x="1717039" y="3176777"/>
            <a:ext cx="739140" cy="239395"/>
          </a:xfrm>
          <a:prstGeom prst="rect">
            <a:avLst/>
          </a:prstGeom>
        </p:spPr>
        <p:txBody>
          <a:bodyPr wrap="square" lIns="0" tIns="13335" rIns="0" bIns="0" rtlCol="0" vert="horz">
            <a:spAutoFit/>
          </a:bodyPr>
          <a:lstStyle/>
          <a:p>
            <a:pPr marL="12700">
              <a:lnSpc>
                <a:spcPct val="100000"/>
              </a:lnSpc>
              <a:spcBef>
                <a:spcPts val="105"/>
              </a:spcBef>
            </a:pPr>
            <a:r>
              <a:rPr dirty="0" sz="1400" spc="-15">
                <a:latin typeface="微软雅黑"/>
                <a:cs typeface="微软雅黑"/>
              </a:rPr>
              <a:t>用户程序</a:t>
            </a:r>
            <a:endParaRPr sz="1400">
              <a:latin typeface="微软雅黑"/>
              <a:cs typeface="微软雅黑"/>
            </a:endParaRPr>
          </a:p>
        </p:txBody>
      </p:sp>
      <p:sp>
        <p:nvSpPr>
          <p:cNvPr id="6" name="object 6" descr=""/>
          <p:cNvSpPr txBox="1"/>
          <p:nvPr/>
        </p:nvSpPr>
        <p:spPr>
          <a:xfrm>
            <a:off x="1717039" y="3938396"/>
            <a:ext cx="739140" cy="239395"/>
          </a:xfrm>
          <a:prstGeom prst="rect">
            <a:avLst/>
          </a:prstGeom>
        </p:spPr>
        <p:txBody>
          <a:bodyPr wrap="square" lIns="0" tIns="12700" rIns="0" bIns="0" rtlCol="0" vert="horz">
            <a:spAutoFit/>
          </a:bodyPr>
          <a:lstStyle/>
          <a:p>
            <a:pPr marL="12700">
              <a:lnSpc>
                <a:spcPct val="100000"/>
              </a:lnSpc>
              <a:spcBef>
                <a:spcPts val="100"/>
              </a:spcBef>
            </a:pPr>
            <a:r>
              <a:rPr dirty="0" sz="1400" spc="-15">
                <a:latin typeface="微软雅黑"/>
                <a:cs typeface="微软雅黑"/>
              </a:rPr>
              <a:t>监督程序</a:t>
            </a:r>
            <a:endParaRPr sz="1400">
              <a:latin typeface="微软雅黑"/>
              <a:cs typeface="微软雅黑"/>
            </a:endParaRPr>
          </a:p>
        </p:txBody>
      </p:sp>
      <p:sp>
        <p:nvSpPr>
          <p:cNvPr id="7" name="object 7" descr=""/>
          <p:cNvSpPr txBox="1"/>
          <p:nvPr/>
        </p:nvSpPr>
        <p:spPr>
          <a:xfrm>
            <a:off x="1751202" y="4698238"/>
            <a:ext cx="619760" cy="239395"/>
          </a:xfrm>
          <a:prstGeom prst="rect">
            <a:avLst/>
          </a:prstGeom>
        </p:spPr>
        <p:txBody>
          <a:bodyPr wrap="square" lIns="0" tIns="12700" rIns="0" bIns="0" rtlCol="0" vert="horz">
            <a:spAutoFit/>
          </a:bodyPr>
          <a:lstStyle/>
          <a:p>
            <a:pPr marL="12700">
              <a:lnSpc>
                <a:spcPct val="100000"/>
              </a:lnSpc>
              <a:spcBef>
                <a:spcPts val="100"/>
              </a:spcBef>
            </a:pPr>
            <a:r>
              <a:rPr dirty="0" sz="1400" spc="-10">
                <a:latin typeface="Times New Roman"/>
                <a:cs typeface="Times New Roman"/>
              </a:rPr>
              <a:t>I/O</a:t>
            </a:r>
            <a:r>
              <a:rPr dirty="0" sz="1400" spc="-25">
                <a:latin typeface="微软雅黑"/>
                <a:cs typeface="微软雅黑"/>
              </a:rPr>
              <a:t>操作</a:t>
            </a:r>
            <a:endParaRPr sz="1400">
              <a:latin typeface="微软雅黑"/>
              <a:cs typeface="微软雅黑"/>
            </a:endParaRPr>
          </a:p>
        </p:txBody>
      </p:sp>
      <p:grpSp>
        <p:nvGrpSpPr>
          <p:cNvPr id="8" name="object 8" descr=""/>
          <p:cNvGrpSpPr/>
          <p:nvPr/>
        </p:nvGrpSpPr>
        <p:grpSpPr>
          <a:xfrm>
            <a:off x="3511296" y="3329940"/>
            <a:ext cx="6568440" cy="1588770"/>
            <a:chOff x="3511296" y="3329940"/>
            <a:chExt cx="6568440" cy="1588770"/>
          </a:xfrm>
        </p:grpSpPr>
        <p:sp>
          <p:nvSpPr>
            <p:cNvPr id="9" name="object 9" descr=""/>
            <p:cNvSpPr/>
            <p:nvPr/>
          </p:nvSpPr>
          <p:spPr>
            <a:xfrm>
              <a:off x="5220462" y="3457194"/>
              <a:ext cx="0" cy="841375"/>
            </a:xfrm>
            <a:custGeom>
              <a:avLst/>
              <a:gdLst/>
              <a:ahLst/>
              <a:cxnLst/>
              <a:rect l="l" t="t" r="r" b="b"/>
              <a:pathLst>
                <a:path w="0" h="841375">
                  <a:moveTo>
                    <a:pt x="0" y="0"/>
                  </a:moveTo>
                  <a:lnTo>
                    <a:pt x="0" y="841247"/>
                  </a:lnTo>
                </a:path>
              </a:pathLst>
            </a:custGeom>
            <a:ln w="28956">
              <a:solidFill>
                <a:srgbClr val="000000"/>
              </a:solidFill>
              <a:prstDash val="sysDash"/>
            </a:ln>
          </p:spPr>
          <p:txBody>
            <a:bodyPr wrap="square" lIns="0" tIns="0" rIns="0" bIns="0" rtlCol="0"/>
            <a:lstStyle/>
            <a:p/>
          </p:txBody>
        </p:sp>
        <p:sp>
          <p:nvSpPr>
            <p:cNvPr id="10" name="object 10" descr=""/>
            <p:cNvSpPr/>
            <p:nvPr/>
          </p:nvSpPr>
          <p:spPr>
            <a:xfrm>
              <a:off x="5219700" y="4236720"/>
              <a:ext cx="756285" cy="0"/>
            </a:xfrm>
            <a:custGeom>
              <a:avLst/>
              <a:gdLst/>
              <a:ahLst/>
              <a:cxnLst/>
              <a:rect l="l" t="t" r="r" b="b"/>
              <a:pathLst>
                <a:path w="756285" h="0">
                  <a:moveTo>
                    <a:pt x="0" y="0"/>
                  </a:moveTo>
                  <a:lnTo>
                    <a:pt x="755903" y="0"/>
                  </a:lnTo>
                </a:path>
              </a:pathLst>
            </a:custGeom>
            <a:ln w="76200">
              <a:solidFill>
                <a:srgbClr val="000000"/>
              </a:solidFill>
            </a:ln>
          </p:spPr>
          <p:txBody>
            <a:bodyPr wrap="square" lIns="0" tIns="0" rIns="0" bIns="0" rtlCol="0"/>
            <a:lstStyle/>
            <a:p/>
          </p:txBody>
        </p:sp>
        <p:sp>
          <p:nvSpPr>
            <p:cNvPr id="11" name="object 11" descr=""/>
            <p:cNvSpPr/>
            <p:nvPr/>
          </p:nvSpPr>
          <p:spPr>
            <a:xfrm>
              <a:off x="5936742" y="4237482"/>
              <a:ext cx="0" cy="622935"/>
            </a:xfrm>
            <a:custGeom>
              <a:avLst/>
              <a:gdLst/>
              <a:ahLst/>
              <a:cxnLst/>
              <a:rect l="l" t="t" r="r" b="b"/>
              <a:pathLst>
                <a:path w="0" h="622935">
                  <a:moveTo>
                    <a:pt x="0" y="0"/>
                  </a:moveTo>
                  <a:lnTo>
                    <a:pt x="0" y="622554"/>
                  </a:lnTo>
                </a:path>
              </a:pathLst>
            </a:custGeom>
            <a:ln w="28955">
              <a:solidFill>
                <a:srgbClr val="000000"/>
              </a:solidFill>
              <a:prstDash val="sysDash"/>
            </a:ln>
          </p:spPr>
          <p:txBody>
            <a:bodyPr wrap="square" lIns="0" tIns="0" rIns="0" bIns="0" rtlCol="0"/>
            <a:lstStyle/>
            <a:p/>
          </p:txBody>
        </p:sp>
        <p:sp>
          <p:nvSpPr>
            <p:cNvPr id="12" name="object 12" descr=""/>
            <p:cNvSpPr/>
            <p:nvPr/>
          </p:nvSpPr>
          <p:spPr>
            <a:xfrm>
              <a:off x="5917692" y="4888992"/>
              <a:ext cx="1481455" cy="0"/>
            </a:xfrm>
            <a:custGeom>
              <a:avLst/>
              <a:gdLst/>
              <a:ahLst/>
              <a:cxnLst/>
              <a:rect l="l" t="t" r="r" b="b"/>
              <a:pathLst>
                <a:path w="1481454" h="0">
                  <a:moveTo>
                    <a:pt x="0" y="0"/>
                  </a:moveTo>
                  <a:lnTo>
                    <a:pt x="1481328" y="0"/>
                  </a:lnTo>
                </a:path>
              </a:pathLst>
            </a:custGeom>
            <a:ln w="57912">
              <a:solidFill>
                <a:srgbClr val="FF0000"/>
              </a:solidFill>
            </a:ln>
          </p:spPr>
          <p:txBody>
            <a:bodyPr wrap="square" lIns="0" tIns="0" rIns="0" bIns="0" rtlCol="0"/>
            <a:lstStyle/>
            <a:p/>
          </p:txBody>
        </p:sp>
        <p:sp>
          <p:nvSpPr>
            <p:cNvPr id="13" name="object 13" descr=""/>
            <p:cNvSpPr/>
            <p:nvPr/>
          </p:nvSpPr>
          <p:spPr>
            <a:xfrm>
              <a:off x="3549396" y="3368040"/>
              <a:ext cx="6492240" cy="74930"/>
            </a:xfrm>
            <a:custGeom>
              <a:avLst/>
              <a:gdLst/>
              <a:ahLst/>
              <a:cxnLst/>
              <a:rect l="l" t="t" r="r" b="b"/>
              <a:pathLst>
                <a:path w="6492240" h="74929">
                  <a:moveTo>
                    <a:pt x="0" y="74675"/>
                  </a:moveTo>
                  <a:lnTo>
                    <a:pt x="1667255" y="74675"/>
                  </a:lnTo>
                </a:path>
                <a:path w="6492240" h="74929">
                  <a:moveTo>
                    <a:pt x="4533900" y="0"/>
                  </a:moveTo>
                  <a:lnTo>
                    <a:pt x="6492239" y="0"/>
                  </a:lnTo>
                </a:path>
              </a:pathLst>
            </a:custGeom>
            <a:ln w="76200">
              <a:solidFill>
                <a:srgbClr val="000000"/>
              </a:solidFill>
            </a:ln>
          </p:spPr>
          <p:txBody>
            <a:bodyPr wrap="square" lIns="0" tIns="0" rIns="0" bIns="0" rtlCol="0"/>
            <a:lstStyle/>
            <a:p/>
          </p:txBody>
        </p:sp>
      </p:grpSp>
      <p:sp>
        <p:nvSpPr>
          <p:cNvPr id="14" name="object 14" descr=""/>
          <p:cNvSpPr txBox="1"/>
          <p:nvPr/>
        </p:nvSpPr>
        <p:spPr>
          <a:xfrm>
            <a:off x="3986021" y="2961258"/>
            <a:ext cx="382270" cy="239395"/>
          </a:xfrm>
          <a:prstGeom prst="rect">
            <a:avLst/>
          </a:prstGeom>
        </p:spPr>
        <p:txBody>
          <a:bodyPr wrap="square" lIns="0" tIns="13335" rIns="0" bIns="0" rtlCol="0" vert="horz">
            <a:spAutoFit/>
          </a:bodyPr>
          <a:lstStyle/>
          <a:p>
            <a:pPr marL="12700">
              <a:lnSpc>
                <a:spcPct val="100000"/>
              </a:lnSpc>
              <a:spcBef>
                <a:spcPts val="105"/>
              </a:spcBef>
            </a:pPr>
            <a:r>
              <a:rPr dirty="0" sz="1400" spc="-25">
                <a:latin typeface="微软雅黑"/>
                <a:cs typeface="微软雅黑"/>
              </a:rPr>
              <a:t>计算</a:t>
            </a:r>
            <a:endParaRPr sz="1400">
              <a:latin typeface="微软雅黑"/>
              <a:cs typeface="微软雅黑"/>
            </a:endParaRPr>
          </a:p>
        </p:txBody>
      </p:sp>
      <p:sp>
        <p:nvSpPr>
          <p:cNvPr id="15" name="object 15" descr=""/>
          <p:cNvSpPr txBox="1"/>
          <p:nvPr/>
        </p:nvSpPr>
        <p:spPr>
          <a:xfrm>
            <a:off x="5234178" y="3193745"/>
            <a:ext cx="739140" cy="240029"/>
          </a:xfrm>
          <a:prstGeom prst="rect">
            <a:avLst/>
          </a:prstGeom>
        </p:spPr>
        <p:txBody>
          <a:bodyPr wrap="square" lIns="0" tIns="13335" rIns="0" bIns="0" rtlCol="0" vert="horz">
            <a:spAutoFit/>
          </a:bodyPr>
          <a:lstStyle/>
          <a:p>
            <a:pPr marL="12700">
              <a:lnSpc>
                <a:spcPct val="100000"/>
              </a:lnSpc>
              <a:spcBef>
                <a:spcPts val="105"/>
              </a:spcBef>
            </a:pPr>
            <a:r>
              <a:rPr dirty="0" sz="1400" spc="-20">
                <a:latin typeface="微软雅黑"/>
                <a:cs typeface="微软雅黑"/>
              </a:rPr>
              <a:t>请求输入</a:t>
            </a:r>
            <a:endParaRPr sz="1400">
              <a:latin typeface="微软雅黑"/>
              <a:cs typeface="微软雅黑"/>
            </a:endParaRPr>
          </a:p>
        </p:txBody>
      </p:sp>
      <p:sp>
        <p:nvSpPr>
          <p:cNvPr id="16" name="object 16" descr=""/>
          <p:cNvSpPr txBox="1"/>
          <p:nvPr/>
        </p:nvSpPr>
        <p:spPr>
          <a:xfrm>
            <a:off x="4324858" y="4018279"/>
            <a:ext cx="62039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启动</a:t>
            </a:r>
            <a:r>
              <a:rPr dirty="0" sz="1400" spc="-25">
                <a:latin typeface="Times New Roman"/>
                <a:cs typeface="Times New Roman"/>
              </a:rPr>
              <a:t>I/O</a:t>
            </a:r>
            <a:endParaRPr sz="1400">
              <a:latin typeface="Times New Roman"/>
              <a:cs typeface="Times New Roman"/>
            </a:endParaRPr>
          </a:p>
        </p:txBody>
      </p:sp>
      <p:sp>
        <p:nvSpPr>
          <p:cNvPr id="17" name="object 17" descr=""/>
          <p:cNvSpPr txBox="1"/>
          <p:nvPr/>
        </p:nvSpPr>
        <p:spPr>
          <a:xfrm>
            <a:off x="8148573" y="3938396"/>
            <a:ext cx="619760" cy="239395"/>
          </a:xfrm>
          <a:prstGeom prst="rect">
            <a:avLst/>
          </a:prstGeom>
        </p:spPr>
        <p:txBody>
          <a:bodyPr wrap="square" lIns="0" tIns="12700" rIns="0" bIns="0" rtlCol="0" vert="horz">
            <a:spAutoFit/>
          </a:bodyPr>
          <a:lstStyle/>
          <a:p>
            <a:pPr marL="12700">
              <a:lnSpc>
                <a:spcPct val="100000"/>
              </a:lnSpc>
              <a:spcBef>
                <a:spcPts val="100"/>
              </a:spcBef>
            </a:pPr>
            <a:r>
              <a:rPr dirty="0" sz="1400" spc="-10">
                <a:latin typeface="Times New Roman"/>
                <a:cs typeface="Times New Roman"/>
              </a:rPr>
              <a:t>I/O</a:t>
            </a:r>
            <a:r>
              <a:rPr dirty="0" sz="1400" spc="-25">
                <a:latin typeface="微软雅黑"/>
                <a:cs typeface="微软雅黑"/>
              </a:rPr>
              <a:t>完成</a:t>
            </a:r>
            <a:endParaRPr sz="1400">
              <a:latin typeface="微软雅黑"/>
              <a:cs typeface="微软雅黑"/>
            </a:endParaRPr>
          </a:p>
        </p:txBody>
      </p:sp>
      <p:sp>
        <p:nvSpPr>
          <p:cNvPr id="18" name="object 18" descr=""/>
          <p:cNvSpPr txBox="1"/>
          <p:nvPr/>
        </p:nvSpPr>
        <p:spPr>
          <a:xfrm>
            <a:off x="8609838" y="2945638"/>
            <a:ext cx="739140" cy="239395"/>
          </a:xfrm>
          <a:prstGeom prst="rect">
            <a:avLst/>
          </a:prstGeom>
        </p:spPr>
        <p:txBody>
          <a:bodyPr wrap="square" lIns="0" tIns="13335" rIns="0" bIns="0" rtlCol="0" vert="horz">
            <a:spAutoFit/>
          </a:bodyPr>
          <a:lstStyle/>
          <a:p>
            <a:pPr marL="12700">
              <a:lnSpc>
                <a:spcPct val="100000"/>
              </a:lnSpc>
              <a:spcBef>
                <a:spcPts val="105"/>
              </a:spcBef>
            </a:pPr>
            <a:r>
              <a:rPr dirty="0" sz="1400" spc="-15">
                <a:latin typeface="微软雅黑"/>
                <a:cs typeface="微软雅黑"/>
              </a:rPr>
              <a:t>继续计算</a:t>
            </a:r>
            <a:endParaRPr sz="1400">
              <a:latin typeface="微软雅黑"/>
              <a:cs typeface="微软雅黑"/>
            </a:endParaRPr>
          </a:p>
        </p:txBody>
      </p:sp>
      <p:sp>
        <p:nvSpPr>
          <p:cNvPr id="19" name="object 19" descr=""/>
          <p:cNvSpPr txBox="1"/>
          <p:nvPr/>
        </p:nvSpPr>
        <p:spPr>
          <a:xfrm>
            <a:off x="7491730" y="4698238"/>
            <a:ext cx="739140" cy="239395"/>
          </a:xfrm>
          <a:prstGeom prst="rect">
            <a:avLst/>
          </a:prstGeom>
        </p:spPr>
        <p:txBody>
          <a:bodyPr wrap="square" lIns="0" tIns="12700" rIns="0" bIns="0" rtlCol="0" vert="horz">
            <a:spAutoFit/>
          </a:bodyPr>
          <a:lstStyle/>
          <a:p>
            <a:pPr marL="12700">
              <a:lnSpc>
                <a:spcPct val="100000"/>
              </a:lnSpc>
              <a:spcBef>
                <a:spcPts val="100"/>
              </a:spcBef>
            </a:pPr>
            <a:r>
              <a:rPr dirty="0" sz="1400" spc="-15">
                <a:latin typeface="微软雅黑"/>
                <a:cs typeface="微软雅黑"/>
              </a:rPr>
              <a:t>结束中断</a:t>
            </a:r>
            <a:endParaRPr sz="1400">
              <a:latin typeface="微软雅黑"/>
              <a:cs typeface="微软雅黑"/>
            </a:endParaRPr>
          </a:p>
        </p:txBody>
      </p:sp>
      <p:grpSp>
        <p:nvGrpSpPr>
          <p:cNvPr id="20" name="object 20" descr=""/>
          <p:cNvGrpSpPr/>
          <p:nvPr/>
        </p:nvGrpSpPr>
        <p:grpSpPr>
          <a:xfrm>
            <a:off x="7354823" y="3396234"/>
            <a:ext cx="769620" cy="1493520"/>
            <a:chOff x="7354823" y="3396234"/>
            <a:chExt cx="769620" cy="1493520"/>
          </a:xfrm>
        </p:grpSpPr>
        <p:sp>
          <p:nvSpPr>
            <p:cNvPr id="21" name="object 21" descr=""/>
            <p:cNvSpPr/>
            <p:nvPr/>
          </p:nvSpPr>
          <p:spPr>
            <a:xfrm>
              <a:off x="7369301" y="4243578"/>
              <a:ext cx="0" cy="646430"/>
            </a:xfrm>
            <a:custGeom>
              <a:avLst/>
              <a:gdLst/>
              <a:ahLst/>
              <a:cxnLst/>
              <a:rect l="l" t="t" r="r" b="b"/>
              <a:pathLst>
                <a:path w="0" h="646429">
                  <a:moveTo>
                    <a:pt x="0" y="0"/>
                  </a:moveTo>
                  <a:lnTo>
                    <a:pt x="0" y="646176"/>
                  </a:lnTo>
                </a:path>
              </a:pathLst>
            </a:custGeom>
            <a:ln w="28956">
              <a:solidFill>
                <a:srgbClr val="000000"/>
              </a:solidFill>
              <a:prstDash val="sysDash"/>
            </a:ln>
          </p:spPr>
          <p:txBody>
            <a:bodyPr wrap="square" lIns="0" tIns="0" rIns="0" bIns="0" rtlCol="0"/>
            <a:lstStyle/>
            <a:p/>
          </p:txBody>
        </p:sp>
        <p:sp>
          <p:nvSpPr>
            <p:cNvPr id="22" name="object 22" descr=""/>
            <p:cNvSpPr/>
            <p:nvPr/>
          </p:nvSpPr>
          <p:spPr>
            <a:xfrm>
              <a:off x="7368539" y="4236720"/>
              <a:ext cx="756285" cy="0"/>
            </a:xfrm>
            <a:custGeom>
              <a:avLst/>
              <a:gdLst/>
              <a:ahLst/>
              <a:cxnLst/>
              <a:rect l="l" t="t" r="r" b="b"/>
              <a:pathLst>
                <a:path w="756284" h="0">
                  <a:moveTo>
                    <a:pt x="0" y="0"/>
                  </a:moveTo>
                  <a:lnTo>
                    <a:pt x="755903" y="0"/>
                  </a:lnTo>
                </a:path>
              </a:pathLst>
            </a:custGeom>
            <a:ln w="76200">
              <a:solidFill>
                <a:srgbClr val="000000"/>
              </a:solidFill>
            </a:ln>
          </p:spPr>
          <p:txBody>
            <a:bodyPr wrap="square" lIns="0" tIns="0" rIns="0" bIns="0" rtlCol="0"/>
            <a:lstStyle/>
            <a:p/>
          </p:txBody>
        </p:sp>
        <p:sp>
          <p:nvSpPr>
            <p:cNvPr id="23" name="object 23" descr=""/>
            <p:cNvSpPr/>
            <p:nvPr/>
          </p:nvSpPr>
          <p:spPr>
            <a:xfrm>
              <a:off x="8084057" y="3396234"/>
              <a:ext cx="0" cy="841375"/>
            </a:xfrm>
            <a:custGeom>
              <a:avLst/>
              <a:gdLst/>
              <a:ahLst/>
              <a:cxnLst/>
              <a:rect l="l" t="t" r="r" b="b"/>
              <a:pathLst>
                <a:path w="0" h="841375">
                  <a:moveTo>
                    <a:pt x="0" y="0"/>
                  </a:moveTo>
                  <a:lnTo>
                    <a:pt x="0" y="841247"/>
                  </a:lnTo>
                </a:path>
              </a:pathLst>
            </a:custGeom>
            <a:ln w="28956">
              <a:solidFill>
                <a:srgbClr val="000000"/>
              </a:solidFill>
              <a:prstDash val="sysDash"/>
            </a:ln>
          </p:spPr>
          <p:txBody>
            <a:bodyPr wrap="square" lIns="0" tIns="0" rIns="0" bIns="0" rtlCol="0"/>
            <a:lstStyle/>
            <a:p/>
          </p:txBody>
        </p:sp>
      </p:grpSp>
      <p:sp>
        <p:nvSpPr>
          <p:cNvPr id="24" name="object 24" descr=""/>
          <p:cNvSpPr txBox="1"/>
          <p:nvPr/>
        </p:nvSpPr>
        <p:spPr>
          <a:xfrm>
            <a:off x="4980178" y="5668771"/>
            <a:ext cx="1854200" cy="391160"/>
          </a:xfrm>
          <a:prstGeom prst="rect">
            <a:avLst/>
          </a:prstGeom>
        </p:spPr>
        <p:txBody>
          <a:bodyPr wrap="square" lIns="0" tIns="12700" rIns="0" bIns="0" rtlCol="0" vert="horz">
            <a:spAutoFit/>
          </a:bodyPr>
          <a:lstStyle/>
          <a:p>
            <a:pPr marL="12700">
              <a:lnSpc>
                <a:spcPct val="100000"/>
              </a:lnSpc>
              <a:spcBef>
                <a:spcPts val="100"/>
              </a:spcBef>
            </a:pPr>
            <a:r>
              <a:rPr dirty="0" sz="2400" spc="-10">
                <a:latin typeface="微软雅黑"/>
                <a:cs typeface="微软雅黑"/>
              </a:rPr>
              <a:t>单道程序工作</a:t>
            </a:r>
            <a:endParaRPr sz="2400">
              <a:latin typeface="微软雅黑"/>
              <a:cs typeface="微软雅黑"/>
            </a:endParaRPr>
          </a:p>
        </p:txBody>
      </p:sp>
      <p:sp>
        <p:nvSpPr>
          <p:cNvPr id="25" name="object 2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4373118" cy="787145"/>
          </a:xfrm>
          <a:prstGeom prst="rect">
            <a:avLst/>
          </a:prstGeom>
        </p:spPr>
      </p:pic>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多</a:t>
            </a:r>
            <a:r>
              <a:rPr dirty="0" spc="-40"/>
              <a:t>道</a:t>
            </a:r>
            <a:r>
              <a:rPr dirty="0" spc="-40"/>
              <a:t>程</a:t>
            </a:r>
            <a:r>
              <a:rPr dirty="0" spc="-40"/>
              <a:t>序</a:t>
            </a:r>
            <a:r>
              <a:rPr dirty="0" spc="-40"/>
              <a:t>设</a:t>
            </a:r>
            <a:r>
              <a:rPr dirty="0" spc="-40"/>
              <a:t>计</a:t>
            </a:r>
            <a:r>
              <a:rPr dirty="0" spc="-40"/>
              <a:t>技</a:t>
            </a:r>
            <a:r>
              <a:rPr dirty="0" spc="-40"/>
              <a:t>术</a:t>
            </a:r>
            <a:r>
              <a:rPr dirty="0" spc="-40"/>
              <a:t>（</a:t>
            </a:r>
            <a:r>
              <a:rPr dirty="0" spc="-40"/>
              <a:t>续</a:t>
            </a:r>
            <a:r>
              <a:rPr dirty="0" spc="-50"/>
              <a:t>）</a:t>
            </a:r>
          </a:p>
        </p:txBody>
      </p:sp>
      <p:sp>
        <p:nvSpPr>
          <p:cNvPr id="4" name="object 4" descr=""/>
          <p:cNvSpPr txBox="1"/>
          <p:nvPr/>
        </p:nvSpPr>
        <p:spPr>
          <a:xfrm>
            <a:off x="566724" y="1381125"/>
            <a:ext cx="3345179" cy="42227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10" b="1">
                <a:latin typeface="微软雅黑"/>
                <a:cs typeface="微软雅黑"/>
              </a:rPr>
              <a:t>多道程序工作的情况</a:t>
            </a:r>
            <a:endParaRPr sz="2600">
              <a:latin typeface="微软雅黑"/>
              <a:cs typeface="微软雅黑"/>
            </a:endParaRPr>
          </a:p>
        </p:txBody>
      </p:sp>
      <p:sp>
        <p:nvSpPr>
          <p:cNvPr id="5" name="object 5" descr=""/>
          <p:cNvSpPr txBox="1"/>
          <p:nvPr/>
        </p:nvSpPr>
        <p:spPr>
          <a:xfrm>
            <a:off x="2069973" y="3006598"/>
            <a:ext cx="916940" cy="239395"/>
          </a:xfrm>
          <a:prstGeom prst="rect">
            <a:avLst/>
          </a:prstGeom>
        </p:spPr>
        <p:txBody>
          <a:bodyPr wrap="square" lIns="0" tIns="13335" rIns="0" bIns="0" rtlCol="0" vert="horz">
            <a:spAutoFit/>
          </a:bodyPr>
          <a:lstStyle/>
          <a:p>
            <a:pPr marL="12700">
              <a:lnSpc>
                <a:spcPct val="100000"/>
              </a:lnSpc>
              <a:spcBef>
                <a:spcPts val="105"/>
              </a:spcBef>
            </a:pPr>
            <a:r>
              <a:rPr dirty="0" sz="1400" spc="-10">
                <a:latin typeface="微软雅黑"/>
                <a:cs typeface="微软雅黑"/>
              </a:rPr>
              <a:t>中央处理机</a:t>
            </a:r>
            <a:endParaRPr sz="1400">
              <a:latin typeface="微软雅黑"/>
              <a:cs typeface="微软雅黑"/>
            </a:endParaRPr>
          </a:p>
        </p:txBody>
      </p:sp>
      <p:sp>
        <p:nvSpPr>
          <p:cNvPr id="6" name="object 6" descr=""/>
          <p:cNvSpPr txBox="1"/>
          <p:nvPr/>
        </p:nvSpPr>
        <p:spPr>
          <a:xfrm>
            <a:off x="2149220" y="4051553"/>
            <a:ext cx="739140" cy="239395"/>
          </a:xfrm>
          <a:prstGeom prst="rect">
            <a:avLst/>
          </a:prstGeom>
        </p:spPr>
        <p:txBody>
          <a:bodyPr wrap="square" lIns="0" tIns="12700" rIns="0" bIns="0" rtlCol="0" vert="horz">
            <a:spAutoFit/>
          </a:bodyPr>
          <a:lstStyle/>
          <a:p>
            <a:pPr marL="12700">
              <a:lnSpc>
                <a:spcPct val="100000"/>
              </a:lnSpc>
              <a:spcBef>
                <a:spcPts val="100"/>
              </a:spcBef>
            </a:pPr>
            <a:r>
              <a:rPr dirty="0" sz="1400" spc="-15">
                <a:latin typeface="微软雅黑"/>
                <a:cs typeface="微软雅黑"/>
              </a:rPr>
              <a:t>外部设备</a:t>
            </a:r>
            <a:endParaRPr sz="1400">
              <a:latin typeface="微软雅黑"/>
              <a:cs typeface="微软雅黑"/>
            </a:endParaRPr>
          </a:p>
        </p:txBody>
      </p:sp>
      <p:sp>
        <p:nvSpPr>
          <p:cNvPr id="7" name="object 7" descr=""/>
          <p:cNvSpPr txBox="1"/>
          <p:nvPr/>
        </p:nvSpPr>
        <p:spPr>
          <a:xfrm>
            <a:off x="6151879" y="4145026"/>
            <a:ext cx="382270" cy="452755"/>
          </a:xfrm>
          <a:prstGeom prst="rect">
            <a:avLst/>
          </a:prstGeom>
        </p:spPr>
        <p:txBody>
          <a:bodyPr wrap="square" lIns="0" tIns="12700" rIns="0" bIns="0" rtlCol="0" vert="horz">
            <a:spAutoFit/>
          </a:bodyPr>
          <a:lstStyle/>
          <a:p>
            <a:pPr marL="12700" marR="5080">
              <a:lnSpc>
                <a:spcPct val="100000"/>
              </a:lnSpc>
              <a:spcBef>
                <a:spcPts val="100"/>
              </a:spcBef>
            </a:pPr>
            <a:r>
              <a:rPr dirty="0" sz="1400" spc="-25">
                <a:latin typeface="微软雅黑"/>
                <a:cs typeface="微软雅黑"/>
              </a:rPr>
              <a:t>输入</a:t>
            </a:r>
            <a:r>
              <a:rPr dirty="0" sz="1400" spc="-25">
                <a:latin typeface="微软雅黑"/>
                <a:cs typeface="微软雅黑"/>
              </a:rPr>
              <a:t>结束</a:t>
            </a:r>
            <a:endParaRPr sz="1400">
              <a:latin typeface="微软雅黑"/>
              <a:cs typeface="微软雅黑"/>
            </a:endParaRPr>
          </a:p>
        </p:txBody>
      </p:sp>
      <p:grpSp>
        <p:nvGrpSpPr>
          <p:cNvPr id="8" name="object 8" descr=""/>
          <p:cNvGrpSpPr/>
          <p:nvPr/>
        </p:nvGrpSpPr>
        <p:grpSpPr>
          <a:xfrm>
            <a:off x="4257802" y="3133344"/>
            <a:ext cx="4647565" cy="2155190"/>
            <a:chOff x="4257802" y="3133344"/>
            <a:chExt cx="4647565" cy="2155190"/>
          </a:xfrm>
        </p:grpSpPr>
        <p:sp>
          <p:nvSpPr>
            <p:cNvPr id="9" name="object 9" descr=""/>
            <p:cNvSpPr/>
            <p:nvPr/>
          </p:nvSpPr>
          <p:spPr>
            <a:xfrm>
              <a:off x="7450836" y="3171444"/>
              <a:ext cx="815340" cy="0"/>
            </a:xfrm>
            <a:custGeom>
              <a:avLst/>
              <a:gdLst/>
              <a:ahLst/>
              <a:cxnLst/>
              <a:rect l="l" t="t" r="r" b="b"/>
              <a:pathLst>
                <a:path w="815340" h="0">
                  <a:moveTo>
                    <a:pt x="0" y="0"/>
                  </a:moveTo>
                  <a:lnTo>
                    <a:pt x="815340" y="0"/>
                  </a:lnTo>
                </a:path>
              </a:pathLst>
            </a:custGeom>
            <a:ln w="76200">
              <a:solidFill>
                <a:srgbClr val="FF0000"/>
              </a:solidFill>
            </a:ln>
          </p:spPr>
          <p:txBody>
            <a:bodyPr wrap="square" lIns="0" tIns="0" rIns="0" bIns="0" rtlCol="0"/>
            <a:lstStyle/>
            <a:p/>
          </p:txBody>
        </p:sp>
        <p:sp>
          <p:nvSpPr>
            <p:cNvPr id="10" name="object 10" descr=""/>
            <p:cNvSpPr/>
            <p:nvPr/>
          </p:nvSpPr>
          <p:spPr>
            <a:xfrm>
              <a:off x="7373112" y="3171444"/>
              <a:ext cx="0" cy="955675"/>
            </a:xfrm>
            <a:custGeom>
              <a:avLst/>
              <a:gdLst/>
              <a:ahLst/>
              <a:cxnLst/>
              <a:rect l="l" t="t" r="r" b="b"/>
              <a:pathLst>
                <a:path w="0" h="955675">
                  <a:moveTo>
                    <a:pt x="0" y="0"/>
                  </a:moveTo>
                  <a:lnTo>
                    <a:pt x="0" y="955547"/>
                  </a:lnTo>
                </a:path>
              </a:pathLst>
            </a:custGeom>
            <a:ln w="9144">
              <a:solidFill>
                <a:srgbClr val="000000"/>
              </a:solidFill>
              <a:prstDash val="sysDash"/>
            </a:ln>
          </p:spPr>
          <p:txBody>
            <a:bodyPr wrap="square" lIns="0" tIns="0" rIns="0" bIns="0" rtlCol="0"/>
            <a:lstStyle/>
            <a:p/>
          </p:txBody>
        </p:sp>
        <p:sp>
          <p:nvSpPr>
            <p:cNvPr id="11" name="object 11" descr=""/>
            <p:cNvSpPr/>
            <p:nvPr/>
          </p:nvSpPr>
          <p:spPr>
            <a:xfrm>
              <a:off x="7374636" y="4120896"/>
              <a:ext cx="1501140" cy="0"/>
            </a:xfrm>
            <a:custGeom>
              <a:avLst/>
              <a:gdLst/>
              <a:ahLst/>
              <a:cxnLst/>
              <a:rect l="l" t="t" r="r" b="b"/>
              <a:pathLst>
                <a:path w="1501140" h="0">
                  <a:moveTo>
                    <a:pt x="0" y="0"/>
                  </a:moveTo>
                  <a:lnTo>
                    <a:pt x="1501140" y="0"/>
                  </a:lnTo>
                </a:path>
              </a:pathLst>
            </a:custGeom>
            <a:ln w="57912">
              <a:solidFill>
                <a:srgbClr val="000000"/>
              </a:solidFill>
            </a:ln>
          </p:spPr>
          <p:txBody>
            <a:bodyPr wrap="square" lIns="0" tIns="0" rIns="0" bIns="0" rtlCol="0"/>
            <a:lstStyle/>
            <a:p/>
          </p:txBody>
        </p:sp>
        <p:sp>
          <p:nvSpPr>
            <p:cNvPr id="12" name="object 12" descr=""/>
            <p:cNvSpPr/>
            <p:nvPr/>
          </p:nvSpPr>
          <p:spPr>
            <a:xfrm>
              <a:off x="8241792" y="3171444"/>
              <a:ext cx="0" cy="2063750"/>
            </a:xfrm>
            <a:custGeom>
              <a:avLst/>
              <a:gdLst/>
              <a:ahLst/>
              <a:cxnLst/>
              <a:rect l="l" t="t" r="r" b="b"/>
              <a:pathLst>
                <a:path w="0" h="2063750">
                  <a:moveTo>
                    <a:pt x="0" y="0"/>
                  </a:moveTo>
                  <a:lnTo>
                    <a:pt x="0" y="2063495"/>
                  </a:lnTo>
                </a:path>
              </a:pathLst>
            </a:custGeom>
            <a:ln w="9144">
              <a:solidFill>
                <a:srgbClr val="000000"/>
              </a:solidFill>
              <a:prstDash val="sysDash"/>
            </a:ln>
          </p:spPr>
          <p:txBody>
            <a:bodyPr wrap="square" lIns="0" tIns="0" rIns="0" bIns="0" rtlCol="0"/>
            <a:lstStyle/>
            <a:p/>
          </p:txBody>
        </p:sp>
        <p:sp>
          <p:nvSpPr>
            <p:cNvPr id="13" name="object 13" descr=""/>
            <p:cNvSpPr/>
            <p:nvPr/>
          </p:nvSpPr>
          <p:spPr>
            <a:xfrm>
              <a:off x="8241792" y="5259323"/>
              <a:ext cx="594360" cy="0"/>
            </a:xfrm>
            <a:custGeom>
              <a:avLst/>
              <a:gdLst/>
              <a:ahLst/>
              <a:cxnLst/>
              <a:rect l="l" t="t" r="r" b="b"/>
              <a:pathLst>
                <a:path w="594359" h="0">
                  <a:moveTo>
                    <a:pt x="0" y="0"/>
                  </a:moveTo>
                  <a:lnTo>
                    <a:pt x="594359" y="0"/>
                  </a:lnTo>
                </a:path>
              </a:pathLst>
            </a:custGeom>
            <a:ln w="57912">
              <a:solidFill>
                <a:srgbClr val="FF0000"/>
              </a:solidFill>
            </a:ln>
          </p:spPr>
          <p:txBody>
            <a:bodyPr wrap="square" lIns="0" tIns="0" rIns="0" bIns="0" rtlCol="0"/>
            <a:lstStyle/>
            <a:p/>
          </p:txBody>
        </p:sp>
        <p:sp>
          <p:nvSpPr>
            <p:cNvPr id="14" name="object 14" descr=""/>
            <p:cNvSpPr/>
            <p:nvPr/>
          </p:nvSpPr>
          <p:spPr>
            <a:xfrm>
              <a:off x="4287012" y="4120896"/>
              <a:ext cx="2138680" cy="0"/>
            </a:xfrm>
            <a:custGeom>
              <a:avLst/>
              <a:gdLst/>
              <a:ahLst/>
              <a:cxnLst/>
              <a:rect l="l" t="t" r="r" b="b"/>
              <a:pathLst>
                <a:path w="2138679" h="0">
                  <a:moveTo>
                    <a:pt x="0" y="0"/>
                  </a:moveTo>
                  <a:lnTo>
                    <a:pt x="2138172" y="0"/>
                  </a:lnTo>
                </a:path>
              </a:pathLst>
            </a:custGeom>
            <a:ln w="57912">
              <a:solidFill>
                <a:srgbClr val="000000"/>
              </a:solidFill>
            </a:ln>
          </p:spPr>
          <p:txBody>
            <a:bodyPr wrap="square" lIns="0" tIns="0" rIns="0" bIns="0" rtlCol="0"/>
            <a:lstStyle/>
            <a:p/>
          </p:txBody>
        </p:sp>
      </p:grpSp>
      <p:sp>
        <p:nvSpPr>
          <p:cNvPr id="15" name="object 15" descr=""/>
          <p:cNvSpPr txBox="1"/>
          <p:nvPr/>
        </p:nvSpPr>
        <p:spPr>
          <a:xfrm>
            <a:off x="7564881" y="2733548"/>
            <a:ext cx="501650"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程序</a:t>
            </a:r>
            <a:r>
              <a:rPr dirty="0" sz="1400" spc="-50">
                <a:latin typeface="Times New Roman"/>
                <a:cs typeface="Times New Roman"/>
              </a:rPr>
              <a:t>B</a:t>
            </a:r>
            <a:endParaRPr sz="1400">
              <a:latin typeface="Times New Roman"/>
              <a:cs typeface="Times New Roman"/>
            </a:endParaRPr>
          </a:p>
        </p:txBody>
      </p:sp>
      <p:sp>
        <p:nvSpPr>
          <p:cNvPr id="16" name="object 16" descr=""/>
          <p:cNvSpPr txBox="1"/>
          <p:nvPr/>
        </p:nvSpPr>
        <p:spPr>
          <a:xfrm>
            <a:off x="6976109" y="3786377"/>
            <a:ext cx="382270" cy="452755"/>
          </a:xfrm>
          <a:prstGeom prst="rect">
            <a:avLst/>
          </a:prstGeom>
        </p:spPr>
        <p:txBody>
          <a:bodyPr wrap="square" lIns="0" tIns="12700" rIns="0" bIns="0" rtlCol="0" vert="horz">
            <a:spAutoFit/>
          </a:bodyPr>
          <a:lstStyle/>
          <a:p>
            <a:pPr marL="12700" marR="5080">
              <a:lnSpc>
                <a:spcPct val="100000"/>
              </a:lnSpc>
              <a:spcBef>
                <a:spcPts val="100"/>
              </a:spcBef>
            </a:pPr>
            <a:r>
              <a:rPr dirty="0" sz="1400" spc="-25">
                <a:latin typeface="微软雅黑"/>
                <a:cs typeface="微软雅黑"/>
              </a:rPr>
              <a:t>打印</a:t>
            </a:r>
            <a:r>
              <a:rPr dirty="0" sz="1400" spc="-25">
                <a:latin typeface="微软雅黑"/>
                <a:cs typeface="微软雅黑"/>
              </a:rPr>
              <a:t>输出</a:t>
            </a:r>
            <a:endParaRPr sz="1400">
              <a:latin typeface="微软雅黑"/>
              <a:cs typeface="微软雅黑"/>
            </a:endParaRPr>
          </a:p>
        </p:txBody>
      </p:sp>
      <p:grpSp>
        <p:nvGrpSpPr>
          <p:cNvPr id="17" name="object 17" descr=""/>
          <p:cNvGrpSpPr/>
          <p:nvPr/>
        </p:nvGrpSpPr>
        <p:grpSpPr>
          <a:xfrm>
            <a:off x="3494532" y="3133344"/>
            <a:ext cx="3961129" cy="2155190"/>
            <a:chOff x="3494532" y="3133344"/>
            <a:chExt cx="3961129" cy="2155190"/>
          </a:xfrm>
        </p:grpSpPr>
        <p:sp>
          <p:nvSpPr>
            <p:cNvPr id="18" name="object 18" descr=""/>
            <p:cNvSpPr/>
            <p:nvPr/>
          </p:nvSpPr>
          <p:spPr>
            <a:xfrm>
              <a:off x="6422136" y="3171444"/>
              <a:ext cx="927100" cy="0"/>
            </a:xfrm>
            <a:custGeom>
              <a:avLst/>
              <a:gdLst/>
              <a:ahLst/>
              <a:cxnLst/>
              <a:rect l="l" t="t" r="r" b="b"/>
              <a:pathLst>
                <a:path w="927100" h="0">
                  <a:moveTo>
                    <a:pt x="0" y="0"/>
                  </a:moveTo>
                  <a:lnTo>
                    <a:pt x="926591" y="0"/>
                  </a:lnTo>
                </a:path>
              </a:pathLst>
            </a:custGeom>
            <a:ln w="76200">
              <a:solidFill>
                <a:srgbClr val="000000"/>
              </a:solidFill>
            </a:ln>
          </p:spPr>
          <p:txBody>
            <a:bodyPr wrap="square" lIns="0" tIns="0" rIns="0" bIns="0" rtlCol="0"/>
            <a:lstStyle/>
            <a:p/>
          </p:txBody>
        </p:sp>
        <p:sp>
          <p:nvSpPr>
            <p:cNvPr id="19" name="object 19" descr=""/>
            <p:cNvSpPr/>
            <p:nvPr/>
          </p:nvSpPr>
          <p:spPr>
            <a:xfrm>
              <a:off x="5631180" y="5259323"/>
              <a:ext cx="1369060" cy="0"/>
            </a:xfrm>
            <a:custGeom>
              <a:avLst/>
              <a:gdLst/>
              <a:ahLst/>
              <a:cxnLst/>
              <a:rect l="l" t="t" r="r" b="b"/>
              <a:pathLst>
                <a:path w="1369059" h="0">
                  <a:moveTo>
                    <a:pt x="0" y="0"/>
                  </a:moveTo>
                  <a:lnTo>
                    <a:pt x="1368552" y="0"/>
                  </a:lnTo>
                </a:path>
              </a:pathLst>
            </a:custGeom>
            <a:ln w="57912">
              <a:solidFill>
                <a:srgbClr val="FF0000"/>
              </a:solidFill>
            </a:ln>
          </p:spPr>
          <p:txBody>
            <a:bodyPr wrap="square" lIns="0" tIns="0" rIns="0" bIns="0" rtlCol="0"/>
            <a:lstStyle/>
            <a:p/>
          </p:txBody>
        </p:sp>
        <p:sp>
          <p:nvSpPr>
            <p:cNvPr id="20" name="object 20" descr=""/>
            <p:cNvSpPr/>
            <p:nvPr/>
          </p:nvSpPr>
          <p:spPr>
            <a:xfrm>
              <a:off x="7055358" y="5260086"/>
              <a:ext cx="381000" cy="0"/>
            </a:xfrm>
            <a:custGeom>
              <a:avLst/>
              <a:gdLst/>
              <a:ahLst/>
              <a:cxnLst/>
              <a:rect l="l" t="t" r="r" b="b"/>
              <a:pathLst>
                <a:path w="381000" h="0">
                  <a:moveTo>
                    <a:pt x="0" y="0"/>
                  </a:moveTo>
                  <a:lnTo>
                    <a:pt x="381000" y="0"/>
                  </a:lnTo>
                </a:path>
              </a:pathLst>
            </a:custGeom>
            <a:ln w="38100">
              <a:solidFill>
                <a:srgbClr val="CC0000"/>
              </a:solidFill>
              <a:prstDash val="sysDot"/>
            </a:ln>
          </p:spPr>
          <p:txBody>
            <a:bodyPr wrap="square" lIns="0" tIns="0" rIns="0" bIns="0" rtlCol="0"/>
            <a:lstStyle/>
            <a:p/>
          </p:txBody>
        </p:sp>
        <p:sp>
          <p:nvSpPr>
            <p:cNvPr id="21" name="object 21" descr=""/>
            <p:cNvSpPr/>
            <p:nvPr/>
          </p:nvSpPr>
          <p:spPr>
            <a:xfrm>
              <a:off x="6422136" y="3171444"/>
              <a:ext cx="1028700" cy="2063750"/>
            </a:xfrm>
            <a:custGeom>
              <a:avLst/>
              <a:gdLst/>
              <a:ahLst/>
              <a:cxnLst/>
              <a:rect l="l" t="t" r="r" b="b"/>
              <a:pathLst>
                <a:path w="1028700" h="2063750">
                  <a:moveTo>
                    <a:pt x="1028699" y="0"/>
                  </a:moveTo>
                  <a:lnTo>
                    <a:pt x="1028699" y="2063495"/>
                  </a:lnTo>
                </a:path>
                <a:path w="1028700" h="2063750">
                  <a:moveTo>
                    <a:pt x="0" y="0"/>
                  </a:moveTo>
                  <a:lnTo>
                    <a:pt x="0" y="955547"/>
                  </a:lnTo>
                </a:path>
              </a:pathLst>
            </a:custGeom>
            <a:ln w="9144">
              <a:solidFill>
                <a:srgbClr val="000000"/>
              </a:solidFill>
              <a:prstDash val="sysDash"/>
            </a:ln>
          </p:spPr>
          <p:txBody>
            <a:bodyPr wrap="square" lIns="0" tIns="0" rIns="0" bIns="0" rtlCol="0"/>
            <a:lstStyle/>
            <a:p/>
          </p:txBody>
        </p:sp>
        <p:sp>
          <p:nvSpPr>
            <p:cNvPr id="22" name="object 22" descr=""/>
            <p:cNvSpPr/>
            <p:nvPr/>
          </p:nvSpPr>
          <p:spPr>
            <a:xfrm>
              <a:off x="5631180" y="3171444"/>
              <a:ext cx="0" cy="2063750"/>
            </a:xfrm>
            <a:custGeom>
              <a:avLst/>
              <a:gdLst/>
              <a:ahLst/>
              <a:cxnLst/>
              <a:rect l="l" t="t" r="r" b="b"/>
              <a:pathLst>
                <a:path w="0" h="2063750">
                  <a:moveTo>
                    <a:pt x="0" y="0"/>
                  </a:moveTo>
                  <a:lnTo>
                    <a:pt x="0" y="38100"/>
                  </a:lnTo>
                </a:path>
                <a:path w="0" h="2063750">
                  <a:moveTo>
                    <a:pt x="0" y="38100"/>
                  </a:moveTo>
                  <a:lnTo>
                    <a:pt x="0" y="2063495"/>
                  </a:lnTo>
                </a:path>
              </a:pathLst>
            </a:custGeom>
            <a:ln w="9144">
              <a:solidFill>
                <a:srgbClr val="000000"/>
              </a:solidFill>
              <a:prstDash val="sysDash"/>
            </a:ln>
          </p:spPr>
          <p:txBody>
            <a:bodyPr wrap="square" lIns="0" tIns="0" rIns="0" bIns="0" rtlCol="0"/>
            <a:lstStyle/>
            <a:p/>
          </p:txBody>
        </p:sp>
        <p:sp>
          <p:nvSpPr>
            <p:cNvPr id="23" name="object 23" descr=""/>
            <p:cNvSpPr/>
            <p:nvPr/>
          </p:nvSpPr>
          <p:spPr>
            <a:xfrm>
              <a:off x="4364736" y="3171444"/>
              <a:ext cx="1263650" cy="0"/>
            </a:xfrm>
            <a:custGeom>
              <a:avLst/>
              <a:gdLst/>
              <a:ahLst/>
              <a:cxnLst/>
              <a:rect l="l" t="t" r="r" b="b"/>
              <a:pathLst>
                <a:path w="1263650" h="0">
                  <a:moveTo>
                    <a:pt x="0" y="0"/>
                  </a:moveTo>
                  <a:lnTo>
                    <a:pt x="1263396" y="0"/>
                  </a:lnTo>
                </a:path>
              </a:pathLst>
            </a:custGeom>
            <a:ln w="76200">
              <a:solidFill>
                <a:srgbClr val="FF0000"/>
              </a:solidFill>
            </a:ln>
          </p:spPr>
          <p:txBody>
            <a:bodyPr wrap="square" lIns="0" tIns="0" rIns="0" bIns="0" rtlCol="0"/>
            <a:lstStyle/>
            <a:p/>
          </p:txBody>
        </p:sp>
        <p:sp>
          <p:nvSpPr>
            <p:cNvPr id="24" name="object 24" descr=""/>
            <p:cNvSpPr/>
            <p:nvPr/>
          </p:nvSpPr>
          <p:spPr>
            <a:xfrm>
              <a:off x="4287012" y="3171444"/>
              <a:ext cx="0" cy="955675"/>
            </a:xfrm>
            <a:custGeom>
              <a:avLst/>
              <a:gdLst/>
              <a:ahLst/>
              <a:cxnLst/>
              <a:rect l="l" t="t" r="r" b="b"/>
              <a:pathLst>
                <a:path w="0" h="955675">
                  <a:moveTo>
                    <a:pt x="0" y="0"/>
                  </a:moveTo>
                  <a:lnTo>
                    <a:pt x="0" y="955547"/>
                  </a:lnTo>
                </a:path>
              </a:pathLst>
            </a:custGeom>
            <a:ln w="9144">
              <a:solidFill>
                <a:srgbClr val="000000"/>
              </a:solidFill>
              <a:prstDash val="sysDash"/>
            </a:ln>
          </p:spPr>
          <p:txBody>
            <a:bodyPr wrap="square" lIns="0" tIns="0" rIns="0" bIns="0" rtlCol="0"/>
            <a:lstStyle/>
            <a:p/>
          </p:txBody>
        </p:sp>
        <p:sp>
          <p:nvSpPr>
            <p:cNvPr id="25" name="object 25" descr=""/>
            <p:cNvSpPr/>
            <p:nvPr/>
          </p:nvSpPr>
          <p:spPr>
            <a:xfrm>
              <a:off x="3494532" y="3171444"/>
              <a:ext cx="792480" cy="0"/>
            </a:xfrm>
            <a:custGeom>
              <a:avLst/>
              <a:gdLst/>
              <a:ahLst/>
              <a:cxnLst/>
              <a:rect l="l" t="t" r="r" b="b"/>
              <a:pathLst>
                <a:path w="792479" h="0">
                  <a:moveTo>
                    <a:pt x="0" y="0"/>
                  </a:moveTo>
                  <a:lnTo>
                    <a:pt x="792479" y="0"/>
                  </a:lnTo>
                </a:path>
              </a:pathLst>
            </a:custGeom>
            <a:ln w="76200">
              <a:solidFill>
                <a:srgbClr val="000000"/>
              </a:solidFill>
            </a:ln>
          </p:spPr>
          <p:txBody>
            <a:bodyPr wrap="square" lIns="0" tIns="0" rIns="0" bIns="0" rtlCol="0"/>
            <a:lstStyle/>
            <a:p/>
          </p:txBody>
        </p:sp>
      </p:grpSp>
      <p:sp>
        <p:nvSpPr>
          <p:cNvPr id="26" name="object 26" descr=""/>
          <p:cNvSpPr txBox="1"/>
          <p:nvPr/>
        </p:nvSpPr>
        <p:spPr>
          <a:xfrm>
            <a:off x="5204205" y="5115305"/>
            <a:ext cx="382270" cy="239395"/>
          </a:xfrm>
          <a:prstGeom prst="rect">
            <a:avLst/>
          </a:prstGeom>
        </p:spPr>
        <p:txBody>
          <a:bodyPr wrap="square" lIns="0" tIns="12700" rIns="0" bIns="0" rtlCol="0" vert="horz">
            <a:spAutoFit/>
          </a:bodyPr>
          <a:lstStyle/>
          <a:p>
            <a:pPr marL="12700">
              <a:lnSpc>
                <a:spcPct val="100000"/>
              </a:lnSpc>
              <a:spcBef>
                <a:spcPts val="100"/>
              </a:spcBef>
            </a:pPr>
            <a:r>
              <a:rPr dirty="0" sz="1400" spc="-25">
                <a:latin typeface="微软雅黑"/>
                <a:cs typeface="微软雅黑"/>
              </a:rPr>
              <a:t>输入</a:t>
            </a:r>
            <a:endParaRPr sz="1400">
              <a:latin typeface="微软雅黑"/>
              <a:cs typeface="微软雅黑"/>
            </a:endParaRPr>
          </a:p>
        </p:txBody>
      </p:sp>
      <p:sp>
        <p:nvSpPr>
          <p:cNvPr id="37" name="object 37"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27" name="object 27" descr=""/>
          <p:cNvSpPr txBox="1"/>
          <p:nvPr/>
        </p:nvSpPr>
        <p:spPr>
          <a:xfrm>
            <a:off x="7728584" y="4612004"/>
            <a:ext cx="382270" cy="452755"/>
          </a:xfrm>
          <a:prstGeom prst="rect">
            <a:avLst/>
          </a:prstGeom>
        </p:spPr>
        <p:txBody>
          <a:bodyPr wrap="square" lIns="0" tIns="12700" rIns="0" bIns="0" rtlCol="0" vert="horz">
            <a:spAutoFit/>
          </a:bodyPr>
          <a:lstStyle/>
          <a:p>
            <a:pPr marL="12700" marR="5080">
              <a:lnSpc>
                <a:spcPct val="100000"/>
              </a:lnSpc>
              <a:spcBef>
                <a:spcPts val="100"/>
              </a:spcBef>
            </a:pPr>
            <a:r>
              <a:rPr dirty="0" sz="1400" spc="-25">
                <a:latin typeface="微软雅黑"/>
                <a:cs typeface="微软雅黑"/>
              </a:rPr>
              <a:t>绘图</a:t>
            </a:r>
            <a:r>
              <a:rPr dirty="0" sz="1400" spc="-25">
                <a:latin typeface="微软雅黑"/>
                <a:cs typeface="微软雅黑"/>
              </a:rPr>
              <a:t>输出</a:t>
            </a:r>
            <a:endParaRPr sz="1400">
              <a:latin typeface="微软雅黑"/>
              <a:cs typeface="微软雅黑"/>
            </a:endParaRPr>
          </a:p>
        </p:txBody>
      </p:sp>
      <p:sp>
        <p:nvSpPr>
          <p:cNvPr id="28" name="object 28" descr=""/>
          <p:cNvSpPr txBox="1"/>
          <p:nvPr/>
        </p:nvSpPr>
        <p:spPr>
          <a:xfrm>
            <a:off x="9054210" y="3933825"/>
            <a:ext cx="740410" cy="239395"/>
          </a:xfrm>
          <a:prstGeom prst="rect">
            <a:avLst/>
          </a:prstGeom>
        </p:spPr>
        <p:txBody>
          <a:bodyPr wrap="square" lIns="0" tIns="12700" rIns="0" bIns="0" rtlCol="0" vert="horz">
            <a:spAutoFit/>
          </a:bodyPr>
          <a:lstStyle/>
          <a:p>
            <a:pPr marL="12700">
              <a:lnSpc>
                <a:spcPct val="100000"/>
              </a:lnSpc>
              <a:spcBef>
                <a:spcPts val="100"/>
              </a:spcBef>
            </a:pPr>
            <a:r>
              <a:rPr dirty="0" sz="1400" spc="-15">
                <a:latin typeface="微软雅黑"/>
                <a:cs typeface="微软雅黑"/>
              </a:rPr>
              <a:t>输出结束</a:t>
            </a:r>
            <a:endParaRPr sz="1400">
              <a:latin typeface="微软雅黑"/>
              <a:cs typeface="微软雅黑"/>
            </a:endParaRPr>
          </a:p>
        </p:txBody>
      </p:sp>
      <p:sp>
        <p:nvSpPr>
          <p:cNvPr id="29" name="object 29" descr=""/>
          <p:cNvSpPr txBox="1"/>
          <p:nvPr/>
        </p:nvSpPr>
        <p:spPr>
          <a:xfrm>
            <a:off x="9035288" y="5191505"/>
            <a:ext cx="739140" cy="239395"/>
          </a:xfrm>
          <a:prstGeom prst="rect">
            <a:avLst/>
          </a:prstGeom>
        </p:spPr>
        <p:txBody>
          <a:bodyPr wrap="square" lIns="0" tIns="12700" rIns="0" bIns="0" rtlCol="0" vert="horz">
            <a:spAutoFit/>
          </a:bodyPr>
          <a:lstStyle/>
          <a:p>
            <a:pPr marL="12700">
              <a:lnSpc>
                <a:spcPct val="100000"/>
              </a:lnSpc>
              <a:spcBef>
                <a:spcPts val="100"/>
              </a:spcBef>
            </a:pPr>
            <a:r>
              <a:rPr dirty="0" sz="1400" spc="-15">
                <a:latin typeface="微软雅黑"/>
                <a:cs typeface="微软雅黑"/>
              </a:rPr>
              <a:t>输出结束</a:t>
            </a:r>
            <a:endParaRPr sz="1400">
              <a:latin typeface="微软雅黑"/>
              <a:cs typeface="微软雅黑"/>
            </a:endParaRPr>
          </a:p>
        </p:txBody>
      </p:sp>
      <p:sp>
        <p:nvSpPr>
          <p:cNvPr id="30" name="object 30" descr=""/>
          <p:cNvSpPr txBox="1"/>
          <p:nvPr/>
        </p:nvSpPr>
        <p:spPr>
          <a:xfrm>
            <a:off x="6580758" y="2722245"/>
            <a:ext cx="51117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程序</a:t>
            </a:r>
            <a:r>
              <a:rPr dirty="0" sz="1400" spc="-50">
                <a:latin typeface="Times New Roman"/>
                <a:cs typeface="Times New Roman"/>
              </a:rPr>
              <a:t>A</a:t>
            </a:r>
            <a:endParaRPr sz="1400">
              <a:latin typeface="Times New Roman"/>
              <a:cs typeface="Times New Roman"/>
            </a:endParaRPr>
          </a:p>
        </p:txBody>
      </p:sp>
      <p:sp>
        <p:nvSpPr>
          <p:cNvPr id="31" name="object 31" descr=""/>
          <p:cNvSpPr txBox="1"/>
          <p:nvPr/>
        </p:nvSpPr>
        <p:spPr>
          <a:xfrm>
            <a:off x="6620382" y="5381701"/>
            <a:ext cx="739140" cy="240029"/>
          </a:xfrm>
          <a:prstGeom prst="rect">
            <a:avLst/>
          </a:prstGeom>
        </p:spPr>
        <p:txBody>
          <a:bodyPr wrap="square" lIns="0" tIns="13335" rIns="0" bIns="0" rtlCol="0" vert="horz">
            <a:spAutoFit/>
          </a:bodyPr>
          <a:lstStyle/>
          <a:p>
            <a:pPr marL="12700">
              <a:lnSpc>
                <a:spcPct val="100000"/>
              </a:lnSpc>
              <a:spcBef>
                <a:spcPts val="105"/>
              </a:spcBef>
            </a:pPr>
            <a:r>
              <a:rPr dirty="0" sz="1400" spc="-20">
                <a:latin typeface="微软雅黑"/>
                <a:cs typeface="微软雅黑"/>
              </a:rPr>
              <a:t>输入结束</a:t>
            </a:r>
            <a:endParaRPr sz="1400">
              <a:latin typeface="微软雅黑"/>
              <a:cs typeface="微软雅黑"/>
            </a:endParaRPr>
          </a:p>
        </p:txBody>
      </p:sp>
      <p:sp>
        <p:nvSpPr>
          <p:cNvPr id="32" name="object 32" descr=""/>
          <p:cNvSpPr txBox="1"/>
          <p:nvPr/>
        </p:nvSpPr>
        <p:spPr>
          <a:xfrm>
            <a:off x="3573526" y="2757297"/>
            <a:ext cx="51117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程序</a:t>
            </a:r>
            <a:r>
              <a:rPr dirty="0" sz="1400" spc="-50">
                <a:latin typeface="Times New Roman"/>
                <a:cs typeface="Times New Roman"/>
              </a:rPr>
              <a:t>A</a:t>
            </a:r>
            <a:endParaRPr sz="1400">
              <a:latin typeface="Times New Roman"/>
              <a:cs typeface="Times New Roman"/>
            </a:endParaRPr>
          </a:p>
        </p:txBody>
      </p:sp>
      <p:sp>
        <p:nvSpPr>
          <p:cNvPr id="33" name="object 33" descr=""/>
          <p:cNvSpPr txBox="1"/>
          <p:nvPr/>
        </p:nvSpPr>
        <p:spPr>
          <a:xfrm>
            <a:off x="4761103" y="2775915"/>
            <a:ext cx="501650" cy="240029"/>
          </a:xfrm>
          <a:prstGeom prst="rect">
            <a:avLst/>
          </a:prstGeom>
        </p:spPr>
        <p:txBody>
          <a:bodyPr wrap="square" lIns="0" tIns="13335" rIns="0" bIns="0" rtlCol="0" vert="horz">
            <a:spAutoFit/>
          </a:bodyPr>
          <a:lstStyle/>
          <a:p>
            <a:pPr marL="12700">
              <a:lnSpc>
                <a:spcPct val="100000"/>
              </a:lnSpc>
              <a:spcBef>
                <a:spcPts val="105"/>
              </a:spcBef>
            </a:pPr>
            <a:r>
              <a:rPr dirty="0" sz="1400" spc="-10">
                <a:latin typeface="微软雅黑"/>
                <a:cs typeface="微软雅黑"/>
              </a:rPr>
              <a:t>程序</a:t>
            </a:r>
            <a:r>
              <a:rPr dirty="0" sz="1400" spc="-50">
                <a:latin typeface="Times New Roman"/>
                <a:cs typeface="Times New Roman"/>
              </a:rPr>
              <a:t>B</a:t>
            </a:r>
            <a:endParaRPr sz="1400">
              <a:latin typeface="Times New Roman"/>
              <a:cs typeface="Times New Roman"/>
            </a:endParaRPr>
          </a:p>
        </p:txBody>
      </p:sp>
      <p:sp>
        <p:nvSpPr>
          <p:cNvPr id="34" name="object 34" descr=""/>
          <p:cNvSpPr txBox="1"/>
          <p:nvPr/>
        </p:nvSpPr>
        <p:spPr>
          <a:xfrm>
            <a:off x="3854577" y="3979926"/>
            <a:ext cx="382270" cy="239395"/>
          </a:xfrm>
          <a:prstGeom prst="rect">
            <a:avLst/>
          </a:prstGeom>
        </p:spPr>
        <p:txBody>
          <a:bodyPr wrap="square" lIns="0" tIns="12700" rIns="0" bIns="0" rtlCol="0" vert="horz">
            <a:spAutoFit/>
          </a:bodyPr>
          <a:lstStyle/>
          <a:p>
            <a:pPr marL="12700">
              <a:lnSpc>
                <a:spcPct val="100000"/>
              </a:lnSpc>
              <a:spcBef>
                <a:spcPts val="100"/>
              </a:spcBef>
            </a:pPr>
            <a:r>
              <a:rPr dirty="0" sz="1400" spc="-25">
                <a:latin typeface="微软雅黑"/>
                <a:cs typeface="微软雅黑"/>
              </a:rPr>
              <a:t>输入</a:t>
            </a:r>
            <a:endParaRPr sz="1400">
              <a:latin typeface="微软雅黑"/>
              <a:cs typeface="微软雅黑"/>
            </a:endParaRPr>
          </a:p>
        </p:txBody>
      </p:sp>
      <p:sp>
        <p:nvSpPr>
          <p:cNvPr id="35" name="object 35" descr=""/>
          <p:cNvSpPr txBox="1"/>
          <p:nvPr/>
        </p:nvSpPr>
        <p:spPr>
          <a:xfrm>
            <a:off x="2228850" y="5096383"/>
            <a:ext cx="739140" cy="239395"/>
          </a:xfrm>
          <a:prstGeom prst="rect">
            <a:avLst/>
          </a:prstGeom>
        </p:spPr>
        <p:txBody>
          <a:bodyPr wrap="square" lIns="0" tIns="12700" rIns="0" bIns="0" rtlCol="0" vert="horz">
            <a:spAutoFit/>
          </a:bodyPr>
          <a:lstStyle/>
          <a:p>
            <a:pPr marL="12700">
              <a:lnSpc>
                <a:spcPct val="100000"/>
              </a:lnSpc>
              <a:spcBef>
                <a:spcPts val="100"/>
              </a:spcBef>
            </a:pPr>
            <a:r>
              <a:rPr dirty="0" sz="1400" spc="-15">
                <a:latin typeface="微软雅黑"/>
                <a:cs typeface="微软雅黑"/>
              </a:rPr>
              <a:t>外部设备</a:t>
            </a:r>
            <a:endParaRPr sz="1400">
              <a:latin typeface="微软雅黑"/>
              <a:cs typeface="微软雅黑"/>
            </a:endParaRPr>
          </a:p>
        </p:txBody>
      </p:sp>
      <p:sp>
        <p:nvSpPr>
          <p:cNvPr id="36" name="object 36" descr=""/>
          <p:cNvSpPr txBox="1"/>
          <p:nvPr/>
        </p:nvSpPr>
        <p:spPr>
          <a:xfrm>
            <a:off x="5309108" y="5873292"/>
            <a:ext cx="1854200" cy="391160"/>
          </a:xfrm>
          <a:prstGeom prst="rect">
            <a:avLst/>
          </a:prstGeom>
        </p:spPr>
        <p:txBody>
          <a:bodyPr wrap="square" lIns="0" tIns="12700" rIns="0" bIns="0" rtlCol="0" vert="horz">
            <a:spAutoFit/>
          </a:bodyPr>
          <a:lstStyle/>
          <a:p>
            <a:pPr marL="12700">
              <a:lnSpc>
                <a:spcPct val="100000"/>
              </a:lnSpc>
              <a:spcBef>
                <a:spcPts val="100"/>
              </a:spcBef>
            </a:pPr>
            <a:r>
              <a:rPr dirty="0" sz="2400" spc="-10">
                <a:latin typeface="微软雅黑"/>
                <a:cs typeface="微软雅黑"/>
              </a:rPr>
              <a:t>多道程序工作</a:t>
            </a:r>
            <a:endParaRPr sz="2400">
              <a:latin typeface="微软雅黑"/>
              <a:cs typeface="微软雅黑"/>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4373118" cy="787145"/>
          </a:xfrm>
          <a:prstGeom prst="rect">
            <a:avLst/>
          </a:prstGeom>
        </p:spPr>
      </p:pic>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多</a:t>
            </a:r>
            <a:r>
              <a:rPr dirty="0" spc="-40"/>
              <a:t>道</a:t>
            </a:r>
            <a:r>
              <a:rPr dirty="0" spc="-40"/>
              <a:t>程</a:t>
            </a:r>
            <a:r>
              <a:rPr dirty="0" spc="-40"/>
              <a:t>序</a:t>
            </a:r>
            <a:r>
              <a:rPr dirty="0" spc="-40"/>
              <a:t>设</a:t>
            </a:r>
            <a:r>
              <a:rPr dirty="0" spc="-40"/>
              <a:t>计</a:t>
            </a:r>
            <a:r>
              <a:rPr dirty="0" spc="-40"/>
              <a:t>技</a:t>
            </a:r>
            <a:r>
              <a:rPr dirty="0" spc="-40"/>
              <a:t>术</a:t>
            </a:r>
            <a:r>
              <a:rPr dirty="0" spc="-40"/>
              <a:t>（</a:t>
            </a:r>
            <a:r>
              <a:rPr dirty="0" spc="-40"/>
              <a:t>续</a:t>
            </a:r>
            <a:r>
              <a:rPr dirty="0" spc="-50"/>
              <a:t>）</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959529"/>
            <a:ext cx="11148695" cy="5274945"/>
          </a:xfrm>
          <a:prstGeom prst="rect">
            <a:avLst/>
          </a:prstGeom>
        </p:spPr>
        <p:txBody>
          <a:bodyPr wrap="square" lIns="0" tIns="262255" rIns="0" bIns="0" rtlCol="0" vert="horz">
            <a:spAutoFit/>
          </a:bodyPr>
          <a:lstStyle/>
          <a:p>
            <a:pPr algn="just" marL="355600" indent="-342900">
              <a:lnSpc>
                <a:spcPct val="100000"/>
              </a:lnSpc>
              <a:spcBef>
                <a:spcPts val="2065"/>
              </a:spcBef>
              <a:buClr>
                <a:srgbClr val="FFC000"/>
              </a:buClr>
              <a:buFont typeface="Wingdings"/>
              <a:buChar char=""/>
              <a:tabLst>
                <a:tab pos="355600" algn="l"/>
              </a:tabLst>
            </a:pPr>
            <a:r>
              <a:rPr dirty="0" sz="2800" spc="-40" b="1">
                <a:latin typeface="微软雅黑"/>
                <a:cs typeface="微软雅黑"/>
              </a:rPr>
              <a:t>什</a:t>
            </a:r>
            <a:r>
              <a:rPr dirty="0" sz="2800" spc="-40" b="1">
                <a:latin typeface="微软雅黑"/>
                <a:cs typeface="微软雅黑"/>
              </a:rPr>
              <a:t>么</a:t>
            </a:r>
            <a:r>
              <a:rPr dirty="0" sz="2800" spc="-40" b="1">
                <a:latin typeface="微软雅黑"/>
                <a:cs typeface="微软雅黑"/>
              </a:rPr>
              <a:t>是</a:t>
            </a:r>
            <a:r>
              <a:rPr dirty="0" sz="2800" spc="-40" b="1">
                <a:latin typeface="微软雅黑"/>
                <a:cs typeface="微软雅黑"/>
              </a:rPr>
              <a:t>多</a:t>
            </a:r>
            <a:r>
              <a:rPr dirty="0" sz="2800" spc="-40" b="1">
                <a:latin typeface="微软雅黑"/>
                <a:cs typeface="微软雅黑"/>
              </a:rPr>
              <a:t>道</a:t>
            </a:r>
            <a:r>
              <a:rPr dirty="0" sz="2800" spc="-40" b="1">
                <a:latin typeface="微软雅黑"/>
                <a:cs typeface="微软雅黑"/>
              </a:rPr>
              <a:t>程</a:t>
            </a:r>
            <a:r>
              <a:rPr dirty="0" sz="2800" spc="-40" b="1">
                <a:latin typeface="微软雅黑"/>
                <a:cs typeface="微软雅黑"/>
              </a:rPr>
              <a:t>序</a:t>
            </a:r>
            <a:r>
              <a:rPr dirty="0" sz="2800" spc="-40" b="1">
                <a:latin typeface="微软雅黑"/>
                <a:cs typeface="微软雅黑"/>
              </a:rPr>
              <a:t>程</a:t>
            </a:r>
            <a:r>
              <a:rPr dirty="0" sz="2800" spc="-40" b="1">
                <a:latin typeface="微软雅黑"/>
                <a:cs typeface="微软雅黑"/>
              </a:rPr>
              <a:t>序</a:t>
            </a:r>
            <a:r>
              <a:rPr dirty="0" sz="2800" spc="-40" b="1">
                <a:latin typeface="微软雅黑"/>
                <a:cs typeface="微软雅黑"/>
              </a:rPr>
              <a:t>设</a:t>
            </a:r>
            <a:r>
              <a:rPr dirty="0" sz="2800" spc="-35" b="1">
                <a:latin typeface="微软雅黑"/>
                <a:cs typeface="微软雅黑"/>
              </a:rPr>
              <a:t>计</a:t>
            </a:r>
            <a:r>
              <a:rPr dirty="0" sz="2800" spc="-25" b="1">
                <a:latin typeface="微软雅黑"/>
                <a:cs typeface="微软雅黑"/>
              </a:rPr>
              <a:t>（multi-</a:t>
            </a:r>
            <a:r>
              <a:rPr dirty="0" sz="2800" spc="-30" b="1">
                <a:latin typeface="微软雅黑"/>
                <a:cs typeface="微软雅黑"/>
              </a:rPr>
              <a:t>programming）</a:t>
            </a:r>
            <a:r>
              <a:rPr dirty="0" sz="2800" spc="-30" b="1">
                <a:latin typeface="微软雅黑"/>
                <a:cs typeface="微软雅黑"/>
              </a:rPr>
              <a:t>技</a:t>
            </a:r>
            <a:r>
              <a:rPr dirty="0" sz="2800" spc="-50" b="1">
                <a:latin typeface="微软雅黑"/>
                <a:cs typeface="微软雅黑"/>
              </a:rPr>
              <a:t>术</a:t>
            </a:r>
            <a:endParaRPr sz="2800">
              <a:latin typeface="微软雅黑"/>
              <a:cs typeface="微软雅黑"/>
            </a:endParaRPr>
          </a:p>
          <a:p>
            <a:pPr algn="just" lvl="1" marL="824865" marR="5080" indent="-355600">
              <a:lnSpc>
                <a:spcPct val="135100"/>
              </a:lnSpc>
              <a:spcBef>
                <a:spcPts val="675"/>
              </a:spcBef>
              <a:buClr>
                <a:srgbClr val="FFC000"/>
              </a:buClr>
              <a:buFont typeface="Wingdings"/>
              <a:buChar char=""/>
              <a:tabLst>
                <a:tab pos="825500" algn="l"/>
              </a:tabLst>
            </a:pPr>
            <a:r>
              <a:rPr dirty="0" sz="2400" spc="60">
                <a:solidFill>
                  <a:srgbClr val="1286B7"/>
                </a:solidFill>
                <a:latin typeface="微软雅黑"/>
                <a:cs typeface="微软雅黑"/>
              </a:rPr>
              <a:t>在计算机主存中</a:t>
            </a:r>
            <a:r>
              <a:rPr dirty="0" sz="2400" spc="60" b="1">
                <a:solidFill>
                  <a:srgbClr val="1286B7"/>
                </a:solidFill>
                <a:latin typeface="微软雅黑"/>
                <a:cs typeface="微软雅黑"/>
              </a:rPr>
              <a:t>同时</a:t>
            </a:r>
            <a:r>
              <a:rPr dirty="0" sz="2400" spc="60">
                <a:solidFill>
                  <a:srgbClr val="1286B7"/>
                </a:solidFill>
                <a:latin typeface="微软雅黑"/>
                <a:cs typeface="微软雅黑"/>
              </a:rPr>
              <a:t>存放</a:t>
            </a:r>
            <a:r>
              <a:rPr dirty="0" sz="2400" spc="60" b="1">
                <a:solidFill>
                  <a:srgbClr val="1286B7"/>
                </a:solidFill>
                <a:latin typeface="微软雅黑"/>
                <a:cs typeface="微软雅黑"/>
              </a:rPr>
              <a:t>几道相互独立</a:t>
            </a:r>
            <a:r>
              <a:rPr dirty="0" sz="2400" spc="50">
                <a:solidFill>
                  <a:srgbClr val="1286B7"/>
                </a:solidFill>
                <a:latin typeface="微软雅黑"/>
                <a:cs typeface="微软雅黑"/>
              </a:rPr>
              <a:t>的程序。这些程序在管理程序控制之</a:t>
            </a:r>
            <a:r>
              <a:rPr dirty="0" sz="2400">
                <a:solidFill>
                  <a:srgbClr val="1286B7"/>
                </a:solidFill>
                <a:latin typeface="微软雅黑"/>
                <a:cs typeface="微软雅黑"/>
              </a:rPr>
              <a:t>下，</a:t>
            </a:r>
            <a:r>
              <a:rPr dirty="0" sz="2400" b="1">
                <a:solidFill>
                  <a:srgbClr val="1286B7"/>
                </a:solidFill>
                <a:latin typeface="微软雅黑"/>
                <a:cs typeface="微软雅黑"/>
              </a:rPr>
              <a:t>相互穿插地运行</a:t>
            </a:r>
            <a:r>
              <a:rPr dirty="0" sz="2400" spc="-5">
                <a:solidFill>
                  <a:srgbClr val="1286B7"/>
                </a:solidFill>
                <a:latin typeface="微软雅黑"/>
                <a:cs typeface="微软雅黑"/>
              </a:rPr>
              <a:t>。当某道程序因某种原因不能继续运行下去时(如等待外</a:t>
            </a:r>
            <a:r>
              <a:rPr dirty="0" sz="2400" spc="-5">
                <a:solidFill>
                  <a:srgbClr val="1286B7"/>
                </a:solidFill>
                <a:latin typeface="微软雅黑"/>
                <a:cs typeface="微软雅黑"/>
              </a:rPr>
              <a:t>部设备传输数据)，管理程序便将另一道程序投入运行。</a:t>
            </a:r>
            <a:endParaRPr sz="2400">
              <a:latin typeface="微软雅黑"/>
              <a:cs typeface="微软雅黑"/>
            </a:endParaRPr>
          </a:p>
          <a:p>
            <a:pPr algn="just" marL="355600" indent="-342900">
              <a:lnSpc>
                <a:spcPct val="100000"/>
              </a:lnSpc>
              <a:spcBef>
                <a:spcPts val="1700"/>
              </a:spcBef>
              <a:buClr>
                <a:srgbClr val="FFC000"/>
              </a:buClr>
              <a:buFont typeface="Wingdings"/>
              <a:buChar char=""/>
              <a:tabLst>
                <a:tab pos="355600" algn="l"/>
              </a:tabLst>
            </a:pPr>
            <a:r>
              <a:rPr dirty="0" sz="2800" spc="-40" b="1">
                <a:latin typeface="微软雅黑"/>
                <a:cs typeface="微软雅黑"/>
              </a:rPr>
              <a:t>多</a:t>
            </a:r>
            <a:r>
              <a:rPr dirty="0" sz="2800" spc="-40" b="1">
                <a:latin typeface="微软雅黑"/>
                <a:cs typeface="微软雅黑"/>
              </a:rPr>
              <a:t>道</a:t>
            </a:r>
            <a:r>
              <a:rPr dirty="0" sz="2800" spc="-40" b="1">
                <a:latin typeface="微软雅黑"/>
                <a:cs typeface="微软雅黑"/>
              </a:rPr>
              <a:t>运</a:t>
            </a:r>
            <a:r>
              <a:rPr dirty="0" sz="2800" spc="-40" b="1">
                <a:latin typeface="微软雅黑"/>
                <a:cs typeface="微软雅黑"/>
              </a:rPr>
              <a:t>行</a:t>
            </a:r>
            <a:r>
              <a:rPr dirty="0" sz="2800" spc="-40" b="1">
                <a:latin typeface="微软雅黑"/>
                <a:cs typeface="微软雅黑"/>
              </a:rPr>
              <a:t>的</a:t>
            </a:r>
            <a:r>
              <a:rPr dirty="0" sz="2800" spc="-40" b="1">
                <a:latin typeface="微软雅黑"/>
                <a:cs typeface="微软雅黑"/>
              </a:rPr>
              <a:t>特</a:t>
            </a:r>
            <a:r>
              <a:rPr dirty="0" sz="2800" spc="-50" b="1">
                <a:latin typeface="微软雅黑"/>
                <a:cs typeface="微软雅黑"/>
              </a:rPr>
              <a:t>征</a:t>
            </a:r>
            <a:endParaRPr sz="2800">
              <a:latin typeface="微软雅黑"/>
              <a:cs typeface="微软雅黑"/>
            </a:endParaRPr>
          </a:p>
          <a:p>
            <a:pPr lvl="1" marL="824865" indent="-356235">
              <a:lnSpc>
                <a:spcPct val="100000"/>
              </a:lnSpc>
              <a:spcBef>
                <a:spcPts val="1685"/>
              </a:spcBef>
              <a:buClr>
                <a:srgbClr val="FFC000"/>
              </a:buClr>
              <a:buFont typeface="Wingdings"/>
              <a:buChar char=""/>
              <a:tabLst>
                <a:tab pos="825500" algn="l"/>
              </a:tabLst>
            </a:pPr>
            <a:r>
              <a:rPr dirty="0" sz="2400" spc="-5">
                <a:solidFill>
                  <a:srgbClr val="1286B7"/>
                </a:solidFill>
                <a:latin typeface="微软雅黑"/>
                <a:cs typeface="微软雅黑"/>
              </a:rPr>
              <a:t>多道 </a:t>
            </a:r>
            <a:r>
              <a:rPr dirty="0" sz="2400">
                <a:solidFill>
                  <a:srgbClr val="1286B7"/>
                </a:solidFill>
                <a:latin typeface="微软雅黑"/>
                <a:cs typeface="微软雅黑"/>
              </a:rPr>
              <a:t>（内存中存放多个相互独立的程序</a:t>
            </a:r>
            <a:r>
              <a:rPr dirty="0" sz="2400" spc="-50">
                <a:solidFill>
                  <a:srgbClr val="1286B7"/>
                </a:solidFill>
                <a:latin typeface="微软雅黑"/>
                <a:cs typeface="微软雅黑"/>
              </a:rPr>
              <a:t>）</a:t>
            </a:r>
            <a:endParaRPr sz="2400">
              <a:latin typeface="微软雅黑"/>
              <a:cs typeface="微软雅黑"/>
            </a:endParaRPr>
          </a:p>
          <a:p>
            <a:pPr lvl="1" marL="824865" indent="-356235">
              <a:lnSpc>
                <a:spcPct val="100000"/>
              </a:lnSpc>
              <a:spcBef>
                <a:spcPts val="1605"/>
              </a:spcBef>
              <a:buClr>
                <a:srgbClr val="FFC000"/>
              </a:buClr>
              <a:buFont typeface="Wingdings"/>
              <a:buChar char=""/>
              <a:tabLst>
                <a:tab pos="825500" algn="l"/>
              </a:tabLst>
            </a:pPr>
            <a:r>
              <a:rPr dirty="0" sz="2400">
                <a:solidFill>
                  <a:srgbClr val="1286B7"/>
                </a:solidFill>
                <a:latin typeface="微软雅黑"/>
                <a:cs typeface="微软雅黑"/>
              </a:rPr>
              <a:t>宏观上并行 （相互穿插运行</a:t>
            </a:r>
            <a:r>
              <a:rPr dirty="0" sz="2400" spc="-50">
                <a:solidFill>
                  <a:srgbClr val="1286B7"/>
                </a:solidFill>
                <a:latin typeface="微软雅黑"/>
                <a:cs typeface="微软雅黑"/>
              </a:rPr>
              <a:t>）</a:t>
            </a:r>
            <a:endParaRPr sz="2400">
              <a:latin typeface="微软雅黑"/>
              <a:cs typeface="微软雅黑"/>
            </a:endParaRPr>
          </a:p>
          <a:p>
            <a:pPr lvl="1" marL="824865" indent="-356235">
              <a:lnSpc>
                <a:spcPct val="100000"/>
              </a:lnSpc>
              <a:spcBef>
                <a:spcPts val="1615"/>
              </a:spcBef>
              <a:buClr>
                <a:srgbClr val="FFC000"/>
              </a:buClr>
              <a:buFont typeface="Wingdings"/>
              <a:buChar char=""/>
              <a:tabLst>
                <a:tab pos="825500" algn="l"/>
              </a:tabLst>
            </a:pPr>
            <a:r>
              <a:rPr dirty="0" sz="2400" spc="5">
                <a:solidFill>
                  <a:srgbClr val="1286B7"/>
                </a:solidFill>
                <a:latin typeface="微软雅黑"/>
                <a:cs typeface="微软雅黑"/>
              </a:rPr>
              <a:t>微观上串行 </a:t>
            </a:r>
            <a:r>
              <a:rPr dirty="0" sz="2400" spc="-10">
                <a:solidFill>
                  <a:srgbClr val="1286B7"/>
                </a:solidFill>
                <a:latin typeface="微软雅黑"/>
                <a:cs typeface="微软雅黑"/>
              </a:rPr>
              <a:t>（CPU</a:t>
            </a:r>
            <a:r>
              <a:rPr dirty="0" sz="2400">
                <a:solidFill>
                  <a:srgbClr val="1286B7"/>
                </a:solidFill>
                <a:latin typeface="微软雅黑"/>
                <a:cs typeface="微软雅黑"/>
              </a:rPr>
              <a:t>上永远只能执行单个程序</a:t>
            </a:r>
            <a:r>
              <a:rPr dirty="0" sz="2400" spc="-50">
                <a:solidFill>
                  <a:srgbClr val="1286B7"/>
                </a:solidFill>
                <a:latin typeface="微软雅黑"/>
                <a:cs typeface="微软雅黑"/>
              </a:rPr>
              <a:t>）</a:t>
            </a:r>
            <a:endParaRPr sz="2400">
              <a:latin typeface="微软雅黑"/>
              <a:cs typeface="微软雅黑"/>
            </a:endParaRPr>
          </a:p>
          <a:p>
            <a:pPr algn="just" marL="355600" indent="-342900">
              <a:lnSpc>
                <a:spcPct val="100000"/>
              </a:lnSpc>
              <a:spcBef>
                <a:spcPts val="1700"/>
              </a:spcBef>
              <a:buClr>
                <a:srgbClr val="FFC000"/>
              </a:buClr>
              <a:buFont typeface="Wingdings"/>
              <a:buChar char=""/>
              <a:tabLst>
                <a:tab pos="355600" algn="l"/>
              </a:tabLst>
            </a:pPr>
            <a:r>
              <a:rPr dirty="0" sz="2800" spc="-35" b="1">
                <a:latin typeface="微软雅黑"/>
                <a:cs typeface="微软雅黑"/>
              </a:rPr>
              <a:t>硬</a:t>
            </a:r>
            <a:r>
              <a:rPr dirty="0" sz="2800" spc="-35" b="1">
                <a:latin typeface="微软雅黑"/>
                <a:cs typeface="微软雅黑"/>
              </a:rPr>
              <a:t>件</a:t>
            </a:r>
            <a:r>
              <a:rPr dirty="0" sz="2800" spc="-35" b="1">
                <a:latin typeface="微软雅黑"/>
                <a:cs typeface="微软雅黑"/>
              </a:rPr>
              <a:t>基</a:t>
            </a:r>
            <a:r>
              <a:rPr dirty="0" sz="2800" spc="-35" b="1">
                <a:latin typeface="微软雅黑"/>
                <a:cs typeface="微软雅黑"/>
              </a:rPr>
              <a:t>础</a:t>
            </a:r>
            <a:r>
              <a:rPr dirty="0" sz="2800" spc="-35" b="1">
                <a:latin typeface="微软雅黑"/>
                <a:cs typeface="微软雅黑"/>
              </a:rPr>
              <a:t>：</a:t>
            </a:r>
            <a:r>
              <a:rPr dirty="0" sz="2800" spc="-35" b="1">
                <a:latin typeface="微软雅黑"/>
                <a:cs typeface="微软雅黑"/>
              </a:rPr>
              <a:t>足</a:t>
            </a:r>
            <a:r>
              <a:rPr dirty="0" sz="2800" spc="-35" b="1">
                <a:latin typeface="微软雅黑"/>
                <a:cs typeface="微软雅黑"/>
              </a:rPr>
              <a:t>够</a:t>
            </a:r>
            <a:r>
              <a:rPr dirty="0" sz="2800" spc="-35" b="1">
                <a:latin typeface="微软雅黑"/>
                <a:cs typeface="微软雅黑"/>
              </a:rPr>
              <a:t>容</a:t>
            </a:r>
            <a:r>
              <a:rPr dirty="0" sz="2800" spc="-35" b="1">
                <a:latin typeface="微软雅黑"/>
                <a:cs typeface="微软雅黑"/>
              </a:rPr>
              <a:t>量</a:t>
            </a:r>
            <a:r>
              <a:rPr dirty="0" sz="2800" spc="-35" b="1">
                <a:latin typeface="微软雅黑"/>
                <a:cs typeface="微软雅黑"/>
              </a:rPr>
              <a:t>的</a:t>
            </a:r>
            <a:r>
              <a:rPr dirty="0" sz="2800" spc="-35" b="1">
                <a:latin typeface="微软雅黑"/>
                <a:cs typeface="微软雅黑"/>
              </a:rPr>
              <a:t>内</a:t>
            </a:r>
            <a:r>
              <a:rPr dirty="0" sz="2800" spc="-35" b="1">
                <a:latin typeface="微软雅黑"/>
                <a:cs typeface="微软雅黑"/>
              </a:rPr>
              <a:t>存</a:t>
            </a:r>
            <a:r>
              <a:rPr dirty="0" sz="2800" spc="-35" b="1">
                <a:latin typeface="微软雅黑"/>
                <a:cs typeface="微软雅黑"/>
              </a:rPr>
              <a:t>，</a:t>
            </a:r>
            <a:r>
              <a:rPr dirty="0" sz="2800" spc="-35" b="1">
                <a:latin typeface="微软雅黑"/>
                <a:cs typeface="微软雅黑"/>
              </a:rPr>
              <a:t>中</a:t>
            </a:r>
            <a:r>
              <a:rPr dirty="0" sz="2800" spc="-50" b="1">
                <a:latin typeface="微软雅黑"/>
                <a:cs typeface="微软雅黑"/>
              </a:rPr>
              <a:t>断</a:t>
            </a:r>
            <a:endParaRPr sz="2800">
              <a:latin typeface="微软雅黑"/>
              <a:cs typeface="微软雅黑"/>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242566" cy="787145"/>
          </a:xfrm>
          <a:prstGeom prst="rect">
            <a:avLst/>
          </a:prstGeom>
        </p:spPr>
      </p:pic>
      <p:sp>
        <p:nvSpPr>
          <p:cNvPr id="3" name="object 3"/>
          <p:cNvSpPr txBox="1">
            <a:spLocks noGrp="1"/>
          </p:cNvSpPr>
          <p:nvPr>
            <p:ph type="title"/>
          </p:nvPr>
        </p:nvSpPr>
        <p:spPr>
          <a:xfrm>
            <a:off x="566724" y="291160"/>
            <a:ext cx="1800860" cy="452120"/>
          </a:xfrm>
          <a:prstGeom prst="rect"/>
        </p:spPr>
        <p:txBody>
          <a:bodyPr wrap="square" lIns="0" tIns="12065" rIns="0" bIns="0" rtlCol="0" vert="horz">
            <a:spAutoFit/>
          </a:bodyPr>
          <a:lstStyle/>
          <a:p>
            <a:pPr marL="12700">
              <a:lnSpc>
                <a:spcPct val="100000"/>
              </a:lnSpc>
              <a:spcBef>
                <a:spcPts val="95"/>
              </a:spcBef>
            </a:pPr>
            <a:r>
              <a:rPr dirty="0" spc="-40"/>
              <a:t>联</a:t>
            </a:r>
            <a:r>
              <a:rPr dirty="0" spc="-40"/>
              <a:t>机</a:t>
            </a:r>
            <a:r>
              <a:rPr dirty="0" spc="-40"/>
              <a:t>批</a:t>
            </a:r>
            <a:r>
              <a:rPr dirty="0" spc="-40"/>
              <a:t>处</a:t>
            </a:r>
            <a:r>
              <a:rPr dirty="0" spc="-50"/>
              <a:t>理</a:t>
            </a:r>
          </a:p>
        </p:txBody>
      </p:sp>
      <p:sp>
        <p:nvSpPr>
          <p:cNvPr id="4" name="object 4" descr=""/>
          <p:cNvSpPr txBox="1"/>
          <p:nvPr/>
        </p:nvSpPr>
        <p:spPr>
          <a:xfrm>
            <a:off x="566724" y="1304925"/>
            <a:ext cx="4857115" cy="42227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5" b="1">
                <a:latin typeface="微软雅黑"/>
                <a:cs typeface="微软雅黑"/>
              </a:rPr>
              <a:t>作业的输入/输出由</a:t>
            </a:r>
            <a:r>
              <a:rPr dirty="0" sz="2600" spc="-10" b="1">
                <a:latin typeface="微软雅黑"/>
                <a:cs typeface="微软雅黑"/>
              </a:rPr>
              <a:t>CPU</a:t>
            </a:r>
            <a:r>
              <a:rPr dirty="0" sz="2600" spc="-25" b="1">
                <a:latin typeface="微软雅黑"/>
                <a:cs typeface="微软雅黑"/>
              </a:rPr>
              <a:t>来处理</a:t>
            </a:r>
            <a:endParaRPr sz="2600">
              <a:latin typeface="微软雅黑"/>
              <a:cs typeface="微软雅黑"/>
            </a:endParaRPr>
          </a:p>
        </p:txBody>
      </p:sp>
      <p:sp>
        <p:nvSpPr>
          <p:cNvPr id="5" name="object 5" descr=""/>
          <p:cNvSpPr txBox="1"/>
          <p:nvPr/>
        </p:nvSpPr>
        <p:spPr>
          <a:xfrm>
            <a:off x="566724" y="4190187"/>
            <a:ext cx="6487795" cy="1041400"/>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30" b="1">
                <a:latin typeface="微软雅黑"/>
                <a:cs typeface="微软雅黑"/>
              </a:rPr>
              <a:t>问题</a:t>
            </a:r>
            <a:endParaRPr sz="2600">
              <a:latin typeface="微软雅黑"/>
              <a:cs typeface="微软雅黑"/>
            </a:endParaRPr>
          </a:p>
          <a:p>
            <a:pPr lvl="1" marL="824865" indent="-356235">
              <a:lnSpc>
                <a:spcPct val="100000"/>
              </a:lnSpc>
              <a:spcBef>
                <a:spcPts val="1989"/>
              </a:spcBef>
              <a:buClr>
                <a:srgbClr val="FFC000"/>
              </a:buClr>
              <a:buFont typeface="Wingdings"/>
              <a:buChar char=""/>
              <a:tabLst>
                <a:tab pos="825500" algn="l"/>
              </a:tabLst>
            </a:pPr>
            <a:r>
              <a:rPr dirty="0" sz="2400">
                <a:solidFill>
                  <a:srgbClr val="C00000"/>
                </a:solidFill>
                <a:latin typeface="微软雅黑"/>
                <a:cs typeface="微软雅黑"/>
              </a:rPr>
              <a:t>慢速I/O</a:t>
            </a:r>
            <a:r>
              <a:rPr dirty="0" sz="2400" spc="-5">
                <a:solidFill>
                  <a:srgbClr val="C00000"/>
                </a:solidFill>
                <a:latin typeface="微软雅黑"/>
                <a:cs typeface="微软雅黑"/>
              </a:rPr>
              <a:t>设备严重浪费宝贵的主处理器时间</a:t>
            </a:r>
            <a:endParaRPr sz="2400">
              <a:latin typeface="微软雅黑"/>
              <a:cs typeface="微软雅黑"/>
            </a:endParaRPr>
          </a:p>
        </p:txBody>
      </p:sp>
      <p:sp>
        <p:nvSpPr>
          <p:cNvPr id="6" name="object 6" descr=""/>
          <p:cNvSpPr txBox="1"/>
          <p:nvPr/>
        </p:nvSpPr>
        <p:spPr>
          <a:xfrm>
            <a:off x="7299022" y="2634987"/>
            <a:ext cx="1217930" cy="810895"/>
          </a:xfrm>
          <a:prstGeom prst="rect">
            <a:avLst/>
          </a:prstGeom>
          <a:ln w="21451">
            <a:solidFill>
              <a:srgbClr val="000000"/>
            </a:solidFill>
          </a:ln>
        </p:spPr>
        <p:txBody>
          <a:bodyPr wrap="square" lIns="0" tIns="49530" rIns="0" bIns="0" rtlCol="0" vert="horz">
            <a:spAutoFit/>
          </a:bodyPr>
          <a:lstStyle/>
          <a:p>
            <a:pPr marL="479425" marR="153035" indent="-287020">
              <a:lnSpc>
                <a:spcPts val="2730"/>
              </a:lnSpc>
              <a:spcBef>
                <a:spcPts val="390"/>
              </a:spcBef>
            </a:pPr>
            <a:r>
              <a:rPr dirty="0" sz="2300" spc="-80">
                <a:latin typeface="宋体"/>
                <a:cs typeface="宋体"/>
              </a:rPr>
              <a:t>主处理</a:t>
            </a:r>
            <a:r>
              <a:rPr dirty="0" sz="2300" spc="-50">
                <a:latin typeface="宋体"/>
                <a:cs typeface="宋体"/>
              </a:rPr>
              <a:t>器</a:t>
            </a:r>
            <a:endParaRPr sz="2300">
              <a:latin typeface="宋体"/>
              <a:cs typeface="宋体"/>
            </a:endParaRPr>
          </a:p>
        </p:txBody>
      </p:sp>
      <p:sp>
        <p:nvSpPr>
          <p:cNvPr id="7" name="object 7" descr=""/>
          <p:cNvSpPr txBox="1"/>
          <p:nvPr/>
        </p:nvSpPr>
        <p:spPr>
          <a:xfrm>
            <a:off x="5269844" y="2229773"/>
            <a:ext cx="1217930" cy="405765"/>
          </a:xfrm>
          <a:prstGeom prst="rect">
            <a:avLst/>
          </a:prstGeom>
          <a:ln w="21444">
            <a:solidFill>
              <a:srgbClr val="000000"/>
            </a:solidFill>
          </a:ln>
        </p:spPr>
        <p:txBody>
          <a:bodyPr wrap="square" lIns="0" tIns="52069" rIns="0" bIns="0" rtlCol="0" vert="horz">
            <a:spAutoFit/>
          </a:bodyPr>
          <a:lstStyle/>
          <a:p>
            <a:pPr marL="271780">
              <a:lnSpc>
                <a:spcPct val="100000"/>
              </a:lnSpc>
              <a:spcBef>
                <a:spcPts val="409"/>
              </a:spcBef>
            </a:pPr>
            <a:r>
              <a:rPr dirty="0" sz="1750" spc="25">
                <a:latin typeface="宋体"/>
                <a:cs typeface="宋体"/>
              </a:rPr>
              <a:t>输入机</a:t>
            </a:r>
            <a:endParaRPr sz="1750">
              <a:latin typeface="宋体"/>
              <a:cs typeface="宋体"/>
            </a:endParaRPr>
          </a:p>
        </p:txBody>
      </p:sp>
      <p:sp>
        <p:nvSpPr>
          <p:cNvPr id="8" name="object 8" descr=""/>
          <p:cNvSpPr txBox="1"/>
          <p:nvPr/>
        </p:nvSpPr>
        <p:spPr>
          <a:xfrm>
            <a:off x="5269844" y="3445353"/>
            <a:ext cx="1217930" cy="405765"/>
          </a:xfrm>
          <a:prstGeom prst="rect">
            <a:avLst/>
          </a:prstGeom>
          <a:ln w="21444">
            <a:solidFill>
              <a:srgbClr val="000000"/>
            </a:solidFill>
          </a:ln>
        </p:spPr>
        <p:txBody>
          <a:bodyPr wrap="square" lIns="0" tIns="64769" rIns="0" bIns="0" rtlCol="0" vert="horz">
            <a:spAutoFit/>
          </a:bodyPr>
          <a:lstStyle/>
          <a:p>
            <a:pPr marL="271780">
              <a:lnSpc>
                <a:spcPct val="100000"/>
              </a:lnSpc>
              <a:spcBef>
                <a:spcPts val="509"/>
              </a:spcBef>
            </a:pPr>
            <a:r>
              <a:rPr dirty="0" sz="1750" spc="25">
                <a:latin typeface="宋体"/>
                <a:cs typeface="宋体"/>
              </a:rPr>
              <a:t>打印机</a:t>
            </a:r>
            <a:endParaRPr sz="1750">
              <a:latin typeface="宋体"/>
              <a:cs typeface="宋体"/>
            </a:endParaRPr>
          </a:p>
        </p:txBody>
      </p:sp>
      <p:sp>
        <p:nvSpPr>
          <p:cNvPr id="9" name="object 9" descr=""/>
          <p:cNvSpPr txBox="1"/>
          <p:nvPr/>
        </p:nvSpPr>
        <p:spPr>
          <a:xfrm>
            <a:off x="3703970" y="2264244"/>
            <a:ext cx="940435" cy="295910"/>
          </a:xfrm>
          <a:prstGeom prst="rect">
            <a:avLst/>
          </a:prstGeom>
        </p:spPr>
        <p:txBody>
          <a:bodyPr wrap="square" lIns="0" tIns="15240" rIns="0" bIns="0" rtlCol="0" vert="horz">
            <a:spAutoFit/>
          </a:bodyPr>
          <a:lstStyle/>
          <a:p>
            <a:pPr marL="12700">
              <a:lnSpc>
                <a:spcPct val="100000"/>
              </a:lnSpc>
              <a:spcBef>
                <a:spcPts val="120"/>
              </a:spcBef>
            </a:pPr>
            <a:r>
              <a:rPr dirty="0" sz="1750" spc="15">
                <a:latin typeface="宋体"/>
                <a:cs typeface="宋体"/>
              </a:rPr>
              <a:t>用户输入</a:t>
            </a:r>
            <a:endParaRPr sz="1750">
              <a:latin typeface="宋体"/>
              <a:cs typeface="宋体"/>
            </a:endParaRPr>
          </a:p>
        </p:txBody>
      </p:sp>
      <p:sp>
        <p:nvSpPr>
          <p:cNvPr id="10" name="object 10" descr=""/>
          <p:cNvSpPr txBox="1"/>
          <p:nvPr/>
        </p:nvSpPr>
        <p:spPr>
          <a:xfrm>
            <a:off x="3703971" y="3494979"/>
            <a:ext cx="940435" cy="295910"/>
          </a:xfrm>
          <a:prstGeom prst="rect">
            <a:avLst/>
          </a:prstGeom>
        </p:spPr>
        <p:txBody>
          <a:bodyPr wrap="square" lIns="0" tIns="15240" rIns="0" bIns="0" rtlCol="0" vert="horz">
            <a:spAutoFit/>
          </a:bodyPr>
          <a:lstStyle/>
          <a:p>
            <a:pPr marL="12700">
              <a:lnSpc>
                <a:spcPct val="100000"/>
              </a:lnSpc>
              <a:spcBef>
                <a:spcPts val="120"/>
              </a:spcBef>
            </a:pPr>
            <a:r>
              <a:rPr dirty="0" sz="1750" spc="15">
                <a:latin typeface="宋体"/>
                <a:cs typeface="宋体"/>
              </a:rPr>
              <a:t>用户输出</a:t>
            </a:r>
            <a:endParaRPr sz="1750">
              <a:latin typeface="宋体"/>
              <a:cs typeface="宋体"/>
            </a:endParaRPr>
          </a:p>
        </p:txBody>
      </p:sp>
      <p:grpSp>
        <p:nvGrpSpPr>
          <p:cNvPr id="11" name="object 11" descr=""/>
          <p:cNvGrpSpPr/>
          <p:nvPr/>
        </p:nvGrpSpPr>
        <p:grpSpPr>
          <a:xfrm>
            <a:off x="6487259" y="2472890"/>
            <a:ext cx="812165" cy="486409"/>
            <a:chOff x="6487259" y="2472890"/>
            <a:chExt cx="812165" cy="486409"/>
          </a:xfrm>
        </p:grpSpPr>
        <p:sp>
          <p:nvSpPr>
            <p:cNvPr id="12" name="object 12" descr=""/>
            <p:cNvSpPr/>
            <p:nvPr/>
          </p:nvSpPr>
          <p:spPr>
            <a:xfrm>
              <a:off x="6581464" y="2529266"/>
              <a:ext cx="623570" cy="374015"/>
            </a:xfrm>
            <a:custGeom>
              <a:avLst/>
              <a:gdLst/>
              <a:ahLst/>
              <a:cxnLst/>
              <a:rect l="l" t="t" r="r" b="b"/>
              <a:pathLst>
                <a:path w="623570" h="374014">
                  <a:moveTo>
                    <a:pt x="0" y="0"/>
                  </a:moveTo>
                  <a:lnTo>
                    <a:pt x="623353" y="373480"/>
                  </a:lnTo>
                </a:path>
              </a:pathLst>
            </a:custGeom>
            <a:ln w="21450">
              <a:solidFill>
                <a:srgbClr val="000000"/>
              </a:solidFill>
            </a:ln>
          </p:spPr>
          <p:txBody>
            <a:bodyPr wrap="square" lIns="0" tIns="0" rIns="0" bIns="0" rtlCol="0"/>
            <a:lstStyle/>
            <a:p/>
          </p:txBody>
        </p:sp>
        <p:sp>
          <p:nvSpPr>
            <p:cNvPr id="13" name="object 13" descr=""/>
            <p:cNvSpPr/>
            <p:nvPr/>
          </p:nvSpPr>
          <p:spPr>
            <a:xfrm>
              <a:off x="6487249" y="2472892"/>
              <a:ext cx="812165" cy="486409"/>
            </a:xfrm>
            <a:custGeom>
              <a:avLst/>
              <a:gdLst/>
              <a:ahLst/>
              <a:cxnLst/>
              <a:rect l="l" t="t" r="r" b="b"/>
              <a:pathLst>
                <a:path w="812165" h="486410">
                  <a:moveTo>
                    <a:pt x="139738" y="10756"/>
                  </a:moveTo>
                  <a:lnTo>
                    <a:pt x="0" y="0"/>
                  </a:lnTo>
                  <a:lnTo>
                    <a:pt x="75311" y="118097"/>
                  </a:lnTo>
                  <a:lnTo>
                    <a:pt x="139738" y="10756"/>
                  </a:lnTo>
                  <a:close/>
                </a:path>
                <a:path w="812165" h="486410">
                  <a:moveTo>
                    <a:pt x="811771" y="486232"/>
                  </a:moveTo>
                  <a:lnTo>
                    <a:pt x="736460" y="368109"/>
                  </a:lnTo>
                  <a:lnTo>
                    <a:pt x="672033" y="475488"/>
                  </a:lnTo>
                  <a:lnTo>
                    <a:pt x="811771" y="486232"/>
                  </a:lnTo>
                  <a:close/>
                </a:path>
              </a:pathLst>
            </a:custGeom>
            <a:solidFill>
              <a:srgbClr val="000000"/>
            </a:solidFill>
          </p:spPr>
          <p:txBody>
            <a:bodyPr wrap="square" lIns="0" tIns="0" rIns="0" bIns="0" rtlCol="0"/>
            <a:lstStyle/>
            <a:p/>
          </p:txBody>
        </p:sp>
      </p:grpSp>
      <p:grpSp>
        <p:nvGrpSpPr>
          <p:cNvPr id="14" name="object 14" descr=""/>
          <p:cNvGrpSpPr/>
          <p:nvPr/>
        </p:nvGrpSpPr>
        <p:grpSpPr>
          <a:xfrm>
            <a:off x="6487259" y="3121191"/>
            <a:ext cx="812165" cy="486409"/>
            <a:chOff x="6487259" y="3121191"/>
            <a:chExt cx="812165" cy="486409"/>
          </a:xfrm>
        </p:grpSpPr>
        <p:sp>
          <p:nvSpPr>
            <p:cNvPr id="15" name="object 15" descr=""/>
            <p:cNvSpPr/>
            <p:nvPr/>
          </p:nvSpPr>
          <p:spPr>
            <a:xfrm>
              <a:off x="6581464" y="3177568"/>
              <a:ext cx="623570" cy="374015"/>
            </a:xfrm>
            <a:custGeom>
              <a:avLst/>
              <a:gdLst/>
              <a:ahLst/>
              <a:cxnLst/>
              <a:rect l="l" t="t" r="r" b="b"/>
              <a:pathLst>
                <a:path w="623570" h="374014">
                  <a:moveTo>
                    <a:pt x="623353" y="0"/>
                  </a:moveTo>
                  <a:lnTo>
                    <a:pt x="0" y="373480"/>
                  </a:lnTo>
                </a:path>
              </a:pathLst>
            </a:custGeom>
            <a:ln w="21450">
              <a:solidFill>
                <a:srgbClr val="000000"/>
              </a:solidFill>
            </a:ln>
          </p:spPr>
          <p:txBody>
            <a:bodyPr wrap="square" lIns="0" tIns="0" rIns="0" bIns="0" rtlCol="0"/>
            <a:lstStyle/>
            <a:p/>
          </p:txBody>
        </p:sp>
        <p:sp>
          <p:nvSpPr>
            <p:cNvPr id="16" name="object 16" descr=""/>
            <p:cNvSpPr/>
            <p:nvPr/>
          </p:nvSpPr>
          <p:spPr>
            <a:xfrm>
              <a:off x="6487249" y="3121202"/>
              <a:ext cx="812165" cy="486409"/>
            </a:xfrm>
            <a:custGeom>
              <a:avLst/>
              <a:gdLst/>
              <a:ahLst/>
              <a:cxnLst/>
              <a:rect l="l" t="t" r="r" b="b"/>
              <a:pathLst>
                <a:path w="812165" h="486410">
                  <a:moveTo>
                    <a:pt x="139738" y="475475"/>
                  </a:moveTo>
                  <a:lnTo>
                    <a:pt x="75311" y="368134"/>
                  </a:lnTo>
                  <a:lnTo>
                    <a:pt x="0" y="486232"/>
                  </a:lnTo>
                  <a:lnTo>
                    <a:pt x="139738" y="475475"/>
                  </a:lnTo>
                  <a:close/>
                </a:path>
                <a:path w="812165" h="486410">
                  <a:moveTo>
                    <a:pt x="811771" y="0"/>
                  </a:moveTo>
                  <a:lnTo>
                    <a:pt x="672033" y="10744"/>
                  </a:lnTo>
                  <a:lnTo>
                    <a:pt x="736460" y="118097"/>
                  </a:lnTo>
                  <a:lnTo>
                    <a:pt x="811771" y="0"/>
                  </a:lnTo>
                  <a:close/>
                </a:path>
              </a:pathLst>
            </a:custGeom>
            <a:solidFill>
              <a:srgbClr val="000000"/>
            </a:solidFill>
          </p:spPr>
          <p:txBody>
            <a:bodyPr wrap="square" lIns="0" tIns="0" rIns="0" bIns="0" rtlCol="0"/>
            <a:lstStyle/>
            <a:p/>
          </p:txBody>
        </p:sp>
      </p:grpSp>
      <p:grpSp>
        <p:nvGrpSpPr>
          <p:cNvPr id="17" name="object 17" descr=""/>
          <p:cNvGrpSpPr/>
          <p:nvPr/>
        </p:nvGrpSpPr>
        <p:grpSpPr>
          <a:xfrm>
            <a:off x="4701667" y="2352389"/>
            <a:ext cx="568325" cy="125730"/>
            <a:chOff x="4701667" y="2352389"/>
            <a:chExt cx="568325" cy="125730"/>
          </a:xfrm>
        </p:grpSpPr>
        <p:sp>
          <p:nvSpPr>
            <p:cNvPr id="18" name="object 18" descr=""/>
            <p:cNvSpPr/>
            <p:nvPr/>
          </p:nvSpPr>
          <p:spPr>
            <a:xfrm>
              <a:off x="4701667" y="2414998"/>
              <a:ext cx="458470" cy="0"/>
            </a:xfrm>
            <a:custGeom>
              <a:avLst/>
              <a:gdLst/>
              <a:ahLst/>
              <a:cxnLst/>
              <a:rect l="l" t="t" r="r" b="b"/>
              <a:pathLst>
                <a:path w="458470" h="0">
                  <a:moveTo>
                    <a:pt x="0" y="0"/>
                  </a:moveTo>
                  <a:lnTo>
                    <a:pt x="458424" y="0"/>
                  </a:lnTo>
                </a:path>
              </a:pathLst>
            </a:custGeom>
            <a:ln w="21441">
              <a:solidFill>
                <a:srgbClr val="000000"/>
              </a:solidFill>
            </a:ln>
          </p:spPr>
          <p:txBody>
            <a:bodyPr wrap="square" lIns="0" tIns="0" rIns="0" bIns="0" rtlCol="0"/>
            <a:lstStyle/>
            <a:p/>
          </p:txBody>
        </p:sp>
        <p:sp>
          <p:nvSpPr>
            <p:cNvPr id="19" name="object 19" descr=""/>
            <p:cNvSpPr/>
            <p:nvPr/>
          </p:nvSpPr>
          <p:spPr>
            <a:xfrm>
              <a:off x="5144428" y="2352389"/>
              <a:ext cx="125730" cy="125730"/>
            </a:xfrm>
            <a:custGeom>
              <a:avLst/>
              <a:gdLst/>
              <a:ahLst/>
              <a:cxnLst/>
              <a:rect l="l" t="t" r="r" b="b"/>
              <a:pathLst>
                <a:path w="125729" h="125730">
                  <a:moveTo>
                    <a:pt x="0" y="0"/>
                  </a:moveTo>
                  <a:lnTo>
                    <a:pt x="0" y="125217"/>
                  </a:lnTo>
                  <a:lnTo>
                    <a:pt x="125415" y="62608"/>
                  </a:lnTo>
                  <a:lnTo>
                    <a:pt x="0" y="0"/>
                  </a:lnTo>
                  <a:close/>
                </a:path>
              </a:pathLst>
            </a:custGeom>
            <a:solidFill>
              <a:srgbClr val="000000"/>
            </a:solidFill>
          </p:spPr>
          <p:txBody>
            <a:bodyPr wrap="square" lIns="0" tIns="0" rIns="0" bIns="0" rtlCol="0"/>
            <a:lstStyle/>
            <a:p/>
          </p:txBody>
        </p:sp>
      </p:grpSp>
      <p:grpSp>
        <p:nvGrpSpPr>
          <p:cNvPr id="20" name="object 20" descr=""/>
          <p:cNvGrpSpPr/>
          <p:nvPr/>
        </p:nvGrpSpPr>
        <p:grpSpPr>
          <a:xfrm>
            <a:off x="4701667" y="3585325"/>
            <a:ext cx="568325" cy="125730"/>
            <a:chOff x="4701667" y="3585325"/>
            <a:chExt cx="568325" cy="125730"/>
          </a:xfrm>
        </p:grpSpPr>
        <p:sp>
          <p:nvSpPr>
            <p:cNvPr id="21" name="object 21" descr=""/>
            <p:cNvSpPr/>
            <p:nvPr/>
          </p:nvSpPr>
          <p:spPr>
            <a:xfrm>
              <a:off x="4811420" y="3647943"/>
              <a:ext cx="458470" cy="0"/>
            </a:xfrm>
            <a:custGeom>
              <a:avLst/>
              <a:gdLst/>
              <a:ahLst/>
              <a:cxnLst/>
              <a:rect l="l" t="t" r="r" b="b"/>
              <a:pathLst>
                <a:path w="458470" h="0">
                  <a:moveTo>
                    <a:pt x="0" y="0"/>
                  </a:moveTo>
                  <a:lnTo>
                    <a:pt x="458424" y="0"/>
                  </a:lnTo>
                </a:path>
              </a:pathLst>
            </a:custGeom>
            <a:ln w="21441">
              <a:solidFill>
                <a:srgbClr val="000000"/>
              </a:solidFill>
            </a:ln>
          </p:spPr>
          <p:txBody>
            <a:bodyPr wrap="square" lIns="0" tIns="0" rIns="0" bIns="0" rtlCol="0"/>
            <a:lstStyle/>
            <a:p/>
          </p:txBody>
        </p:sp>
        <p:sp>
          <p:nvSpPr>
            <p:cNvPr id="22" name="object 22" descr=""/>
            <p:cNvSpPr/>
            <p:nvPr/>
          </p:nvSpPr>
          <p:spPr>
            <a:xfrm>
              <a:off x="4701667" y="3585325"/>
              <a:ext cx="125730" cy="125730"/>
            </a:xfrm>
            <a:custGeom>
              <a:avLst/>
              <a:gdLst/>
              <a:ahLst/>
              <a:cxnLst/>
              <a:rect l="l" t="t" r="r" b="b"/>
              <a:pathLst>
                <a:path w="125729" h="125729">
                  <a:moveTo>
                    <a:pt x="125415" y="0"/>
                  </a:moveTo>
                  <a:lnTo>
                    <a:pt x="0" y="62617"/>
                  </a:lnTo>
                  <a:lnTo>
                    <a:pt x="125415" y="125226"/>
                  </a:lnTo>
                  <a:lnTo>
                    <a:pt x="125415" y="0"/>
                  </a:lnTo>
                  <a:close/>
                </a:path>
              </a:pathLst>
            </a:custGeom>
            <a:solidFill>
              <a:srgbClr val="000000"/>
            </a:solidFill>
          </p:spPr>
          <p:txBody>
            <a:bodyPr wrap="square" lIns="0" tIns="0" rIns="0" bIns="0" rtlCol="0"/>
            <a:lstStyle/>
            <a:p/>
          </p:txBody>
        </p:sp>
      </p:grpSp>
      <p:sp>
        <p:nvSpPr>
          <p:cNvPr id="23" name="object 23"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242566" cy="787145"/>
          </a:xfrm>
          <a:prstGeom prst="rect">
            <a:avLst/>
          </a:prstGeom>
        </p:spPr>
      </p:pic>
      <p:sp>
        <p:nvSpPr>
          <p:cNvPr id="3" name="object 3"/>
          <p:cNvSpPr txBox="1">
            <a:spLocks noGrp="1"/>
          </p:cNvSpPr>
          <p:nvPr>
            <p:ph type="title"/>
          </p:nvPr>
        </p:nvSpPr>
        <p:spPr>
          <a:xfrm>
            <a:off x="566724" y="291160"/>
            <a:ext cx="1800860" cy="452120"/>
          </a:xfrm>
          <a:prstGeom prst="rect"/>
        </p:spPr>
        <p:txBody>
          <a:bodyPr wrap="square" lIns="0" tIns="12065" rIns="0" bIns="0" rtlCol="0" vert="horz">
            <a:spAutoFit/>
          </a:bodyPr>
          <a:lstStyle/>
          <a:p>
            <a:pPr marL="12700">
              <a:lnSpc>
                <a:spcPct val="100000"/>
              </a:lnSpc>
              <a:spcBef>
                <a:spcPts val="95"/>
              </a:spcBef>
            </a:pPr>
            <a:r>
              <a:rPr dirty="0" spc="-40"/>
              <a:t>脱</a:t>
            </a:r>
            <a:r>
              <a:rPr dirty="0" spc="-40"/>
              <a:t>机</a:t>
            </a:r>
            <a:r>
              <a:rPr dirty="0" spc="-40"/>
              <a:t>批</a:t>
            </a:r>
            <a:r>
              <a:rPr dirty="0" spc="-40"/>
              <a:t>处</a:t>
            </a:r>
            <a:r>
              <a:rPr dirty="0" spc="-50"/>
              <a:t>理</a:t>
            </a:r>
          </a:p>
        </p:txBody>
      </p:sp>
      <p:sp>
        <p:nvSpPr>
          <p:cNvPr id="4" name="object 4" descr=""/>
          <p:cNvSpPr txBox="1"/>
          <p:nvPr/>
        </p:nvSpPr>
        <p:spPr>
          <a:xfrm>
            <a:off x="566724" y="1266825"/>
            <a:ext cx="5152390" cy="42227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15" b="1">
                <a:latin typeface="微软雅黑"/>
                <a:cs typeface="微软雅黑"/>
              </a:rPr>
              <a:t>作业的输入/输出由卫星机来处理</a:t>
            </a:r>
            <a:endParaRPr sz="2600">
              <a:latin typeface="微软雅黑"/>
              <a:cs typeface="微软雅黑"/>
            </a:endParaRPr>
          </a:p>
        </p:txBody>
      </p:sp>
      <p:sp>
        <p:nvSpPr>
          <p:cNvPr id="5" name="object 5" descr=""/>
          <p:cNvSpPr txBox="1"/>
          <p:nvPr/>
        </p:nvSpPr>
        <p:spPr>
          <a:xfrm>
            <a:off x="566724" y="4152087"/>
            <a:ext cx="10474960" cy="148399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30" b="1">
                <a:latin typeface="微软雅黑"/>
                <a:cs typeface="微软雅黑"/>
              </a:rPr>
              <a:t>特点</a:t>
            </a:r>
            <a:endParaRPr sz="2600">
              <a:latin typeface="微软雅黑"/>
              <a:cs typeface="微软雅黑"/>
            </a:endParaRPr>
          </a:p>
          <a:p>
            <a:pPr lvl="1" marL="824865" indent="-356235">
              <a:lnSpc>
                <a:spcPct val="100000"/>
              </a:lnSpc>
              <a:spcBef>
                <a:spcPts val="1850"/>
              </a:spcBef>
              <a:buClr>
                <a:srgbClr val="FFC000"/>
              </a:buClr>
              <a:buFont typeface="Wingdings"/>
              <a:buChar char=""/>
              <a:tabLst>
                <a:tab pos="824865" algn="l"/>
                <a:tab pos="825500" algn="l"/>
              </a:tabLst>
            </a:pPr>
            <a:r>
              <a:rPr dirty="0" sz="2000">
                <a:solidFill>
                  <a:srgbClr val="1286B7"/>
                </a:solidFill>
                <a:latin typeface="微软雅黑"/>
                <a:cs typeface="微软雅黑"/>
              </a:rPr>
              <a:t>引入卫星机（</a:t>
            </a:r>
            <a:r>
              <a:rPr dirty="0" sz="2000" spc="-10">
                <a:solidFill>
                  <a:srgbClr val="1286B7"/>
                </a:solidFill>
                <a:latin typeface="微软雅黑"/>
                <a:cs typeface="微软雅黑"/>
              </a:rPr>
              <a:t>采用廉价处理器，如MCU）来负责I/O</a:t>
            </a:r>
            <a:r>
              <a:rPr dirty="0" sz="2000" spc="-20">
                <a:solidFill>
                  <a:srgbClr val="1286B7"/>
                </a:solidFill>
                <a:latin typeface="微软雅黑"/>
                <a:cs typeface="微软雅黑"/>
              </a:rPr>
              <a:t>，主处理器只与高速存储设备交互</a:t>
            </a:r>
            <a:endParaRPr sz="2000">
              <a:latin typeface="微软雅黑"/>
              <a:cs typeface="微软雅黑"/>
            </a:endParaRPr>
          </a:p>
          <a:p>
            <a:pPr lvl="1" marL="824865" indent="-356235">
              <a:lnSpc>
                <a:spcPct val="100000"/>
              </a:lnSpc>
              <a:spcBef>
                <a:spcPts val="1705"/>
              </a:spcBef>
              <a:buClr>
                <a:srgbClr val="FFC000"/>
              </a:buClr>
              <a:buFont typeface="Wingdings"/>
              <a:buChar char=""/>
              <a:tabLst>
                <a:tab pos="824865" algn="l"/>
                <a:tab pos="825500" algn="l"/>
              </a:tabLst>
            </a:pPr>
            <a:r>
              <a:rPr dirty="0" sz="2000">
                <a:solidFill>
                  <a:srgbClr val="1286B7"/>
                </a:solidFill>
                <a:latin typeface="微软雅黑"/>
                <a:cs typeface="微软雅黑"/>
              </a:rPr>
              <a:t>今天广泛使用的DMA（Direct</a:t>
            </a:r>
            <a:r>
              <a:rPr dirty="0" sz="2000" spc="-10">
                <a:solidFill>
                  <a:srgbClr val="1286B7"/>
                </a:solidFill>
                <a:latin typeface="微软雅黑"/>
                <a:cs typeface="微软雅黑"/>
              </a:rPr>
              <a:t> </a:t>
            </a:r>
            <a:r>
              <a:rPr dirty="0" sz="2000">
                <a:solidFill>
                  <a:srgbClr val="1286B7"/>
                </a:solidFill>
                <a:latin typeface="微软雅黑"/>
                <a:cs typeface="微软雅黑"/>
              </a:rPr>
              <a:t>Memory</a:t>
            </a:r>
            <a:r>
              <a:rPr dirty="0" sz="2000" spc="30">
                <a:solidFill>
                  <a:srgbClr val="1286B7"/>
                </a:solidFill>
                <a:latin typeface="微软雅黑"/>
                <a:cs typeface="微软雅黑"/>
              </a:rPr>
              <a:t> </a:t>
            </a:r>
            <a:r>
              <a:rPr dirty="0" sz="2000" spc="-10">
                <a:solidFill>
                  <a:srgbClr val="1286B7"/>
                </a:solidFill>
                <a:latin typeface="微软雅黑"/>
                <a:cs typeface="微软雅黑"/>
              </a:rPr>
              <a:t>Access）</a:t>
            </a:r>
            <a:r>
              <a:rPr dirty="0" sz="2000" spc="-15">
                <a:solidFill>
                  <a:srgbClr val="1286B7"/>
                </a:solidFill>
                <a:latin typeface="微软雅黑"/>
                <a:cs typeface="微软雅黑"/>
              </a:rPr>
              <a:t>技术原型</a:t>
            </a:r>
            <a:endParaRPr sz="2000">
              <a:latin typeface="微软雅黑"/>
              <a:cs typeface="微软雅黑"/>
            </a:endParaRPr>
          </a:p>
        </p:txBody>
      </p:sp>
      <p:sp>
        <p:nvSpPr>
          <p:cNvPr id="6" name="object 6" descr=""/>
          <p:cNvSpPr txBox="1"/>
          <p:nvPr/>
        </p:nvSpPr>
        <p:spPr>
          <a:xfrm>
            <a:off x="8475748" y="2666152"/>
            <a:ext cx="1052195" cy="701040"/>
          </a:xfrm>
          <a:prstGeom prst="rect">
            <a:avLst/>
          </a:prstGeom>
          <a:ln w="18540">
            <a:solidFill>
              <a:srgbClr val="000000"/>
            </a:solidFill>
          </a:ln>
        </p:spPr>
        <p:txBody>
          <a:bodyPr wrap="square" lIns="0" tIns="42545" rIns="0" bIns="0" rtlCol="0" vert="horz">
            <a:spAutoFit/>
          </a:bodyPr>
          <a:lstStyle/>
          <a:p>
            <a:pPr marL="415925" marR="130175" indent="-248285">
              <a:lnSpc>
                <a:spcPts val="2360"/>
              </a:lnSpc>
              <a:spcBef>
                <a:spcPts val="335"/>
              </a:spcBef>
            </a:pPr>
            <a:r>
              <a:rPr dirty="0" sz="2000" spc="-70">
                <a:latin typeface="宋体"/>
                <a:cs typeface="宋体"/>
              </a:rPr>
              <a:t>主处理</a:t>
            </a:r>
            <a:r>
              <a:rPr dirty="0" sz="2000" spc="-50">
                <a:latin typeface="宋体"/>
                <a:cs typeface="宋体"/>
              </a:rPr>
              <a:t>器</a:t>
            </a:r>
            <a:endParaRPr sz="2000">
              <a:latin typeface="宋体"/>
              <a:cs typeface="宋体"/>
            </a:endParaRPr>
          </a:p>
        </p:txBody>
      </p:sp>
      <p:sp>
        <p:nvSpPr>
          <p:cNvPr id="7" name="object 7" descr=""/>
          <p:cNvSpPr txBox="1"/>
          <p:nvPr/>
        </p:nvSpPr>
        <p:spPr>
          <a:xfrm>
            <a:off x="3883143" y="2348961"/>
            <a:ext cx="1052195" cy="350520"/>
          </a:xfrm>
          <a:prstGeom prst="rect">
            <a:avLst/>
          </a:prstGeom>
          <a:ln w="18536">
            <a:solidFill>
              <a:srgbClr val="000000"/>
            </a:solidFill>
          </a:ln>
        </p:spPr>
        <p:txBody>
          <a:bodyPr wrap="square" lIns="0" tIns="46355" rIns="0" bIns="0" rtlCol="0" vert="horz">
            <a:spAutoFit/>
          </a:bodyPr>
          <a:lstStyle/>
          <a:p>
            <a:pPr marL="232410">
              <a:lnSpc>
                <a:spcPct val="100000"/>
              </a:lnSpc>
              <a:spcBef>
                <a:spcPts val="365"/>
              </a:spcBef>
            </a:pPr>
            <a:r>
              <a:rPr dirty="0" sz="1500" spc="25">
                <a:latin typeface="宋体"/>
                <a:cs typeface="宋体"/>
              </a:rPr>
              <a:t>输入机</a:t>
            </a:r>
            <a:endParaRPr sz="1500">
              <a:latin typeface="宋体"/>
              <a:cs typeface="宋体"/>
            </a:endParaRPr>
          </a:p>
        </p:txBody>
      </p:sp>
      <p:sp>
        <p:nvSpPr>
          <p:cNvPr id="8" name="object 8" descr=""/>
          <p:cNvSpPr txBox="1"/>
          <p:nvPr/>
        </p:nvSpPr>
        <p:spPr>
          <a:xfrm>
            <a:off x="3883143" y="3399753"/>
            <a:ext cx="1052195" cy="350520"/>
          </a:xfrm>
          <a:prstGeom prst="rect">
            <a:avLst/>
          </a:prstGeom>
          <a:ln w="18536">
            <a:solidFill>
              <a:srgbClr val="000000"/>
            </a:solidFill>
          </a:ln>
        </p:spPr>
        <p:txBody>
          <a:bodyPr wrap="square" lIns="0" tIns="57785" rIns="0" bIns="0" rtlCol="0" vert="horz">
            <a:spAutoFit/>
          </a:bodyPr>
          <a:lstStyle/>
          <a:p>
            <a:pPr marL="232410">
              <a:lnSpc>
                <a:spcPct val="100000"/>
              </a:lnSpc>
              <a:spcBef>
                <a:spcPts val="455"/>
              </a:spcBef>
            </a:pPr>
            <a:r>
              <a:rPr dirty="0" sz="1500" spc="25">
                <a:latin typeface="宋体"/>
                <a:cs typeface="宋体"/>
              </a:rPr>
              <a:t>打印机</a:t>
            </a:r>
            <a:endParaRPr sz="1500">
              <a:latin typeface="宋体"/>
              <a:cs typeface="宋体"/>
            </a:endParaRPr>
          </a:p>
        </p:txBody>
      </p:sp>
      <p:sp>
        <p:nvSpPr>
          <p:cNvPr id="9" name="object 9" descr=""/>
          <p:cNvSpPr txBox="1"/>
          <p:nvPr/>
        </p:nvSpPr>
        <p:spPr>
          <a:xfrm>
            <a:off x="2528086" y="2377037"/>
            <a:ext cx="815975" cy="259079"/>
          </a:xfrm>
          <a:prstGeom prst="rect">
            <a:avLst/>
          </a:prstGeom>
        </p:spPr>
        <p:txBody>
          <a:bodyPr wrap="square" lIns="0" tIns="16510" rIns="0" bIns="0" rtlCol="0" vert="horz">
            <a:spAutoFit/>
          </a:bodyPr>
          <a:lstStyle/>
          <a:p>
            <a:pPr marL="12700">
              <a:lnSpc>
                <a:spcPct val="100000"/>
              </a:lnSpc>
              <a:spcBef>
                <a:spcPts val="130"/>
              </a:spcBef>
            </a:pPr>
            <a:r>
              <a:rPr dirty="0" sz="1500" spc="15">
                <a:latin typeface="宋体"/>
                <a:cs typeface="宋体"/>
              </a:rPr>
              <a:t>用户输入</a:t>
            </a:r>
            <a:endParaRPr sz="1500">
              <a:latin typeface="宋体"/>
              <a:cs typeface="宋体"/>
            </a:endParaRPr>
          </a:p>
        </p:txBody>
      </p:sp>
      <p:sp>
        <p:nvSpPr>
          <p:cNvPr id="10" name="object 10" descr=""/>
          <p:cNvSpPr txBox="1"/>
          <p:nvPr/>
        </p:nvSpPr>
        <p:spPr>
          <a:xfrm>
            <a:off x="2528086" y="3440930"/>
            <a:ext cx="815975" cy="259079"/>
          </a:xfrm>
          <a:prstGeom prst="rect">
            <a:avLst/>
          </a:prstGeom>
        </p:spPr>
        <p:txBody>
          <a:bodyPr wrap="square" lIns="0" tIns="16510" rIns="0" bIns="0" rtlCol="0" vert="horz">
            <a:spAutoFit/>
          </a:bodyPr>
          <a:lstStyle/>
          <a:p>
            <a:pPr marL="12700">
              <a:lnSpc>
                <a:spcPct val="100000"/>
              </a:lnSpc>
              <a:spcBef>
                <a:spcPts val="130"/>
              </a:spcBef>
            </a:pPr>
            <a:r>
              <a:rPr dirty="0" sz="1500" spc="15">
                <a:latin typeface="宋体"/>
                <a:cs typeface="宋体"/>
              </a:rPr>
              <a:t>用户输出</a:t>
            </a:r>
            <a:endParaRPr sz="1500">
              <a:latin typeface="宋体"/>
              <a:cs typeface="宋体"/>
            </a:endParaRPr>
          </a:p>
        </p:txBody>
      </p:sp>
      <p:grpSp>
        <p:nvGrpSpPr>
          <p:cNvPr id="11" name="object 11" descr=""/>
          <p:cNvGrpSpPr/>
          <p:nvPr/>
        </p:nvGrpSpPr>
        <p:grpSpPr>
          <a:xfrm>
            <a:off x="4934831" y="2559120"/>
            <a:ext cx="1727835" cy="712470"/>
            <a:chOff x="4934831" y="2559120"/>
            <a:chExt cx="1727835" cy="712470"/>
          </a:xfrm>
        </p:grpSpPr>
        <p:sp>
          <p:nvSpPr>
            <p:cNvPr id="12" name="object 12" descr=""/>
            <p:cNvSpPr/>
            <p:nvPr/>
          </p:nvSpPr>
          <p:spPr>
            <a:xfrm>
              <a:off x="5016212" y="2607854"/>
              <a:ext cx="539115" cy="323215"/>
            </a:xfrm>
            <a:custGeom>
              <a:avLst/>
              <a:gdLst/>
              <a:ahLst/>
              <a:cxnLst/>
              <a:rect l="l" t="t" r="r" b="b"/>
              <a:pathLst>
                <a:path w="539114" h="323214">
                  <a:moveTo>
                    <a:pt x="0" y="0"/>
                  </a:moveTo>
                  <a:lnTo>
                    <a:pt x="538496" y="322850"/>
                  </a:lnTo>
                </a:path>
              </a:pathLst>
            </a:custGeom>
            <a:ln w="18539">
              <a:solidFill>
                <a:srgbClr val="000000"/>
              </a:solidFill>
            </a:ln>
          </p:spPr>
          <p:txBody>
            <a:bodyPr wrap="square" lIns="0" tIns="0" rIns="0" bIns="0" rtlCol="0"/>
            <a:lstStyle/>
            <a:p/>
          </p:txBody>
        </p:sp>
        <p:sp>
          <p:nvSpPr>
            <p:cNvPr id="13" name="object 13" descr=""/>
            <p:cNvSpPr/>
            <p:nvPr/>
          </p:nvSpPr>
          <p:spPr>
            <a:xfrm>
              <a:off x="4934826" y="2559126"/>
              <a:ext cx="701675" cy="420370"/>
            </a:xfrm>
            <a:custGeom>
              <a:avLst/>
              <a:gdLst/>
              <a:ahLst/>
              <a:cxnLst/>
              <a:rect l="l" t="t" r="r" b="b"/>
              <a:pathLst>
                <a:path w="701675" h="420369">
                  <a:moveTo>
                    <a:pt x="120713" y="9296"/>
                  </a:moveTo>
                  <a:lnTo>
                    <a:pt x="0" y="0"/>
                  </a:lnTo>
                  <a:lnTo>
                    <a:pt x="65049" y="102095"/>
                  </a:lnTo>
                  <a:lnTo>
                    <a:pt x="120713" y="9296"/>
                  </a:lnTo>
                  <a:close/>
                </a:path>
                <a:path w="701675" h="420369">
                  <a:moveTo>
                    <a:pt x="701255" y="420319"/>
                  </a:moveTo>
                  <a:lnTo>
                    <a:pt x="636206" y="318198"/>
                  </a:lnTo>
                  <a:lnTo>
                    <a:pt x="580542" y="411022"/>
                  </a:lnTo>
                  <a:lnTo>
                    <a:pt x="701255" y="420319"/>
                  </a:lnTo>
                  <a:close/>
                </a:path>
              </a:pathLst>
            </a:custGeom>
            <a:solidFill>
              <a:srgbClr val="000000"/>
            </a:solidFill>
          </p:spPr>
          <p:txBody>
            <a:bodyPr wrap="square" lIns="0" tIns="0" rIns="0" bIns="0" rtlCol="0"/>
            <a:lstStyle/>
            <a:p/>
          </p:txBody>
        </p:sp>
        <p:sp>
          <p:nvSpPr>
            <p:cNvPr id="14" name="object 14" descr=""/>
            <p:cNvSpPr/>
            <p:nvPr/>
          </p:nvSpPr>
          <p:spPr>
            <a:xfrm>
              <a:off x="5600964" y="2841268"/>
              <a:ext cx="1052195" cy="420370"/>
            </a:xfrm>
            <a:custGeom>
              <a:avLst/>
              <a:gdLst/>
              <a:ahLst/>
              <a:cxnLst/>
              <a:rect l="l" t="t" r="r" b="b"/>
              <a:pathLst>
                <a:path w="1052195" h="420370">
                  <a:moveTo>
                    <a:pt x="525881" y="0"/>
                  </a:moveTo>
                  <a:lnTo>
                    <a:pt x="459923" y="1637"/>
                  </a:lnTo>
                  <a:lnTo>
                    <a:pt x="396408" y="6419"/>
                  </a:lnTo>
                  <a:lnTo>
                    <a:pt x="335829" y="14147"/>
                  </a:lnTo>
                  <a:lnTo>
                    <a:pt x="278678" y="24626"/>
                  </a:lnTo>
                  <a:lnTo>
                    <a:pt x="225450" y="37657"/>
                  </a:lnTo>
                  <a:lnTo>
                    <a:pt x="176638" y="53044"/>
                  </a:lnTo>
                  <a:lnTo>
                    <a:pt x="132733" y="70590"/>
                  </a:lnTo>
                  <a:lnTo>
                    <a:pt x="94230" y="90097"/>
                  </a:lnTo>
                  <a:lnTo>
                    <a:pt x="61622" y="111369"/>
                  </a:lnTo>
                  <a:lnTo>
                    <a:pt x="16063" y="158417"/>
                  </a:lnTo>
                  <a:lnTo>
                    <a:pt x="0" y="210158"/>
                  </a:lnTo>
                  <a:lnTo>
                    <a:pt x="4098" y="236522"/>
                  </a:lnTo>
                  <a:lnTo>
                    <a:pt x="35402" y="286119"/>
                  </a:lnTo>
                  <a:lnTo>
                    <a:pt x="94231" y="330231"/>
                  </a:lnTo>
                  <a:lnTo>
                    <a:pt x="132733" y="349737"/>
                  </a:lnTo>
                  <a:lnTo>
                    <a:pt x="176638" y="367281"/>
                  </a:lnTo>
                  <a:lnTo>
                    <a:pt x="225450" y="382666"/>
                  </a:lnTo>
                  <a:lnTo>
                    <a:pt x="278679" y="395696"/>
                  </a:lnTo>
                  <a:lnTo>
                    <a:pt x="335829" y="406172"/>
                  </a:lnTo>
                  <a:lnTo>
                    <a:pt x="396408" y="413900"/>
                  </a:lnTo>
                  <a:lnTo>
                    <a:pt x="459923" y="418680"/>
                  </a:lnTo>
                  <a:lnTo>
                    <a:pt x="525881" y="420317"/>
                  </a:lnTo>
                  <a:lnTo>
                    <a:pt x="591838" y="418680"/>
                  </a:lnTo>
                  <a:lnTo>
                    <a:pt x="655353" y="413900"/>
                  </a:lnTo>
                  <a:lnTo>
                    <a:pt x="715933" y="406172"/>
                  </a:lnTo>
                  <a:lnTo>
                    <a:pt x="773083" y="395696"/>
                  </a:lnTo>
                  <a:lnTo>
                    <a:pt x="826311" y="382666"/>
                  </a:lnTo>
                  <a:lnTo>
                    <a:pt x="875124" y="367281"/>
                  </a:lnTo>
                  <a:lnTo>
                    <a:pt x="919028" y="349737"/>
                  </a:lnTo>
                  <a:lnTo>
                    <a:pt x="957531" y="330231"/>
                  </a:lnTo>
                  <a:lnTo>
                    <a:pt x="990139" y="308959"/>
                  </a:lnTo>
                  <a:lnTo>
                    <a:pt x="1035699" y="261908"/>
                  </a:lnTo>
                  <a:lnTo>
                    <a:pt x="1051762" y="210158"/>
                  </a:lnTo>
                  <a:lnTo>
                    <a:pt x="1047664" y="183800"/>
                  </a:lnTo>
                  <a:lnTo>
                    <a:pt x="1016359" y="134208"/>
                  </a:lnTo>
                  <a:lnTo>
                    <a:pt x="957531" y="90097"/>
                  </a:lnTo>
                  <a:lnTo>
                    <a:pt x="919028" y="70590"/>
                  </a:lnTo>
                  <a:lnTo>
                    <a:pt x="875124" y="53044"/>
                  </a:lnTo>
                  <a:lnTo>
                    <a:pt x="826311" y="37657"/>
                  </a:lnTo>
                  <a:lnTo>
                    <a:pt x="773083" y="24626"/>
                  </a:lnTo>
                  <a:lnTo>
                    <a:pt x="715933" y="14148"/>
                  </a:lnTo>
                  <a:lnTo>
                    <a:pt x="655353" y="6419"/>
                  </a:lnTo>
                  <a:lnTo>
                    <a:pt x="591838" y="1637"/>
                  </a:lnTo>
                  <a:lnTo>
                    <a:pt x="525881" y="0"/>
                  </a:lnTo>
                  <a:close/>
                </a:path>
              </a:pathLst>
            </a:custGeom>
            <a:solidFill>
              <a:srgbClr val="FFFFFF"/>
            </a:solidFill>
          </p:spPr>
          <p:txBody>
            <a:bodyPr wrap="square" lIns="0" tIns="0" rIns="0" bIns="0" rtlCol="0"/>
            <a:lstStyle/>
            <a:p/>
          </p:txBody>
        </p:sp>
        <p:sp>
          <p:nvSpPr>
            <p:cNvPr id="15" name="object 15" descr=""/>
            <p:cNvSpPr/>
            <p:nvPr/>
          </p:nvSpPr>
          <p:spPr>
            <a:xfrm>
              <a:off x="5600964" y="2841268"/>
              <a:ext cx="1052195" cy="420370"/>
            </a:xfrm>
            <a:custGeom>
              <a:avLst/>
              <a:gdLst/>
              <a:ahLst/>
              <a:cxnLst/>
              <a:rect l="l" t="t" r="r" b="b"/>
              <a:pathLst>
                <a:path w="1052195" h="420370">
                  <a:moveTo>
                    <a:pt x="1051762" y="210158"/>
                  </a:moveTo>
                  <a:lnTo>
                    <a:pt x="1035699" y="158417"/>
                  </a:lnTo>
                  <a:lnTo>
                    <a:pt x="990139" y="111369"/>
                  </a:lnTo>
                  <a:lnTo>
                    <a:pt x="957531" y="90097"/>
                  </a:lnTo>
                  <a:lnTo>
                    <a:pt x="919028" y="70590"/>
                  </a:lnTo>
                  <a:lnTo>
                    <a:pt x="875124" y="53044"/>
                  </a:lnTo>
                  <a:lnTo>
                    <a:pt x="826311" y="37657"/>
                  </a:lnTo>
                  <a:lnTo>
                    <a:pt x="773083" y="24626"/>
                  </a:lnTo>
                  <a:lnTo>
                    <a:pt x="715933" y="14148"/>
                  </a:lnTo>
                  <a:lnTo>
                    <a:pt x="655353" y="6419"/>
                  </a:lnTo>
                  <a:lnTo>
                    <a:pt x="591838" y="1637"/>
                  </a:lnTo>
                  <a:lnTo>
                    <a:pt x="525881" y="0"/>
                  </a:lnTo>
                  <a:lnTo>
                    <a:pt x="459923" y="1637"/>
                  </a:lnTo>
                  <a:lnTo>
                    <a:pt x="396408" y="6419"/>
                  </a:lnTo>
                  <a:lnTo>
                    <a:pt x="335829" y="14147"/>
                  </a:lnTo>
                  <a:lnTo>
                    <a:pt x="278678" y="24626"/>
                  </a:lnTo>
                  <a:lnTo>
                    <a:pt x="225450" y="37657"/>
                  </a:lnTo>
                  <a:lnTo>
                    <a:pt x="176638" y="53044"/>
                  </a:lnTo>
                  <a:lnTo>
                    <a:pt x="132733" y="70590"/>
                  </a:lnTo>
                  <a:lnTo>
                    <a:pt x="94230" y="90097"/>
                  </a:lnTo>
                  <a:lnTo>
                    <a:pt x="61622" y="111369"/>
                  </a:lnTo>
                  <a:lnTo>
                    <a:pt x="16063" y="158417"/>
                  </a:lnTo>
                  <a:lnTo>
                    <a:pt x="0" y="210158"/>
                  </a:lnTo>
                  <a:lnTo>
                    <a:pt x="4098" y="236522"/>
                  </a:lnTo>
                  <a:lnTo>
                    <a:pt x="35402" y="286119"/>
                  </a:lnTo>
                  <a:lnTo>
                    <a:pt x="94231" y="330231"/>
                  </a:lnTo>
                  <a:lnTo>
                    <a:pt x="132733" y="349737"/>
                  </a:lnTo>
                  <a:lnTo>
                    <a:pt x="176638" y="367281"/>
                  </a:lnTo>
                  <a:lnTo>
                    <a:pt x="225450" y="382666"/>
                  </a:lnTo>
                  <a:lnTo>
                    <a:pt x="278679" y="395696"/>
                  </a:lnTo>
                  <a:lnTo>
                    <a:pt x="335829" y="406172"/>
                  </a:lnTo>
                  <a:lnTo>
                    <a:pt x="396408" y="413900"/>
                  </a:lnTo>
                  <a:lnTo>
                    <a:pt x="459923" y="418680"/>
                  </a:lnTo>
                  <a:lnTo>
                    <a:pt x="525881" y="420317"/>
                  </a:lnTo>
                  <a:lnTo>
                    <a:pt x="591838" y="418680"/>
                  </a:lnTo>
                  <a:lnTo>
                    <a:pt x="655353" y="413900"/>
                  </a:lnTo>
                  <a:lnTo>
                    <a:pt x="715933" y="406172"/>
                  </a:lnTo>
                  <a:lnTo>
                    <a:pt x="773083" y="395696"/>
                  </a:lnTo>
                  <a:lnTo>
                    <a:pt x="826311" y="382666"/>
                  </a:lnTo>
                  <a:lnTo>
                    <a:pt x="875124" y="367281"/>
                  </a:lnTo>
                  <a:lnTo>
                    <a:pt x="919028" y="349737"/>
                  </a:lnTo>
                  <a:lnTo>
                    <a:pt x="957531" y="330231"/>
                  </a:lnTo>
                  <a:lnTo>
                    <a:pt x="990139" y="308959"/>
                  </a:lnTo>
                  <a:lnTo>
                    <a:pt x="1035699" y="261908"/>
                  </a:lnTo>
                  <a:lnTo>
                    <a:pt x="1051762" y="210158"/>
                  </a:lnTo>
                  <a:close/>
                </a:path>
              </a:pathLst>
            </a:custGeom>
            <a:ln w="18537">
              <a:solidFill>
                <a:srgbClr val="000000"/>
              </a:solidFill>
            </a:ln>
          </p:spPr>
          <p:txBody>
            <a:bodyPr wrap="square" lIns="0" tIns="0" rIns="0" bIns="0" rtlCol="0"/>
            <a:lstStyle/>
            <a:p/>
          </p:txBody>
        </p:sp>
      </p:grpSp>
      <p:grpSp>
        <p:nvGrpSpPr>
          <p:cNvPr id="16" name="object 16" descr=""/>
          <p:cNvGrpSpPr/>
          <p:nvPr/>
        </p:nvGrpSpPr>
        <p:grpSpPr>
          <a:xfrm>
            <a:off x="3392313" y="2454954"/>
            <a:ext cx="490855" cy="108585"/>
            <a:chOff x="3392313" y="2454954"/>
            <a:chExt cx="490855" cy="108585"/>
          </a:xfrm>
        </p:grpSpPr>
        <p:sp>
          <p:nvSpPr>
            <p:cNvPr id="17" name="object 17" descr=""/>
            <p:cNvSpPr/>
            <p:nvPr/>
          </p:nvSpPr>
          <p:spPr>
            <a:xfrm>
              <a:off x="3392313" y="2509076"/>
              <a:ext cx="396240" cy="0"/>
            </a:xfrm>
            <a:custGeom>
              <a:avLst/>
              <a:gdLst/>
              <a:ahLst/>
              <a:cxnLst/>
              <a:rect l="l" t="t" r="r" b="b"/>
              <a:pathLst>
                <a:path w="396239" h="0">
                  <a:moveTo>
                    <a:pt x="0" y="0"/>
                  </a:moveTo>
                  <a:lnTo>
                    <a:pt x="396018" y="0"/>
                  </a:lnTo>
                </a:path>
              </a:pathLst>
            </a:custGeom>
            <a:ln w="18534">
              <a:solidFill>
                <a:srgbClr val="000000"/>
              </a:solidFill>
            </a:ln>
          </p:spPr>
          <p:txBody>
            <a:bodyPr wrap="square" lIns="0" tIns="0" rIns="0" bIns="0" rtlCol="0"/>
            <a:lstStyle/>
            <a:p/>
          </p:txBody>
        </p:sp>
        <p:sp>
          <p:nvSpPr>
            <p:cNvPr id="18" name="object 18" descr=""/>
            <p:cNvSpPr/>
            <p:nvPr/>
          </p:nvSpPr>
          <p:spPr>
            <a:xfrm>
              <a:off x="3774801" y="2454954"/>
              <a:ext cx="108585" cy="108585"/>
            </a:xfrm>
            <a:custGeom>
              <a:avLst/>
              <a:gdLst/>
              <a:ahLst/>
              <a:cxnLst/>
              <a:rect l="l" t="t" r="r" b="b"/>
              <a:pathLst>
                <a:path w="108585" h="108585">
                  <a:moveTo>
                    <a:pt x="0" y="0"/>
                  </a:moveTo>
                  <a:lnTo>
                    <a:pt x="0" y="108242"/>
                  </a:lnTo>
                  <a:lnTo>
                    <a:pt x="108342" y="54121"/>
                  </a:lnTo>
                  <a:lnTo>
                    <a:pt x="0" y="0"/>
                  </a:lnTo>
                  <a:close/>
                </a:path>
              </a:pathLst>
            </a:custGeom>
            <a:solidFill>
              <a:srgbClr val="000000"/>
            </a:solidFill>
          </p:spPr>
          <p:txBody>
            <a:bodyPr wrap="square" lIns="0" tIns="0" rIns="0" bIns="0" rtlCol="0"/>
            <a:lstStyle/>
            <a:p/>
          </p:txBody>
        </p:sp>
      </p:grpSp>
      <p:grpSp>
        <p:nvGrpSpPr>
          <p:cNvPr id="19" name="object 19" descr=""/>
          <p:cNvGrpSpPr/>
          <p:nvPr/>
        </p:nvGrpSpPr>
        <p:grpSpPr>
          <a:xfrm>
            <a:off x="3392313" y="3520750"/>
            <a:ext cx="490855" cy="108585"/>
            <a:chOff x="3392313" y="3520750"/>
            <a:chExt cx="490855" cy="108585"/>
          </a:xfrm>
        </p:grpSpPr>
        <p:sp>
          <p:nvSpPr>
            <p:cNvPr id="20" name="object 20" descr=""/>
            <p:cNvSpPr/>
            <p:nvPr/>
          </p:nvSpPr>
          <p:spPr>
            <a:xfrm>
              <a:off x="3487125" y="3574879"/>
              <a:ext cx="396240" cy="0"/>
            </a:xfrm>
            <a:custGeom>
              <a:avLst/>
              <a:gdLst/>
              <a:ahLst/>
              <a:cxnLst/>
              <a:rect l="l" t="t" r="r" b="b"/>
              <a:pathLst>
                <a:path w="396239" h="0">
                  <a:moveTo>
                    <a:pt x="0" y="0"/>
                  </a:moveTo>
                  <a:lnTo>
                    <a:pt x="396018" y="0"/>
                  </a:lnTo>
                </a:path>
              </a:pathLst>
            </a:custGeom>
            <a:ln w="18534">
              <a:solidFill>
                <a:srgbClr val="000000"/>
              </a:solidFill>
            </a:ln>
          </p:spPr>
          <p:txBody>
            <a:bodyPr wrap="square" lIns="0" tIns="0" rIns="0" bIns="0" rtlCol="0"/>
            <a:lstStyle/>
            <a:p/>
          </p:txBody>
        </p:sp>
        <p:sp>
          <p:nvSpPr>
            <p:cNvPr id="21" name="object 21" descr=""/>
            <p:cNvSpPr/>
            <p:nvPr/>
          </p:nvSpPr>
          <p:spPr>
            <a:xfrm>
              <a:off x="3392313" y="3520750"/>
              <a:ext cx="108585" cy="108585"/>
            </a:xfrm>
            <a:custGeom>
              <a:avLst/>
              <a:gdLst/>
              <a:ahLst/>
              <a:cxnLst/>
              <a:rect l="l" t="t" r="r" b="b"/>
              <a:pathLst>
                <a:path w="108585" h="108585">
                  <a:moveTo>
                    <a:pt x="108342" y="0"/>
                  </a:moveTo>
                  <a:lnTo>
                    <a:pt x="0" y="54128"/>
                  </a:lnTo>
                  <a:lnTo>
                    <a:pt x="108342" y="108250"/>
                  </a:lnTo>
                  <a:lnTo>
                    <a:pt x="108342" y="0"/>
                  </a:lnTo>
                  <a:close/>
                </a:path>
              </a:pathLst>
            </a:custGeom>
            <a:solidFill>
              <a:srgbClr val="000000"/>
            </a:solidFill>
          </p:spPr>
          <p:txBody>
            <a:bodyPr wrap="square" lIns="0" tIns="0" rIns="0" bIns="0" rtlCol="0"/>
            <a:lstStyle/>
            <a:p/>
          </p:txBody>
        </p:sp>
      </p:grpSp>
      <p:sp>
        <p:nvSpPr>
          <p:cNvPr id="22" name="object 22" descr=""/>
          <p:cNvSpPr txBox="1"/>
          <p:nvPr/>
        </p:nvSpPr>
        <p:spPr>
          <a:xfrm>
            <a:off x="5824737" y="2912073"/>
            <a:ext cx="621030" cy="259079"/>
          </a:xfrm>
          <a:prstGeom prst="rect">
            <a:avLst/>
          </a:prstGeom>
        </p:spPr>
        <p:txBody>
          <a:bodyPr wrap="square" lIns="0" tIns="16510" rIns="0" bIns="0" rtlCol="0" vert="horz">
            <a:spAutoFit/>
          </a:bodyPr>
          <a:lstStyle/>
          <a:p>
            <a:pPr marL="12700">
              <a:lnSpc>
                <a:spcPct val="100000"/>
              </a:lnSpc>
              <a:spcBef>
                <a:spcPts val="130"/>
              </a:spcBef>
            </a:pPr>
            <a:r>
              <a:rPr dirty="0" sz="1500" spc="25">
                <a:latin typeface="宋体"/>
                <a:cs typeface="宋体"/>
              </a:rPr>
              <a:t>卫星机</a:t>
            </a:r>
            <a:endParaRPr sz="1500">
              <a:latin typeface="宋体"/>
              <a:cs typeface="宋体"/>
            </a:endParaRPr>
          </a:p>
        </p:txBody>
      </p:sp>
      <p:sp>
        <p:nvSpPr>
          <p:cNvPr id="23" name="object 23" descr=""/>
          <p:cNvSpPr txBox="1"/>
          <p:nvPr/>
        </p:nvSpPr>
        <p:spPr>
          <a:xfrm>
            <a:off x="7038356" y="2420967"/>
            <a:ext cx="1052195" cy="1226185"/>
          </a:xfrm>
          <a:prstGeom prst="rect">
            <a:avLst/>
          </a:prstGeom>
          <a:ln w="18544">
            <a:solidFill>
              <a:srgbClr val="000000"/>
            </a:solidFill>
          </a:ln>
        </p:spPr>
        <p:txBody>
          <a:bodyPr wrap="square" lIns="0" tIns="0" rIns="0" bIns="0" rtlCol="0" vert="horz">
            <a:spAutoFit/>
          </a:bodyPr>
          <a:lstStyle/>
          <a:p>
            <a:pPr>
              <a:lnSpc>
                <a:spcPct val="100000"/>
              </a:lnSpc>
            </a:pPr>
            <a:endParaRPr sz="1500">
              <a:latin typeface="Times New Roman"/>
              <a:cs typeface="Times New Roman"/>
            </a:endParaRPr>
          </a:p>
          <a:p>
            <a:pPr algn="ctr" marL="17145">
              <a:lnSpc>
                <a:spcPct val="100000"/>
              </a:lnSpc>
              <a:spcBef>
                <a:spcPts val="1190"/>
              </a:spcBef>
            </a:pPr>
            <a:r>
              <a:rPr dirty="0" sz="1500" spc="15">
                <a:latin typeface="宋体"/>
                <a:cs typeface="宋体"/>
              </a:rPr>
              <a:t>高速磁带</a:t>
            </a:r>
            <a:endParaRPr sz="1500">
              <a:latin typeface="宋体"/>
              <a:cs typeface="宋体"/>
            </a:endParaRPr>
          </a:p>
          <a:p>
            <a:pPr algn="ctr" marL="10795">
              <a:lnSpc>
                <a:spcPct val="100000"/>
              </a:lnSpc>
              <a:spcBef>
                <a:spcPts val="85"/>
              </a:spcBef>
            </a:pPr>
            <a:r>
              <a:rPr dirty="0" sz="1500">
                <a:latin typeface="宋体"/>
                <a:cs typeface="宋体"/>
              </a:rPr>
              <a:t>/</a:t>
            </a:r>
            <a:r>
              <a:rPr dirty="0" sz="1500">
                <a:latin typeface="宋体"/>
                <a:cs typeface="宋体"/>
              </a:rPr>
              <a:t>内</a:t>
            </a:r>
            <a:r>
              <a:rPr dirty="0" sz="1500" spc="-50">
                <a:latin typeface="宋体"/>
                <a:cs typeface="宋体"/>
              </a:rPr>
              <a:t>存</a:t>
            </a:r>
            <a:endParaRPr sz="1500">
              <a:latin typeface="宋体"/>
              <a:cs typeface="宋体"/>
            </a:endParaRPr>
          </a:p>
        </p:txBody>
      </p:sp>
      <p:pic>
        <p:nvPicPr>
          <p:cNvPr id="24" name="object 24" descr=""/>
          <p:cNvPicPr/>
          <p:nvPr/>
        </p:nvPicPr>
        <p:blipFill>
          <a:blip r:embed="rId3" cstate="print"/>
          <a:stretch>
            <a:fillRect/>
          </a:stretch>
        </p:blipFill>
        <p:spPr>
          <a:xfrm>
            <a:off x="6650252" y="2982972"/>
            <a:ext cx="388103" cy="108242"/>
          </a:xfrm>
          <a:prstGeom prst="rect">
            <a:avLst/>
          </a:prstGeom>
        </p:spPr>
      </p:pic>
      <p:pic>
        <p:nvPicPr>
          <p:cNvPr id="25" name="object 25" descr=""/>
          <p:cNvPicPr/>
          <p:nvPr/>
        </p:nvPicPr>
        <p:blipFill>
          <a:blip r:embed="rId4" cstate="print"/>
          <a:stretch>
            <a:fillRect/>
          </a:stretch>
        </p:blipFill>
        <p:spPr>
          <a:xfrm>
            <a:off x="8090118" y="2962287"/>
            <a:ext cx="388350" cy="108242"/>
          </a:xfrm>
          <a:prstGeom prst="rect">
            <a:avLst/>
          </a:prstGeom>
        </p:spPr>
      </p:pic>
      <p:sp>
        <p:nvSpPr>
          <p:cNvPr id="26" name="object 26"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2242820" cy="787400"/>
            <a:chOff x="358140" y="202692"/>
            <a:chExt cx="2242820" cy="787400"/>
          </a:xfrm>
        </p:grpSpPr>
        <p:pic>
          <p:nvPicPr>
            <p:cNvPr id="3" name="object 3" descr=""/>
            <p:cNvPicPr/>
            <p:nvPr/>
          </p:nvPicPr>
          <p:blipFill>
            <a:blip r:embed="rId2" cstate="print"/>
            <a:stretch>
              <a:fillRect/>
            </a:stretch>
          </p:blipFill>
          <p:spPr>
            <a:xfrm>
              <a:off x="358140" y="202692"/>
              <a:ext cx="1177290" cy="787145"/>
            </a:xfrm>
            <a:prstGeom prst="rect">
              <a:avLst/>
            </a:prstGeom>
          </p:spPr>
        </p:pic>
        <p:pic>
          <p:nvPicPr>
            <p:cNvPr id="4" name="object 4" descr=""/>
            <p:cNvPicPr/>
            <p:nvPr/>
          </p:nvPicPr>
          <p:blipFill>
            <a:blip r:embed="rId3" cstate="print"/>
            <a:stretch>
              <a:fillRect/>
            </a:stretch>
          </p:blipFill>
          <p:spPr>
            <a:xfrm>
              <a:off x="1068323" y="202692"/>
              <a:ext cx="1532382" cy="787145"/>
            </a:xfrm>
            <a:prstGeom prst="rect">
              <a:avLst/>
            </a:prstGeom>
          </p:spPr>
        </p:pic>
      </p:grpSp>
      <p:sp>
        <p:nvSpPr>
          <p:cNvPr id="5" name="object 5"/>
          <p:cNvSpPr txBox="1">
            <a:spLocks noGrp="1"/>
          </p:cNvSpPr>
          <p:nvPr>
            <p:ph type="title"/>
          </p:nvPr>
        </p:nvSpPr>
        <p:spPr>
          <a:xfrm>
            <a:off x="566724" y="291160"/>
            <a:ext cx="1800860" cy="452120"/>
          </a:xfrm>
          <a:prstGeom prst="rect"/>
        </p:spPr>
        <p:txBody>
          <a:bodyPr wrap="square" lIns="0" tIns="12065" rIns="0" bIns="0" rtlCol="0" vert="horz">
            <a:spAutoFit/>
          </a:bodyPr>
          <a:lstStyle/>
          <a:p>
            <a:pPr marL="12700">
              <a:lnSpc>
                <a:spcPct val="100000"/>
              </a:lnSpc>
              <a:spcBef>
                <a:spcPts val="95"/>
              </a:spcBef>
            </a:pPr>
            <a:r>
              <a:rPr dirty="0" spc="-40"/>
              <a:t>脱</a:t>
            </a:r>
            <a:r>
              <a:rPr dirty="0" spc="-40"/>
              <a:t>机</a:t>
            </a:r>
            <a:r>
              <a:rPr dirty="0" spc="-40"/>
              <a:t>批</a:t>
            </a:r>
            <a:r>
              <a:rPr dirty="0" spc="-40"/>
              <a:t>处</a:t>
            </a:r>
            <a:r>
              <a:rPr dirty="0" spc="-50"/>
              <a:t>理</a:t>
            </a:r>
          </a:p>
        </p:txBody>
      </p:sp>
      <p:pic>
        <p:nvPicPr>
          <p:cNvPr id="6" name="object 6" descr=""/>
          <p:cNvPicPr/>
          <p:nvPr/>
        </p:nvPicPr>
        <p:blipFill>
          <a:blip r:embed="rId4" cstate="print"/>
          <a:stretch>
            <a:fillRect/>
          </a:stretch>
        </p:blipFill>
        <p:spPr>
          <a:xfrm>
            <a:off x="1632204" y="1549545"/>
            <a:ext cx="8910543" cy="2812142"/>
          </a:xfrm>
          <a:prstGeom prst="rect">
            <a:avLst/>
          </a:prstGeom>
        </p:spPr>
      </p:pic>
      <p:sp>
        <p:nvSpPr>
          <p:cNvPr id="7" name="object 7" descr=""/>
          <p:cNvSpPr txBox="1"/>
          <p:nvPr/>
        </p:nvSpPr>
        <p:spPr>
          <a:xfrm>
            <a:off x="846226" y="4651628"/>
            <a:ext cx="10191750" cy="1523365"/>
          </a:xfrm>
          <a:prstGeom prst="rect">
            <a:avLst/>
          </a:prstGeom>
        </p:spPr>
        <p:txBody>
          <a:bodyPr wrap="square" lIns="0" tIns="12700" rIns="0" bIns="0" rtlCol="0" vert="horz">
            <a:spAutoFit/>
          </a:bodyPr>
          <a:lstStyle/>
          <a:p>
            <a:pPr marL="12700">
              <a:lnSpc>
                <a:spcPct val="100000"/>
              </a:lnSpc>
              <a:spcBef>
                <a:spcPts val="100"/>
              </a:spcBef>
              <a:tabLst>
                <a:tab pos="469265" algn="l"/>
              </a:tabLst>
            </a:pPr>
            <a:r>
              <a:rPr dirty="0" sz="2300" spc="-50">
                <a:latin typeface="微软雅黑"/>
                <a:cs typeface="微软雅黑"/>
              </a:rPr>
              <a:t>①</a:t>
            </a:r>
            <a:r>
              <a:rPr dirty="0" sz="2300">
                <a:latin typeface="微软雅黑"/>
                <a:cs typeface="微软雅黑"/>
              </a:rPr>
              <a:t>	卫星机</a:t>
            </a:r>
            <a:r>
              <a:rPr dirty="0" sz="2300" spc="-10">
                <a:latin typeface="Arial"/>
                <a:cs typeface="Arial"/>
              </a:rPr>
              <a:t>1401</a:t>
            </a:r>
            <a:r>
              <a:rPr dirty="0" sz="2300" spc="-20">
                <a:latin typeface="微软雅黑"/>
                <a:cs typeface="微软雅黑"/>
              </a:rPr>
              <a:t>将包含程序和数据的卡片内容读到输入磁带上；</a:t>
            </a:r>
            <a:endParaRPr sz="2300">
              <a:latin typeface="微软雅黑"/>
              <a:cs typeface="微软雅黑"/>
            </a:endParaRPr>
          </a:p>
          <a:p>
            <a:pPr marL="12700">
              <a:lnSpc>
                <a:spcPct val="100000"/>
              </a:lnSpc>
              <a:spcBef>
                <a:spcPts val="1755"/>
              </a:spcBef>
              <a:tabLst>
                <a:tab pos="469265" algn="l"/>
              </a:tabLst>
            </a:pPr>
            <a:r>
              <a:rPr dirty="0" sz="2300" spc="-50">
                <a:latin typeface="微软雅黑"/>
                <a:cs typeface="微软雅黑"/>
              </a:rPr>
              <a:t>②</a:t>
            </a:r>
            <a:r>
              <a:rPr dirty="0" sz="2300">
                <a:latin typeface="微软雅黑"/>
                <a:cs typeface="微软雅黑"/>
              </a:rPr>
              <a:t>	将输入磁带装到主机</a:t>
            </a:r>
            <a:r>
              <a:rPr dirty="0" sz="2300" spc="-10">
                <a:latin typeface="Arial"/>
                <a:cs typeface="Arial"/>
              </a:rPr>
              <a:t>7094</a:t>
            </a:r>
            <a:r>
              <a:rPr dirty="0" sz="2300" spc="-20">
                <a:latin typeface="微软雅黑"/>
                <a:cs typeface="微软雅黑"/>
              </a:rPr>
              <a:t>上，执行程序的执行，执行结果写到输出磁带上；</a:t>
            </a:r>
            <a:endParaRPr sz="2300">
              <a:latin typeface="微软雅黑"/>
              <a:cs typeface="微软雅黑"/>
            </a:endParaRPr>
          </a:p>
          <a:p>
            <a:pPr marL="12700">
              <a:lnSpc>
                <a:spcPct val="100000"/>
              </a:lnSpc>
              <a:spcBef>
                <a:spcPts val="1755"/>
              </a:spcBef>
              <a:tabLst>
                <a:tab pos="469265" algn="l"/>
              </a:tabLst>
            </a:pPr>
            <a:r>
              <a:rPr dirty="0" sz="2300" spc="-50">
                <a:latin typeface="微软雅黑"/>
                <a:cs typeface="微软雅黑"/>
              </a:rPr>
              <a:t>③</a:t>
            </a:r>
            <a:r>
              <a:rPr dirty="0" sz="2300">
                <a:latin typeface="微软雅黑"/>
                <a:cs typeface="微软雅黑"/>
              </a:rPr>
              <a:t>	由卫星机</a:t>
            </a:r>
            <a:r>
              <a:rPr dirty="0" sz="2300" spc="-10">
                <a:latin typeface="Arial"/>
                <a:cs typeface="Arial"/>
              </a:rPr>
              <a:t>1401</a:t>
            </a:r>
            <a:r>
              <a:rPr dirty="0" sz="2300" spc="-20">
                <a:latin typeface="微软雅黑"/>
                <a:cs typeface="微软雅黑"/>
              </a:rPr>
              <a:t>负责打印输出磁带上的执行结果。</a:t>
            </a:r>
            <a:endParaRPr sz="2300">
              <a:latin typeface="微软雅黑"/>
              <a:cs typeface="微软雅黑"/>
            </a:endParaRPr>
          </a:p>
        </p:txBody>
      </p:sp>
      <p:sp>
        <p:nvSpPr>
          <p:cNvPr id="8" name="object 8"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242566" cy="787145"/>
          </a:xfrm>
          <a:prstGeom prst="rect">
            <a:avLst/>
          </a:prstGeom>
        </p:spPr>
      </p:pic>
      <p:sp>
        <p:nvSpPr>
          <p:cNvPr id="3" name="object 3"/>
          <p:cNvSpPr txBox="1">
            <a:spLocks noGrp="1"/>
          </p:cNvSpPr>
          <p:nvPr>
            <p:ph type="title"/>
          </p:nvPr>
        </p:nvSpPr>
        <p:spPr>
          <a:xfrm>
            <a:off x="566724" y="291160"/>
            <a:ext cx="1800860" cy="452120"/>
          </a:xfrm>
          <a:prstGeom prst="rect"/>
        </p:spPr>
        <p:txBody>
          <a:bodyPr wrap="square" lIns="0" tIns="12065" rIns="0" bIns="0" rtlCol="0" vert="horz">
            <a:spAutoFit/>
          </a:bodyPr>
          <a:lstStyle/>
          <a:p>
            <a:pPr marL="12700">
              <a:lnSpc>
                <a:spcPct val="100000"/>
              </a:lnSpc>
              <a:spcBef>
                <a:spcPts val="95"/>
              </a:spcBef>
            </a:pPr>
            <a:r>
              <a:rPr dirty="0" spc="-40"/>
              <a:t>多</a:t>
            </a:r>
            <a:r>
              <a:rPr dirty="0" spc="-40"/>
              <a:t>道</a:t>
            </a:r>
            <a:r>
              <a:rPr dirty="0" spc="-40"/>
              <a:t>批</a:t>
            </a:r>
            <a:r>
              <a:rPr dirty="0" spc="-40"/>
              <a:t>处</a:t>
            </a:r>
            <a:r>
              <a:rPr dirty="0" spc="-50"/>
              <a:t>理</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113891"/>
            <a:ext cx="11141710" cy="3761104"/>
          </a:xfrm>
          <a:prstGeom prst="rect">
            <a:avLst/>
          </a:prstGeom>
        </p:spPr>
        <p:txBody>
          <a:bodyPr wrap="square" lIns="0" tIns="12700" rIns="0" bIns="0" rtlCol="0" vert="horz">
            <a:spAutoFit/>
          </a:bodyPr>
          <a:lstStyle/>
          <a:p>
            <a:pPr algn="just" marL="354965" marR="5080" indent="-342900">
              <a:lnSpc>
                <a:spcPct val="150000"/>
              </a:lnSpc>
              <a:spcBef>
                <a:spcPts val="100"/>
              </a:spcBef>
              <a:buClr>
                <a:srgbClr val="FFC000"/>
              </a:buClr>
              <a:buFont typeface="Wingdings"/>
              <a:buChar char=""/>
              <a:tabLst>
                <a:tab pos="355600" algn="l"/>
              </a:tabLst>
            </a:pPr>
            <a:r>
              <a:rPr dirty="0" sz="2600">
                <a:latin typeface="微软雅黑"/>
                <a:cs typeface="微软雅黑"/>
              </a:rPr>
              <a:t>用户以</a:t>
            </a:r>
            <a:r>
              <a:rPr dirty="0" sz="2600" spc="10" b="1">
                <a:solidFill>
                  <a:srgbClr val="C00000"/>
                </a:solidFill>
                <a:latin typeface="微软雅黑"/>
                <a:cs typeface="微软雅黑"/>
              </a:rPr>
              <a:t>脱机方式</a:t>
            </a:r>
            <a:r>
              <a:rPr dirty="0" sz="2600" spc="-5">
                <a:latin typeface="微软雅黑"/>
                <a:cs typeface="微软雅黑"/>
              </a:rPr>
              <a:t>使用计算机，系统每次调度多个作业进入内存同时运行，</a:t>
            </a:r>
            <a:r>
              <a:rPr dirty="0" sz="2600">
                <a:latin typeface="微软雅黑"/>
                <a:cs typeface="微软雅黑"/>
              </a:rPr>
              <a:t>当某道程序因某种原因不能继续运行（</a:t>
            </a:r>
            <a:r>
              <a:rPr dirty="0" sz="2600" spc="45">
                <a:latin typeface="微软雅黑"/>
                <a:cs typeface="微软雅黑"/>
              </a:rPr>
              <a:t>如等待外部设备传输数据</a:t>
            </a:r>
            <a:r>
              <a:rPr dirty="0" sz="2600">
                <a:latin typeface="微软雅黑"/>
                <a:cs typeface="微软雅黑"/>
              </a:rPr>
              <a:t>）时，操</a:t>
            </a:r>
            <a:r>
              <a:rPr dirty="0" sz="2600" spc="-20">
                <a:latin typeface="微软雅黑"/>
                <a:cs typeface="微软雅黑"/>
              </a:rPr>
              <a:t>作系统便调度另一道程序运行。</a:t>
            </a:r>
            <a:endParaRPr sz="2600">
              <a:latin typeface="微软雅黑"/>
              <a:cs typeface="微软雅黑"/>
            </a:endParaRPr>
          </a:p>
          <a:p>
            <a:pPr marL="355600" indent="-342900">
              <a:lnSpc>
                <a:spcPct val="100000"/>
              </a:lnSpc>
              <a:spcBef>
                <a:spcPts val="2555"/>
              </a:spcBef>
              <a:buClr>
                <a:srgbClr val="FFC000"/>
              </a:buClr>
              <a:buFont typeface="Wingdings"/>
              <a:buChar char=""/>
              <a:tabLst>
                <a:tab pos="355600" algn="l"/>
              </a:tabLst>
            </a:pPr>
            <a:r>
              <a:rPr dirty="0" sz="2600" spc="-25" b="1">
                <a:latin typeface="微软雅黑"/>
                <a:cs typeface="微软雅黑"/>
              </a:rPr>
              <a:t>特点</a:t>
            </a:r>
            <a:endParaRPr sz="2600">
              <a:latin typeface="微软雅黑"/>
              <a:cs typeface="微软雅黑"/>
            </a:endParaRPr>
          </a:p>
          <a:p>
            <a:pPr lvl="1" marL="824865" indent="-356235">
              <a:lnSpc>
                <a:spcPct val="100000"/>
              </a:lnSpc>
              <a:spcBef>
                <a:spcPts val="1989"/>
              </a:spcBef>
              <a:buClr>
                <a:srgbClr val="FFC000"/>
              </a:buClr>
              <a:buFont typeface="Wingdings"/>
              <a:buChar char=""/>
              <a:tabLst>
                <a:tab pos="825500" algn="l"/>
              </a:tabLst>
            </a:pPr>
            <a:r>
              <a:rPr dirty="0" sz="2400" spc="-10">
                <a:solidFill>
                  <a:srgbClr val="1286B7"/>
                </a:solidFill>
                <a:latin typeface="微软雅黑"/>
                <a:cs typeface="微软雅黑"/>
              </a:rPr>
              <a:t>资源利用率高，系统吞吐量大</a:t>
            </a:r>
            <a:endParaRPr sz="2400">
              <a:latin typeface="微软雅黑"/>
              <a:cs typeface="微软雅黑"/>
            </a:endParaRPr>
          </a:p>
          <a:p>
            <a:pPr lvl="1" marL="824865" indent="-356235">
              <a:lnSpc>
                <a:spcPct val="100000"/>
              </a:lnSpc>
              <a:spcBef>
                <a:spcPts val="1945"/>
              </a:spcBef>
              <a:buClr>
                <a:srgbClr val="FFC000"/>
              </a:buClr>
              <a:buFont typeface="Wingdings"/>
              <a:buChar char=""/>
              <a:tabLst>
                <a:tab pos="825500" algn="l"/>
              </a:tabLst>
            </a:pPr>
            <a:r>
              <a:rPr dirty="0" sz="2400" spc="-5">
                <a:solidFill>
                  <a:srgbClr val="1286B7"/>
                </a:solidFill>
                <a:latin typeface="微软雅黑"/>
                <a:cs typeface="微软雅黑"/>
              </a:rPr>
              <a:t>平均周转时间长，无交互能力</a:t>
            </a:r>
            <a:endParaRPr sz="2400">
              <a:latin typeface="微软雅黑"/>
              <a:cs typeface="微软雅黑"/>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3024505" cy="787400"/>
            <a:chOff x="358140" y="202692"/>
            <a:chExt cx="3024505" cy="787400"/>
          </a:xfrm>
        </p:grpSpPr>
        <p:pic>
          <p:nvPicPr>
            <p:cNvPr id="3" name="object 3" descr=""/>
            <p:cNvPicPr/>
            <p:nvPr/>
          </p:nvPicPr>
          <p:blipFill>
            <a:blip r:embed="rId2" cstate="print"/>
            <a:stretch>
              <a:fillRect/>
            </a:stretch>
          </p:blipFill>
          <p:spPr>
            <a:xfrm>
              <a:off x="358140" y="202692"/>
              <a:ext cx="893826" cy="787145"/>
            </a:xfrm>
            <a:prstGeom prst="rect">
              <a:avLst/>
            </a:prstGeom>
          </p:spPr>
        </p:pic>
        <p:pic>
          <p:nvPicPr>
            <p:cNvPr id="4" name="object 4" descr=""/>
            <p:cNvPicPr/>
            <p:nvPr/>
          </p:nvPicPr>
          <p:blipFill>
            <a:blip r:embed="rId3" cstate="print"/>
            <a:stretch>
              <a:fillRect/>
            </a:stretch>
          </p:blipFill>
          <p:spPr>
            <a:xfrm>
              <a:off x="784859" y="202692"/>
              <a:ext cx="2597657" cy="787145"/>
            </a:xfrm>
            <a:prstGeom prst="rect">
              <a:avLst/>
            </a:prstGeom>
          </p:spPr>
        </p:pic>
      </p:grpSp>
      <p:sp>
        <p:nvSpPr>
          <p:cNvPr id="5" name="object 5"/>
          <p:cNvSpPr txBox="1">
            <a:spLocks noGrp="1"/>
          </p:cNvSpPr>
          <p:nvPr>
            <p:ph type="title"/>
          </p:nvPr>
        </p:nvSpPr>
        <p:spPr>
          <a:xfrm>
            <a:off x="566724" y="291160"/>
            <a:ext cx="2583180" cy="452120"/>
          </a:xfrm>
          <a:prstGeom prst="rect"/>
        </p:spPr>
        <p:txBody>
          <a:bodyPr wrap="square" lIns="0" tIns="12065" rIns="0" bIns="0" rtlCol="0" vert="horz">
            <a:spAutoFit/>
          </a:bodyPr>
          <a:lstStyle/>
          <a:p>
            <a:pPr marL="12700">
              <a:lnSpc>
                <a:spcPct val="100000"/>
              </a:lnSpc>
              <a:spcBef>
                <a:spcPts val="95"/>
              </a:spcBef>
            </a:pPr>
            <a:r>
              <a:rPr dirty="0"/>
              <a:t>3.</a:t>
            </a:r>
            <a:r>
              <a:rPr dirty="0" spc="-20"/>
              <a:t> 分</a:t>
            </a:r>
            <a:r>
              <a:rPr dirty="0" spc="-40"/>
              <a:t>时</a:t>
            </a:r>
            <a:r>
              <a:rPr dirty="0" spc="-40"/>
              <a:t>系</a:t>
            </a:r>
            <a:r>
              <a:rPr dirty="0" spc="-40"/>
              <a:t>统</a:t>
            </a:r>
            <a:r>
              <a:rPr dirty="0" spc="-40"/>
              <a:t>阶</a:t>
            </a:r>
            <a:r>
              <a:rPr dirty="0" spc="-50"/>
              <a:t>段</a:t>
            </a:r>
          </a:p>
        </p:txBody>
      </p:sp>
      <p:grpSp>
        <p:nvGrpSpPr>
          <p:cNvPr id="6" name="object 6" descr=""/>
          <p:cNvGrpSpPr/>
          <p:nvPr/>
        </p:nvGrpSpPr>
        <p:grpSpPr>
          <a:xfrm>
            <a:off x="6225146" y="3049830"/>
            <a:ext cx="3990975" cy="2858770"/>
            <a:chOff x="6225146" y="3049830"/>
            <a:chExt cx="3990975" cy="2858770"/>
          </a:xfrm>
        </p:grpSpPr>
        <p:sp>
          <p:nvSpPr>
            <p:cNvPr id="7" name="object 7" descr=""/>
            <p:cNvSpPr/>
            <p:nvPr/>
          </p:nvSpPr>
          <p:spPr>
            <a:xfrm>
              <a:off x="6234041" y="5246161"/>
              <a:ext cx="741045" cy="653415"/>
            </a:xfrm>
            <a:custGeom>
              <a:avLst/>
              <a:gdLst/>
              <a:ahLst/>
              <a:cxnLst/>
              <a:rect l="l" t="t" r="r" b="b"/>
              <a:pathLst>
                <a:path w="741045" h="653414">
                  <a:moveTo>
                    <a:pt x="705066" y="0"/>
                  </a:moveTo>
                  <a:lnTo>
                    <a:pt x="43091" y="0"/>
                  </a:lnTo>
                  <a:lnTo>
                    <a:pt x="43091" y="441101"/>
                  </a:lnTo>
                  <a:lnTo>
                    <a:pt x="705066" y="441101"/>
                  </a:lnTo>
                  <a:lnTo>
                    <a:pt x="705066" y="0"/>
                  </a:lnTo>
                  <a:close/>
                </a:path>
                <a:path w="741045" h="653414">
                  <a:moveTo>
                    <a:pt x="740699" y="653023"/>
                  </a:moveTo>
                  <a:lnTo>
                    <a:pt x="629597" y="513950"/>
                  </a:lnTo>
                  <a:lnTo>
                    <a:pt x="111101" y="513950"/>
                  </a:lnTo>
                  <a:lnTo>
                    <a:pt x="0" y="653023"/>
                  </a:lnTo>
                  <a:lnTo>
                    <a:pt x="740699" y="653023"/>
                  </a:lnTo>
                  <a:close/>
                </a:path>
                <a:path w="741045" h="653414">
                  <a:moveTo>
                    <a:pt x="428536" y="441101"/>
                  </a:moveTo>
                  <a:lnTo>
                    <a:pt x="312162" y="441101"/>
                  </a:lnTo>
                  <a:lnTo>
                    <a:pt x="312162" y="513950"/>
                  </a:lnTo>
                  <a:lnTo>
                    <a:pt x="428536" y="513950"/>
                  </a:lnTo>
                  <a:lnTo>
                    <a:pt x="428536" y="441101"/>
                  </a:lnTo>
                  <a:close/>
                </a:path>
                <a:path w="741045" h="653414">
                  <a:moveTo>
                    <a:pt x="86016" y="401374"/>
                  </a:moveTo>
                  <a:lnTo>
                    <a:pt x="663068" y="401374"/>
                  </a:lnTo>
                  <a:lnTo>
                    <a:pt x="663068" y="43759"/>
                  </a:lnTo>
                  <a:lnTo>
                    <a:pt x="86016" y="43759"/>
                  </a:lnTo>
                  <a:lnTo>
                    <a:pt x="86016" y="401374"/>
                  </a:lnTo>
                  <a:close/>
                </a:path>
              </a:pathLst>
            </a:custGeom>
            <a:ln w="17802">
              <a:solidFill>
                <a:srgbClr val="000000"/>
              </a:solidFill>
            </a:ln>
          </p:spPr>
          <p:txBody>
            <a:bodyPr wrap="square" lIns="0" tIns="0" rIns="0" bIns="0" rtlCol="0"/>
            <a:lstStyle/>
            <a:p/>
          </p:txBody>
        </p:sp>
        <p:sp>
          <p:nvSpPr>
            <p:cNvPr id="8" name="object 8" descr=""/>
            <p:cNvSpPr/>
            <p:nvPr/>
          </p:nvSpPr>
          <p:spPr>
            <a:xfrm>
              <a:off x="6334856" y="5780263"/>
              <a:ext cx="527050" cy="90805"/>
            </a:xfrm>
            <a:custGeom>
              <a:avLst/>
              <a:gdLst/>
              <a:ahLst/>
              <a:cxnLst/>
              <a:rect l="l" t="t" r="r" b="b"/>
              <a:pathLst>
                <a:path w="527050" h="90804">
                  <a:moveTo>
                    <a:pt x="505787" y="36283"/>
                  </a:moveTo>
                  <a:lnTo>
                    <a:pt x="472887" y="36283"/>
                  </a:lnTo>
                  <a:lnTo>
                    <a:pt x="491297" y="56716"/>
                  </a:lnTo>
                  <a:lnTo>
                    <a:pt x="526763" y="56716"/>
                  </a:lnTo>
                  <a:lnTo>
                    <a:pt x="505787" y="36283"/>
                  </a:lnTo>
                  <a:close/>
                </a:path>
                <a:path w="527050" h="90804">
                  <a:moveTo>
                    <a:pt x="424950" y="0"/>
                  </a:moveTo>
                  <a:lnTo>
                    <a:pt x="396586" y="0"/>
                  </a:lnTo>
                  <a:lnTo>
                    <a:pt x="412122" y="21979"/>
                  </a:lnTo>
                  <a:lnTo>
                    <a:pt x="443241" y="21979"/>
                  </a:lnTo>
                  <a:lnTo>
                    <a:pt x="424950" y="0"/>
                  </a:lnTo>
                  <a:close/>
                </a:path>
                <a:path w="527050" h="90804">
                  <a:moveTo>
                    <a:pt x="468563" y="0"/>
                  </a:moveTo>
                  <a:lnTo>
                    <a:pt x="440200" y="0"/>
                  </a:lnTo>
                  <a:lnTo>
                    <a:pt x="460012" y="21979"/>
                  </a:lnTo>
                  <a:lnTo>
                    <a:pt x="491130" y="21979"/>
                  </a:lnTo>
                  <a:lnTo>
                    <a:pt x="468563" y="0"/>
                  </a:lnTo>
                  <a:close/>
                </a:path>
                <a:path w="527050" h="90804">
                  <a:moveTo>
                    <a:pt x="455166" y="36283"/>
                  </a:moveTo>
                  <a:lnTo>
                    <a:pt x="422241" y="36283"/>
                  </a:lnTo>
                  <a:lnTo>
                    <a:pt x="436684" y="56716"/>
                  </a:lnTo>
                  <a:lnTo>
                    <a:pt x="472174" y="56716"/>
                  </a:lnTo>
                  <a:lnTo>
                    <a:pt x="455166" y="36283"/>
                  </a:lnTo>
                  <a:close/>
                </a:path>
                <a:path w="527050" h="90804">
                  <a:moveTo>
                    <a:pt x="404520" y="36283"/>
                  </a:moveTo>
                  <a:lnTo>
                    <a:pt x="371572" y="36283"/>
                  </a:lnTo>
                  <a:lnTo>
                    <a:pt x="382096" y="56716"/>
                  </a:lnTo>
                  <a:lnTo>
                    <a:pt x="417609" y="56716"/>
                  </a:lnTo>
                  <a:lnTo>
                    <a:pt x="404520" y="36283"/>
                  </a:lnTo>
                  <a:close/>
                </a:path>
                <a:path w="527050" h="90804">
                  <a:moveTo>
                    <a:pt x="381407" y="0"/>
                  </a:moveTo>
                  <a:lnTo>
                    <a:pt x="353044" y="0"/>
                  </a:lnTo>
                  <a:lnTo>
                    <a:pt x="364398" y="22436"/>
                  </a:lnTo>
                  <a:lnTo>
                    <a:pt x="395565" y="22436"/>
                  </a:lnTo>
                  <a:lnTo>
                    <a:pt x="381407" y="0"/>
                  </a:lnTo>
                  <a:close/>
                </a:path>
                <a:path w="527050" h="90804">
                  <a:moveTo>
                    <a:pt x="353875" y="36283"/>
                  </a:moveTo>
                  <a:lnTo>
                    <a:pt x="320951" y="36283"/>
                  </a:lnTo>
                  <a:lnTo>
                    <a:pt x="327507" y="56716"/>
                  </a:lnTo>
                  <a:lnTo>
                    <a:pt x="363021" y="56716"/>
                  </a:lnTo>
                  <a:lnTo>
                    <a:pt x="353875" y="36283"/>
                  </a:lnTo>
                  <a:close/>
                </a:path>
                <a:path w="527050" h="90804">
                  <a:moveTo>
                    <a:pt x="338387" y="1536"/>
                  </a:moveTo>
                  <a:lnTo>
                    <a:pt x="309834" y="1536"/>
                  </a:lnTo>
                  <a:lnTo>
                    <a:pt x="316509" y="22436"/>
                  </a:lnTo>
                  <a:lnTo>
                    <a:pt x="347723" y="22436"/>
                  </a:lnTo>
                  <a:lnTo>
                    <a:pt x="338387" y="1536"/>
                  </a:lnTo>
                  <a:close/>
                </a:path>
                <a:path w="527050" h="90804">
                  <a:moveTo>
                    <a:pt x="303254" y="36283"/>
                  </a:moveTo>
                  <a:lnTo>
                    <a:pt x="270329" y="36283"/>
                  </a:lnTo>
                  <a:lnTo>
                    <a:pt x="272919" y="56716"/>
                  </a:lnTo>
                  <a:lnTo>
                    <a:pt x="308432" y="56716"/>
                  </a:lnTo>
                  <a:lnTo>
                    <a:pt x="303254" y="36283"/>
                  </a:lnTo>
                  <a:close/>
                </a:path>
                <a:path w="527050" h="90804">
                  <a:moveTo>
                    <a:pt x="294916" y="3268"/>
                  </a:moveTo>
                  <a:lnTo>
                    <a:pt x="266125" y="3268"/>
                  </a:lnTo>
                  <a:lnTo>
                    <a:pt x="268738" y="23727"/>
                  </a:lnTo>
                  <a:lnTo>
                    <a:pt x="300070" y="23727"/>
                  </a:lnTo>
                  <a:lnTo>
                    <a:pt x="294916" y="3268"/>
                  </a:lnTo>
                  <a:close/>
                </a:path>
                <a:path w="527050" h="90804">
                  <a:moveTo>
                    <a:pt x="250660" y="3268"/>
                  </a:moveTo>
                  <a:lnTo>
                    <a:pt x="221870" y="3268"/>
                  </a:lnTo>
                  <a:lnTo>
                    <a:pt x="220516" y="23727"/>
                  </a:lnTo>
                  <a:lnTo>
                    <a:pt x="251872" y="23727"/>
                  </a:lnTo>
                  <a:lnTo>
                    <a:pt x="250660" y="3268"/>
                  </a:lnTo>
                  <a:close/>
                </a:path>
                <a:path w="527050" h="90804">
                  <a:moveTo>
                    <a:pt x="252608" y="36283"/>
                  </a:moveTo>
                  <a:lnTo>
                    <a:pt x="219708" y="36283"/>
                  </a:lnTo>
                  <a:lnTo>
                    <a:pt x="218330" y="56716"/>
                  </a:lnTo>
                  <a:lnTo>
                    <a:pt x="253844" y="56716"/>
                  </a:lnTo>
                  <a:lnTo>
                    <a:pt x="252608" y="36283"/>
                  </a:lnTo>
                  <a:close/>
                </a:path>
                <a:path w="527050" h="90804">
                  <a:moveTo>
                    <a:pt x="206405" y="3268"/>
                  </a:moveTo>
                  <a:lnTo>
                    <a:pt x="177614" y="3268"/>
                  </a:lnTo>
                  <a:lnTo>
                    <a:pt x="172317" y="23727"/>
                  </a:lnTo>
                  <a:lnTo>
                    <a:pt x="203673" y="23727"/>
                  </a:lnTo>
                  <a:lnTo>
                    <a:pt x="206405" y="3268"/>
                  </a:lnTo>
                  <a:close/>
                </a:path>
                <a:path w="527050" h="90804">
                  <a:moveTo>
                    <a:pt x="201987" y="36283"/>
                  </a:moveTo>
                  <a:lnTo>
                    <a:pt x="169063" y="36283"/>
                  </a:lnTo>
                  <a:lnTo>
                    <a:pt x="163741" y="56716"/>
                  </a:lnTo>
                  <a:lnTo>
                    <a:pt x="199255" y="56716"/>
                  </a:lnTo>
                  <a:lnTo>
                    <a:pt x="201987" y="36283"/>
                  </a:lnTo>
                  <a:close/>
                </a:path>
                <a:path w="527050" h="90804">
                  <a:moveTo>
                    <a:pt x="382547" y="69775"/>
                  </a:moveTo>
                  <a:lnTo>
                    <a:pt x="150273" y="69775"/>
                  </a:lnTo>
                  <a:lnTo>
                    <a:pt x="144263" y="90217"/>
                  </a:lnTo>
                  <a:lnTo>
                    <a:pt x="392619" y="90217"/>
                  </a:lnTo>
                  <a:lnTo>
                    <a:pt x="382547" y="69775"/>
                  </a:lnTo>
                  <a:close/>
                </a:path>
                <a:path w="527050" h="90804">
                  <a:moveTo>
                    <a:pt x="162150" y="3268"/>
                  </a:moveTo>
                  <a:lnTo>
                    <a:pt x="133383" y="3268"/>
                  </a:lnTo>
                  <a:lnTo>
                    <a:pt x="124118" y="23727"/>
                  </a:lnTo>
                  <a:lnTo>
                    <a:pt x="155451" y="23727"/>
                  </a:lnTo>
                  <a:lnTo>
                    <a:pt x="162150" y="3268"/>
                  </a:lnTo>
                  <a:close/>
                </a:path>
                <a:path w="527050" h="90804">
                  <a:moveTo>
                    <a:pt x="151341" y="36283"/>
                  </a:moveTo>
                  <a:lnTo>
                    <a:pt x="118417" y="36283"/>
                  </a:lnTo>
                  <a:lnTo>
                    <a:pt x="109153" y="56716"/>
                  </a:lnTo>
                  <a:lnTo>
                    <a:pt x="144666" y="56716"/>
                  </a:lnTo>
                  <a:lnTo>
                    <a:pt x="151341" y="36283"/>
                  </a:lnTo>
                  <a:close/>
                </a:path>
                <a:path w="527050" h="90804">
                  <a:moveTo>
                    <a:pt x="117895" y="3268"/>
                  </a:moveTo>
                  <a:lnTo>
                    <a:pt x="89128" y="3268"/>
                  </a:lnTo>
                  <a:lnTo>
                    <a:pt x="75896" y="23727"/>
                  </a:lnTo>
                  <a:lnTo>
                    <a:pt x="107253" y="23727"/>
                  </a:lnTo>
                  <a:lnTo>
                    <a:pt x="117895" y="3268"/>
                  </a:lnTo>
                  <a:close/>
                </a:path>
                <a:path w="527050" h="90804">
                  <a:moveTo>
                    <a:pt x="100720" y="36283"/>
                  </a:moveTo>
                  <a:lnTo>
                    <a:pt x="67796" y="36283"/>
                  </a:lnTo>
                  <a:lnTo>
                    <a:pt x="54564" y="56716"/>
                  </a:lnTo>
                  <a:lnTo>
                    <a:pt x="90054" y="56716"/>
                  </a:lnTo>
                  <a:lnTo>
                    <a:pt x="100720" y="36283"/>
                  </a:lnTo>
                  <a:close/>
                </a:path>
                <a:path w="527050" h="90804">
                  <a:moveTo>
                    <a:pt x="73639" y="3268"/>
                  </a:moveTo>
                  <a:lnTo>
                    <a:pt x="44872" y="3268"/>
                  </a:lnTo>
                  <a:lnTo>
                    <a:pt x="27698" y="23727"/>
                  </a:lnTo>
                  <a:lnTo>
                    <a:pt x="59030" y="23727"/>
                  </a:lnTo>
                  <a:lnTo>
                    <a:pt x="73639" y="3268"/>
                  </a:lnTo>
                  <a:close/>
                </a:path>
                <a:path w="527050" h="90804">
                  <a:moveTo>
                    <a:pt x="50075" y="36283"/>
                  </a:moveTo>
                  <a:lnTo>
                    <a:pt x="17174" y="36283"/>
                  </a:lnTo>
                  <a:lnTo>
                    <a:pt x="0" y="56716"/>
                  </a:lnTo>
                  <a:lnTo>
                    <a:pt x="35489" y="56716"/>
                  </a:lnTo>
                  <a:lnTo>
                    <a:pt x="50075" y="36283"/>
                  </a:lnTo>
                  <a:close/>
                </a:path>
              </a:pathLst>
            </a:custGeom>
            <a:solidFill>
              <a:srgbClr val="000000"/>
            </a:solidFill>
          </p:spPr>
          <p:txBody>
            <a:bodyPr wrap="square" lIns="0" tIns="0" rIns="0" bIns="0" rtlCol="0"/>
            <a:lstStyle/>
            <a:p/>
          </p:txBody>
        </p:sp>
        <p:pic>
          <p:nvPicPr>
            <p:cNvPr id="9" name="object 9" descr=""/>
            <p:cNvPicPr/>
            <p:nvPr/>
          </p:nvPicPr>
          <p:blipFill>
            <a:blip r:embed="rId4" cstate="print"/>
            <a:stretch>
              <a:fillRect/>
            </a:stretch>
          </p:blipFill>
          <p:spPr>
            <a:xfrm>
              <a:off x="7883861" y="3051492"/>
              <a:ext cx="404022" cy="907628"/>
            </a:xfrm>
            <a:prstGeom prst="rect">
              <a:avLst/>
            </a:prstGeom>
          </p:spPr>
        </p:pic>
        <p:sp>
          <p:nvSpPr>
            <p:cNvPr id="10" name="object 10" descr=""/>
            <p:cNvSpPr/>
            <p:nvPr/>
          </p:nvSpPr>
          <p:spPr>
            <a:xfrm>
              <a:off x="7883861" y="3051492"/>
              <a:ext cx="404495" cy="908050"/>
            </a:xfrm>
            <a:custGeom>
              <a:avLst/>
              <a:gdLst/>
              <a:ahLst/>
              <a:cxnLst/>
              <a:rect l="l" t="t" r="r" b="b"/>
              <a:pathLst>
                <a:path w="404495" h="908050">
                  <a:moveTo>
                    <a:pt x="0" y="907628"/>
                  </a:moveTo>
                  <a:lnTo>
                    <a:pt x="404022" y="907628"/>
                  </a:lnTo>
                  <a:lnTo>
                    <a:pt x="404022" y="0"/>
                  </a:lnTo>
                  <a:lnTo>
                    <a:pt x="0" y="0"/>
                  </a:lnTo>
                  <a:lnTo>
                    <a:pt x="0" y="907628"/>
                  </a:lnTo>
                  <a:close/>
                </a:path>
              </a:pathLst>
            </a:custGeom>
            <a:ln w="3324">
              <a:solidFill>
                <a:srgbClr val="000000"/>
              </a:solidFill>
            </a:ln>
          </p:spPr>
          <p:txBody>
            <a:bodyPr wrap="square" lIns="0" tIns="0" rIns="0" bIns="0" rtlCol="0"/>
            <a:lstStyle/>
            <a:p/>
          </p:txBody>
        </p:sp>
        <p:sp>
          <p:nvSpPr>
            <p:cNvPr id="11" name="object 11" descr=""/>
            <p:cNvSpPr/>
            <p:nvPr/>
          </p:nvSpPr>
          <p:spPr>
            <a:xfrm>
              <a:off x="7924244" y="3732214"/>
              <a:ext cx="323215" cy="127635"/>
            </a:xfrm>
            <a:custGeom>
              <a:avLst/>
              <a:gdLst/>
              <a:ahLst/>
              <a:cxnLst/>
              <a:rect l="l" t="t" r="r" b="b"/>
              <a:pathLst>
                <a:path w="323215" h="127635">
                  <a:moveTo>
                    <a:pt x="0" y="0"/>
                  </a:moveTo>
                  <a:lnTo>
                    <a:pt x="323065" y="0"/>
                  </a:lnTo>
                </a:path>
                <a:path w="323215" h="127635">
                  <a:moveTo>
                    <a:pt x="0" y="63539"/>
                  </a:moveTo>
                  <a:lnTo>
                    <a:pt x="323065" y="63539"/>
                  </a:lnTo>
                </a:path>
                <a:path w="323215" h="127635">
                  <a:moveTo>
                    <a:pt x="0" y="127079"/>
                  </a:moveTo>
                  <a:lnTo>
                    <a:pt x="323065" y="127079"/>
                  </a:lnTo>
                </a:path>
              </a:pathLst>
            </a:custGeom>
            <a:ln w="3323">
              <a:solidFill>
                <a:srgbClr val="959595"/>
              </a:solidFill>
            </a:ln>
          </p:spPr>
          <p:txBody>
            <a:bodyPr wrap="square" lIns="0" tIns="0" rIns="0" bIns="0" rtlCol="0"/>
            <a:lstStyle/>
            <a:p/>
          </p:txBody>
        </p:sp>
        <p:pic>
          <p:nvPicPr>
            <p:cNvPr id="12" name="object 12" descr=""/>
            <p:cNvPicPr/>
            <p:nvPr/>
          </p:nvPicPr>
          <p:blipFill>
            <a:blip r:embed="rId5" cstate="print"/>
            <a:stretch>
              <a:fillRect/>
            </a:stretch>
          </p:blipFill>
          <p:spPr>
            <a:xfrm>
              <a:off x="7934221" y="3154949"/>
              <a:ext cx="303111" cy="45300"/>
            </a:xfrm>
            <a:prstGeom prst="rect">
              <a:avLst/>
            </a:prstGeom>
          </p:spPr>
        </p:pic>
        <p:sp>
          <p:nvSpPr>
            <p:cNvPr id="13" name="object 13" descr=""/>
            <p:cNvSpPr/>
            <p:nvPr/>
          </p:nvSpPr>
          <p:spPr>
            <a:xfrm>
              <a:off x="7934221" y="3154949"/>
              <a:ext cx="303530" cy="45720"/>
            </a:xfrm>
            <a:custGeom>
              <a:avLst/>
              <a:gdLst/>
              <a:ahLst/>
              <a:cxnLst/>
              <a:rect l="l" t="t" r="r" b="b"/>
              <a:pathLst>
                <a:path w="303529" h="45719">
                  <a:moveTo>
                    <a:pt x="22804" y="45300"/>
                  </a:moveTo>
                  <a:lnTo>
                    <a:pt x="121387" y="45300"/>
                  </a:lnTo>
                  <a:lnTo>
                    <a:pt x="129994" y="34839"/>
                  </a:lnTo>
                  <a:lnTo>
                    <a:pt x="141608" y="28668"/>
                  </a:lnTo>
                  <a:lnTo>
                    <a:pt x="178636" y="39371"/>
                  </a:lnTo>
                  <a:lnTo>
                    <a:pt x="181961" y="45300"/>
                  </a:lnTo>
                  <a:lnTo>
                    <a:pt x="280306" y="45300"/>
                  </a:lnTo>
                  <a:lnTo>
                    <a:pt x="289181" y="43510"/>
                  </a:lnTo>
                  <a:lnTo>
                    <a:pt x="296430" y="38630"/>
                  </a:lnTo>
                  <a:lnTo>
                    <a:pt x="301318" y="31392"/>
                  </a:lnTo>
                  <a:lnTo>
                    <a:pt x="303111" y="22531"/>
                  </a:lnTo>
                  <a:lnTo>
                    <a:pt x="301318" y="13808"/>
                  </a:lnTo>
                  <a:lnTo>
                    <a:pt x="296430" y="6640"/>
                  </a:lnTo>
                  <a:lnTo>
                    <a:pt x="289181" y="1786"/>
                  </a:lnTo>
                  <a:lnTo>
                    <a:pt x="280306" y="0"/>
                  </a:lnTo>
                  <a:lnTo>
                    <a:pt x="22804" y="0"/>
                  </a:lnTo>
                  <a:lnTo>
                    <a:pt x="13929" y="1786"/>
                  </a:lnTo>
                  <a:lnTo>
                    <a:pt x="6681" y="6640"/>
                  </a:lnTo>
                  <a:lnTo>
                    <a:pt x="1792" y="13808"/>
                  </a:lnTo>
                  <a:lnTo>
                    <a:pt x="0" y="22531"/>
                  </a:lnTo>
                  <a:lnTo>
                    <a:pt x="1792" y="31392"/>
                  </a:lnTo>
                  <a:lnTo>
                    <a:pt x="6681" y="38630"/>
                  </a:lnTo>
                  <a:lnTo>
                    <a:pt x="13929" y="43510"/>
                  </a:lnTo>
                  <a:lnTo>
                    <a:pt x="22804" y="45300"/>
                  </a:lnTo>
                  <a:close/>
                </a:path>
              </a:pathLst>
            </a:custGeom>
            <a:ln w="3320">
              <a:solidFill>
                <a:srgbClr val="000000"/>
              </a:solidFill>
            </a:ln>
          </p:spPr>
          <p:txBody>
            <a:bodyPr wrap="square" lIns="0" tIns="0" rIns="0" bIns="0" rtlCol="0"/>
            <a:lstStyle/>
            <a:p/>
          </p:txBody>
        </p:sp>
        <p:pic>
          <p:nvPicPr>
            <p:cNvPr id="14" name="object 14" descr=""/>
            <p:cNvPicPr/>
            <p:nvPr/>
          </p:nvPicPr>
          <p:blipFill>
            <a:blip r:embed="rId6" cstate="print"/>
            <a:stretch>
              <a:fillRect/>
            </a:stretch>
          </p:blipFill>
          <p:spPr>
            <a:xfrm>
              <a:off x="8056558" y="3476086"/>
              <a:ext cx="58436" cy="58345"/>
            </a:xfrm>
            <a:prstGeom prst="rect">
              <a:avLst/>
            </a:prstGeom>
          </p:spPr>
        </p:pic>
        <p:sp>
          <p:nvSpPr>
            <p:cNvPr id="15" name="object 15" descr=""/>
            <p:cNvSpPr/>
            <p:nvPr/>
          </p:nvSpPr>
          <p:spPr>
            <a:xfrm>
              <a:off x="7934221" y="3278376"/>
              <a:ext cx="303530" cy="50800"/>
            </a:xfrm>
            <a:custGeom>
              <a:avLst/>
              <a:gdLst/>
              <a:ahLst/>
              <a:cxnLst/>
              <a:rect l="l" t="t" r="r" b="b"/>
              <a:pathLst>
                <a:path w="303529" h="50800">
                  <a:moveTo>
                    <a:pt x="303016" y="0"/>
                  </a:moveTo>
                  <a:lnTo>
                    <a:pt x="0" y="0"/>
                  </a:lnTo>
                  <a:lnTo>
                    <a:pt x="0" y="50423"/>
                  </a:lnTo>
                  <a:lnTo>
                    <a:pt x="303016" y="50423"/>
                  </a:lnTo>
                  <a:lnTo>
                    <a:pt x="303016" y="0"/>
                  </a:lnTo>
                  <a:close/>
                </a:path>
              </a:pathLst>
            </a:custGeom>
            <a:solidFill>
              <a:srgbClr val="9A9A9A">
                <a:alpha val="49803"/>
              </a:srgbClr>
            </a:solidFill>
          </p:spPr>
          <p:txBody>
            <a:bodyPr wrap="square" lIns="0" tIns="0" rIns="0" bIns="0" rtlCol="0"/>
            <a:lstStyle/>
            <a:p/>
          </p:txBody>
        </p:sp>
        <p:sp>
          <p:nvSpPr>
            <p:cNvPr id="16" name="object 16" descr=""/>
            <p:cNvSpPr/>
            <p:nvPr/>
          </p:nvSpPr>
          <p:spPr>
            <a:xfrm>
              <a:off x="7934221" y="3278376"/>
              <a:ext cx="303530" cy="50800"/>
            </a:xfrm>
            <a:custGeom>
              <a:avLst/>
              <a:gdLst/>
              <a:ahLst/>
              <a:cxnLst/>
              <a:rect l="l" t="t" r="r" b="b"/>
              <a:pathLst>
                <a:path w="303529" h="50800">
                  <a:moveTo>
                    <a:pt x="0" y="50423"/>
                  </a:moveTo>
                  <a:lnTo>
                    <a:pt x="303016" y="50423"/>
                  </a:lnTo>
                  <a:lnTo>
                    <a:pt x="303016" y="0"/>
                  </a:lnTo>
                  <a:lnTo>
                    <a:pt x="0" y="0"/>
                  </a:lnTo>
                  <a:lnTo>
                    <a:pt x="0" y="50423"/>
                  </a:lnTo>
                  <a:close/>
                </a:path>
              </a:pathLst>
            </a:custGeom>
            <a:ln w="3320">
              <a:solidFill>
                <a:srgbClr val="000000"/>
              </a:solidFill>
            </a:ln>
          </p:spPr>
          <p:txBody>
            <a:bodyPr wrap="square" lIns="0" tIns="0" rIns="0" bIns="0" rtlCol="0"/>
            <a:lstStyle/>
            <a:p/>
          </p:txBody>
        </p:sp>
        <p:pic>
          <p:nvPicPr>
            <p:cNvPr id="17" name="object 17" descr=""/>
            <p:cNvPicPr/>
            <p:nvPr/>
          </p:nvPicPr>
          <p:blipFill>
            <a:blip r:embed="rId7" cstate="print"/>
            <a:stretch>
              <a:fillRect/>
            </a:stretch>
          </p:blipFill>
          <p:spPr>
            <a:xfrm>
              <a:off x="7954412" y="3299152"/>
              <a:ext cx="262728" cy="9012"/>
            </a:xfrm>
            <a:prstGeom prst="rect">
              <a:avLst/>
            </a:prstGeom>
          </p:spPr>
        </p:pic>
        <p:sp>
          <p:nvSpPr>
            <p:cNvPr id="18" name="object 18" descr=""/>
            <p:cNvSpPr/>
            <p:nvPr/>
          </p:nvSpPr>
          <p:spPr>
            <a:xfrm>
              <a:off x="7954412" y="3299152"/>
              <a:ext cx="262890" cy="9525"/>
            </a:xfrm>
            <a:custGeom>
              <a:avLst/>
              <a:gdLst/>
              <a:ahLst/>
              <a:cxnLst/>
              <a:rect l="l" t="t" r="r" b="b"/>
              <a:pathLst>
                <a:path w="262890" h="9525">
                  <a:moveTo>
                    <a:pt x="4513" y="9012"/>
                  </a:moveTo>
                  <a:lnTo>
                    <a:pt x="258214" y="9012"/>
                  </a:lnTo>
                  <a:lnTo>
                    <a:pt x="260590" y="9012"/>
                  </a:lnTo>
                  <a:lnTo>
                    <a:pt x="262728" y="6878"/>
                  </a:lnTo>
                  <a:lnTo>
                    <a:pt x="262728" y="4506"/>
                  </a:lnTo>
                  <a:lnTo>
                    <a:pt x="262728" y="1897"/>
                  </a:lnTo>
                  <a:lnTo>
                    <a:pt x="260590" y="0"/>
                  </a:lnTo>
                  <a:lnTo>
                    <a:pt x="258214" y="0"/>
                  </a:lnTo>
                  <a:lnTo>
                    <a:pt x="4513" y="0"/>
                  </a:lnTo>
                  <a:lnTo>
                    <a:pt x="2137" y="0"/>
                  </a:lnTo>
                  <a:lnTo>
                    <a:pt x="0" y="1897"/>
                  </a:lnTo>
                  <a:lnTo>
                    <a:pt x="0" y="4506"/>
                  </a:lnTo>
                  <a:lnTo>
                    <a:pt x="0" y="6878"/>
                  </a:lnTo>
                  <a:lnTo>
                    <a:pt x="2137" y="9012"/>
                  </a:lnTo>
                  <a:lnTo>
                    <a:pt x="4513" y="9012"/>
                  </a:lnTo>
                  <a:close/>
                </a:path>
              </a:pathLst>
            </a:custGeom>
            <a:ln w="3320">
              <a:solidFill>
                <a:srgbClr val="000000"/>
              </a:solidFill>
            </a:ln>
          </p:spPr>
          <p:txBody>
            <a:bodyPr wrap="square" lIns="0" tIns="0" rIns="0" bIns="0" rtlCol="0"/>
            <a:lstStyle/>
            <a:p/>
          </p:txBody>
        </p:sp>
        <p:sp>
          <p:nvSpPr>
            <p:cNvPr id="19" name="object 19" descr=""/>
            <p:cNvSpPr/>
            <p:nvPr/>
          </p:nvSpPr>
          <p:spPr>
            <a:xfrm>
              <a:off x="6638063" y="3976459"/>
              <a:ext cx="1293495" cy="1226820"/>
            </a:xfrm>
            <a:custGeom>
              <a:avLst/>
              <a:gdLst/>
              <a:ahLst/>
              <a:cxnLst/>
              <a:rect l="l" t="t" r="r" b="b"/>
              <a:pathLst>
                <a:path w="1293495" h="1226820">
                  <a:moveTo>
                    <a:pt x="1293069" y="0"/>
                  </a:moveTo>
                  <a:lnTo>
                    <a:pt x="0" y="1226441"/>
                  </a:lnTo>
                </a:path>
              </a:pathLst>
            </a:custGeom>
            <a:ln w="17801">
              <a:solidFill>
                <a:srgbClr val="000000"/>
              </a:solidFill>
            </a:ln>
          </p:spPr>
          <p:txBody>
            <a:bodyPr wrap="square" lIns="0" tIns="0" rIns="0" bIns="0" rtlCol="0"/>
            <a:lstStyle/>
            <a:p/>
          </p:txBody>
        </p:sp>
        <p:sp>
          <p:nvSpPr>
            <p:cNvPr id="20" name="object 20" descr=""/>
            <p:cNvSpPr/>
            <p:nvPr/>
          </p:nvSpPr>
          <p:spPr>
            <a:xfrm>
              <a:off x="7479791" y="5246161"/>
              <a:ext cx="741045" cy="653415"/>
            </a:xfrm>
            <a:custGeom>
              <a:avLst/>
              <a:gdLst/>
              <a:ahLst/>
              <a:cxnLst/>
              <a:rect l="l" t="t" r="r" b="b"/>
              <a:pathLst>
                <a:path w="741045" h="653414">
                  <a:moveTo>
                    <a:pt x="705043" y="0"/>
                  </a:moveTo>
                  <a:lnTo>
                    <a:pt x="42996" y="0"/>
                  </a:lnTo>
                  <a:lnTo>
                    <a:pt x="42996" y="441101"/>
                  </a:lnTo>
                  <a:lnTo>
                    <a:pt x="705043" y="441101"/>
                  </a:lnTo>
                  <a:lnTo>
                    <a:pt x="705043" y="0"/>
                  </a:lnTo>
                  <a:close/>
                </a:path>
                <a:path w="741045" h="653414">
                  <a:moveTo>
                    <a:pt x="740675" y="653023"/>
                  </a:moveTo>
                  <a:lnTo>
                    <a:pt x="629502" y="513950"/>
                  </a:lnTo>
                  <a:lnTo>
                    <a:pt x="111172" y="513950"/>
                  </a:lnTo>
                  <a:lnTo>
                    <a:pt x="0" y="653023"/>
                  </a:lnTo>
                  <a:lnTo>
                    <a:pt x="740675" y="653023"/>
                  </a:lnTo>
                  <a:close/>
                </a:path>
                <a:path w="741045" h="653414">
                  <a:moveTo>
                    <a:pt x="428536" y="441101"/>
                  </a:moveTo>
                  <a:lnTo>
                    <a:pt x="312138" y="441101"/>
                  </a:lnTo>
                  <a:lnTo>
                    <a:pt x="312138" y="513950"/>
                  </a:lnTo>
                  <a:lnTo>
                    <a:pt x="428536" y="513950"/>
                  </a:lnTo>
                  <a:lnTo>
                    <a:pt x="428536" y="441101"/>
                  </a:lnTo>
                  <a:close/>
                </a:path>
                <a:path w="741045" h="653414">
                  <a:moveTo>
                    <a:pt x="85992" y="401374"/>
                  </a:moveTo>
                  <a:lnTo>
                    <a:pt x="663044" y="401374"/>
                  </a:lnTo>
                  <a:lnTo>
                    <a:pt x="663044" y="43759"/>
                  </a:lnTo>
                  <a:lnTo>
                    <a:pt x="85992" y="43759"/>
                  </a:lnTo>
                  <a:lnTo>
                    <a:pt x="85992" y="401374"/>
                  </a:lnTo>
                  <a:close/>
                </a:path>
              </a:pathLst>
            </a:custGeom>
            <a:ln w="17802">
              <a:solidFill>
                <a:srgbClr val="000000"/>
              </a:solidFill>
            </a:ln>
          </p:spPr>
          <p:txBody>
            <a:bodyPr wrap="square" lIns="0" tIns="0" rIns="0" bIns="0" rtlCol="0"/>
            <a:lstStyle/>
            <a:p/>
          </p:txBody>
        </p:sp>
        <p:sp>
          <p:nvSpPr>
            <p:cNvPr id="21" name="object 21" descr=""/>
            <p:cNvSpPr/>
            <p:nvPr/>
          </p:nvSpPr>
          <p:spPr>
            <a:xfrm>
              <a:off x="7580512" y="5780263"/>
              <a:ext cx="527050" cy="90805"/>
            </a:xfrm>
            <a:custGeom>
              <a:avLst/>
              <a:gdLst/>
              <a:ahLst/>
              <a:cxnLst/>
              <a:rect l="l" t="t" r="r" b="b"/>
              <a:pathLst>
                <a:path w="527050" h="90804">
                  <a:moveTo>
                    <a:pt x="505740" y="36283"/>
                  </a:moveTo>
                  <a:lnTo>
                    <a:pt x="472958" y="36283"/>
                  </a:lnTo>
                  <a:lnTo>
                    <a:pt x="491249" y="56716"/>
                  </a:lnTo>
                  <a:lnTo>
                    <a:pt x="526881" y="56716"/>
                  </a:lnTo>
                  <a:lnTo>
                    <a:pt x="505740" y="36283"/>
                  </a:lnTo>
                  <a:close/>
                </a:path>
                <a:path w="527050" h="90804">
                  <a:moveTo>
                    <a:pt x="424973" y="0"/>
                  </a:moveTo>
                  <a:lnTo>
                    <a:pt x="396705" y="0"/>
                  </a:lnTo>
                  <a:lnTo>
                    <a:pt x="412146" y="21979"/>
                  </a:lnTo>
                  <a:lnTo>
                    <a:pt x="443264" y="21979"/>
                  </a:lnTo>
                  <a:lnTo>
                    <a:pt x="424973" y="0"/>
                  </a:lnTo>
                  <a:close/>
                </a:path>
                <a:path w="527050" h="90804">
                  <a:moveTo>
                    <a:pt x="468682" y="0"/>
                  </a:moveTo>
                  <a:lnTo>
                    <a:pt x="440176" y="0"/>
                  </a:lnTo>
                  <a:lnTo>
                    <a:pt x="460130" y="21979"/>
                  </a:lnTo>
                  <a:lnTo>
                    <a:pt x="491249" y="21979"/>
                  </a:lnTo>
                  <a:lnTo>
                    <a:pt x="468682" y="0"/>
                  </a:lnTo>
                  <a:close/>
                </a:path>
                <a:path w="527050" h="90804">
                  <a:moveTo>
                    <a:pt x="455142" y="36283"/>
                  </a:moveTo>
                  <a:lnTo>
                    <a:pt x="422360" y="36283"/>
                  </a:lnTo>
                  <a:lnTo>
                    <a:pt x="436851" y="56716"/>
                  </a:lnTo>
                  <a:lnTo>
                    <a:pt x="472245" y="56716"/>
                  </a:lnTo>
                  <a:lnTo>
                    <a:pt x="455142" y="36283"/>
                  </a:lnTo>
                  <a:close/>
                </a:path>
                <a:path w="527050" h="90804">
                  <a:moveTo>
                    <a:pt x="404544" y="36283"/>
                  </a:moveTo>
                  <a:lnTo>
                    <a:pt x="371762" y="36283"/>
                  </a:lnTo>
                  <a:lnTo>
                    <a:pt x="382215" y="56716"/>
                  </a:lnTo>
                  <a:lnTo>
                    <a:pt x="417609" y="56716"/>
                  </a:lnTo>
                  <a:lnTo>
                    <a:pt x="404544" y="36283"/>
                  </a:lnTo>
                  <a:close/>
                </a:path>
                <a:path w="527050" h="90804">
                  <a:moveTo>
                    <a:pt x="381502" y="0"/>
                  </a:moveTo>
                  <a:lnTo>
                    <a:pt x="352996" y="0"/>
                  </a:lnTo>
                  <a:lnTo>
                    <a:pt x="364398" y="22436"/>
                  </a:lnTo>
                  <a:lnTo>
                    <a:pt x="395755" y="22436"/>
                  </a:lnTo>
                  <a:lnTo>
                    <a:pt x="381502" y="0"/>
                  </a:lnTo>
                  <a:close/>
                </a:path>
                <a:path w="527050" h="90804">
                  <a:moveTo>
                    <a:pt x="353946" y="36283"/>
                  </a:moveTo>
                  <a:lnTo>
                    <a:pt x="320927" y="36283"/>
                  </a:lnTo>
                  <a:lnTo>
                    <a:pt x="327579" y="56716"/>
                  </a:lnTo>
                  <a:lnTo>
                    <a:pt x="362973" y="56716"/>
                  </a:lnTo>
                  <a:lnTo>
                    <a:pt x="353946" y="36283"/>
                  </a:lnTo>
                  <a:close/>
                </a:path>
                <a:path w="527050" h="90804">
                  <a:moveTo>
                    <a:pt x="338506" y="1536"/>
                  </a:moveTo>
                  <a:lnTo>
                    <a:pt x="310000" y="1536"/>
                  </a:lnTo>
                  <a:lnTo>
                    <a:pt x="316651" y="22436"/>
                  </a:lnTo>
                  <a:lnTo>
                    <a:pt x="347770" y="22436"/>
                  </a:lnTo>
                  <a:lnTo>
                    <a:pt x="338506" y="1536"/>
                  </a:lnTo>
                  <a:close/>
                </a:path>
                <a:path w="527050" h="90804">
                  <a:moveTo>
                    <a:pt x="303349" y="36283"/>
                  </a:moveTo>
                  <a:lnTo>
                    <a:pt x="270329" y="36283"/>
                  </a:lnTo>
                  <a:lnTo>
                    <a:pt x="272942" y="56716"/>
                  </a:lnTo>
                  <a:lnTo>
                    <a:pt x="308575" y="56716"/>
                  </a:lnTo>
                  <a:lnTo>
                    <a:pt x="303349" y="36283"/>
                  </a:lnTo>
                  <a:close/>
                </a:path>
                <a:path w="527050" h="90804">
                  <a:moveTo>
                    <a:pt x="295034" y="3268"/>
                  </a:moveTo>
                  <a:lnTo>
                    <a:pt x="266291" y="3268"/>
                  </a:lnTo>
                  <a:lnTo>
                    <a:pt x="268904" y="23727"/>
                  </a:lnTo>
                  <a:lnTo>
                    <a:pt x="300260" y="23727"/>
                  </a:lnTo>
                  <a:lnTo>
                    <a:pt x="295034" y="3268"/>
                  </a:lnTo>
                  <a:close/>
                </a:path>
                <a:path w="527050" h="90804">
                  <a:moveTo>
                    <a:pt x="250613" y="3268"/>
                  </a:moveTo>
                  <a:lnTo>
                    <a:pt x="221870" y="3268"/>
                  </a:lnTo>
                  <a:lnTo>
                    <a:pt x="220682" y="23727"/>
                  </a:lnTo>
                  <a:lnTo>
                    <a:pt x="252038" y="23727"/>
                  </a:lnTo>
                  <a:lnTo>
                    <a:pt x="250613" y="3268"/>
                  </a:lnTo>
                  <a:close/>
                </a:path>
                <a:path w="527050" h="90804">
                  <a:moveTo>
                    <a:pt x="252751" y="36283"/>
                  </a:moveTo>
                  <a:lnTo>
                    <a:pt x="219732" y="36283"/>
                  </a:lnTo>
                  <a:lnTo>
                    <a:pt x="218306" y="56716"/>
                  </a:lnTo>
                  <a:lnTo>
                    <a:pt x="253939" y="56716"/>
                  </a:lnTo>
                  <a:lnTo>
                    <a:pt x="252751" y="36283"/>
                  </a:lnTo>
                  <a:close/>
                </a:path>
                <a:path w="527050" h="90804">
                  <a:moveTo>
                    <a:pt x="206429" y="3268"/>
                  </a:moveTo>
                  <a:lnTo>
                    <a:pt x="177686" y="3268"/>
                  </a:lnTo>
                  <a:lnTo>
                    <a:pt x="172460" y="23727"/>
                  </a:lnTo>
                  <a:lnTo>
                    <a:pt x="203816" y="23727"/>
                  </a:lnTo>
                  <a:lnTo>
                    <a:pt x="206429" y="3268"/>
                  </a:lnTo>
                  <a:close/>
                </a:path>
                <a:path w="527050" h="90804">
                  <a:moveTo>
                    <a:pt x="202153" y="36283"/>
                  </a:moveTo>
                  <a:lnTo>
                    <a:pt x="169134" y="36283"/>
                  </a:lnTo>
                  <a:lnTo>
                    <a:pt x="163908" y="56716"/>
                  </a:lnTo>
                  <a:lnTo>
                    <a:pt x="199302" y="56716"/>
                  </a:lnTo>
                  <a:lnTo>
                    <a:pt x="202153" y="36283"/>
                  </a:lnTo>
                  <a:close/>
                </a:path>
                <a:path w="527050" h="90804">
                  <a:moveTo>
                    <a:pt x="382690" y="69775"/>
                  </a:moveTo>
                  <a:lnTo>
                    <a:pt x="150368" y="69775"/>
                  </a:lnTo>
                  <a:lnTo>
                    <a:pt x="144429" y="90217"/>
                  </a:lnTo>
                  <a:lnTo>
                    <a:pt x="392667" y="90217"/>
                  </a:lnTo>
                  <a:lnTo>
                    <a:pt x="382690" y="69775"/>
                  </a:lnTo>
                  <a:close/>
                </a:path>
                <a:path w="527050" h="90804">
                  <a:moveTo>
                    <a:pt x="162245" y="3268"/>
                  </a:moveTo>
                  <a:lnTo>
                    <a:pt x="133502" y="3268"/>
                  </a:lnTo>
                  <a:lnTo>
                    <a:pt x="124237" y="23727"/>
                  </a:lnTo>
                  <a:lnTo>
                    <a:pt x="155594" y="23727"/>
                  </a:lnTo>
                  <a:lnTo>
                    <a:pt x="162245" y="3268"/>
                  </a:lnTo>
                  <a:close/>
                </a:path>
                <a:path w="527050" h="90804">
                  <a:moveTo>
                    <a:pt x="151318" y="36283"/>
                  </a:moveTo>
                  <a:lnTo>
                    <a:pt x="118536" y="36283"/>
                  </a:lnTo>
                  <a:lnTo>
                    <a:pt x="109272" y="56716"/>
                  </a:lnTo>
                  <a:lnTo>
                    <a:pt x="144666" y="56716"/>
                  </a:lnTo>
                  <a:lnTo>
                    <a:pt x="151318" y="36283"/>
                  </a:lnTo>
                  <a:close/>
                </a:path>
                <a:path w="527050" h="90804">
                  <a:moveTo>
                    <a:pt x="118061" y="3268"/>
                  </a:moveTo>
                  <a:lnTo>
                    <a:pt x="89080" y="3268"/>
                  </a:lnTo>
                  <a:lnTo>
                    <a:pt x="76015" y="23727"/>
                  </a:lnTo>
                  <a:lnTo>
                    <a:pt x="107371" y="23727"/>
                  </a:lnTo>
                  <a:lnTo>
                    <a:pt x="118061" y="3268"/>
                  </a:lnTo>
                  <a:close/>
                </a:path>
                <a:path w="527050" h="90804">
                  <a:moveTo>
                    <a:pt x="100720" y="36283"/>
                  </a:moveTo>
                  <a:lnTo>
                    <a:pt x="67938" y="36283"/>
                  </a:lnTo>
                  <a:lnTo>
                    <a:pt x="54636" y="56716"/>
                  </a:lnTo>
                  <a:lnTo>
                    <a:pt x="90030" y="56716"/>
                  </a:lnTo>
                  <a:lnTo>
                    <a:pt x="100720" y="36283"/>
                  </a:lnTo>
                  <a:close/>
                </a:path>
                <a:path w="527050" h="90804">
                  <a:moveTo>
                    <a:pt x="73639" y="3268"/>
                  </a:moveTo>
                  <a:lnTo>
                    <a:pt x="44896" y="3268"/>
                  </a:lnTo>
                  <a:lnTo>
                    <a:pt x="27793" y="23727"/>
                  </a:lnTo>
                  <a:lnTo>
                    <a:pt x="59149" y="23727"/>
                  </a:lnTo>
                  <a:lnTo>
                    <a:pt x="73639" y="3268"/>
                  </a:lnTo>
                  <a:close/>
                </a:path>
                <a:path w="527050" h="90804">
                  <a:moveTo>
                    <a:pt x="50122" y="36283"/>
                  </a:moveTo>
                  <a:lnTo>
                    <a:pt x="17341" y="36283"/>
                  </a:lnTo>
                  <a:lnTo>
                    <a:pt x="0" y="56716"/>
                  </a:lnTo>
                  <a:lnTo>
                    <a:pt x="35632" y="56716"/>
                  </a:lnTo>
                  <a:lnTo>
                    <a:pt x="50122" y="36283"/>
                  </a:lnTo>
                  <a:close/>
                </a:path>
              </a:pathLst>
            </a:custGeom>
            <a:solidFill>
              <a:srgbClr val="000000"/>
            </a:solidFill>
          </p:spPr>
          <p:txBody>
            <a:bodyPr wrap="square" lIns="0" tIns="0" rIns="0" bIns="0" rtlCol="0"/>
            <a:lstStyle/>
            <a:p/>
          </p:txBody>
        </p:sp>
        <p:sp>
          <p:nvSpPr>
            <p:cNvPr id="22" name="object 22" descr=""/>
            <p:cNvSpPr/>
            <p:nvPr/>
          </p:nvSpPr>
          <p:spPr>
            <a:xfrm>
              <a:off x="7816397" y="3959121"/>
              <a:ext cx="269875" cy="1243965"/>
            </a:xfrm>
            <a:custGeom>
              <a:avLst/>
              <a:gdLst/>
              <a:ahLst/>
              <a:cxnLst/>
              <a:rect l="l" t="t" r="r" b="b"/>
              <a:pathLst>
                <a:path w="269875" h="1243964">
                  <a:moveTo>
                    <a:pt x="269379" y="0"/>
                  </a:moveTo>
                  <a:lnTo>
                    <a:pt x="0" y="1243779"/>
                  </a:lnTo>
                </a:path>
              </a:pathLst>
            </a:custGeom>
            <a:ln w="17814">
              <a:solidFill>
                <a:srgbClr val="000000"/>
              </a:solidFill>
            </a:ln>
          </p:spPr>
          <p:txBody>
            <a:bodyPr wrap="square" lIns="0" tIns="0" rIns="0" bIns="0" rtlCol="0"/>
            <a:lstStyle/>
            <a:p/>
          </p:txBody>
        </p:sp>
        <p:sp>
          <p:nvSpPr>
            <p:cNvPr id="23" name="object 23" descr=""/>
            <p:cNvSpPr/>
            <p:nvPr/>
          </p:nvSpPr>
          <p:spPr>
            <a:xfrm>
              <a:off x="9466170" y="5246161"/>
              <a:ext cx="741045" cy="653415"/>
            </a:xfrm>
            <a:custGeom>
              <a:avLst/>
              <a:gdLst/>
              <a:ahLst/>
              <a:cxnLst/>
              <a:rect l="l" t="t" r="r" b="b"/>
              <a:pathLst>
                <a:path w="741045" h="653414">
                  <a:moveTo>
                    <a:pt x="705043" y="0"/>
                  </a:moveTo>
                  <a:lnTo>
                    <a:pt x="43233" y="0"/>
                  </a:lnTo>
                  <a:lnTo>
                    <a:pt x="43233" y="441101"/>
                  </a:lnTo>
                  <a:lnTo>
                    <a:pt x="705043" y="441101"/>
                  </a:lnTo>
                  <a:lnTo>
                    <a:pt x="705043" y="0"/>
                  </a:lnTo>
                  <a:close/>
                </a:path>
                <a:path w="741045" h="653414">
                  <a:moveTo>
                    <a:pt x="740675" y="653023"/>
                  </a:moveTo>
                  <a:lnTo>
                    <a:pt x="629740" y="513950"/>
                  </a:lnTo>
                  <a:lnTo>
                    <a:pt x="111172" y="513950"/>
                  </a:lnTo>
                  <a:lnTo>
                    <a:pt x="0" y="653023"/>
                  </a:lnTo>
                  <a:lnTo>
                    <a:pt x="740675" y="653023"/>
                  </a:lnTo>
                  <a:close/>
                </a:path>
                <a:path w="741045" h="653414">
                  <a:moveTo>
                    <a:pt x="428536" y="441101"/>
                  </a:moveTo>
                  <a:lnTo>
                    <a:pt x="312138" y="441101"/>
                  </a:lnTo>
                  <a:lnTo>
                    <a:pt x="312138" y="513950"/>
                  </a:lnTo>
                  <a:lnTo>
                    <a:pt x="428536" y="513950"/>
                  </a:lnTo>
                  <a:lnTo>
                    <a:pt x="428536" y="441101"/>
                  </a:lnTo>
                  <a:close/>
                </a:path>
                <a:path w="741045" h="653414">
                  <a:moveTo>
                    <a:pt x="85992" y="401374"/>
                  </a:moveTo>
                  <a:lnTo>
                    <a:pt x="663044" y="401374"/>
                  </a:lnTo>
                  <a:lnTo>
                    <a:pt x="663044" y="43759"/>
                  </a:lnTo>
                  <a:lnTo>
                    <a:pt x="85992" y="43759"/>
                  </a:lnTo>
                  <a:lnTo>
                    <a:pt x="85992" y="401374"/>
                  </a:lnTo>
                  <a:close/>
                </a:path>
              </a:pathLst>
            </a:custGeom>
            <a:ln w="17802">
              <a:solidFill>
                <a:srgbClr val="000000"/>
              </a:solidFill>
            </a:ln>
          </p:spPr>
          <p:txBody>
            <a:bodyPr wrap="square" lIns="0" tIns="0" rIns="0" bIns="0" rtlCol="0"/>
            <a:lstStyle/>
            <a:p/>
          </p:txBody>
        </p:sp>
        <p:sp>
          <p:nvSpPr>
            <p:cNvPr id="24" name="object 24" descr=""/>
            <p:cNvSpPr/>
            <p:nvPr/>
          </p:nvSpPr>
          <p:spPr>
            <a:xfrm>
              <a:off x="9566890" y="5780263"/>
              <a:ext cx="527050" cy="90805"/>
            </a:xfrm>
            <a:custGeom>
              <a:avLst/>
              <a:gdLst/>
              <a:ahLst/>
              <a:cxnLst/>
              <a:rect l="l" t="t" r="r" b="b"/>
              <a:pathLst>
                <a:path w="527050" h="90804">
                  <a:moveTo>
                    <a:pt x="505977" y="36283"/>
                  </a:moveTo>
                  <a:lnTo>
                    <a:pt x="472958" y="36283"/>
                  </a:lnTo>
                  <a:lnTo>
                    <a:pt x="491487" y="56716"/>
                  </a:lnTo>
                  <a:lnTo>
                    <a:pt x="526881" y="56716"/>
                  </a:lnTo>
                  <a:lnTo>
                    <a:pt x="505977" y="36283"/>
                  </a:lnTo>
                  <a:close/>
                </a:path>
                <a:path w="527050" h="90804">
                  <a:moveTo>
                    <a:pt x="424973" y="0"/>
                  </a:moveTo>
                  <a:lnTo>
                    <a:pt x="396705" y="0"/>
                  </a:lnTo>
                  <a:lnTo>
                    <a:pt x="412146" y="21979"/>
                  </a:lnTo>
                  <a:lnTo>
                    <a:pt x="443264" y="21979"/>
                  </a:lnTo>
                  <a:lnTo>
                    <a:pt x="424973" y="0"/>
                  </a:lnTo>
                  <a:close/>
                </a:path>
                <a:path w="527050" h="90804">
                  <a:moveTo>
                    <a:pt x="468682" y="0"/>
                  </a:moveTo>
                  <a:lnTo>
                    <a:pt x="440414" y="0"/>
                  </a:lnTo>
                  <a:lnTo>
                    <a:pt x="460130" y="21979"/>
                  </a:lnTo>
                  <a:lnTo>
                    <a:pt x="491249" y="21979"/>
                  </a:lnTo>
                  <a:lnTo>
                    <a:pt x="468682" y="0"/>
                  </a:lnTo>
                  <a:close/>
                </a:path>
                <a:path w="527050" h="90804">
                  <a:moveTo>
                    <a:pt x="455379" y="36283"/>
                  </a:moveTo>
                  <a:lnTo>
                    <a:pt x="422360" y="36283"/>
                  </a:lnTo>
                  <a:lnTo>
                    <a:pt x="436851" y="56716"/>
                  </a:lnTo>
                  <a:lnTo>
                    <a:pt x="472245" y="56716"/>
                  </a:lnTo>
                  <a:lnTo>
                    <a:pt x="455379" y="36283"/>
                  </a:lnTo>
                  <a:close/>
                </a:path>
                <a:path w="527050" h="90804">
                  <a:moveTo>
                    <a:pt x="404544" y="36283"/>
                  </a:moveTo>
                  <a:lnTo>
                    <a:pt x="371762" y="36283"/>
                  </a:lnTo>
                  <a:lnTo>
                    <a:pt x="382215" y="56716"/>
                  </a:lnTo>
                  <a:lnTo>
                    <a:pt x="417609" y="56716"/>
                  </a:lnTo>
                  <a:lnTo>
                    <a:pt x="404544" y="36283"/>
                  </a:lnTo>
                  <a:close/>
                </a:path>
                <a:path w="527050" h="90804">
                  <a:moveTo>
                    <a:pt x="381502" y="0"/>
                  </a:moveTo>
                  <a:lnTo>
                    <a:pt x="353234" y="0"/>
                  </a:lnTo>
                  <a:lnTo>
                    <a:pt x="364398" y="22436"/>
                  </a:lnTo>
                  <a:lnTo>
                    <a:pt x="395755" y="22436"/>
                  </a:lnTo>
                  <a:lnTo>
                    <a:pt x="381502" y="0"/>
                  </a:lnTo>
                  <a:close/>
                </a:path>
                <a:path w="527050" h="90804">
                  <a:moveTo>
                    <a:pt x="353946" y="36283"/>
                  </a:moveTo>
                  <a:lnTo>
                    <a:pt x="321165" y="36283"/>
                  </a:lnTo>
                  <a:lnTo>
                    <a:pt x="327579" y="56716"/>
                  </a:lnTo>
                  <a:lnTo>
                    <a:pt x="363211" y="56716"/>
                  </a:lnTo>
                  <a:lnTo>
                    <a:pt x="353946" y="36283"/>
                  </a:lnTo>
                  <a:close/>
                </a:path>
                <a:path w="527050" h="90804">
                  <a:moveTo>
                    <a:pt x="338506" y="1536"/>
                  </a:moveTo>
                  <a:lnTo>
                    <a:pt x="310000" y="1536"/>
                  </a:lnTo>
                  <a:lnTo>
                    <a:pt x="316651" y="22436"/>
                  </a:lnTo>
                  <a:lnTo>
                    <a:pt x="347770" y="22436"/>
                  </a:lnTo>
                  <a:lnTo>
                    <a:pt x="338506" y="1536"/>
                  </a:lnTo>
                  <a:close/>
                </a:path>
                <a:path w="527050" h="90804">
                  <a:moveTo>
                    <a:pt x="303349" y="36283"/>
                  </a:moveTo>
                  <a:lnTo>
                    <a:pt x="270329" y="36283"/>
                  </a:lnTo>
                  <a:lnTo>
                    <a:pt x="272942" y="56716"/>
                  </a:lnTo>
                  <a:lnTo>
                    <a:pt x="308575" y="56716"/>
                  </a:lnTo>
                  <a:lnTo>
                    <a:pt x="303349" y="36283"/>
                  </a:lnTo>
                  <a:close/>
                </a:path>
                <a:path w="527050" h="90804">
                  <a:moveTo>
                    <a:pt x="295034" y="3268"/>
                  </a:moveTo>
                  <a:lnTo>
                    <a:pt x="266291" y="3268"/>
                  </a:lnTo>
                  <a:lnTo>
                    <a:pt x="268904" y="23727"/>
                  </a:lnTo>
                  <a:lnTo>
                    <a:pt x="300260" y="23727"/>
                  </a:lnTo>
                  <a:lnTo>
                    <a:pt x="295034" y="3268"/>
                  </a:lnTo>
                  <a:close/>
                </a:path>
                <a:path w="527050" h="90804">
                  <a:moveTo>
                    <a:pt x="250850" y="3268"/>
                  </a:moveTo>
                  <a:lnTo>
                    <a:pt x="222107" y="3268"/>
                  </a:lnTo>
                  <a:lnTo>
                    <a:pt x="220682" y="23727"/>
                  </a:lnTo>
                  <a:lnTo>
                    <a:pt x="252038" y="23727"/>
                  </a:lnTo>
                  <a:lnTo>
                    <a:pt x="250850" y="3268"/>
                  </a:lnTo>
                  <a:close/>
                </a:path>
                <a:path w="527050" h="90804">
                  <a:moveTo>
                    <a:pt x="252751" y="36283"/>
                  </a:moveTo>
                  <a:lnTo>
                    <a:pt x="219732" y="36283"/>
                  </a:lnTo>
                  <a:lnTo>
                    <a:pt x="218544" y="56716"/>
                  </a:lnTo>
                  <a:lnTo>
                    <a:pt x="253939" y="56716"/>
                  </a:lnTo>
                  <a:lnTo>
                    <a:pt x="252751" y="36283"/>
                  </a:lnTo>
                  <a:close/>
                </a:path>
                <a:path w="527050" h="90804">
                  <a:moveTo>
                    <a:pt x="206429" y="3268"/>
                  </a:moveTo>
                  <a:lnTo>
                    <a:pt x="177686" y="3268"/>
                  </a:lnTo>
                  <a:lnTo>
                    <a:pt x="172460" y="23727"/>
                  </a:lnTo>
                  <a:lnTo>
                    <a:pt x="203816" y="23727"/>
                  </a:lnTo>
                  <a:lnTo>
                    <a:pt x="206429" y="3268"/>
                  </a:lnTo>
                  <a:close/>
                </a:path>
                <a:path w="527050" h="90804">
                  <a:moveTo>
                    <a:pt x="202153" y="36283"/>
                  </a:moveTo>
                  <a:lnTo>
                    <a:pt x="169134" y="36283"/>
                  </a:lnTo>
                  <a:lnTo>
                    <a:pt x="163908" y="56716"/>
                  </a:lnTo>
                  <a:lnTo>
                    <a:pt x="199302" y="56716"/>
                  </a:lnTo>
                  <a:lnTo>
                    <a:pt x="202153" y="36283"/>
                  </a:lnTo>
                  <a:close/>
                </a:path>
                <a:path w="527050" h="90804">
                  <a:moveTo>
                    <a:pt x="382690" y="69775"/>
                  </a:moveTo>
                  <a:lnTo>
                    <a:pt x="150368" y="69775"/>
                  </a:lnTo>
                  <a:lnTo>
                    <a:pt x="144429" y="90217"/>
                  </a:lnTo>
                  <a:lnTo>
                    <a:pt x="392667" y="90217"/>
                  </a:lnTo>
                  <a:lnTo>
                    <a:pt x="382690" y="69775"/>
                  </a:lnTo>
                  <a:close/>
                </a:path>
                <a:path w="527050" h="90804">
                  <a:moveTo>
                    <a:pt x="162245" y="3268"/>
                  </a:moveTo>
                  <a:lnTo>
                    <a:pt x="133502" y="3268"/>
                  </a:lnTo>
                  <a:lnTo>
                    <a:pt x="124237" y="23727"/>
                  </a:lnTo>
                  <a:lnTo>
                    <a:pt x="155594" y="23727"/>
                  </a:lnTo>
                  <a:lnTo>
                    <a:pt x="162245" y="3268"/>
                  </a:lnTo>
                  <a:close/>
                </a:path>
                <a:path w="527050" h="90804">
                  <a:moveTo>
                    <a:pt x="151555" y="36283"/>
                  </a:moveTo>
                  <a:lnTo>
                    <a:pt x="118536" y="36283"/>
                  </a:lnTo>
                  <a:lnTo>
                    <a:pt x="109272" y="56716"/>
                  </a:lnTo>
                  <a:lnTo>
                    <a:pt x="144666" y="56716"/>
                  </a:lnTo>
                  <a:lnTo>
                    <a:pt x="151555" y="36283"/>
                  </a:lnTo>
                  <a:close/>
                </a:path>
                <a:path w="527050" h="90804">
                  <a:moveTo>
                    <a:pt x="118061" y="3268"/>
                  </a:moveTo>
                  <a:lnTo>
                    <a:pt x="89318" y="3268"/>
                  </a:lnTo>
                  <a:lnTo>
                    <a:pt x="76015" y="23727"/>
                  </a:lnTo>
                  <a:lnTo>
                    <a:pt x="107371" y="23727"/>
                  </a:lnTo>
                  <a:lnTo>
                    <a:pt x="118061" y="3268"/>
                  </a:lnTo>
                  <a:close/>
                </a:path>
                <a:path w="527050" h="90804">
                  <a:moveTo>
                    <a:pt x="100720" y="36283"/>
                  </a:moveTo>
                  <a:lnTo>
                    <a:pt x="67938" y="36283"/>
                  </a:lnTo>
                  <a:lnTo>
                    <a:pt x="54636" y="56716"/>
                  </a:lnTo>
                  <a:lnTo>
                    <a:pt x="90268" y="56716"/>
                  </a:lnTo>
                  <a:lnTo>
                    <a:pt x="100720" y="36283"/>
                  </a:lnTo>
                  <a:close/>
                </a:path>
                <a:path w="527050" h="90804">
                  <a:moveTo>
                    <a:pt x="73639" y="3268"/>
                  </a:moveTo>
                  <a:lnTo>
                    <a:pt x="44896" y="3268"/>
                  </a:lnTo>
                  <a:lnTo>
                    <a:pt x="27793" y="23727"/>
                  </a:lnTo>
                  <a:lnTo>
                    <a:pt x="59149" y="23727"/>
                  </a:lnTo>
                  <a:lnTo>
                    <a:pt x="73639" y="3268"/>
                  </a:lnTo>
                  <a:close/>
                </a:path>
                <a:path w="527050" h="90804">
                  <a:moveTo>
                    <a:pt x="50122" y="36283"/>
                  </a:moveTo>
                  <a:lnTo>
                    <a:pt x="17341" y="36283"/>
                  </a:lnTo>
                  <a:lnTo>
                    <a:pt x="0" y="56716"/>
                  </a:lnTo>
                  <a:lnTo>
                    <a:pt x="35632" y="56716"/>
                  </a:lnTo>
                  <a:lnTo>
                    <a:pt x="50122" y="36283"/>
                  </a:lnTo>
                  <a:close/>
                </a:path>
              </a:pathLst>
            </a:custGeom>
            <a:solidFill>
              <a:srgbClr val="000000"/>
            </a:solidFill>
          </p:spPr>
          <p:txBody>
            <a:bodyPr wrap="square" lIns="0" tIns="0" rIns="0" bIns="0" rtlCol="0"/>
            <a:lstStyle/>
            <a:p/>
          </p:txBody>
        </p:sp>
        <p:sp>
          <p:nvSpPr>
            <p:cNvPr id="25" name="object 25" descr=""/>
            <p:cNvSpPr/>
            <p:nvPr/>
          </p:nvSpPr>
          <p:spPr>
            <a:xfrm>
              <a:off x="8220467" y="3959121"/>
              <a:ext cx="1650364" cy="1243965"/>
            </a:xfrm>
            <a:custGeom>
              <a:avLst/>
              <a:gdLst/>
              <a:ahLst/>
              <a:cxnLst/>
              <a:rect l="l" t="t" r="r" b="b"/>
              <a:pathLst>
                <a:path w="1650365" h="1243964">
                  <a:moveTo>
                    <a:pt x="0" y="0"/>
                  </a:moveTo>
                  <a:lnTo>
                    <a:pt x="1649772" y="1243779"/>
                  </a:lnTo>
                </a:path>
              </a:pathLst>
            </a:custGeom>
            <a:ln w="17798">
              <a:solidFill>
                <a:srgbClr val="000000"/>
              </a:solidFill>
            </a:ln>
          </p:spPr>
          <p:txBody>
            <a:bodyPr wrap="square" lIns="0" tIns="0" rIns="0" bIns="0" rtlCol="0"/>
            <a:lstStyle/>
            <a:p/>
          </p:txBody>
        </p:sp>
      </p:grpSp>
      <p:sp>
        <p:nvSpPr>
          <p:cNvPr id="26" name="object 26" descr=""/>
          <p:cNvSpPr txBox="1"/>
          <p:nvPr/>
        </p:nvSpPr>
        <p:spPr>
          <a:xfrm>
            <a:off x="8682863" y="5372637"/>
            <a:ext cx="390525" cy="317500"/>
          </a:xfrm>
          <a:prstGeom prst="rect">
            <a:avLst/>
          </a:prstGeom>
        </p:spPr>
        <p:txBody>
          <a:bodyPr wrap="square" lIns="0" tIns="14605" rIns="0" bIns="0" rtlCol="0" vert="horz">
            <a:spAutoFit/>
          </a:bodyPr>
          <a:lstStyle/>
          <a:p>
            <a:pPr marL="12700">
              <a:lnSpc>
                <a:spcPct val="100000"/>
              </a:lnSpc>
              <a:spcBef>
                <a:spcPts val="115"/>
              </a:spcBef>
            </a:pPr>
            <a:r>
              <a:rPr dirty="0" sz="1900" spc="-25">
                <a:latin typeface="宋体"/>
                <a:cs typeface="宋体"/>
              </a:rPr>
              <a:t>...</a:t>
            </a:r>
            <a:endParaRPr sz="1900">
              <a:latin typeface="宋体"/>
              <a:cs typeface="宋体"/>
            </a:endParaRPr>
          </a:p>
        </p:txBody>
      </p:sp>
      <p:sp>
        <p:nvSpPr>
          <p:cNvPr id="29" name="object 29"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27" name="object 27" descr=""/>
          <p:cNvSpPr txBox="1">
            <a:spLocks noGrp="1"/>
          </p:cNvSpPr>
          <p:nvPr>
            <p:ph type="body" idx="1"/>
          </p:nvPr>
        </p:nvSpPr>
        <p:spPr>
          <a:prstGeom prst="rect"/>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pc="-10"/>
              <a:t>出现的时代背景</a:t>
            </a:r>
          </a:p>
          <a:p>
            <a:pPr lvl="1" marL="824865" indent="-356235">
              <a:lnSpc>
                <a:spcPct val="100000"/>
              </a:lnSpc>
              <a:spcBef>
                <a:spcPts val="1990"/>
              </a:spcBef>
              <a:buClr>
                <a:srgbClr val="FFC000"/>
              </a:buClr>
              <a:buFont typeface="Wingdings"/>
              <a:buChar char=""/>
              <a:tabLst>
                <a:tab pos="825500" algn="l"/>
              </a:tabLst>
            </a:pPr>
            <a:r>
              <a:rPr dirty="0" sz="2400">
                <a:solidFill>
                  <a:srgbClr val="1286B7"/>
                </a:solidFill>
                <a:latin typeface="微软雅黑"/>
                <a:cs typeface="微软雅黑"/>
              </a:rPr>
              <a:t>计算机非常昂贵</a:t>
            </a:r>
            <a:r>
              <a:rPr dirty="0" sz="2400" spc="-10">
                <a:solidFill>
                  <a:srgbClr val="1286B7"/>
                </a:solidFill>
                <a:latin typeface="微软雅黑"/>
                <a:cs typeface="微软雅黑"/>
              </a:rPr>
              <a:t>（1960~1970）</a:t>
            </a:r>
            <a:endParaRPr sz="2400">
              <a:latin typeface="微软雅黑"/>
              <a:cs typeface="微软雅黑"/>
            </a:endParaRPr>
          </a:p>
          <a:p>
            <a:pPr lvl="1" marL="824865" indent="-356235">
              <a:lnSpc>
                <a:spcPct val="100000"/>
              </a:lnSpc>
              <a:spcBef>
                <a:spcPts val="1930"/>
              </a:spcBef>
              <a:buClr>
                <a:srgbClr val="FFC000"/>
              </a:buClr>
              <a:buFont typeface="Wingdings"/>
              <a:buChar char=""/>
              <a:tabLst>
                <a:tab pos="825500" algn="l"/>
              </a:tabLst>
            </a:pPr>
            <a:r>
              <a:rPr dirty="0" sz="2400" spc="-5">
                <a:solidFill>
                  <a:srgbClr val="1286B7"/>
                </a:solidFill>
                <a:latin typeface="微软雅黑"/>
                <a:cs typeface="微软雅黑"/>
              </a:rPr>
              <a:t>多个用户需要共享单个计算机资源</a:t>
            </a:r>
            <a:endParaRPr sz="2400">
              <a:latin typeface="微软雅黑"/>
              <a:cs typeface="微软雅黑"/>
            </a:endParaRPr>
          </a:p>
          <a:p>
            <a:pPr lvl="1" marL="824865" indent="-356235">
              <a:lnSpc>
                <a:spcPts val="2825"/>
              </a:lnSpc>
              <a:spcBef>
                <a:spcPts val="1945"/>
              </a:spcBef>
              <a:buClr>
                <a:srgbClr val="FFC000"/>
              </a:buClr>
              <a:buFont typeface="Wingdings"/>
              <a:buChar char=""/>
              <a:tabLst>
                <a:tab pos="825500" algn="l"/>
              </a:tabLst>
            </a:pPr>
            <a:r>
              <a:rPr dirty="0" sz="2400">
                <a:solidFill>
                  <a:srgbClr val="1286B7"/>
                </a:solidFill>
                <a:latin typeface="微软雅黑"/>
                <a:cs typeface="微软雅黑"/>
              </a:rPr>
              <a:t>用户希望以</a:t>
            </a:r>
            <a:r>
              <a:rPr dirty="0" sz="2400" b="1">
                <a:solidFill>
                  <a:srgbClr val="C00000"/>
                </a:solidFill>
                <a:latin typeface="微软雅黑"/>
                <a:cs typeface="微软雅黑"/>
              </a:rPr>
              <a:t>联机方式</a:t>
            </a:r>
            <a:r>
              <a:rPr dirty="0" sz="2400" spc="-10">
                <a:solidFill>
                  <a:srgbClr val="1286B7"/>
                </a:solidFill>
                <a:latin typeface="微软雅黑"/>
                <a:cs typeface="微软雅黑"/>
              </a:rPr>
              <a:t>使用计算机</a:t>
            </a:r>
            <a:endParaRPr sz="2400">
              <a:latin typeface="微软雅黑"/>
              <a:cs typeface="微软雅黑"/>
            </a:endParaRPr>
          </a:p>
          <a:p>
            <a:pPr algn="r" marR="5080">
              <a:lnSpc>
                <a:spcPts val="2225"/>
              </a:lnSpc>
            </a:pPr>
            <a:r>
              <a:rPr dirty="0" sz="1900" spc="-30" b="0">
                <a:latin typeface="宋体"/>
                <a:cs typeface="宋体"/>
              </a:rPr>
              <a:t>主机</a:t>
            </a:r>
            <a:endParaRPr sz="1900">
              <a:latin typeface="宋体"/>
              <a:cs typeface="宋体"/>
            </a:endParaRPr>
          </a:p>
        </p:txBody>
      </p:sp>
      <p:sp>
        <p:nvSpPr>
          <p:cNvPr id="28" name="object 28" descr=""/>
          <p:cNvSpPr txBox="1"/>
          <p:nvPr/>
        </p:nvSpPr>
        <p:spPr>
          <a:xfrm>
            <a:off x="5023908" y="5401098"/>
            <a:ext cx="741045" cy="317500"/>
          </a:xfrm>
          <a:prstGeom prst="rect">
            <a:avLst/>
          </a:prstGeom>
        </p:spPr>
        <p:txBody>
          <a:bodyPr wrap="square" lIns="0" tIns="14605" rIns="0" bIns="0" rtlCol="0" vert="horz">
            <a:spAutoFit/>
          </a:bodyPr>
          <a:lstStyle/>
          <a:p>
            <a:pPr marL="12700">
              <a:lnSpc>
                <a:spcPct val="100000"/>
              </a:lnSpc>
              <a:spcBef>
                <a:spcPts val="115"/>
              </a:spcBef>
            </a:pPr>
            <a:r>
              <a:rPr dirty="0" sz="1900" spc="-60">
                <a:latin typeface="宋体"/>
                <a:cs typeface="宋体"/>
              </a:rPr>
              <a:t>终端机</a:t>
            </a:r>
            <a:endParaRPr sz="1900">
              <a:latin typeface="宋体"/>
              <a:cs typeface="宋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1887474" cy="787145"/>
          </a:xfrm>
          <a:prstGeom prst="rect">
            <a:avLst/>
          </a:prstGeom>
        </p:spPr>
      </p:pic>
      <p:sp>
        <p:nvSpPr>
          <p:cNvPr id="3" name="object 3"/>
          <p:cNvSpPr txBox="1">
            <a:spLocks noGrp="1"/>
          </p:cNvSpPr>
          <p:nvPr>
            <p:ph type="title"/>
          </p:nvPr>
        </p:nvSpPr>
        <p:spPr>
          <a:xfrm>
            <a:off x="566724" y="291160"/>
            <a:ext cx="1445895" cy="452120"/>
          </a:xfrm>
          <a:prstGeom prst="rect"/>
        </p:spPr>
        <p:txBody>
          <a:bodyPr wrap="square" lIns="0" tIns="12065" rIns="0" bIns="0" rtlCol="0" vert="horz">
            <a:spAutoFit/>
          </a:bodyPr>
          <a:lstStyle/>
          <a:p>
            <a:pPr marL="12700">
              <a:lnSpc>
                <a:spcPct val="100000"/>
              </a:lnSpc>
              <a:spcBef>
                <a:spcPts val="95"/>
              </a:spcBef>
            </a:pPr>
            <a:r>
              <a:rPr dirty="0" spc="-40"/>
              <a:t>分</a:t>
            </a:r>
            <a:r>
              <a:rPr dirty="0" spc="-40"/>
              <a:t>时</a:t>
            </a:r>
            <a:r>
              <a:rPr dirty="0" spc="-40"/>
              <a:t>技</a:t>
            </a:r>
            <a:r>
              <a:rPr dirty="0" spc="-50"/>
              <a:t>术</a:t>
            </a:r>
          </a:p>
        </p:txBody>
      </p:sp>
      <p:sp>
        <p:nvSpPr>
          <p:cNvPr id="4" name="object 4" descr=""/>
          <p:cNvSpPr txBox="1"/>
          <p:nvPr/>
        </p:nvSpPr>
        <p:spPr>
          <a:xfrm>
            <a:off x="566724" y="860463"/>
            <a:ext cx="11139170" cy="2145030"/>
          </a:xfrm>
          <a:prstGeom prst="rect">
            <a:avLst/>
          </a:prstGeom>
        </p:spPr>
        <p:txBody>
          <a:bodyPr wrap="square" lIns="0" tIns="220345" rIns="0" bIns="0" rtlCol="0" vert="horz">
            <a:spAutoFit/>
          </a:bodyPr>
          <a:lstStyle/>
          <a:p>
            <a:pPr algn="just" marL="355600" indent="-342900">
              <a:lnSpc>
                <a:spcPct val="100000"/>
              </a:lnSpc>
              <a:spcBef>
                <a:spcPts val="1735"/>
              </a:spcBef>
              <a:buClr>
                <a:srgbClr val="FFC000"/>
              </a:buClr>
              <a:buFont typeface="Wingdings"/>
              <a:buChar char=""/>
              <a:tabLst>
                <a:tab pos="355600" algn="l"/>
              </a:tabLst>
            </a:pPr>
            <a:r>
              <a:rPr dirty="0" sz="2600" b="1">
                <a:latin typeface="微软雅黑"/>
                <a:cs typeface="微软雅黑"/>
              </a:rPr>
              <a:t>什么是分时</a:t>
            </a:r>
            <a:r>
              <a:rPr dirty="0" sz="2600" spc="-10" b="1">
                <a:latin typeface="微软雅黑"/>
                <a:cs typeface="微软雅黑"/>
              </a:rPr>
              <a:t>（time-sharing）</a:t>
            </a:r>
            <a:r>
              <a:rPr dirty="0" sz="2600" spc="-20" b="1">
                <a:latin typeface="微软雅黑"/>
                <a:cs typeface="微软雅黑"/>
              </a:rPr>
              <a:t>技术？</a:t>
            </a:r>
            <a:endParaRPr sz="2600">
              <a:latin typeface="微软雅黑"/>
              <a:cs typeface="微软雅黑"/>
            </a:endParaRPr>
          </a:p>
          <a:p>
            <a:pPr algn="just" lvl="1" marL="824865" marR="5080" indent="-355600">
              <a:lnSpc>
                <a:spcPct val="150000"/>
              </a:lnSpc>
              <a:spcBef>
                <a:spcPts val="50"/>
              </a:spcBef>
              <a:buClr>
                <a:srgbClr val="FFC000"/>
              </a:buClr>
              <a:buFont typeface="Wingdings"/>
              <a:buChar char=""/>
              <a:tabLst>
                <a:tab pos="825500" algn="l"/>
              </a:tabLst>
            </a:pPr>
            <a:r>
              <a:rPr dirty="0" sz="2200" spc="-25">
                <a:solidFill>
                  <a:srgbClr val="1286B7"/>
                </a:solidFill>
                <a:latin typeface="微软雅黑"/>
                <a:cs typeface="微软雅黑"/>
              </a:rPr>
              <a:t>所谓分时技术，是把处理机时间划分成</a:t>
            </a:r>
            <a:r>
              <a:rPr dirty="0" sz="2200" spc="-25" b="1">
                <a:solidFill>
                  <a:srgbClr val="1286B7"/>
                </a:solidFill>
                <a:latin typeface="微软雅黑"/>
                <a:cs typeface="微软雅黑"/>
              </a:rPr>
              <a:t>很短的时间片</a:t>
            </a:r>
            <a:r>
              <a:rPr dirty="0" sz="2200" spc="-25">
                <a:solidFill>
                  <a:srgbClr val="1286B7"/>
                </a:solidFill>
                <a:latin typeface="微软雅黑"/>
                <a:cs typeface="微软雅黑"/>
              </a:rPr>
              <a:t>(如几百毫秒)</a:t>
            </a:r>
            <a:r>
              <a:rPr dirty="0" sz="2200" spc="-15" b="1">
                <a:solidFill>
                  <a:srgbClr val="1286B7"/>
                </a:solidFill>
                <a:latin typeface="微软雅黑"/>
                <a:cs typeface="微软雅黑"/>
              </a:rPr>
              <a:t>轮流</a:t>
            </a:r>
            <a:r>
              <a:rPr dirty="0" sz="2200" spc="-25">
                <a:solidFill>
                  <a:srgbClr val="1286B7"/>
                </a:solidFill>
                <a:latin typeface="微软雅黑"/>
                <a:cs typeface="微软雅黑"/>
              </a:rPr>
              <a:t>地分配给各个</a:t>
            </a:r>
            <a:r>
              <a:rPr dirty="0" sz="2200">
                <a:solidFill>
                  <a:srgbClr val="1286B7"/>
                </a:solidFill>
                <a:latin typeface="微软雅黑"/>
                <a:cs typeface="微软雅黑"/>
              </a:rPr>
              <a:t>应用程序使用，如果某个程序在分配的时间片用完之前计算还未完成，该程序就</a:t>
            </a:r>
            <a:r>
              <a:rPr dirty="0" sz="2200" spc="-50" b="1">
                <a:solidFill>
                  <a:srgbClr val="1286B7"/>
                </a:solidFill>
                <a:latin typeface="微软雅黑"/>
                <a:cs typeface="微软雅黑"/>
              </a:rPr>
              <a:t>暂</a:t>
            </a:r>
            <a:r>
              <a:rPr dirty="0" sz="2200" spc="-30" b="1">
                <a:solidFill>
                  <a:srgbClr val="1286B7"/>
                </a:solidFill>
                <a:latin typeface="微软雅黑"/>
                <a:cs typeface="微软雅黑"/>
              </a:rPr>
              <a:t>停</a:t>
            </a:r>
            <a:r>
              <a:rPr dirty="0" sz="2200" spc="-30" b="1">
                <a:solidFill>
                  <a:srgbClr val="1286B7"/>
                </a:solidFill>
                <a:latin typeface="微软雅黑"/>
                <a:cs typeface="微软雅黑"/>
              </a:rPr>
              <a:t>执</a:t>
            </a:r>
            <a:r>
              <a:rPr dirty="0" sz="2200" spc="-30" b="1">
                <a:solidFill>
                  <a:srgbClr val="1286B7"/>
                </a:solidFill>
                <a:latin typeface="微软雅黑"/>
                <a:cs typeface="微软雅黑"/>
              </a:rPr>
              <a:t>行</a:t>
            </a:r>
            <a:r>
              <a:rPr dirty="0" sz="2200" spc="-30">
                <a:solidFill>
                  <a:srgbClr val="1286B7"/>
                </a:solidFill>
                <a:latin typeface="微软雅黑"/>
                <a:cs typeface="微软雅黑"/>
              </a:rPr>
              <a:t>，</a:t>
            </a:r>
            <a:r>
              <a:rPr dirty="0" sz="2200" spc="-30">
                <a:solidFill>
                  <a:srgbClr val="1286B7"/>
                </a:solidFill>
                <a:latin typeface="微软雅黑"/>
                <a:cs typeface="微软雅黑"/>
              </a:rPr>
              <a:t>等</a:t>
            </a:r>
            <a:r>
              <a:rPr dirty="0" sz="2200" spc="-30">
                <a:solidFill>
                  <a:srgbClr val="1286B7"/>
                </a:solidFill>
                <a:latin typeface="微软雅黑"/>
                <a:cs typeface="微软雅黑"/>
              </a:rPr>
              <a:t>待</a:t>
            </a:r>
            <a:r>
              <a:rPr dirty="0" sz="2200" spc="-30">
                <a:solidFill>
                  <a:srgbClr val="1286B7"/>
                </a:solidFill>
                <a:latin typeface="微软雅黑"/>
                <a:cs typeface="微软雅黑"/>
              </a:rPr>
              <a:t>下</a:t>
            </a:r>
            <a:r>
              <a:rPr dirty="0" sz="2200" spc="-30">
                <a:solidFill>
                  <a:srgbClr val="1286B7"/>
                </a:solidFill>
                <a:latin typeface="微软雅黑"/>
                <a:cs typeface="微软雅黑"/>
              </a:rPr>
              <a:t>一</a:t>
            </a:r>
            <a:r>
              <a:rPr dirty="0" sz="2200" spc="-30">
                <a:solidFill>
                  <a:srgbClr val="1286B7"/>
                </a:solidFill>
                <a:latin typeface="微软雅黑"/>
                <a:cs typeface="微软雅黑"/>
              </a:rPr>
              <a:t>次</a:t>
            </a:r>
            <a:r>
              <a:rPr dirty="0" sz="2200" spc="-30">
                <a:solidFill>
                  <a:srgbClr val="1286B7"/>
                </a:solidFill>
                <a:latin typeface="微软雅黑"/>
                <a:cs typeface="微软雅黑"/>
              </a:rPr>
              <a:t>获</a:t>
            </a:r>
            <a:r>
              <a:rPr dirty="0" sz="2200" spc="-30">
                <a:solidFill>
                  <a:srgbClr val="1286B7"/>
                </a:solidFill>
                <a:latin typeface="微软雅黑"/>
                <a:cs typeface="微软雅黑"/>
              </a:rPr>
              <a:t>得</a:t>
            </a:r>
            <a:r>
              <a:rPr dirty="0" sz="2200" spc="-30">
                <a:solidFill>
                  <a:srgbClr val="1286B7"/>
                </a:solidFill>
                <a:latin typeface="微软雅黑"/>
                <a:cs typeface="微软雅黑"/>
              </a:rPr>
              <a:t>时</a:t>
            </a:r>
            <a:r>
              <a:rPr dirty="0" sz="2200" spc="-30">
                <a:solidFill>
                  <a:srgbClr val="1286B7"/>
                </a:solidFill>
                <a:latin typeface="微软雅黑"/>
                <a:cs typeface="微软雅黑"/>
              </a:rPr>
              <a:t>间</a:t>
            </a:r>
            <a:r>
              <a:rPr dirty="0" sz="2200" spc="-30">
                <a:solidFill>
                  <a:srgbClr val="1286B7"/>
                </a:solidFill>
                <a:latin typeface="微软雅黑"/>
                <a:cs typeface="微软雅黑"/>
              </a:rPr>
              <a:t>片</a:t>
            </a:r>
            <a:r>
              <a:rPr dirty="0" sz="2200" spc="-30">
                <a:solidFill>
                  <a:srgbClr val="1286B7"/>
                </a:solidFill>
                <a:latin typeface="微软雅黑"/>
                <a:cs typeface="微软雅黑"/>
              </a:rPr>
              <a:t>后</a:t>
            </a:r>
            <a:r>
              <a:rPr dirty="0" sz="2200" spc="-20">
                <a:solidFill>
                  <a:srgbClr val="1286B7"/>
                </a:solidFill>
                <a:latin typeface="微软雅黑"/>
                <a:cs typeface="微软雅黑"/>
              </a:rPr>
              <a:t>再</a:t>
            </a:r>
            <a:r>
              <a:rPr dirty="0" sz="2200" spc="-30" b="1">
                <a:solidFill>
                  <a:srgbClr val="1286B7"/>
                </a:solidFill>
                <a:latin typeface="微软雅黑"/>
                <a:cs typeface="微软雅黑"/>
              </a:rPr>
              <a:t>继</a:t>
            </a:r>
            <a:r>
              <a:rPr dirty="0" sz="2200" spc="-30" b="1">
                <a:solidFill>
                  <a:srgbClr val="1286B7"/>
                </a:solidFill>
                <a:latin typeface="微软雅黑"/>
                <a:cs typeface="微软雅黑"/>
              </a:rPr>
              <a:t>续</a:t>
            </a:r>
            <a:r>
              <a:rPr dirty="0" sz="2200" spc="-20">
                <a:solidFill>
                  <a:srgbClr val="1286B7"/>
                </a:solidFill>
                <a:latin typeface="微软雅黑"/>
                <a:cs typeface="微软雅黑"/>
              </a:rPr>
              <a:t>计</a:t>
            </a:r>
            <a:r>
              <a:rPr dirty="0" sz="2200" spc="-30">
                <a:solidFill>
                  <a:srgbClr val="1286B7"/>
                </a:solidFill>
                <a:latin typeface="微软雅黑"/>
                <a:cs typeface="微软雅黑"/>
              </a:rPr>
              <a:t>算</a:t>
            </a:r>
            <a:r>
              <a:rPr dirty="0" sz="2200" spc="-50">
                <a:solidFill>
                  <a:srgbClr val="1286B7"/>
                </a:solidFill>
                <a:latin typeface="微软雅黑"/>
                <a:cs typeface="微软雅黑"/>
              </a:rPr>
              <a:t>。</a:t>
            </a:r>
            <a:endParaRPr sz="2200">
              <a:latin typeface="微软雅黑"/>
              <a:cs typeface="微软雅黑"/>
            </a:endParaRPr>
          </a:p>
        </p:txBody>
      </p:sp>
      <p:sp>
        <p:nvSpPr>
          <p:cNvPr id="5" name="object 5" descr=""/>
          <p:cNvSpPr txBox="1"/>
          <p:nvPr/>
        </p:nvSpPr>
        <p:spPr>
          <a:xfrm>
            <a:off x="566724" y="3301695"/>
            <a:ext cx="2232660" cy="2171700"/>
          </a:xfrm>
          <a:prstGeom prst="rect">
            <a:avLst/>
          </a:prstGeom>
        </p:spPr>
        <p:txBody>
          <a:bodyPr wrap="square" lIns="0" tIns="12065" rIns="0" bIns="0" rtlCol="0" vert="horz">
            <a:spAutoFit/>
          </a:bodyPr>
          <a:lstStyle/>
          <a:p>
            <a:pPr marL="355600" indent="-342900">
              <a:lnSpc>
                <a:spcPct val="100000"/>
              </a:lnSpc>
              <a:spcBef>
                <a:spcPts val="95"/>
              </a:spcBef>
              <a:buClr>
                <a:srgbClr val="FFC000"/>
              </a:buClr>
              <a:buFont typeface="Wingdings"/>
              <a:buChar char=""/>
              <a:tabLst>
                <a:tab pos="355600" algn="l"/>
              </a:tabLst>
            </a:pPr>
            <a:r>
              <a:rPr dirty="0" sz="2800" spc="-40" b="1">
                <a:latin typeface="微软雅黑"/>
                <a:cs typeface="微软雅黑"/>
              </a:rPr>
              <a:t>特</a:t>
            </a:r>
            <a:r>
              <a:rPr dirty="0" sz="2800" spc="-50" b="1">
                <a:latin typeface="微软雅黑"/>
                <a:cs typeface="微软雅黑"/>
              </a:rPr>
              <a:t>点</a:t>
            </a:r>
            <a:endParaRPr sz="2800">
              <a:latin typeface="微软雅黑"/>
              <a:cs typeface="微软雅黑"/>
            </a:endParaRPr>
          </a:p>
          <a:p>
            <a:pPr lvl="1" marL="824865" indent="-356235">
              <a:lnSpc>
                <a:spcPct val="100000"/>
              </a:lnSpc>
              <a:spcBef>
                <a:spcPts val="1970"/>
              </a:spcBef>
              <a:buClr>
                <a:srgbClr val="FFC000"/>
              </a:buClr>
              <a:buFont typeface="Wingdings"/>
              <a:buChar char=""/>
              <a:tabLst>
                <a:tab pos="825500" algn="l"/>
              </a:tabLst>
            </a:pPr>
            <a:r>
              <a:rPr dirty="0" sz="2200" spc="-30">
                <a:solidFill>
                  <a:srgbClr val="1286B7"/>
                </a:solidFill>
                <a:latin typeface="微软雅黑"/>
                <a:cs typeface="微软雅黑"/>
              </a:rPr>
              <a:t>联</a:t>
            </a:r>
            <a:r>
              <a:rPr dirty="0" sz="2200" spc="-30">
                <a:solidFill>
                  <a:srgbClr val="1286B7"/>
                </a:solidFill>
                <a:latin typeface="微软雅黑"/>
                <a:cs typeface="微软雅黑"/>
              </a:rPr>
              <a:t>机</a:t>
            </a:r>
            <a:r>
              <a:rPr dirty="0" sz="2200" spc="-30">
                <a:solidFill>
                  <a:srgbClr val="1286B7"/>
                </a:solidFill>
                <a:latin typeface="微软雅黑"/>
                <a:cs typeface="微软雅黑"/>
              </a:rPr>
              <a:t>交</a:t>
            </a:r>
            <a:r>
              <a:rPr dirty="0" sz="2200" spc="-50">
                <a:solidFill>
                  <a:srgbClr val="1286B7"/>
                </a:solidFill>
                <a:latin typeface="微软雅黑"/>
                <a:cs typeface="微软雅黑"/>
              </a:rPr>
              <a:t>互</a:t>
            </a:r>
            <a:endParaRPr sz="2200">
              <a:latin typeface="微软雅黑"/>
              <a:cs typeface="微软雅黑"/>
            </a:endParaRPr>
          </a:p>
          <a:p>
            <a:pPr lvl="1" marL="824865" indent="-356235">
              <a:lnSpc>
                <a:spcPct val="100000"/>
              </a:lnSpc>
              <a:spcBef>
                <a:spcPts val="1825"/>
              </a:spcBef>
              <a:buClr>
                <a:srgbClr val="FFC000"/>
              </a:buClr>
              <a:buFont typeface="Wingdings"/>
              <a:buChar char=""/>
              <a:tabLst>
                <a:tab pos="825500" algn="l"/>
              </a:tabLst>
            </a:pPr>
            <a:r>
              <a:rPr dirty="0" sz="2200" spc="-35">
                <a:solidFill>
                  <a:srgbClr val="1286B7"/>
                </a:solidFill>
                <a:latin typeface="微软雅黑"/>
                <a:cs typeface="微软雅黑"/>
              </a:rPr>
              <a:t>独</a:t>
            </a:r>
            <a:r>
              <a:rPr dirty="0" sz="2200" spc="-35">
                <a:solidFill>
                  <a:srgbClr val="1286B7"/>
                </a:solidFill>
                <a:latin typeface="微软雅黑"/>
                <a:cs typeface="微软雅黑"/>
              </a:rPr>
              <a:t>占</a:t>
            </a:r>
            <a:r>
              <a:rPr dirty="0" sz="2200" spc="-35">
                <a:solidFill>
                  <a:srgbClr val="1286B7"/>
                </a:solidFill>
                <a:latin typeface="微软雅黑"/>
                <a:cs typeface="微软雅黑"/>
              </a:rPr>
              <a:t>使</a:t>
            </a:r>
            <a:r>
              <a:rPr dirty="0" sz="2200" spc="-50">
                <a:solidFill>
                  <a:srgbClr val="1286B7"/>
                </a:solidFill>
                <a:latin typeface="微软雅黑"/>
                <a:cs typeface="微软雅黑"/>
              </a:rPr>
              <a:t>用</a:t>
            </a:r>
            <a:endParaRPr sz="2200">
              <a:latin typeface="微软雅黑"/>
              <a:cs typeface="微软雅黑"/>
            </a:endParaRPr>
          </a:p>
          <a:p>
            <a:pPr lvl="1" marL="824865" indent="-356235">
              <a:lnSpc>
                <a:spcPct val="100000"/>
              </a:lnSpc>
              <a:spcBef>
                <a:spcPts val="1830"/>
              </a:spcBef>
              <a:buClr>
                <a:srgbClr val="FFC000"/>
              </a:buClr>
              <a:buFont typeface="Wingdings"/>
              <a:buChar char=""/>
              <a:tabLst>
                <a:tab pos="825500" algn="l"/>
              </a:tabLst>
            </a:pPr>
            <a:r>
              <a:rPr dirty="0" sz="2200" spc="-30">
                <a:solidFill>
                  <a:srgbClr val="1286B7"/>
                </a:solidFill>
                <a:latin typeface="微软雅黑"/>
                <a:cs typeface="微软雅黑"/>
              </a:rPr>
              <a:t>响</a:t>
            </a:r>
            <a:r>
              <a:rPr dirty="0" sz="2200" spc="-30">
                <a:solidFill>
                  <a:srgbClr val="1286B7"/>
                </a:solidFill>
                <a:latin typeface="微软雅黑"/>
                <a:cs typeface="微软雅黑"/>
              </a:rPr>
              <a:t>应</a:t>
            </a:r>
            <a:r>
              <a:rPr dirty="0" sz="2200" spc="-30">
                <a:solidFill>
                  <a:srgbClr val="1286B7"/>
                </a:solidFill>
                <a:latin typeface="微软雅黑"/>
                <a:cs typeface="微软雅黑"/>
              </a:rPr>
              <a:t>时</a:t>
            </a:r>
            <a:r>
              <a:rPr dirty="0" sz="2200" spc="-30">
                <a:solidFill>
                  <a:srgbClr val="1286B7"/>
                </a:solidFill>
                <a:latin typeface="微软雅黑"/>
                <a:cs typeface="微软雅黑"/>
              </a:rPr>
              <a:t>间</a:t>
            </a:r>
            <a:r>
              <a:rPr dirty="0" sz="2200" spc="-50">
                <a:solidFill>
                  <a:srgbClr val="1286B7"/>
                </a:solidFill>
                <a:latin typeface="微软雅黑"/>
                <a:cs typeface="微软雅黑"/>
              </a:rPr>
              <a:t>快</a:t>
            </a:r>
            <a:endParaRPr sz="2200">
              <a:latin typeface="微软雅黑"/>
              <a:cs typeface="微软雅黑"/>
            </a:endParaRPr>
          </a:p>
        </p:txBody>
      </p:sp>
      <p:grpSp>
        <p:nvGrpSpPr>
          <p:cNvPr id="6" name="object 6" descr=""/>
          <p:cNvGrpSpPr/>
          <p:nvPr/>
        </p:nvGrpSpPr>
        <p:grpSpPr>
          <a:xfrm>
            <a:off x="6378656" y="3216475"/>
            <a:ext cx="3962400" cy="2839720"/>
            <a:chOff x="6378656" y="3216475"/>
            <a:chExt cx="3962400" cy="2839720"/>
          </a:xfrm>
        </p:grpSpPr>
        <p:sp>
          <p:nvSpPr>
            <p:cNvPr id="7" name="object 7" descr=""/>
            <p:cNvSpPr/>
            <p:nvPr/>
          </p:nvSpPr>
          <p:spPr>
            <a:xfrm>
              <a:off x="6387546" y="5398158"/>
              <a:ext cx="735965" cy="648970"/>
            </a:xfrm>
            <a:custGeom>
              <a:avLst/>
              <a:gdLst/>
              <a:ahLst/>
              <a:cxnLst/>
              <a:rect l="l" t="t" r="r" b="b"/>
              <a:pathLst>
                <a:path w="735965" h="648970">
                  <a:moveTo>
                    <a:pt x="700048" y="0"/>
                  </a:moveTo>
                  <a:lnTo>
                    <a:pt x="42784" y="0"/>
                  </a:lnTo>
                  <a:lnTo>
                    <a:pt x="42784" y="438096"/>
                  </a:lnTo>
                  <a:lnTo>
                    <a:pt x="700048" y="438096"/>
                  </a:lnTo>
                  <a:lnTo>
                    <a:pt x="700048" y="0"/>
                  </a:lnTo>
                  <a:close/>
                </a:path>
                <a:path w="735965" h="648970">
                  <a:moveTo>
                    <a:pt x="735427" y="648581"/>
                  </a:moveTo>
                  <a:lnTo>
                    <a:pt x="625116" y="510451"/>
                  </a:lnTo>
                  <a:lnTo>
                    <a:pt x="110310" y="510451"/>
                  </a:lnTo>
                  <a:lnTo>
                    <a:pt x="0" y="648581"/>
                  </a:lnTo>
                  <a:lnTo>
                    <a:pt x="735427" y="648581"/>
                  </a:lnTo>
                  <a:close/>
                </a:path>
                <a:path w="735965" h="648970">
                  <a:moveTo>
                    <a:pt x="425486" y="438096"/>
                  </a:moveTo>
                  <a:lnTo>
                    <a:pt x="309940" y="438096"/>
                  </a:lnTo>
                  <a:lnTo>
                    <a:pt x="309940" y="510451"/>
                  </a:lnTo>
                  <a:lnTo>
                    <a:pt x="425486" y="510451"/>
                  </a:lnTo>
                  <a:lnTo>
                    <a:pt x="425486" y="438096"/>
                  </a:lnTo>
                  <a:close/>
                </a:path>
                <a:path w="735965" h="648970">
                  <a:moveTo>
                    <a:pt x="85403" y="398627"/>
                  </a:moveTo>
                  <a:lnTo>
                    <a:pt x="658349" y="398627"/>
                  </a:lnTo>
                  <a:lnTo>
                    <a:pt x="658348" y="43438"/>
                  </a:lnTo>
                  <a:lnTo>
                    <a:pt x="85403" y="43438"/>
                  </a:lnTo>
                  <a:lnTo>
                    <a:pt x="85403" y="398627"/>
                  </a:lnTo>
                  <a:close/>
                </a:path>
              </a:pathLst>
            </a:custGeom>
            <a:ln w="17678">
              <a:solidFill>
                <a:srgbClr val="000000"/>
              </a:solidFill>
            </a:ln>
          </p:spPr>
          <p:txBody>
            <a:bodyPr wrap="square" lIns="0" tIns="0" rIns="0" bIns="0" rtlCol="0"/>
            <a:lstStyle/>
            <a:p/>
          </p:txBody>
        </p:sp>
        <p:sp>
          <p:nvSpPr>
            <p:cNvPr id="8" name="object 8" descr=""/>
            <p:cNvSpPr/>
            <p:nvPr/>
          </p:nvSpPr>
          <p:spPr>
            <a:xfrm>
              <a:off x="6487644" y="5928624"/>
              <a:ext cx="523240" cy="90170"/>
            </a:xfrm>
            <a:custGeom>
              <a:avLst/>
              <a:gdLst/>
              <a:ahLst/>
              <a:cxnLst/>
              <a:rect l="l" t="t" r="r" b="b"/>
              <a:pathLst>
                <a:path w="523240" h="90170">
                  <a:moveTo>
                    <a:pt x="502187" y="36037"/>
                  </a:moveTo>
                  <a:lnTo>
                    <a:pt x="469521" y="36037"/>
                  </a:lnTo>
                  <a:lnTo>
                    <a:pt x="487800" y="56331"/>
                  </a:lnTo>
                  <a:lnTo>
                    <a:pt x="523014" y="56331"/>
                  </a:lnTo>
                  <a:lnTo>
                    <a:pt x="502187" y="36037"/>
                  </a:lnTo>
                  <a:close/>
                </a:path>
                <a:path w="523240" h="90170">
                  <a:moveTo>
                    <a:pt x="421925" y="0"/>
                  </a:moveTo>
                  <a:lnTo>
                    <a:pt x="393764" y="0"/>
                  </a:lnTo>
                  <a:lnTo>
                    <a:pt x="409189" y="21827"/>
                  </a:lnTo>
                  <a:lnTo>
                    <a:pt x="440086" y="21827"/>
                  </a:lnTo>
                  <a:lnTo>
                    <a:pt x="421925" y="0"/>
                  </a:lnTo>
                  <a:close/>
                </a:path>
                <a:path w="523240" h="90170">
                  <a:moveTo>
                    <a:pt x="465228" y="0"/>
                  </a:moveTo>
                  <a:lnTo>
                    <a:pt x="437067" y="0"/>
                  </a:lnTo>
                  <a:lnTo>
                    <a:pt x="456738" y="21827"/>
                  </a:lnTo>
                  <a:lnTo>
                    <a:pt x="487635" y="21827"/>
                  </a:lnTo>
                  <a:lnTo>
                    <a:pt x="465228" y="0"/>
                  </a:lnTo>
                  <a:close/>
                </a:path>
                <a:path w="523240" h="90170">
                  <a:moveTo>
                    <a:pt x="451926" y="36037"/>
                  </a:moveTo>
                  <a:lnTo>
                    <a:pt x="419236" y="36037"/>
                  </a:lnTo>
                  <a:lnTo>
                    <a:pt x="433576" y="56331"/>
                  </a:lnTo>
                  <a:lnTo>
                    <a:pt x="468813" y="56331"/>
                  </a:lnTo>
                  <a:lnTo>
                    <a:pt x="451926" y="36037"/>
                  </a:lnTo>
                  <a:close/>
                </a:path>
                <a:path w="523240" h="90170">
                  <a:moveTo>
                    <a:pt x="401641" y="36037"/>
                  </a:moveTo>
                  <a:lnTo>
                    <a:pt x="368928" y="36037"/>
                  </a:lnTo>
                  <a:lnTo>
                    <a:pt x="379376" y="56331"/>
                  </a:lnTo>
                  <a:lnTo>
                    <a:pt x="414637" y="56331"/>
                  </a:lnTo>
                  <a:lnTo>
                    <a:pt x="401641" y="36037"/>
                  </a:lnTo>
                  <a:close/>
                </a:path>
                <a:path w="523240" h="90170">
                  <a:moveTo>
                    <a:pt x="378692" y="0"/>
                  </a:moveTo>
                  <a:lnTo>
                    <a:pt x="350531" y="0"/>
                  </a:lnTo>
                  <a:lnTo>
                    <a:pt x="361805" y="22284"/>
                  </a:lnTo>
                  <a:lnTo>
                    <a:pt x="392749" y="22284"/>
                  </a:lnTo>
                  <a:lnTo>
                    <a:pt x="378692" y="0"/>
                  </a:lnTo>
                  <a:close/>
                </a:path>
                <a:path w="523240" h="90170">
                  <a:moveTo>
                    <a:pt x="351356" y="36037"/>
                  </a:moveTo>
                  <a:lnTo>
                    <a:pt x="318667" y="36037"/>
                  </a:lnTo>
                  <a:lnTo>
                    <a:pt x="325176" y="56331"/>
                  </a:lnTo>
                  <a:lnTo>
                    <a:pt x="360437" y="56331"/>
                  </a:lnTo>
                  <a:lnTo>
                    <a:pt x="351356" y="36037"/>
                  </a:lnTo>
                  <a:close/>
                </a:path>
                <a:path w="523240" h="90170">
                  <a:moveTo>
                    <a:pt x="335979" y="1526"/>
                  </a:moveTo>
                  <a:lnTo>
                    <a:pt x="307628" y="1526"/>
                  </a:lnTo>
                  <a:lnTo>
                    <a:pt x="314256" y="22284"/>
                  </a:lnTo>
                  <a:lnTo>
                    <a:pt x="345248" y="22284"/>
                  </a:lnTo>
                  <a:lnTo>
                    <a:pt x="335979" y="1526"/>
                  </a:lnTo>
                  <a:close/>
                </a:path>
                <a:path w="523240" h="90170">
                  <a:moveTo>
                    <a:pt x="301095" y="36037"/>
                  </a:moveTo>
                  <a:lnTo>
                    <a:pt x="268405" y="36037"/>
                  </a:lnTo>
                  <a:lnTo>
                    <a:pt x="270976" y="56331"/>
                  </a:lnTo>
                  <a:lnTo>
                    <a:pt x="306237" y="56331"/>
                  </a:lnTo>
                  <a:lnTo>
                    <a:pt x="301095" y="36037"/>
                  </a:lnTo>
                  <a:close/>
                </a:path>
                <a:path w="523240" h="90170">
                  <a:moveTo>
                    <a:pt x="292817" y="3243"/>
                  </a:moveTo>
                  <a:lnTo>
                    <a:pt x="264231" y="3243"/>
                  </a:lnTo>
                  <a:lnTo>
                    <a:pt x="266825" y="23563"/>
                  </a:lnTo>
                  <a:lnTo>
                    <a:pt x="297935" y="23563"/>
                  </a:lnTo>
                  <a:lnTo>
                    <a:pt x="292817" y="3243"/>
                  </a:lnTo>
                  <a:close/>
                </a:path>
                <a:path w="523240" h="90170">
                  <a:moveTo>
                    <a:pt x="248876" y="3243"/>
                  </a:moveTo>
                  <a:lnTo>
                    <a:pt x="220290" y="3243"/>
                  </a:lnTo>
                  <a:lnTo>
                    <a:pt x="218946" y="23563"/>
                  </a:lnTo>
                  <a:lnTo>
                    <a:pt x="250079" y="23563"/>
                  </a:lnTo>
                  <a:lnTo>
                    <a:pt x="248876" y="3243"/>
                  </a:lnTo>
                  <a:close/>
                </a:path>
                <a:path w="523240" h="90170">
                  <a:moveTo>
                    <a:pt x="250810" y="36037"/>
                  </a:moveTo>
                  <a:lnTo>
                    <a:pt x="218144" y="36037"/>
                  </a:lnTo>
                  <a:lnTo>
                    <a:pt x="216776" y="56331"/>
                  </a:lnTo>
                  <a:lnTo>
                    <a:pt x="252037" y="56331"/>
                  </a:lnTo>
                  <a:lnTo>
                    <a:pt x="250810" y="36037"/>
                  </a:lnTo>
                  <a:close/>
                </a:path>
                <a:path w="523240" h="90170">
                  <a:moveTo>
                    <a:pt x="204936" y="3243"/>
                  </a:moveTo>
                  <a:lnTo>
                    <a:pt x="176350" y="3243"/>
                  </a:lnTo>
                  <a:lnTo>
                    <a:pt x="171091" y="23563"/>
                  </a:lnTo>
                  <a:lnTo>
                    <a:pt x="202224" y="23563"/>
                  </a:lnTo>
                  <a:lnTo>
                    <a:pt x="204936" y="3243"/>
                  </a:lnTo>
                  <a:close/>
                </a:path>
                <a:path w="523240" h="90170">
                  <a:moveTo>
                    <a:pt x="200549" y="36037"/>
                  </a:moveTo>
                  <a:lnTo>
                    <a:pt x="167859" y="36037"/>
                  </a:lnTo>
                  <a:lnTo>
                    <a:pt x="162576" y="56331"/>
                  </a:lnTo>
                  <a:lnTo>
                    <a:pt x="197837" y="56331"/>
                  </a:lnTo>
                  <a:lnTo>
                    <a:pt x="200549" y="36037"/>
                  </a:lnTo>
                  <a:close/>
                </a:path>
                <a:path w="523240" h="90170">
                  <a:moveTo>
                    <a:pt x="379824" y="69301"/>
                  </a:moveTo>
                  <a:lnTo>
                    <a:pt x="149203" y="69301"/>
                  </a:lnTo>
                  <a:lnTo>
                    <a:pt x="143236" y="89605"/>
                  </a:lnTo>
                  <a:lnTo>
                    <a:pt x="389825" y="89605"/>
                  </a:lnTo>
                  <a:lnTo>
                    <a:pt x="379824" y="69301"/>
                  </a:lnTo>
                  <a:close/>
                </a:path>
                <a:path w="523240" h="90170">
                  <a:moveTo>
                    <a:pt x="160996" y="3243"/>
                  </a:moveTo>
                  <a:lnTo>
                    <a:pt x="132433" y="3243"/>
                  </a:lnTo>
                  <a:lnTo>
                    <a:pt x="123235" y="23563"/>
                  </a:lnTo>
                  <a:lnTo>
                    <a:pt x="154345" y="23563"/>
                  </a:lnTo>
                  <a:lnTo>
                    <a:pt x="160996" y="3243"/>
                  </a:lnTo>
                  <a:close/>
                </a:path>
                <a:path w="523240" h="90170">
                  <a:moveTo>
                    <a:pt x="150264" y="36037"/>
                  </a:moveTo>
                  <a:lnTo>
                    <a:pt x="117574" y="36037"/>
                  </a:lnTo>
                  <a:lnTo>
                    <a:pt x="108376" y="56331"/>
                  </a:lnTo>
                  <a:lnTo>
                    <a:pt x="143637" y="56331"/>
                  </a:lnTo>
                  <a:lnTo>
                    <a:pt x="150264" y="36037"/>
                  </a:lnTo>
                  <a:close/>
                </a:path>
                <a:path w="523240" h="90170">
                  <a:moveTo>
                    <a:pt x="117056" y="3243"/>
                  </a:moveTo>
                  <a:lnTo>
                    <a:pt x="88493" y="3243"/>
                  </a:lnTo>
                  <a:lnTo>
                    <a:pt x="75356" y="23563"/>
                  </a:lnTo>
                  <a:lnTo>
                    <a:pt x="106489" y="23563"/>
                  </a:lnTo>
                  <a:lnTo>
                    <a:pt x="117056" y="3243"/>
                  </a:lnTo>
                  <a:close/>
                </a:path>
                <a:path w="523240" h="90170">
                  <a:moveTo>
                    <a:pt x="100003" y="36037"/>
                  </a:moveTo>
                  <a:lnTo>
                    <a:pt x="67313" y="36037"/>
                  </a:lnTo>
                  <a:lnTo>
                    <a:pt x="54176" y="56331"/>
                  </a:lnTo>
                  <a:lnTo>
                    <a:pt x="89413" y="56331"/>
                  </a:lnTo>
                  <a:lnTo>
                    <a:pt x="100003" y="36037"/>
                  </a:lnTo>
                  <a:close/>
                </a:path>
                <a:path w="523240" h="90170">
                  <a:moveTo>
                    <a:pt x="73115" y="3243"/>
                  </a:moveTo>
                  <a:lnTo>
                    <a:pt x="44553" y="3243"/>
                  </a:lnTo>
                  <a:lnTo>
                    <a:pt x="27500" y="23563"/>
                  </a:lnTo>
                  <a:lnTo>
                    <a:pt x="58610" y="23563"/>
                  </a:lnTo>
                  <a:lnTo>
                    <a:pt x="73115" y="3243"/>
                  </a:lnTo>
                  <a:close/>
                </a:path>
                <a:path w="523240" h="90170">
                  <a:moveTo>
                    <a:pt x="49718" y="36037"/>
                  </a:moveTo>
                  <a:lnTo>
                    <a:pt x="17052" y="36037"/>
                  </a:lnTo>
                  <a:lnTo>
                    <a:pt x="0" y="56331"/>
                  </a:lnTo>
                  <a:lnTo>
                    <a:pt x="35237" y="56331"/>
                  </a:lnTo>
                  <a:lnTo>
                    <a:pt x="49718" y="36037"/>
                  </a:lnTo>
                  <a:close/>
                </a:path>
              </a:pathLst>
            </a:custGeom>
            <a:solidFill>
              <a:srgbClr val="000000"/>
            </a:solidFill>
          </p:spPr>
          <p:txBody>
            <a:bodyPr wrap="square" lIns="0" tIns="0" rIns="0" bIns="0" rtlCol="0"/>
            <a:lstStyle/>
            <a:p/>
          </p:txBody>
        </p:sp>
        <p:pic>
          <p:nvPicPr>
            <p:cNvPr id="9" name="object 9" descr=""/>
            <p:cNvPicPr/>
            <p:nvPr/>
          </p:nvPicPr>
          <p:blipFill>
            <a:blip r:embed="rId3" cstate="print"/>
            <a:stretch>
              <a:fillRect/>
            </a:stretch>
          </p:blipFill>
          <p:spPr>
            <a:xfrm>
              <a:off x="8025623" y="3218380"/>
              <a:ext cx="401146" cy="901470"/>
            </a:xfrm>
            <a:prstGeom prst="rect">
              <a:avLst/>
            </a:prstGeom>
          </p:spPr>
        </p:pic>
        <p:sp>
          <p:nvSpPr>
            <p:cNvPr id="10" name="object 10" descr=""/>
            <p:cNvSpPr/>
            <p:nvPr/>
          </p:nvSpPr>
          <p:spPr>
            <a:xfrm>
              <a:off x="8025623" y="3218380"/>
              <a:ext cx="401320" cy="901700"/>
            </a:xfrm>
            <a:custGeom>
              <a:avLst/>
              <a:gdLst/>
              <a:ahLst/>
              <a:cxnLst/>
              <a:rect l="l" t="t" r="r" b="b"/>
              <a:pathLst>
                <a:path w="401320" h="901700">
                  <a:moveTo>
                    <a:pt x="0" y="901470"/>
                  </a:moveTo>
                  <a:lnTo>
                    <a:pt x="401146" y="901470"/>
                  </a:lnTo>
                  <a:lnTo>
                    <a:pt x="401146" y="0"/>
                  </a:lnTo>
                  <a:lnTo>
                    <a:pt x="0" y="0"/>
                  </a:lnTo>
                  <a:lnTo>
                    <a:pt x="0" y="901470"/>
                  </a:lnTo>
                  <a:close/>
                </a:path>
              </a:pathLst>
            </a:custGeom>
            <a:ln w="3301">
              <a:solidFill>
                <a:srgbClr val="000000"/>
              </a:solidFill>
            </a:ln>
          </p:spPr>
          <p:txBody>
            <a:bodyPr wrap="square" lIns="0" tIns="0" rIns="0" bIns="0" rtlCol="0"/>
            <a:lstStyle/>
            <a:p/>
          </p:txBody>
        </p:sp>
        <p:sp>
          <p:nvSpPr>
            <p:cNvPr id="11" name="object 11" descr=""/>
            <p:cNvSpPr/>
            <p:nvPr/>
          </p:nvSpPr>
          <p:spPr>
            <a:xfrm>
              <a:off x="8065719" y="3894483"/>
              <a:ext cx="321310" cy="126364"/>
            </a:xfrm>
            <a:custGeom>
              <a:avLst/>
              <a:gdLst/>
              <a:ahLst/>
              <a:cxnLst/>
              <a:rect l="l" t="t" r="r" b="b"/>
              <a:pathLst>
                <a:path w="321309" h="126364">
                  <a:moveTo>
                    <a:pt x="0" y="0"/>
                  </a:moveTo>
                  <a:lnTo>
                    <a:pt x="320766" y="0"/>
                  </a:lnTo>
                </a:path>
                <a:path w="321309" h="126364">
                  <a:moveTo>
                    <a:pt x="0" y="63108"/>
                  </a:moveTo>
                  <a:lnTo>
                    <a:pt x="320766" y="63108"/>
                  </a:lnTo>
                </a:path>
                <a:path w="321309" h="126364">
                  <a:moveTo>
                    <a:pt x="0" y="126193"/>
                  </a:moveTo>
                  <a:lnTo>
                    <a:pt x="320766" y="126193"/>
                  </a:lnTo>
                </a:path>
              </a:pathLst>
            </a:custGeom>
            <a:ln w="3299">
              <a:solidFill>
                <a:srgbClr val="959595"/>
              </a:solidFill>
            </a:ln>
          </p:spPr>
          <p:txBody>
            <a:bodyPr wrap="square" lIns="0" tIns="0" rIns="0" bIns="0" rtlCol="0"/>
            <a:lstStyle/>
            <a:p/>
          </p:txBody>
        </p:sp>
        <p:pic>
          <p:nvPicPr>
            <p:cNvPr id="12" name="object 12" descr=""/>
            <p:cNvPicPr/>
            <p:nvPr/>
          </p:nvPicPr>
          <p:blipFill>
            <a:blip r:embed="rId4" cstate="print"/>
            <a:stretch>
              <a:fillRect/>
            </a:stretch>
          </p:blipFill>
          <p:spPr>
            <a:xfrm>
              <a:off x="8075625" y="3321017"/>
              <a:ext cx="300954" cy="44993"/>
            </a:xfrm>
            <a:prstGeom prst="rect">
              <a:avLst/>
            </a:prstGeom>
          </p:spPr>
        </p:pic>
        <p:sp>
          <p:nvSpPr>
            <p:cNvPr id="13" name="object 13" descr=""/>
            <p:cNvSpPr/>
            <p:nvPr/>
          </p:nvSpPr>
          <p:spPr>
            <a:xfrm>
              <a:off x="8075625" y="3321017"/>
              <a:ext cx="300990" cy="45085"/>
            </a:xfrm>
            <a:custGeom>
              <a:avLst/>
              <a:gdLst/>
              <a:ahLst/>
              <a:cxnLst/>
              <a:rect l="l" t="t" r="r" b="b"/>
              <a:pathLst>
                <a:path w="300990" h="45085">
                  <a:moveTo>
                    <a:pt x="22642" y="44993"/>
                  </a:moveTo>
                  <a:lnTo>
                    <a:pt x="120523" y="44993"/>
                  </a:lnTo>
                  <a:lnTo>
                    <a:pt x="129069" y="34606"/>
                  </a:lnTo>
                  <a:lnTo>
                    <a:pt x="140600" y="28503"/>
                  </a:lnTo>
                  <a:lnTo>
                    <a:pt x="177364" y="39104"/>
                  </a:lnTo>
                  <a:lnTo>
                    <a:pt x="180666" y="44993"/>
                  </a:lnTo>
                  <a:lnTo>
                    <a:pt x="278311" y="44993"/>
                  </a:lnTo>
                  <a:lnTo>
                    <a:pt x="287123" y="43252"/>
                  </a:lnTo>
                  <a:lnTo>
                    <a:pt x="294320" y="38485"/>
                  </a:lnTo>
                  <a:lnTo>
                    <a:pt x="299174" y="31378"/>
                  </a:lnTo>
                  <a:lnTo>
                    <a:pt x="300954" y="22614"/>
                  </a:lnTo>
                  <a:lnTo>
                    <a:pt x="299174" y="13813"/>
                  </a:lnTo>
                  <a:lnTo>
                    <a:pt x="294320" y="6625"/>
                  </a:lnTo>
                  <a:lnTo>
                    <a:pt x="287123" y="1777"/>
                  </a:lnTo>
                  <a:lnTo>
                    <a:pt x="278311" y="0"/>
                  </a:lnTo>
                  <a:lnTo>
                    <a:pt x="22642" y="0"/>
                  </a:lnTo>
                  <a:lnTo>
                    <a:pt x="13830" y="1777"/>
                  </a:lnTo>
                  <a:lnTo>
                    <a:pt x="6633" y="6625"/>
                  </a:lnTo>
                  <a:lnTo>
                    <a:pt x="1779" y="13813"/>
                  </a:lnTo>
                  <a:lnTo>
                    <a:pt x="0" y="22614"/>
                  </a:lnTo>
                  <a:lnTo>
                    <a:pt x="1779" y="31378"/>
                  </a:lnTo>
                  <a:lnTo>
                    <a:pt x="6633" y="38485"/>
                  </a:lnTo>
                  <a:lnTo>
                    <a:pt x="13830" y="43252"/>
                  </a:lnTo>
                  <a:lnTo>
                    <a:pt x="22642" y="44993"/>
                  </a:lnTo>
                  <a:close/>
                </a:path>
              </a:pathLst>
            </a:custGeom>
            <a:ln w="3298">
              <a:solidFill>
                <a:srgbClr val="000000"/>
              </a:solidFill>
            </a:ln>
          </p:spPr>
          <p:txBody>
            <a:bodyPr wrap="square" lIns="0" tIns="0" rIns="0" bIns="0" rtlCol="0"/>
            <a:lstStyle/>
            <a:p/>
          </p:txBody>
        </p:sp>
        <p:pic>
          <p:nvPicPr>
            <p:cNvPr id="14" name="object 14" descr=""/>
            <p:cNvPicPr/>
            <p:nvPr/>
          </p:nvPicPr>
          <p:blipFill>
            <a:blip r:embed="rId5" cstate="print"/>
            <a:stretch>
              <a:fillRect/>
            </a:stretch>
          </p:blipFill>
          <p:spPr>
            <a:xfrm>
              <a:off x="8197092" y="3640211"/>
              <a:ext cx="58020" cy="57949"/>
            </a:xfrm>
            <a:prstGeom prst="rect">
              <a:avLst/>
            </a:prstGeom>
          </p:spPr>
        </p:pic>
        <p:sp>
          <p:nvSpPr>
            <p:cNvPr id="15" name="object 15" descr=""/>
            <p:cNvSpPr/>
            <p:nvPr/>
          </p:nvSpPr>
          <p:spPr>
            <a:xfrm>
              <a:off x="8075625" y="3443842"/>
              <a:ext cx="300990" cy="50165"/>
            </a:xfrm>
            <a:custGeom>
              <a:avLst/>
              <a:gdLst/>
              <a:ahLst/>
              <a:cxnLst/>
              <a:rect l="l" t="t" r="r" b="b"/>
              <a:pathLst>
                <a:path w="300990" h="50164">
                  <a:moveTo>
                    <a:pt x="300859" y="0"/>
                  </a:moveTo>
                  <a:lnTo>
                    <a:pt x="0" y="0"/>
                  </a:lnTo>
                  <a:lnTo>
                    <a:pt x="0" y="50081"/>
                  </a:lnTo>
                  <a:lnTo>
                    <a:pt x="300859" y="50081"/>
                  </a:lnTo>
                  <a:lnTo>
                    <a:pt x="300859" y="0"/>
                  </a:lnTo>
                  <a:close/>
                </a:path>
              </a:pathLst>
            </a:custGeom>
            <a:solidFill>
              <a:srgbClr val="9A9A9A">
                <a:alpha val="49803"/>
              </a:srgbClr>
            </a:solidFill>
          </p:spPr>
          <p:txBody>
            <a:bodyPr wrap="square" lIns="0" tIns="0" rIns="0" bIns="0" rtlCol="0"/>
            <a:lstStyle/>
            <a:p/>
          </p:txBody>
        </p:sp>
        <p:sp>
          <p:nvSpPr>
            <p:cNvPr id="16" name="object 16" descr=""/>
            <p:cNvSpPr/>
            <p:nvPr/>
          </p:nvSpPr>
          <p:spPr>
            <a:xfrm>
              <a:off x="8075625" y="3443842"/>
              <a:ext cx="300990" cy="50165"/>
            </a:xfrm>
            <a:custGeom>
              <a:avLst/>
              <a:gdLst/>
              <a:ahLst/>
              <a:cxnLst/>
              <a:rect l="l" t="t" r="r" b="b"/>
              <a:pathLst>
                <a:path w="300990" h="50164">
                  <a:moveTo>
                    <a:pt x="0" y="50081"/>
                  </a:moveTo>
                  <a:lnTo>
                    <a:pt x="300859" y="50081"/>
                  </a:lnTo>
                  <a:lnTo>
                    <a:pt x="300859" y="0"/>
                  </a:lnTo>
                  <a:lnTo>
                    <a:pt x="0" y="0"/>
                  </a:lnTo>
                  <a:lnTo>
                    <a:pt x="0" y="50081"/>
                  </a:lnTo>
                  <a:close/>
                </a:path>
              </a:pathLst>
            </a:custGeom>
            <a:ln w="3298">
              <a:solidFill>
                <a:srgbClr val="000000"/>
              </a:solidFill>
            </a:ln>
          </p:spPr>
          <p:txBody>
            <a:bodyPr wrap="square" lIns="0" tIns="0" rIns="0" bIns="0" rtlCol="0"/>
            <a:lstStyle/>
            <a:p/>
          </p:txBody>
        </p:sp>
        <p:pic>
          <p:nvPicPr>
            <p:cNvPr id="17" name="object 17" descr=""/>
            <p:cNvPicPr/>
            <p:nvPr/>
          </p:nvPicPr>
          <p:blipFill>
            <a:blip r:embed="rId6" cstate="print"/>
            <a:stretch>
              <a:fillRect/>
            </a:stretch>
          </p:blipFill>
          <p:spPr>
            <a:xfrm>
              <a:off x="8095673" y="3464242"/>
              <a:ext cx="260858" cy="8951"/>
            </a:xfrm>
            <a:prstGeom prst="rect">
              <a:avLst/>
            </a:prstGeom>
          </p:spPr>
        </p:pic>
        <p:sp>
          <p:nvSpPr>
            <p:cNvPr id="18" name="object 18" descr=""/>
            <p:cNvSpPr/>
            <p:nvPr/>
          </p:nvSpPr>
          <p:spPr>
            <a:xfrm>
              <a:off x="8095673" y="3464242"/>
              <a:ext cx="260985" cy="9525"/>
            </a:xfrm>
            <a:custGeom>
              <a:avLst/>
              <a:gdLst/>
              <a:ahLst/>
              <a:cxnLst/>
              <a:rect l="l" t="t" r="r" b="b"/>
              <a:pathLst>
                <a:path w="260984" h="9525">
                  <a:moveTo>
                    <a:pt x="4481" y="8951"/>
                  </a:moveTo>
                  <a:lnTo>
                    <a:pt x="256377" y="8951"/>
                  </a:lnTo>
                  <a:lnTo>
                    <a:pt x="258735" y="8951"/>
                  </a:lnTo>
                  <a:lnTo>
                    <a:pt x="260858" y="7067"/>
                  </a:lnTo>
                  <a:lnTo>
                    <a:pt x="260858" y="4475"/>
                  </a:lnTo>
                  <a:lnTo>
                    <a:pt x="260858" y="2120"/>
                  </a:lnTo>
                  <a:lnTo>
                    <a:pt x="258735" y="0"/>
                  </a:lnTo>
                  <a:lnTo>
                    <a:pt x="256377" y="0"/>
                  </a:lnTo>
                  <a:lnTo>
                    <a:pt x="4481" y="0"/>
                  </a:lnTo>
                  <a:lnTo>
                    <a:pt x="2122" y="0"/>
                  </a:lnTo>
                  <a:lnTo>
                    <a:pt x="0" y="2120"/>
                  </a:lnTo>
                  <a:lnTo>
                    <a:pt x="0" y="4475"/>
                  </a:lnTo>
                  <a:lnTo>
                    <a:pt x="0" y="7067"/>
                  </a:lnTo>
                  <a:lnTo>
                    <a:pt x="2122" y="8951"/>
                  </a:lnTo>
                  <a:lnTo>
                    <a:pt x="4481" y="8951"/>
                  </a:lnTo>
                  <a:close/>
                </a:path>
              </a:pathLst>
            </a:custGeom>
            <a:ln w="3297">
              <a:solidFill>
                <a:srgbClr val="000000"/>
              </a:solidFill>
            </a:ln>
          </p:spPr>
          <p:txBody>
            <a:bodyPr wrap="square" lIns="0" tIns="0" rIns="0" bIns="0" rtlCol="0"/>
            <a:lstStyle/>
            <a:p/>
          </p:txBody>
        </p:sp>
        <p:sp>
          <p:nvSpPr>
            <p:cNvPr id="19" name="object 19" descr=""/>
            <p:cNvSpPr/>
            <p:nvPr/>
          </p:nvSpPr>
          <p:spPr>
            <a:xfrm>
              <a:off x="6788693" y="4137070"/>
              <a:ext cx="1283970" cy="1218565"/>
            </a:xfrm>
            <a:custGeom>
              <a:avLst/>
              <a:gdLst/>
              <a:ahLst/>
              <a:cxnLst/>
              <a:rect l="l" t="t" r="r" b="b"/>
              <a:pathLst>
                <a:path w="1283970" h="1218564">
                  <a:moveTo>
                    <a:pt x="1283866" y="0"/>
                  </a:moveTo>
                  <a:lnTo>
                    <a:pt x="0" y="1218120"/>
                  </a:lnTo>
                </a:path>
              </a:pathLst>
            </a:custGeom>
            <a:ln w="17677">
              <a:solidFill>
                <a:srgbClr val="000000"/>
              </a:solidFill>
            </a:ln>
          </p:spPr>
          <p:txBody>
            <a:bodyPr wrap="square" lIns="0" tIns="0" rIns="0" bIns="0" rtlCol="0"/>
            <a:lstStyle/>
            <a:p/>
          </p:txBody>
        </p:sp>
        <p:sp>
          <p:nvSpPr>
            <p:cNvPr id="20" name="object 20" descr=""/>
            <p:cNvSpPr/>
            <p:nvPr/>
          </p:nvSpPr>
          <p:spPr>
            <a:xfrm>
              <a:off x="7624430" y="5398158"/>
              <a:ext cx="735965" cy="648970"/>
            </a:xfrm>
            <a:custGeom>
              <a:avLst/>
              <a:gdLst/>
              <a:ahLst/>
              <a:cxnLst/>
              <a:rect l="l" t="t" r="r" b="b"/>
              <a:pathLst>
                <a:path w="735965" h="648970">
                  <a:moveTo>
                    <a:pt x="700024" y="0"/>
                  </a:moveTo>
                  <a:lnTo>
                    <a:pt x="42690" y="0"/>
                  </a:lnTo>
                  <a:lnTo>
                    <a:pt x="42690" y="438096"/>
                  </a:lnTo>
                  <a:lnTo>
                    <a:pt x="700025" y="438096"/>
                  </a:lnTo>
                  <a:lnTo>
                    <a:pt x="700024" y="0"/>
                  </a:lnTo>
                  <a:close/>
                </a:path>
                <a:path w="735965" h="648970">
                  <a:moveTo>
                    <a:pt x="735403" y="648581"/>
                  </a:moveTo>
                  <a:lnTo>
                    <a:pt x="625022" y="510451"/>
                  </a:lnTo>
                  <a:lnTo>
                    <a:pt x="110381" y="510451"/>
                  </a:lnTo>
                  <a:lnTo>
                    <a:pt x="0" y="648581"/>
                  </a:lnTo>
                  <a:lnTo>
                    <a:pt x="735403" y="648581"/>
                  </a:lnTo>
                  <a:close/>
                </a:path>
                <a:path w="735965" h="648970">
                  <a:moveTo>
                    <a:pt x="425486" y="438096"/>
                  </a:moveTo>
                  <a:lnTo>
                    <a:pt x="309916" y="438096"/>
                  </a:lnTo>
                  <a:lnTo>
                    <a:pt x="309916" y="510451"/>
                  </a:lnTo>
                  <a:lnTo>
                    <a:pt x="425486" y="510451"/>
                  </a:lnTo>
                  <a:lnTo>
                    <a:pt x="425486" y="438096"/>
                  </a:lnTo>
                  <a:close/>
                </a:path>
                <a:path w="735965" h="648970">
                  <a:moveTo>
                    <a:pt x="85380" y="398627"/>
                  </a:moveTo>
                  <a:lnTo>
                    <a:pt x="658325" y="398627"/>
                  </a:lnTo>
                  <a:lnTo>
                    <a:pt x="658325" y="43438"/>
                  </a:lnTo>
                  <a:lnTo>
                    <a:pt x="85380" y="43438"/>
                  </a:lnTo>
                  <a:lnTo>
                    <a:pt x="85380" y="398627"/>
                  </a:lnTo>
                  <a:close/>
                </a:path>
              </a:pathLst>
            </a:custGeom>
            <a:ln w="17678">
              <a:solidFill>
                <a:srgbClr val="000000"/>
              </a:solidFill>
            </a:ln>
          </p:spPr>
          <p:txBody>
            <a:bodyPr wrap="square" lIns="0" tIns="0" rIns="0" bIns="0" rtlCol="0"/>
            <a:lstStyle/>
            <a:p/>
          </p:txBody>
        </p:sp>
        <p:sp>
          <p:nvSpPr>
            <p:cNvPr id="21" name="object 21" descr=""/>
            <p:cNvSpPr/>
            <p:nvPr/>
          </p:nvSpPr>
          <p:spPr>
            <a:xfrm>
              <a:off x="7724434" y="5928624"/>
              <a:ext cx="523240" cy="90170"/>
            </a:xfrm>
            <a:custGeom>
              <a:avLst/>
              <a:gdLst/>
              <a:ahLst/>
              <a:cxnLst/>
              <a:rect l="l" t="t" r="r" b="b"/>
              <a:pathLst>
                <a:path w="523240" h="90170">
                  <a:moveTo>
                    <a:pt x="502140" y="36037"/>
                  </a:moveTo>
                  <a:lnTo>
                    <a:pt x="469592" y="36037"/>
                  </a:lnTo>
                  <a:lnTo>
                    <a:pt x="487753" y="56331"/>
                  </a:lnTo>
                  <a:lnTo>
                    <a:pt x="523131" y="56331"/>
                  </a:lnTo>
                  <a:lnTo>
                    <a:pt x="502140" y="36037"/>
                  </a:lnTo>
                  <a:close/>
                </a:path>
                <a:path w="523240" h="90170">
                  <a:moveTo>
                    <a:pt x="421949" y="0"/>
                  </a:moveTo>
                  <a:lnTo>
                    <a:pt x="393882" y="0"/>
                  </a:lnTo>
                  <a:lnTo>
                    <a:pt x="409212" y="21827"/>
                  </a:lnTo>
                  <a:lnTo>
                    <a:pt x="440110" y="21827"/>
                  </a:lnTo>
                  <a:lnTo>
                    <a:pt x="421949" y="0"/>
                  </a:lnTo>
                  <a:close/>
                </a:path>
                <a:path w="523240" h="90170">
                  <a:moveTo>
                    <a:pt x="465346" y="0"/>
                  </a:moveTo>
                  <a:lnTo>
                    <a:pt x="437043" y="0"/>
                  </a:lnTo>
                  <a:lnTo>
                    <a:pt x="456855" y="21827"/>
                  </a:lnTo>
                  <a:lnTo>
                    <a:pt x="487753" y="21827"/>
                  </a:lnTo>
                  <a:lnTo>
                    <a:pt x="465346" y="0"/>
                  </a:lnTo>
                  <a:close/>
                </a:path>
                <a:path w="523240" h="90170">
                  <a:moveTo>
                    <a:pt x="451902" y="36037"/>
                  </a:moveTo>
                  <a:lnTo>
                    <a:pt x="419354" y="36037"/>
                  </a:lnTo>
                  <a:lnTo>
                    <a:pt x="433741" y="56331"/>
                  </a:lnTo>
                  <a:lnTo>
                    <a:pt x="468884" y="56331"/>
                  </a:lnTo>
                  <a:lnTo>
                    <a:pt x="451902" y="36037"/>
                  </a:lnTo>
                  <a:close/>
                </a:path>
                <a:path w="523240" h="90170">
                  <a:moveTo>
                    <a:pt x="401665" y="36037"/>
                  </a:moveTo>
                  <a:lnTo>
                    <a:pt x="369116" y="36037"/>
                  </a:lnTo>
                  <a:lnTo>
                    <a:pt x="379494" y="56331"/>
                  </a:lnTo>
                  <a:lnTo>
                    <a:pt x="414637" y="56331"/>
                  </a:lnTo>
                  <a:lnTo>
                    <a:pt x="401665" y="36037"/>
                  </a:lnTo>
                  <a:close/>
                </a:path>
                <a:path w="523240" h="90170">
                  <a:moveTo>
                    <a:pt x="378787" y="0"/>
                  </a:moveTo>
                  <a:lnTo>
                    <a:pt x="350484" y="0"/>
                  </a:lnTo>
                  <a:lnTo>
                    <a:pt x="361805" y="22284"/>
                  </a:lnTo>
                  <a:lnTo>
                    <a:pt x="392938" y="22284"/>
                  </a:lnTo>
                  <a:lnTo>
                    <a:pt x="378787" y="0"/>
                  </a:lnTo>
                  <a:close/>
                </a:path>
                <a:path w="523240" h="90170">
                  <a:moveTo>
                    <a:pt x="351427" y="36037"/>
                  </a:moveTo>
                  <a:lnTo>
                    <a:pt x="318643" y="36037"/>
                  </a:lnTo>
                  <a:lnTo>
                    <a:pt x="325247" y="56331"/>
                  </a:lnTo>
                  <a:lnTo>
                    <a:pt x="360390" y="56331"/>
                  </a:lnTo>
                  <a:lnTo>
                    <a:pt x="351427" y="36037"/>
                  </a:lnTo>
                  <a:close/>
                </a:path>
                <a:path w="523240" h="90170">
                  <a:moveTo>
                    <a:pt x="336096" y="1526"/>
                  </a:moveTo>
                  <a:lnTo>
                    <a:pt x="307794" y="1526"/>
                  </a:lnTo>
                  <a:lnTo>
                    <a:pt x="314398" y="22284"/>
                  </a:lnTo>
                  <a:lnTo>
                    <a:pt x="345295" y="22284"/>
                  </a:lnTo>
                  <a:lnTo>
                    <a:pt x="336096" y="1526"/>
                  </a:lnTo>
                  <a:close/>
                </a:path>
                <a:path w="523240" h="90170">
                  <a:moveTo>
                    <a:pt x="301190" y="36037"/>
                  </a:moveTo>
                  <a:lnTo>
                    <a:pt x="268405" y="36037"/>
                  </a:lnTo>
                  <a:lnTo>
                    <a:pt x="271000" y="56331"/>
                  </a:lnTo>
                  <a:lnTo>
                    <a:pt x="306378" y="56331"/>
                  </a:lnTo>
                  <a:lnTo>
                    <a:pt x="301190" y="36037"/>
                  </a:lnTo>
                  <a:close/>
                </a:path>
                <a:path w="523240" h="90170">
                  <a:moveTo>
                    <a:pt x="292935" y="3243"/>
                  </a:moveTo>
                  <a:lnTo>
                    <a:pt x="264396" y="3243"/>
                  </a:lnTo>
                  <a:lnTo>
                    <a:pt x="266990" y="23563"/>
                  </a:lnTo>
                  <a:lnTo>
                    <a:pt x="298123" y="23563"/>
                  </a:lnTo>
                  <a:lnTo>
                    <a:pt x="292935" y="3243"/>
                  </a:lnTo>
                  <a:close/>
                </a:path>
                <a:path w="523240" h="90170">
                  <a:moveTo>
                    <a:pt x="248829" y="3243"/>
                  </a:moveTo>
                  <a:lnTo>
                    <a:pt x="220290" y="3243"/>
                  </a:lnTo>
                  <a:lnTo>
                    <a:pt x="219111" y="23563"/>
                  </a:lnTo>
                  <a:lnTo>
                    <a:pt x="250244" y="23563"/>
                  </a:lnTo>
                  <a:lnTo>
                    <a:pt x="248829" y="3243"/>
                  </a:lnTo>
                  <a:close/>
                </a:path>
                <a:path w="523240" h="90170">
                  <a:moveTo>
                    <a:pt x="250952" y="36037"/>
                  </a:moveTo>
                  <a:lnTo>
                    <a:pt x="218168" y="36037"/>
                  </a:lnTo>
                  <a:lnTo>
                    <a:pt x="216753" y="56331"/>
                  </a:lnTo>
                  <a:lnTo>
                    <a:pt x="252131" y="56331"/>
                  </a:lnTo>
                  <a:lnTo>
                    <a:pt x="250952" y="36037"/>
                  </a:lnTo>
                  <a:close/>
                </a:path>
                <a:path w="523240" h="90170">
                  <a:moveTo>
                    <a:pt x="204960" y="3243"/>
                  </a:moveTo>
                  <a:lnTo>
                    <a:pt x="176421" y="3243"/>
                  </a:lnTo>
                  <a:lnTo>
                    <a:pt x="171232" y="23563"/>
                  </a:lnTo>
                  <a:lnTo>
                    <a:pt x="202365" y="23563"/>
                  </a:lnTo>
                  <a:lnTo>
                    <a:pt x="204960" y="3243"/>
                  </a:lnTo>
                  <a:close/>
                </a:path>
                <a:path w="523240" h="90170">
                  <a:moveTo>
                    <a:pt x="200714" y="36037"/>
                  </a:moveTo>
                  <a:lnTo>
                    <a:pt x="167930" y="36037"/>
                  </a:lnTo>
                  <a:lnTo>
                    <a:pt x="162741" y="56331"/>
                  </a:lnTo>
                  <a:lnTo>
                    <a:pt x="197884" y="56331"/>
                  </a:lnTo>
                  <a:lnTo>
                    <a:pt x="200714" y="36037"/>
                  </a:lnTo>
                  <a:close/>
                </a:path>
                <a:path w="523240" h="90170">
                  <a:moveTo>
                    <a:pt x="379966" y="69301"/>
                  </a:moveTo>
                  <a:lnTo>
                    <a:pt x="149297" y="69301"/>
                  </a:lnTo>
                  <a:lnTo>
                    <a:pt x="143401" y="89605"/>
                  </a:lnTo>
                  <a:lnTo>
                    <a:pt x="389872" y="89605"/>
                  </a:lnTo>
                  <a:lnTo>
                    <a:pt x="379966" y="69301"/>
                  </a:lnTo>
                  <a:close/>
                </a:path>
                <a:path w="523240" h="90170">
                  <a:moveTo>
                    <a:pt x="161090" y="3243"/>
                  </a:moveTo>
                  <a:lnTo>
                    <a:pt x="132551" y="3243"/>
                  </a:lnTo>
                  <a:lnTo>
                    <a:pt x="123353" y="23563"/>
                  </a:lnTo>
                  <a:lnTo>
                    <a:pt x="154486" y="23563"/>
                  </a:lnTo>
                  <a:lnTo>
                    <a:pt x="161090" y="3243"/>
                  </a:lnTo>
                  <a:close/>
                </a:path>
                <a:path w="523240" h="90170">
                  <a:moveTo>
                    <a:pt x="150241" y="36037"/>
                  </a:moveTo>
                  <a:lnTo>
                    <a:pt x="117692" y="36037"/>
                  </a:lnTo>
                  <a:lnTo>
                    <a:pt x="108494" y="56331"/>
                  </a:lnTo>
                  <a:lnTo>
                    <a:pt x="143637" y="56331"/>
                  </a:lnTo>
                  <a:lnTo>
                    <a:pt x="150241" y="36037"/>
                  </a:lnTo>
                  <a:close/>
                </a:path>
                <a:path w="523240" h="90170">
                  <a:moveTo>
                    <a:pt x="117221" y="3243"/>
                  </a:moveTo>
                  <a:lnTo>
                    <a:pt x="88446" y="3243"/>
                  </a:lnTo>
                  <a:lnTo>
                    <a:pt x="75474" y="23563"/>
                  </a:lnTo>
                  <a:lnTo>
                    <a:pt x="106607" y="23563"/>
                  </a:lnTo>
                  <a:lnTo>
                    <a:pt x="117221" y="3243"/>
                  </a:lnTo>
                  <a:close/>
                </a:path>
                <a:path w="523240" h="90170">
                  <a:moveTo>
                    <a:pt x="100003" y="36037"/>
                  </a:moveTo>
                  <a:lnTo>
                    <a:pt x="67455" y="36037"/>
                  </a:lnTo>
                  <a:lnTo>
                    <a:pt x="54247" y="56331"/>
                  </a:lnTo>
                  <a:lnTo>
                    <a:pt x="89389" y="56331"/>
                  </a:lnTo>
                  <a:lnTo>
                    <a:pt x="100003" y="36037"/>
                  </a:lnTo>
                  <a:close/>
                </a:path>
                <a:path w="523240" h="90170">
                  <a:moveTo>
                    <a:pt x="73115" y="3243"/>
                  </a:moveTo>
                  <a:lnTo>
                    <a:pt x="44577" y="3243"/>
                  </a:lnTo>
                  <a:lnTo>
                    <a:pt x="27595" y="23563"/>
                  </a:lnTo>
                  <a:lnTo>
                    <a:pt x="58728" y="23563"/>
                  </a:lnTo>
                  <a:lnTo>
                    <a:pt x="73115" y="3243"/>
                  </a:lnTo>
                  <a:close/>
                </a:path>
                <a:path w="523240" h="90170">
                  <a:moveTo>
                    <a:pt x="49765" y="36037"/>
                  </a:moveTo>
                  <a:lnTo>
                    <a:pt x="17217" y="36037"/>
                  </a:lnTo>
                  <a:lnTo>
                    <a:pt x="0" y="56331"/>
                  </a:lnTo>
                  <a:lnTo>
                    <a:pt x="35378" y="56331"/>
                  </a:lnTo>
                  <a:lnTo>
                    <a:pt x="49765" y="36037"/>
                  </a:lnTo>
                  <a:close/>
                </a:path>
              </a:pathLst>
            </a:custGeom>
            <a:solidFill>
              <a:srgbClr val="000000"/>
            </a:solidFill>
          </p:spPr>
          <p:txBody>
            <a:bodyPr wrap="square" lIns="0" tIns="0" rIns="0" bIns="0" rtlCol="0"/>
            <a:lstStyle/>
            <a:p/>
          </p:txBody>
        </p:sp>
        <p:sp>
          <p:nvSpPr>
            <p:cNvPr id="22" name="object 22" descr=""/>
            <p:cNvSpPr/>
            <p:nvPr/>
          </p:nvSpPr>
          <p:spPr>
            <a:xfrm>
              <a:off x="7958640" y="4119850"/>
              <a:ext cx="267970" cy="1235710"/>
            </a:xfrm>
            <a:custGeom>
              <a:avLst/>
              <a:gdLst/>
              <a:ahLst/>
              <a:cxnLst/>
              <a:rect l="l" t="t" r="r" b="b"/>
              <a:pathLst>
                <a:path w="267970" h="1235710">
                  <a:moveTo>
                    <a:pt x="267462" y="0"/>
                  </a:moveTo>
                  <a:lnTo>
                    <a:pt x="0" y="1235340"/>
                  </a:lnTo>
                </a:path>
              </a:pathLst>
            </a:custGeom>
            <a:ln w="17688">
              <a:solidFill>
                <a:srgbClr val="000000"/>
              </a:solidFill>
            </a:ln>
          </p:spPr>
          <p:txBody>
            <a:bodyPr wrap="square" lIns="0" tIns="0" rIns="0" bIns="0" rtlCol="0"/>
            <a:lstStyle/>
            <a:p/>
          </p:txBody>
        </p:sp>
        <p:sp>
          <p:nvSpPr>
            <p:cNvPr id="23" name="object 23" descr=""/>
            <p:cNvSpPr/>
            <p:nvPr/>
          </p:nvSpPr>
          <p:spPr>
            <a:xfrm>
              <a:off x="9596671" y="5398158"/>
              <a:ext cx="735965" cy="648970"/>
            </a:xfrm>
            <a:custGeom>
              <a:avLst/>
              <a:gdLst/>
              <a:ahLst/>
              <a:cxnLst/>
              <a:rect l="l" t="t" r="r" b="b"/>
              <a:pathLst>
                <a:path w="735965" h="648970">
                  <a:moveTo>
                    <a:pt x="700024" y="0"/>
                  </a:moveTo>
                  <a:lnTo>
                    <a:pt x="42925" y="0"/>
                  </a:lnTo>
                  <a:lnTo>
                    <a:pt x="42926" y="438096"/>
                  </a:lnTo>
                  <a:lnTo>
                    <a:pt x="700025" y="438096"/>
                  </a:lnTo>
                  <a:lnTo>
                    <a:pt x="700024" y="0"/>
                  </a:lnTo>
                  <a:close/>
                </a:path>
                <a:path w="735965" h="648970">
                  <a:moveTo>
                    <a:pt x="735403" y="648581"/>
                  </a:moveTo>
                  <a:lnTo>
                    <a:pt x="625258" y="510451"/>
                  </a:lnTo>
                  <a:lnTo>
                    <a:pt x="110381" y="510451"/>
                  </a:lnTo>
                  <a:lnTo>
                    <a:pt x="0" y="648581"/>
                  </a:lnTo>
                  <a:lnTo>
                    <a:pt x="735403" y="648581"/>
                  </a:lnTo>
                  <a:close/>
                </a:path>
                <a:path w="735965" h="648970">
                  <a:moveTo>
                    <a:pt x="425486" y="438096"/>
                  </a:moveTo>
                  <a:lnTo>
                    <a:pt x="309916" y="438096"/>
                  </a:lnTo>
                  <a:lnTo>
                    <a:pt x="309916" y="510451"/>
                  </a:lnTo>
                  <a:lnTo>
                    <a:pt x="425486" y="510451"/>
                  </a:lnTo>
                  <a:lnTo>
                    <a:pt x="425486" y="438096"/>
                  </a:lnTo>
                  <a:close/>
                </a:path>
                <a:path w="735965" h="648970">
                  <a:moveTo>
                    <a:pt x="85380" y="398627"/>
                  </a:moveTo>
                  <a:lnTo>
                    <a:pt x="658325" y="398627"/>
                  </a:lnTo>
                  <a:lnTo>
                    <a:pt x="658325" y="43438"/>
                  </a:lnTo>
                  <a:lnTo>
                    <a:pt x="85380" y="43438"/>
                  </a:lnTo>
                  <a:lnTo>
                    <a:pt x="85380" y="398627"/>
                  </a:lnTo>
                  <a:close/>
                </a:path>
              </a:pathLst>
            </a:custGeom>
            <a:ln w="17678">
              <a:solidFill>
                <a:srgbClr val="000000"/>
              </a:solidFill>
            </a:ln>
          </p:spPr>
          <p:txBody>
            <a:bodyPr wrap="square" lIns="0" tIns="0" rIns="0" bIns="0" rtlCol="0"/>
            <a:lstStyle/>
            <a:p/>
          </p:txBody>
        </p:sp>
        <p:sp>
          <p:nvSpPr>
            <p:cNvPr id="24" name="object 24" descr=""/>
            <p:cNvSpPr/>
            <p:nvPr/>
          </p:nvSpPr>
          <p:spPr>
            <a:xfrm>
              <a:off x="9696674" y="5928624"/>
              <a:ext cx="523240" cy="90170"/>
            </a:xfrm>
            <a:custGeom>
              <a:avLst/>
              <a:gdLst/>
              <a:ahLst/>
              <a:cxnLst/>
              <a:rect l="l" t="t" r="r" b="b"/>
              <a:pathLst>
                <a:path w="523240" h="90170">
                  <a:moveTo>
                    <a:pt x="502376" y="36037"/>
                  </a:moveTo>
                  <a:lnTo>
                    <a:pt x="469592" y="36037"/>
                  </a:lnTo>
                  <a:lnTo>
                    <a:pt x="487989" y="56331"/>
                  </a:lnTo>
                  <a:lnTo>
                    <a:pt x="523131" y="56331"/>
                  </a:lnTo>
                  <a:lnTo>
                    <a:pt x="502376" y="36037"/>
                  </a:lnTo>
                  <a:close/>
                </a:path>
                <a:path w="523240" h="90170">
                  <a:moveTo>
                    <a:pt x="421949" y="0"/>
                  </a:moveTo>
                  <a:lnTo>
                    <a:pt x="393882" y="0"/>
                  </a:lnTo>
                  <a:lnTo>
                    <a:pt x="409212" y="21827"/>
                  </a:lnTo>
                  <a:lnTo>
                    <a:pt x="440110" y="21827"/>
                  </a:lnTo>
                  <a:lnTo>
                    <a:pt x="421949" y="0"/>
                  </a:lnTo>
                  <a:close/>
                </a:path>
                <a:path w="523240" h="90170">
                  <a:moveTo>
                    <a:pt x="465346" y="0"/>
                  </a:moveTo>
                  <a:lnTo>
                    <a:pt x="437279" y="0"/>
                  </a:lnTo>
                  <a:lnTo>
                    <a:pt x="456855" y="21827"/>
                  </a:lnTo>
                  <a:lnTo>
                    <a:pt x="487753" y="21827"/>
                  </a:lnTo>
                  <a:lnTo>
                    <a:pt x="465346" y="0"/>
                  </a:lnTo>
                  <a:close/>
                </a:path>
                <a:path w="523240" h="90170">
                  <a:moveTo>
                    <a:pt x="452138" y="36037"/>
                  </a:moveTo>
                  <a:lnTo>
                    <a:pt x="419354" y="36037"/>
                  </a:lnTo>
                  <a:lnTo>
                    <a:pt x="433741" y="56331"/>
                  </a:lnTo>
                  <a:lnTo>
                    <a:pt x="468884" y="56331"/>
                  </a:lnTo>
                  <a:lnTo>
                    <a:pt x="452138" y="36037"/>
                  </a:lnTo>
                  <a:close/>
                </a:path>
                <a:path w="523240" h="90170">
                  <a:moveTo>
                    <a:pt x="401665" y="36037"/>
                  </a:moveTo>
                  <a:lnTo>
                    <a:pt x="369116" y="36037"/>
                  </a:lnTo>
                  <a:lnTo>
                    <a:pt x="379494" y="56331"/>
                  </a:lnTo>
                  <a:lnTo>
                    <a:pt x="414637" y="56331"/>
                  </a:lnTo>
                  <a:lnTo>
                    <a:pt x="401665" y="36037"/>
                  </a:lnTo>
                  <a:close/>
                </a:path>
                <a:path w="523240" h="90170">
                  <a:moveTo>
                    <a:pt x="378787" y="0"/>
                  </a:moveTo>
                  <a:lnTo>
                    <a:pt x="350720" y="0"/>
                  </a:lnTo>
                  <a:lnTo>
                    <a:pt x="361805" y="22284"/>
                  </a:lnTo>
                  <a:lnTo>
                    <a:pt x="392938" y="22284"/>
                  </a:lnTo>
                  <a:lnTo>
                    <a:pt x="378787" y="0"/>
                  </a:lnTo>
                  <a:close/>
                </a:path>
                <a:path w="523240" h="90170">
                  <a:moveTo>
                    <a:pt x="351427" y="36037"/>
                  </a:moveTo>
                  <a:lnTo>
                    <a:pt x="318879" y="36037"/>
                  </a:lnTo>
                  <a:lnTo>
                    <a:pt x="325247" y="56331"/>
                  </a:lnTo>
                  <a:lnTo>
                    <a:pt x="360626" y="56331"/>
                  </a:lnTo>
                  <a:lnTo>
                    <a:pt x="351427" y="36037"/>
                  </a:lnTo>
                  <a:close/>
                </a:path>
                <a:path w="523240" h="90170">
                  <a:moveTo>
                    <a:pt x="336096" y="1526"/>
                  </a:moveTo>
                  <a:lnTo>
                    <a:pt x="307794" y="1526"/>
                  </a:lnTo>
                  <a:lnTo>
                    <a:pt x="314398" y="22284"/>
                  </a:lnTo>
                  <a:lnTo>
                    <a:pt x="345295" y="22284"/>
                  </a:lnTo>
                  <a:lnTo>
                    <a:pt x="336096" y="1526"/>
                  </a:lnTo>
                  <a:close/>
                </a:path>
                <a:path w="523240" h="90170">
                  <a:moveTo>
                    <a:pt x="301190" y="36037"/>
                  </a:moveTo>
                  <a:lnTo>
                    <a:pt x="268405" y="36037"/>
                  </a:lnTo>
                  <a:lnTo>
                    <a:pt x="271000" y="56331"/>
                  </a:lnTo>
                  <a:lnTo>
                    <a:pt x="306378" y="56331"/>
                  </a:lnTo>
                  <a:lnTo>
                    <a:pt x="301190" y="36037"/>
                  </a:lnTo>
                  <a:close/>
                </a:path>
                <a:path w="523240" h="90170">
                  <a:moveTo>
                    <a:pt x="292935" y="3243"/>
                  </a:moveTo>
                  <a:lnTo>
                    <a:pt x="264396" y="3243"/>
                  </a:lnTo>
                  <a:lnTo>
                    <a:pt x="266990" y="23563"/>
                  </a:lnTo>
                  <a:lnTo>
                    <a:pt x="298123" y="23563"/>
                  </a:lnTo>
                  <a:lnTo>
                    <a:pt x="292935" y="3243"/>
                  </a:lnTo>
                  <a:close/>
                </a:path>
                <a:path w="523240" h="90170">
                  <a:moveTo>
                    <a:pt x="249065" y="3243"/>
                  </a:moveTo>
                  <a:lnTo>
                    <a:pt x="220526" y="3243"/>
                  </a:lnTo>
                  <a:lnTo>
                    <a:pt x="219111" y="23563"/>
                  </a:lnTo>
                  <a:lnTo>
                    <a:pt x="250244" y="23563"/>
                  </a:lnTo>
                  <a:lnTo>
                    <a:pt x="249065" y="3243"/>
                  </a:lnTo>
                  <a:close/>
                </a:path>
                <a:path w="523240" h="90170">
                  <a:moveTo>
                    <a:pt x="250952" y="36037"/>
                  </a:moveTo>
                  <a:lnTo>
                    <a:pt x="218168" y="36037"/>
                  </a:lnTo>
                  <a:lnTo>
                    <a:pt x="216988" y="56331"/>
                  </a:lnTo>
                  <a:lnTo>
                    <a:pt x="252131" y="56331"/>
                  </a:lnTo>
                  <a:lnTo>
                    <a:pt x="250952" y="36037"/>
                  </a:lnTo>
                  <a:close/>
                </a:path>
                <a:path w="523240" h="90170">
                  <a:moveTo>
                    <a:pt x="204960" y="3243"/>
                  </a:moveTo>
                  <a:lnTo>
                    <a:pt x="176421" y="3243"/>
                  </a:lnTo>
                  <a:lnTo>
                    <a:pt x="171232" y="23563"/>
                  </a:lnTo>
                  <a:lnTo>
                    <a:pt x="202365" y="23563"/>
                  </a:lnTo>
                  <a:lnTo>
                    <a:pt x="204960" y="3243"/>
                  </a:lnTo>
                  <a:close/>
                </a:path>
                <a:path w="523240" h="90170">
                  <a:moveTo>
                    <a:pt x="200714" y="36037"/>
                  </a:moveTo>
                  <a:lnTo>
                    <a:pt x="167930" y="36037"/>
                  </a:lnTo>
                  <a:lnTo>
                    <a:pt x="162741" y="56331"/>
                  </a:lnTo>
                  <a:lnTo>
                    <a:pt x="197884" y="56331"/>
                  </a:lnTo>
                  <a:lnTo>
                    <a:pt x="200714" y="36037"/>
                  </a:lnTo>
                  <a:close/>
                </a:path>
                <a:path w="523240" h="90170">
                  <a:moveTo>
                    <a:pt x="379966" y="69301"/>
                  </a:moveTo>
                  <a:lnTo>
                    <a:pt x="149297" y="69301"/>
                  </a:lnTo>
                  <a:lnTo>
                    <a:pt x="143401" y="89605"/>
                  </a:lnTo>
                  <a:lnTo>
                    <a:pt x="389872" y="89605"/>
                  </a:lnTo>
                  <a:lnTo>
                    <a:pt x="379966" y="69301"/>
                  </a:lnTo>
                  <a:close/>
                </a:path>
                <a:path w="523240" h="90170">
                  <a:moveTo>
                    <a:pt x="161090" y="3243"/>
                  </a:moveTo>
                  <a:lnTo>
                    <a:pt x="132551" y="3243"/>
                  </a:lnTo>
                  <a:lnTo>
                    <a:pt x="123353" y="23563"/>
                  </a:lnTo>
                  <a:lnTo>
                    <a:pt x="154486" y="23563"/>
                  </a:lnTo>
                  <a:lnTo>
                    <a:pt x="161090" y="3243"/>
                  </a:lnTo>
                  <a:close/>
                </a:path>
                <a:path w="523240" h="90170">
                  <a:moveTo>
                    <a:pt x="150477" y="36037"/>
                  </a:moveTo>
                  <a:lnTo>
                    <a:pt x="117692" y="36037"/>
                  </a:lnTo>
                  <a:lnTo>
                    <a:pt x="108494" y="56331"/>
                  </a:lnTo>
                  <a:lnTo>
                    <a:pt x="143637" y="56331"/>
                  </a:lnTo>
                  <a:lnTo>
                    <a:pt x="150477" y="36037"/>
                  </a:lnTo>
                  <a:close/>
                </a:path>
                <a:path w="523240" h="90170">
                  <a:moveTo>
                    <a:pt x="117221" y="3243"/>
                  </a:moveTo>
                  <a:lnTo>
                    <a:pt x="88682" y="3243"/>
                  </a:lnTo>
                  <a:lnTo>
                    <a:pt x="75474" y="23563"/>
                  </a:lnTo>
                  <a:lnTo>
                    <a:pt x="106607" y="23563"/>
                  </a:lnTo>
                  <a:lnTo>
                    <a:pt x="117221" y="3243"/>
                  </a:lnTo>
                  <a:close/>
                </a:path>
                <a:path w="523240" h="90170">
                  <a:moveTo>
                    <a:pt x="100003" y="36037"/>
                  </a:moveTo>
                  <a:lnTo>
                    <a:pt x="67455" y="36037"/>
                  </a:lnTo>
                  <a:lnTo>
                    <a:pt x="54247" y="56331"/>
                  </a:lnTo>
                  <a:lnTo>
                    <a:pt x="89625" y="56331"/>
                  </a:lnTo>
                  <a:lnTo>
                    <a:pt x="100003" y="36037"/>
                  </a:lnTo>
                  <a:close/>
                </a:path>
                <a:path w="523240" h="90170">
                  <a:moveTo>
                    <a:pt x="73115" y="3243"/>
                  </a:moveTo>
                  <a:lnTo>
                    <a:pt x="44577" y="3243"/>
                  </a:lnTo>
                  <a:lnTo>
                    <a:pt x="27595" y="23563"/>
                  </a:lnTo>
                  <a:lnTo>
                    <a:pt x="58728" y="23563"/>
                  </a:lnTo>
                  <a:lnTo>
                    <a:pt x="73115" y="3243"/>
                  </a:lnTo>
                  <a:close/>
                </a:path>
                <a:path w="523240" h="90170">
                  <a:moveTo>
                    <a:pt x="49765" y="36037"/>
                  </a:moveTo>
                  <a:lnTo>
                    <a:pt x="17217" y="36037"/>
                  </a:lnTo>
                  <a:lnTo>
                    <a:pt x="0" y="56331"/>
                  </a:lnTo>
                  <a:lnTo>
                    <a:pt x="35378" y="56331"/>
                  </a:lnTo>
                  <a:lnTo>
                    <a:pt x="49765" y="36037"/>
                  </a:lnTo>
                  <a:close/>
                </a:path>
              </a:pathLst>
            </a:custGeom>
            <a:solidFill>
              <a:srgbClr val="000000"/>
            </a:solidFill>
          </p:spPr>
          <p:txBody>
            <a:bodyPr wrap="square" lIns="0" tIns="0" rIns="0" bIns="0" rtlCol="0"/>
            <a:lstStyle/>
            <a:p/>
          </p:txBody>
        </p:sp>
        <p:sp>
          <p:nvSpPr>
            <p:cNvPr id="25" name="object 25" descr=""/>
            <p:cNvSpPr/>
            <p:nvPr/>
          </p:nvSpPr>
          <p:spPr>
            <a:xfrm>
              <a:off x="8359834" y="4119850"/>
              <a:ext cx="1638300" cy="1235710"/>
            </a:xfrm>
            <a:custGeom>
              <a:avLst/>
              <a:gdLst/>
              <a:ahLst/>
              <a:cxnLst/>
              <a:rect l="l" t="t" r="r" b="b"/>
              <a:pathLst>
                <a:path w="1638300" h="1235710">
                  <a:moveTo>
                    <a:pt x="0" y="0"/>
                  </a:moveTo>
                  <a:lnTo>
                    <a:pt x="1638030" y="1235340"/>
                  </a:lnTo>
                </a:path>
              </a:pathLst>
            </a:custGeom>
            <a:ln w="17675">
              <a:solidFill>
                <a:srgbClr val="000000"/>
              </a:solidFill>
            </a:ln>
          </p:spPr>
          <p:txBody>
            <a:bodyPr wrap="square" lIns="0" tIns="0" rIns="0" bIns="0" rtlCol="0"/>
            <a:lstStyle/>
            <a:p/>
          </p:txBody>
        </p:sp>
      </p:grpSp>
      <p:sp>
        <p:nvSpPr>
          <p:cNvPr id="26" name="object 26" descr=""/>
          <p:cNvSpPr txBox="1"/>
          <p:nvPr/>
        </p:nvSpPr>
        <p:spPr>
          <a:xfrm>
            <a:off x="8816962" y="5523595"/>
            <a:ext cx="387350" cy="315595"/>
          </a:xfrm>
          <a:prstGeom prst="rect">
            <a:avLst/>
          </a:prstGeom>
        </p:spPr>
        <p:txBody>
          <a:bodyPr wrap="square" lIns="0" tIns="12700" rIns="0" bIns="0" rtlCol="0" vert="horz">
            <a:spAutoFit/>
          </a:bodyPr>
          <a:lstStyle/>
          <a:p>
            <a:pPr marL="12700">
              <a:lnSpc>
                <a:spcPct val="100000"/>
              </a:lnSpc>
              <a:spcBef>
                <a:spcPts val="100"/>
              </a:spcBef>
            </a:pPr>
            <a:r>
              <a:rPr dirty="0" sz="1900" spc="-25">
                <a:latin typeface="宋体"/>
                <a:cs typeface="宋体"/>
              </a:rPr>
              <a:t>...</a:t>
            </a:r>
            <a:endParaRPr sz="1900">
              <a:latin typeface="宋体"/>
              <a:cs typeface="宋体"/>
            </a:endParaRPr>
          </a:p>
        </p:txBody>
      </p:sp>
      <p:sp>
        <p:nvSpPr>
          <p:cNvPr id="27" name="object 27" descr=""/>
          <p:cNvSpPr txBox="1"/>
          <p:nvPr/>
        </p:nvSpPr>
        <p:spPr>
          <a:xfrm>
            <a:off x="6963712" y="3572506"/>
            <a:ext cx="508000" cy="315595"/>
          </a:xfrm>
          <a:prstGeom prst="rect">
            <a:avLst/>
          </a:prstGeom>
        </p:spPr>
        <p:txBody>
          <a:bodyPr wrap="square" lIns="0" tIns="12700" rIns="0" bIns="0" rtlCol="0" vert="horz">
            <a:spAutoFit/>
          </a:bodyPr>
          <a:lstStyle/>
          <a:p>
            <a:pPr marL="12700">
              <a:lnSpc>
                <a:spcPct val="100000"/>
              </a:lnSpc>
              <a:spcBef>
                <a:spcPts val="100"/>
              </a:spcBef>
            </a:pPr>
            <a:r>
              <a:rPr dirty="0" sz="1900" spc="-30">
                <a:latin typeface="宋体"/>
                <a:cs typeface="宋体"/>
              </a:rPr>
              <a:t>主机</a:t>
            </a:r>
            <a:endParaRPr sz="1900">
              <a:latin typeface="宋体"/>
              <a:cs typeface="宋体"/>
            </a:endParaRPr>
          </a:p>
        </p:txBody>
      </p:sp>
      <p:sp>
        <p:nvSpPr>
          <p:cNvPr id="28" name="object 28" descr=""/>
          <p:cNvSpPr txBox="1"/>
          <p:nvPr/>
        </p:nvSpPr>
        <p:spPr>
          <a:xfrm>
            <a:off x="5185936" y="5551863"/>
            <a:ext cx="734695" cy="315595"/>
          </a:xfrm>
          <a:prstGeom prst="rect">
            <a:avLst/>
          </a:prstGeom>
        </p:spPr>
        <p:txBody>
          <a:bodyPr wrap="square" lIns="0" tIns="12700" rIns="0" bIns="0" rtlCol="0" vert="horz">
            <a:spAutoFit/>
          </a:bodyPr>
          <a:lstStyle/>
          <a:p>
            <a:pPr marL="12700">
              <a:lnSpc>
                <a:spcPct val="100000"/>
              </a:lnSpc>
              <a:spcBef>
                <a:spcPts val="100"/>
              </a:spcBef>
            </a:pPr>
            <a:r>
              <a:rPr dirty="0" sz="1900" spc="-65">
                <a:latin typeface="宋体"/>
                <a:cs typeface="宋体"/>
              </a:rPr>
              <a:t>终端机</a:t>
            </a:r>
            <a:endParaRPr sz="1900">
              <a:latin typeface="宋体"/>
              <a:cs typeface="宋体"/>
            </a:endParaRPr>
          </a:p>
        </p:txBody>
      </p:sp>
      <p:sp>
        <p:nvSpPr>
          <p:cNvPr id="29" name="object 29" descr=""/>
          <p:cNvSpPr txBox="1"/>
          <p:nvPr/>
        </p:nvSpPr>
        <p:spPr>
          <a:xfrm>
            <a:off x="8766960" y="3127283"/>
            <a:ext cx="2480945" cy="247015"/>
          </a:xfrm>
          <a:prstGeom prst="rect">
            <a:avLst/>
          </a:prstGeom>
        </p:spPr>
        <p:txBody>
          <a:bodyPr wrap="square" lIns="0" tIns="12700" rIns="0" bIns="0" rtlCol="0" vert="horz">
            <a:spAutoFit/>
          </a:bodyPr>
          <a:lstStyle/>
          <a:p>
            <a:pPr marL="12700">
              <a:lnSpc>
                <a:spcPct val="100000"/>
              </a:lnSpc>
              <a:spcBef>
                <a:spcPts val="100"/>
              </a:spcBef>
            </a:pPr>
            <a:r>
              <a:rPr dirty="0" sz="1450" spc="15">
                <a:latin typeface="宋体"/>
                <a:cs typeface="宋体"/>
              </a:rPr>
              <a:t>将主处理器时间等分成时间片</a:t>
            </a:r>
            <a:endParaRPr sz="1450">
              <a:latin typeface="宋体"/>
              <a:cs typeface="宋体"/>
            </a:endParaRPr>
          </a:p>
        </p:txBody>
      </p:sp>
      <p:sp>
        <p:nvSpPr>
          <p:cNvPr id="30" name="object 30" descr=""/>
          <p:cNvSpPr/>
          <p:nvPr/>
        </p:nvSpPr>
        <p:spPr>
          <a:xfrm>
            <a:off x="9039098" y="3502177"/>
            <a:ext cx="340995" cy="334010"/>
          </a:xfrm>
          <a:custGeom>
            <a:avLst/>
            <a:gdLst/>
            <a:ahLst/>
            <a:cxnLst/>
            <a:rect l="l" t="t" r="r" b="b"/>
            <a:pathLst>
              <a:path w="340995" h="334010">
                <a:moveTo>
                  <a:pt x="340385" y="0"/>
                </a:moveTo>
                <a:lnTo>
                  <a:pt x="173164" y="0"/>
                </a:lnTo>
                <a:lnTo>
                  <a:pt x="167220" y="0"/>
                </a:lnTo>
                <a:lnTo>
                  <a:pt x="0" y="0"/>
                </a:lnTo>
                <a:lnTo>
                  <a:pt x="0" y="333870"/>
                </a:lnTo>
                <a:lnTo>
                  <a:pt x="167220" y="333870"/>
                </a:lnTo>
                <a:lnTo>
                  <a:pt x="173164" y="333870"/>
                </a:lnTo>
                <a:lnTo>
                  <a:pt x="340385" y="333870"/>
                </a:lnTo>
                <a:lnTo>
                  <a:pt x="340385" y="0"/>
                </a:lnTo>
                <a:close/>
              </a:path>
            </a:pathLst>
          </a:custGeom>
          <a:solidFill>
            <a:srgbClr val="FFFFFF"/>
          </a:solidFill>
        </p:spPr>
        <p:txBody>
          <a:bodyPr wrap="square" lIns="0" tIns="0" rIns="0" bIns="0" rtlCol="0"/>
          <a:lstStyle/>
          <a:p/>
        </p:txBody>
      </p:sp>
      <p:graphicFrame>
        <p:nvGraphicFramePr>
          <p:cNvPr id="31" name="object 31" descr=""/>
          <p:cNvGraphicFramePr>
            <a:graphicFrameLocks noGrp="1"/>
          </p:cNvGraphicFramePr>
          <p:nvPr/>
        </p:nvGraphicFramePr>
        <p:xfrm>
          <a:off x="8872118" y="3496274"/>
          <a:ext cx="1349375" cy="333375"/>
        </p:xfrm>
        <a:graphic>
          <a:graphicData uri="http://schemas.openxmlformats.org/drawingml/2006/table">
            <a:tbl>
              <a:tblPr firstRow="1" bandRow="1">
                <a:tableStyleId>{2D5ABB26-0587-4C30-8999-92F81FD0307C}</a:tableStyleId>
              </a:tblPr>
              <a:tblGrid>
                <a:gridCol w="161290"/>
                <a:gridCol w="170180"/>
                <a:gridCol w="170179"/>
                <a:gridCol w="835660"/>
              </a:tblGrid>
              <a:tr h="333375">
                <a:tc>
                  <a:txBody>
                    <a:bodyPr/>
                    <a:lstStyle/>
                    <a:p>
                      <a:pPr marL="31750">
                        <a:lnSpc>
                          <a:spcPts val="1075"/>
                        </a:lnSpc>
                      </a:pPr>
                      <a:r>
                        <a:rPr dirty="0" sz="1100" spc="-10">
                          <a:latin typeface="Times New Roman"/>
                          <a:cs typeface="Times New Roman"/>
                        </a:rPr>
                        <a:t>slot0</a:t>
                      </a:r>
                      <a:endParaRPr sz="1100">
                        <a:latin typeface="Times New Roman"/>
                        <a:cs typeface="Times New Roman"/>
                      </a:endParaRPr>
                    </a:p>
                  </a:txBody>
                  <a:tcPr marL="0" marR="0" marB="0" marT="0" vert="vert">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0">
                        <a:lnSpc>
                          <a:spcPts val="1145"/>
                        </a:lnSpc>
                      </a:pPr>
                      <a:r>
                        <a:rPr dirty="0" sz="1100" spc="-10">
                          <a:latin typeface="Times New Roman"/>
                          <a:cs typeface="Times New Roman"/>
                        </a:rPr>
                        <a:t>slot1</a:t>
                      </a:r>
                      <a:endParaRPr sz="1100">
                        <a:latin typeface="Times New Roman"/>
                        <a:cs typeface="Times New Roman"/>
                      </a:endParaRPr>
                    </a:p>
                  </a:txBody>
                  <a:tcPr marL="0" marR="0" marB="0" marT="0" vert="vert">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31750">
                        <a:lnSpc>
                          <a:spcPts val="1165"/>
                        </a:lnSpc>
                      </a:pPr>
                      <a:r>
                        <a:rPr dirty="0" sz="1100" spc="-10">
                          <a:latin typeface="Times New Roman"/>
                          <a:cs typeface="Times New Roman"/>
                        </a:rPr>
                        <a:t>slot2</a:t>
                      </a:r>
                      <a:endParaRPr sz="1100">
                        <a:latin typeface="Times New Roman"/>
                        <a:cs typeface="Times New Roman"/>
                      </a:endParaRPr>
                    </a:p>
                  </a:txBody>
                  <a:tcPr marL="0" marR="0" marB="0" marT="0" vert="vert">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335"/>
                        </a:spcBef>
                      </a:pPr>
                      <a:r>
                        <a:rPr dirty="0" sz="1450" spc="-20">
                          <a:latin typeface="Times New Roman"/>
                          <a:cs typeface="Times New Roman"/>
                        </a:rPr>
                        <a:t>…...</a:t>
                      </a:r>
                      <a:endParaRPr sz="1450">
                        <a:latin typeface="Times New Roman"/>
                        <a:cs typeface="Times New Roman"/>
                      </a:endParaRPr>
                    </a:p>
                  </a:txBody>
                  <a:tcPr marL="0" marR="0" marB="0" marT="4254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pSp>
        <p:nvGrpSpPr>
          <p:cNvPr id="32" name="object 32" descr=""/>
          <p:cNvGrpSpPr/>
          <p:nvPr/>
        </p:nvGrpSpPr>
        <p:grpSpPr>
          <a:xfrm>
            <a:off x="6888979" y="3830144"/>
            <a:ext cx="2212340" cy="1525270"/>
            <a:chOff x="6888979" y="3830144"/>
            <a:chExt cx="2212340" cy="1525270"/>
          </a:xfrm>
        </p:grpSpPr>
        <p:sp>
          <p:nvSpPr>
            <p:cNvPr id="33" name="object 33" descr=""/>
            <p:cNvSpPr/>
            <p:nvPr/>
          </p:nvSpPr>
          <p:spPr>
            <a:xfrm>
              <a:off x="6944830" y="3836039"/>
              <a:ext cx="2016760" cy="1478280"/>
            </a:xfrm>
            <a:custGeom>
              <a:avLst/>
              <a:gdLst/>
              <a:ahLst/>
              <a:cxnLst/>
              <a:rect l="l" t="t" r="r" b="b"/>
              <a:pathLst>
                <a:path w="2016759" h="1478279">
                  <a:moveTo>
                    <a:pt x="2016675" y="0"/>
                  </a:moveTo>
                  <a:lnTo>
                    <a:pt x="0" y="1478210"/>
                  </a:lnTo>
                </a:path>
              </a:pathLst>
            </a:custGeom>
            <a:ln w="11783">
              <a:solidFill>
                <a:srgbClr val="000000"/>
              </a:solidFill>
              <a:prstDash val="sysDash"/>
            </a:ln>
          </p:spPr>
          <p:txBody>
            <a:bodyPr wrap="square" lIns="0" tIns="0" rIns="0" bIns="0" rtlCol="0"/>
            <a:lstStyle/>
            <a:p/>
          </p:txBody>
        </p:sp>
        <p:pic>
          <p:nvPicPr>
            <p:cNvPr id="34" name="object 34" descr=""/>
            <p:cNvPicPr/>
            <p:nvPr/>
          </p:nvPicPr>
          <p:blipFill>
            <a:blip r:embed="rId7" cstate="print"/>
            <a:stretch>
              <a:fillRect/>
            </a:stretch>
          </p:blipFill>
          <p:spPr>
            <a:xfrm>
              <a:off x="6888979" y="5264262"/>
              <a:ext cx="100852" cy="90929"/>
            </a:xfrm>
            <a:prstGeom prst="rect">
              <a:avLst/>
            </a:prstGeom>
          </p:spPr>
        </p:pic>
        <p:sp>
          <p:nvSpPr>
            <p:cNvPr id="35" name="object 35" descr=""/>
            <p:cNvSpPr/>
            <p:nvPr/>
          </p:nvSpPr>
          <p:spPr>
            <a:xfrm>
              <a:off x="8098032" y="3836039"/>
              <a:ext cx="997585" cy="1462405"/>
            </a:xfrm>
            <a:custGeom>
              <a:avLst/>
              <a:gdLst/>
              <a:ahLst/>
              <a:cxnLst/>
              <a:rect l="l" t="t" r="r" b="b"/>
              <a:pathLst>
                <a:path w="997584" h="1462404">
                  <a:moveTo>
                    <a:pt x="997205" y="0"/>
                  </a:moveTo>
                  <a:lnTo>
                    <a:pt x="0" y="1461980"/>
                  </a:lnTo>
                </a:path>
              </a:pathLst>
            </a:custGeom>
            <a:ln w="11788">
              <a:solidFill>
                <a:srgbClr val="000000"/>
              </a:solidFill>
              <a:prstDash val="sysDash"/>
            </a:ln>
          </p:spPr>
          <p:txBody>
            <a:bodyPr wrap="square" lIns="0" tIns="0" rIns="0" bIns="0" rtlCol="0"/>
            <a:lstStyle/>
            <a:p/>
          </p:txBody>
        </p:sp>
        <p:pic>
          <p:nvPicPr>
            <p:cNvPr id="36" name="object 36" descr=""/>
            <p:cNvPicPr/>
            <p:nvPr/>
          </p:nvPicPr>
          <p:blipFill>
            <a:blip r:embed="rId8" cstate="print"/>
            <a:stretch>
              <a:fillRect/>
            </a:stretch>
          </p:blipFill>
          <p:spPr>
            <a:xfrm>
              <a:off x="8058879" y="5253920"/>
              <a:ext cx="89389" cy="101270"/>
            </a:xfrm>
            <a:prstGeom prst="rect">
              <a:avLst/>
            </a:prstGeom>
          </p:spPr>
        </p:pic>
      </p:grpSp>
      <p:sp>
        <p:nvSpPr>
          <p:cNvPr id="37" name="object 37" descr=""/>
          <p:cNvSpPr txBox="1"/>
          <p:nvPr/>
        </p:nvSpPr>
        <p:spPr>
          <a:xfrm>
            <a:off x="9019799" y="4050708"/>
            <a:ext cx="393700" cy="247650"/>
          </a:xfrm>
          <a:prstGeom prst="rect">
            <a:avLst/>
          </a:prstGeom>
        </p:spPr>
        <p:txBody>
          <a:bodyPr wrap="square" lIns="0" tIns="13335" rIns="0" bIns="0" rtlCol="0" vert="horz">
            <a:spAutoFit/>
          </a:bodyPr>
          <a:lstStyle/>
          <a:p>
            <a:pPr marL="12700">
              <a:lnSpc>
                <a:spcPct val="100000"/>
              </a:lnSpc>
              <a:spcBef>
                <a:spcPts val="105"/>
              </a:spcBef>
            </a:pPr>
            <a:r>
              <a:rPr dirty="0" sz="1450" spc="-30">
                <a:latin typeface="宋体"/>
                <a:cs typeface="宋体"/>
              </a:rPr>
              <a:t>分配</a:t>
            </a:r>
            <a:endParaRPr sz="1450">
              <a:latin typeface="宋体"/>
              <a:cs typeface="宋体"/>
            </a:endParaRPr>
          </a:p>
        </p:txBody>
      </p:sp>
      <p:sp>
        <p:nvSpPr>
          <p:cNvPr id="38" name="object 38"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2314575" cy="787400"/>
            <a:chOff x="358140" y="202692"/>
            <a:chExt cx="2314575" cy="787400"/>
          </a:xfrm>
        </p:grpSpPr>
        <p:pic>
          <p:nvPicPr>
            <p:cNvPr id="3" name="object 3" descr=""/>
            <p:cNvPicPr/>
            <p:nvPr/>
          </p:nvPicPr>
          <p:blipFill>
            <a:blip r:embed="rId2" cstate="print"/>
            <a:stretch>
              <a:fillRect/>
            </a:stretch>
          </p:blipFill>
          <p:spPr>
            <a:xfrm>
              <a:off x="358140" y="202692"/>
              <a:ext cx="893826" cy="787145"/>
            </a:xfrm>
            <a:prstGeom prst="rect">
              <a:avLst/>
            </a:prstGeom>
          </p:spPr>
        </p:pic>
        <p:pic>
          <p:nvPicPr>
            <p:cNvPr id="4" name="object 4" descr=""/>
            <p:cNvPicPr/>
            <p:nvPr/>
          </p:nvPicPr>
          <p:blipFill>
            <a:blip r:embed="rId3" cstate="print"/>
            <a:stretch>
              <a:fillRect/>
            </a:stretch>
          </p:blipFill>
          <p:spPr>
            <a:xfrm>
              <a:off x="784859" y="202692"/>
              <a:ext cx="1887474" cy="787145"/>
            </a:xfrm>
            <a:prstGeom prst="rect">
              <a:avLst/>
            </a:prstGeom>
          </p:spPr>
        </p:pic>
      </p:grpSp>
      <p:sp>
        <p:nvSpPr>
          <p:cNvPr id="5" name="object 5"/>
          <p:cNvSpPr txBox="1">
            <a:spLocks noGrp="1"/>
          </p:cNvSpPr>
          <p:nvPr>
            <p:ph type="title"/>
          </p:nvPr>
        </p:nvSpPr>
        <p:spPr>
          <a:xfrm>
            <a:off x="566724" y="291160"/>
            <a:ext cx="1872614" cy="452120"/>
          </a:xfrm>
          <a:prstGeom prst="rect"/>
        </p:spPr>
        <p:txBody>
          <a:bodyPr wrap="square" lIns="0" tIns="12065" rIns="0" bIns="0" rtlCol="0" vert="horz">
            <a:spAutoFit/>
          </a:bodyPr>
          <a:lstStyle/>
          <a:p>
            <a:pPr marL="12700">
              <a:lnSpc>
                <a:spcPct val="100000"/>
              </a:lnSpc>
              <a:spcBef>
                <a:spcPts val="95"/>
              </a:spcBef>
            </a:pPr>
            <a:r>
              <a:rPr dirty="0"/>
              <a:t>4.</a:t>
            </a:r>
            <a:r>
              <a:rPr dirty="0" spc="-25"/>
              <a:t> 实</a:t>
            </a:r>
            <a:r>
              <a:rPr dirty="0" spc="-40"/>
              <a:t>时</a:t>
            </a:r>
            <a:r>
              <a:rPr dirty="0" spc="-40"/>
              <a:t>系</a:t>
            </a:r>
            <a:r>
              <a:rPr dirty="0" spc="-50"/>
              <a:t>统</a:t>
            </a:r>
          </a:p>
        </p:txBody>
      </p:sp>
      <p:sp>
        <p:nvSpPr>
          <p:cNvPr id="7" name="object 7"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6" name="object 6" descr=""/>
          <p:cNvSpPr txBox="1"/>
          <p:nvPr/>
        </p:nvSpPr>
        <p:spPr>
          <a:xfrm>
            <a:off x="566724" y="1197101"/>
            <a:ext cx="11135995" cy="4646930"/>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5" b="1">
                <a:latin typeface="微软雅黑"/>
                <a:cs typeface="微软雅黑"/>
              </a:rPr>
              <a:t>实时</a:t>
            </a:r>
            <a:r>
              <a:rPr dirty="0" sz="2600" spc="-10" b="1">
                <a:latin typeface="微软雅黑"/>
                <a:cs typeface="微软雅黑"/>
              </a:rPr>
              <a:t>（real-time）</a:t>
            </a:r>
            <a:r>
              <a:rPr dirty="0" sz="2600" spc="-25" b="1">
                <a:latin typeface="微软雅黑"/>
                <a:cs typeface="微软雅黑"/>
              </a:rPr>
              <a:t>系统</a:t>
            </a:r>
            <a:endParaRPr sz="2600">
              <a:latin typeface="微软雅黑"/>
              <a:cs typeface="微软雅黑"/>
            </a:endParaRPr>
          </a:p>
          <a:p>
            <a:pPr lvl="1" marL="824865" marR="5080" indent="-355600">
              <a:lnSpc>
                <a:spcPct val="150100"/>
              </a:lnSpc>
              <a:spcBef>
                <a:spcPts val="585"/>
              </a:spcBef>
              <a:buClr>
                <a:srgbClr val="FFC000"/>
              </a:buClr>
              <a:buFont typeface="Wingdings"/>
              <a:buChar char=""/>
              <a:tabLst>
                <a:tab pos="825500" algn="l"/>
              </a:tabLst>
            </a:pPr>
            <a:r>
              <a:rPr dirty="0" sz="2200">
                <a:solidFill>
                  <a:srgbClr val="1286B7"/>
                </a:solidFill>
                <a:latin typeface="微软雅黑"/>
                <a:cs typeface="微软雅黑"/>
              </a:rPr>
              <a:t>指系统能及时响应外部事件的请求，在规定的时间（deadline）</a:t>
            </a:r>
            <a:r>
              <a:rPr dirty="0" sz="2200" spc="-10">
                <a:solidFill>
                  <a:srgbClr val="1286B7"/>
                </a:solidFill>
                <a:latin typeface="微软雅黑"/>
                <a:cs typeface="微软雅黑"/>
              </a:rPr>
              <a:t>范围内完成对该事</a:t>
            </a:r>
            <a:r>
              <a:rPr dirty="0" sz="2200" spc="-30">
                <a:solidFill>
                  <a:srgbClr val="1286B7"/>
                </a:solidFill>
                <a:latin typeface="微软雅黑"/>
                <a:cs typeface="微软雅黑"/>
              </a:rPr>
              <a:t>件</a:t>
            </a:r>
            <a:r>
              <a:rPr dirty="0" sz="2200" spc="-30">
                <a:solidFill>
                  <a:srgbClr val="1286B7"/>
                </a:solidFill>
                <a:latin typeface="微软雅黑"/>
                <a:cs typeface="微软雅黑"/>
              </a:rPr>
              <a:t>的</a:t>
            </a:r>
            <a:r>
              <a:rPr dirty="0" sz="2200" spc="-30">
                <a:solidFill>
                  <a:srgbClr val="1286B7"/>
                </a:solidFill>
                <a:latin typeface="微软雅黑"/>
                <a:cs typeface="微软雅黑"/>
              </a:rPr>
              <a:t>处</a:t>
            </a:r>
            <a:r>
              <a:rPr dirty="0" sz="2200" spc="-30">
                <a:solidFill>
                  <a:srgbClr val="1286B7"/>
                </a:solidFill>
                <a:latin typeface="微软雅黑"/>
                <a:cs typeface="微软雅黑"/>
              </a:rPr>
              <a:t>理</a:t>
            </a:r>
            <a:r>
              <a:rPr dirty="0" sz="2200" spc="-30">
                <a:solidFill>
                  <a:srgbClr val="1286B7"/>
                </a:solidFill>
                <a:latin typeface="微软雅黑"/>
                <a:cs typeface="微软雅黑"/>
              </a:rPr>
              <a:t>，</a:t>
            </a:r>
            <a:r>
              <a:rPr dirty="0" sz="2200" spc="-30">
                <a:solidFill>
                  <a:srgbClr val="1286B7"/>
                </a:solidFill>
                <a:latin typeface="微软雅黑"/>
                <a:cs typeface="微软雅黑"/>
              </a:rPr>
              <a:t>并</a:t>
            </a:r>
            <a:r>
              <a:rPr dirty="0" sz="2200" spc="-30">
                <a:solidFill>
                  <a:srgbClr val="1286B7"/>
                </a:solidFill>
                <a:latin typeface="微软雅黑"/>
                <a:cs typeface="微软雅黑"/>
              </a:rPr>
              <a:t>控</a:t>
            </a:r>
            <a:r>
              <a:rPr dirty="0" sz="2200" spc="-30">
                <a:solidFill>
                  <a:srgbClr val="1286B7"/>
                </a:solidFill>
                <a:latin typeface="微软雅黑"/>
                <a:cs typeface="微软雅黑"/>
              </a:rPr>
              <a:t>制</a:t>
            </a:r>
            <a:r>
              <a:rPr dirty="0" sz="2200" spc="-30">
                <a:solidFill>
                  <a:srgbClr val="1286B7"/>
                </a:solidFill>
                <a:latin typeface="微软雅黑"/>
                <a:cs typeface="微软雅黑"/>
              </a:rPr>
              <a:t>实</a:t>
            </a:r>
            <a:r>
              <a:rPr dirty="0" sz="2200" spc="-30">
                <a:solidFill>
                  <a:srgbClr val="1286B7"/>
                </a:solidFill>
                <a:latin typeface="微软雅黑"/>
                <a:cs typeface="微软雅黑"/>
              </a:rPr>
              <a:t>时</a:t>
            </a:r>
            <a:r>
              <a:rPr dirty="0" sz="2200" spc="-30">
                <a:solidFill>
                  <a:srgbClr val="1286B7"/>
                </a:solidFill>
                <a:latin typeface="微软雅黑"/>
                <a:cs typeface="微软雅黑"/>
              </a:rPr>
              <a:t>任</a:t>
            </a:r>
            <a:r>
              <a:rPr dirty="0" sz="2200" spc="-30">
                <a:solidFill>
                  <a:srgbClr val="1286B7"/>
                </a:solidFill>
                <a:latin typeface="微软雅黑"/>
                <a:cs typeface="微软雅黑"/>
              </a:rPr>
              <a:t>务</a:t>
            </a:r>
            <a:r>
              <a:rPr dirty="0" sz="2200" spc="-30">
                <a:solidFill>
                  <a:srgbClr val="1286B7"/>
                </a:solidFill>
                <a:latin typeface="微软雅黑"/>
                <a:cs typeface="微软雅黑"/>
              </a:rPr>
              <a:t>协</a:t>
            </a:r>
            <a:r>
              <a:rPr dirty="0" sz="2200" spc="-30">
                <a:solidFill>
                  <a:srgbClr val="1286B7"/>
                </a:solidFill>
                <a:latin typeface="微软雅黑"/>
                <a:cs typeface="微软雅黑"/>
              </a:rPr>
              <a:t>调</a:t>
            </a:r>
            <a:r>
              <a:rPr dirty="0" sz="2200" spc="-30">
                <a:solidFill>
                  <a:srgbClr val="1286B7"/>
                </a:solidFill>
                <a:latin typeface="微软雅黑"/>
                <a:cs typeface="微软雅黑"/>
              </a:rPr>
              <a:t>一</a:t>
            </a:r>
            <a:r>
              <a:rPr dirty="0" sz="2200" spc="-25">
                <a:solidFill>
                  <a:srgbClr val="1286B7"/>
                </a:solidFill>
                <a:latin typeface="微软雅黑"/>
                <a:cs typeface="微软雅黑"/>
              </a:rPr>
              <a:t>致</a:t>
            </a:r>
            <a:r>
              <a:rPr dirty="0" sz="2200" spc="-30">
                <a:solidFill>
                  <a:srgbClr val="1286B7"/>
                </a:solidFill>
                <a:latin typeface="微软雅黑"/>
                <a:cs typeface="微软雅黑"/>
              </a:rPr>
              <a:t>地</a:t>
            </a:r>
            <a:r>
              <a:rPr dirty="0" sz="2200" spc="-30">
                <a:solidFill>
                  <a:srgbClr val="1286B7"/>
                </a:solidFill>
                <a:latin typeface="微软雅黑"/>
                <a:cs typeface="微软雅黑"/>
              </a:rPr>
              <a:t>运</a:t>
            </a:r>
            <a:r>
              <a:rPr dirty="0" sz="2200" spc="-30">
                <a:solidFill>
                  <a:srgbClr val="1286B7"/>
                </a:solidFill>
                <a:latin typeface="微软雅黑"/>
                <a:cs typeface="微软雅黑"/>
              </a:rPr>
              <a:t>行。</a:t>
            </a:r>
            <a:endParaRPr sz="2200">
              <a:latin typeface="微软雅黑"/>
              <a:cs typeface="微软雅黑"/>
            </a:endParaRPr>
          </a:p>
          <a:p>
            <a:pPr lvl="1" marL="824865" indent="-356235">
              <a:lnSpc>
                <a:spcPct val="100000"/>
              </a:lnSpc>
              <a:spcBef>
                <a:spcPts val="1825"/>
              </a:spcBef>
              <a:buClr>
                <a:srgbClr val="FFC000"/>
              </a:buClr>
              <a:buFont typeface="Wingdings"/>
              <a:buChar char=""/>
              <a:tabLst>
                <a:tab pos="825500" algn="l"/>
              </a:tabLst>
            </a:pPr>
            <a:r>
              <a:rPr dirty="0" sz="2200" spc="-30">
                <a:solidFill>
                  <a:srgbClr val="1286B7"/>
                </a:solidFill>
                <a:latin typeface="微软雅黑"/>
                <a:cs typeface="微软雅黑"/>
              </a:rPr>
              <a:t>强</a:t>
            </a:r>
            <a:r>
              <a:rPr dirty="0" sz="2200" spc="-30">
                <a:solidFill>
                  <a:srgbClr val="1286B7"/>
                </a:solidFill>
                <a:latin typeface="微软雅黑"/>
                <a:cs typeface="微软雅黑"/>
              </a:rPr>
              <a:t>调</a:t>
            </a:r>
            <a:r>
              <a:rPr dirty="0" sz="2200" spc="-30" b="1">
                <a:solidFill>
                  <a:srgbClr val="C00000"/>
                </a:solidFill>
                <a:latin typeface="微软雅黑"/>
                <a:cs typeface="微软雅黑"/>
              </a:rPr>
              <a:t>可</a:t>
            </a:r>
            <a:r>
              <a:rPr dirty="0" sz="2200" spc="-30" b="1">
                <a:solidFill>
                  <a:srgbClr val="C00000"/>
                </a:solidFill>
                <a:latin typeface="微软雅黑"/>
                <a:cs typeface="微软雅黑"/>
              </a:rPr>
              <a:t>预</a:t>
            </a:r>
            <a:r>
              <a:rPr dirty="0" sz="2200" spc="-30" b="1">
                <a:solidFill>
                  <a:srgbClr val="C00000"/>
                </a:solidFill>
                <a:latin typeface="微软雅黑"/>
                <a:cs typeface="微软雅黑"/>
              </a:rPr>
              <a:t>测</a:t>
            </a:r>
            <a:r>
              <a:rPr dirty="0" sz="2200" spc="-30" b="1">
                <a:solidFill>
                  <a:srgbClr val="C00000"/>
                </a:solidFill>
                <a:latin typeface="微软雅黑"/>
                <a:cs typeface="微软雅黑"/>
              </a:rPr>
              <a:t>性</a:t>
            </a:r>
            <a:r>
              <a:rPr dirty="0" sz="2200" spc="-30">
                <a:solidFill>
                  <a:srgbClr val="1286B7"/>
                </a:solidFill>
                <a:latin typeface="微软雅黑"/>
                <a:cs typeface="微软雅黑"/>
              </a:rPr>
              <a:t>而</a:t>
            </a:r>
            <a:r>
              <a:rPr dirty="0" sz="2200" spc="-30">
                <a:solidFill>
                  <a:srgbClr val="1286B7"/>
                </a:solidFill>
                <a:latin typeface="微软雅黑"/>
                <a:cs typeface="微软雅黑"/>
              </a:rPr>
              <a:t>非</a:t>
            </a:r>
            <a:r>
              <a:rPr dirty="0" sz="2200" spc="-30">
                <a:solidFill>
                  <a:srgbClr val="1286B7"/>
                </a:solidFill>
                <a:latin typeface="微软雅黑"/>
                <a:cs typeface="微软雅黑"/>
              </a:rPr>
              <a:t>快</a:t>
            </a:r>
            <a:r>
              <a:rPr dirty="0" sz="2200" spc="-30">
                <a:solidFill>
                  <a:srgbClr val="1286B7"/>
                </a:solidFill>
                <a:latin typeface="微软雅黑"/>
                <a:cs typeface="微软雅黑"/>
              </a:rPr>
              <a:t>速</a:t>
            </a:r>
            <a:r>
              <a:rPr dirty="0" sz="2200" spc="-50">
                <a:solidFill>
                  <a:srgbClr val="1286B7"/>
                </a:solidFill>
                <a:latin typeface="微软雅黑"/>
                <a:cs typeface="微软雅黑"/>
              </a:rPr>
              <a:t>。</a:t>
            </a:r>
            <a:endParaRPr sz="2200">
              <a:latin typeface="微软雅黑"/>
              <a:cs typeface="微软雅黑"/>
            </a:endParaRPr>
          </a:p>
          <a:p>
            <a:pPr marL="355600" indent="-342900">
              <a:lnSpc>
                <a:spcPct val="100000"/>
              </a:lnSpc>
              <a:spcBef>
                <a:spcPts val="2460"/>
              </a:spcBef>
              <a:buClr>
                <a:srgbClr val="FFC000"/>
              </a:buClr>
              <a:buFont typeface="Wingdings"/>
              <a:buChar char=""/>
              <a:tabLst>
                <a:tab pos="355600" algn="l"/>
              </a:tabLst>
            </a:pPr>
            <a:r>
              <a:rPr dirty="0" sz="2600" spc="-5" b="1">
                <a:latin typeface="微软雅黑"/>
                <a:cs typeface="微软雅黑"/>
              </a:rPr>
              <a:t>硬实时</a:t>
            </a:r>
            <a:r>
              <a:rPr dirty="0" sz="2600" b="1">
                <a:latin typeface="微软雅黑"/>
                <a:cs typeface="微软雅黑"/>
              </a:rPr>
              <a:t>（hard </a:t>
            </a:r>
            <a:r>
              <a:rPr dirty="0" sz="2600" spc="-10" b="1">
                <a:latin typeface="微软雅黑"/>
                <a:cs typeface="微软雅黑"/>
              </a:rPr>
              <a:t>real-time）</a:t>
            </a:r>
            <a:r>
              <a:rPr dirty="0" sz="2600" spc="-25" b="1">
                <a:latin typeface="微软雅黑"/>
                <a:cs typeface="微软雅黑"/>
              </a:rPr>
              <a:t>系统</a:t>
            </a:r>
            <a:endParaRPr sz="2600">
              <a:latin typeface="微软雅黑"/>
              <a:cs typeface="微软雅黑"/>
            </a:endParaRPr>
          </a:p>
          <a:p>
            <a:pPr lvl="1" marL="824865" indent="-356235">
              <a:lnSpc>
                <a:spcPct val="100000"/>
              </a:lnSpc>
              <a:spcBef>
                <a:spcPts val="1925"/>
              </a:spcBef>
              <a:buClr>
                <a:srgbClr val="FFC000"/>
              </a:buClr>
              <a:buFont typeface="Wingdings"/>
              <a:buChar char=""/>
              <a:tabLst>
                <a:tab pos="825500" algn="l"/>
              </a:tabLst>
            </a:pPr>
            <a:r>
              <a:rPr dirty="0" sz="2200" spc="-30">
                <a:solidFill>
                  <a:srgbClr val="1286B7"/>
                </a:solidFill>
                <a:latin typeface="微软雅黑"/>
                <a:cs typeface="微软雅黑"/>
              </a:rPr>
              <a:t>若</a:t>
            </a:r>
            <a:r>
              <a:rPr dirty="0" sz="2200" spc="-30">
                <a:solidFill>
                  <a:srgbClr val="1286B7"/>
                </a:solidFill>
                <a:latin typeface="微软雅黑"/>
                <a:cs typeface="微软雅黑"/>
              </a:rPr>
              <a:t>实</a:t>
            </a:r>
            <a:r>
              <a:rPr dirty="0" sz="2200" spc="-30">
                <a:solidFill>
                  <a:srgbClr val="1286B7"/>
                </a:solidFill>
                <a:latin typeface="微软雅黑"/>
                <a:cs typeface="微软雅黑"/>
              </a:rPr>
              <a:t>时</a:t>
            </a:r>
            <a:r>
              <a:rPr dirty="0" sz="2200" spc="-30">
                <a:solidFill>
                  <a:srgbClr val="1286B7"/>
                </a:solidFill>
                <a:latin typeface="微软雅黑"/>
                <a:cs typeface="微软雅黑"/>
              </a:rPr>
              <a:t>约</a:t>
            </a:r>
            <a:r>
              <a:rPr dirty="0" sz="2200" spc="-30">
                <a:solidFill>
                  <a:srgbClr val="1286B7"/>
                </a:solidFill>
                <a:latin typeface="微软雅黑"/>
                <a:cs typeface="微软雅黑"/>
              </a:rPr>
              <a:t>束</a:t>
            </a:r>
            <a:r>
              <a:rPr dirty="0" sz="2200" spc="-30">
                <a:solidFill>
                  <a:srgbClr val="1286B7"/>
                </a:solidFill>
                <a:latin typeface="微软雅黑"/>
                <a:cs typeface="微软雅黑"/>
              </a:rPr>
              <a:t>不</a:t>
            </a:r>
            <a:r>
              <a:rPr dirty="0" sz="2200" spc="-30">
                <a:solidFill>
                  <a:srgbClr val="1286B7"/>
                </a:solidFill>
                <a:latin typeface="微软雅黑"/>
                <a:cs typeface="微软雅黑"/>
              </a:rPr>
              <a:t>被</a:t>
            </a:r>
            <a:r>
              <a:rPr dirty="0" sz="2200" spc="-30">
                <a:solidFill>
                  <a:srgbClr val="1286B7"/>
                </a:solidFill>
                <a:latin typeface="微软雅黑"/>
                <a:cs typeface="微软雅黑"/>
              </a:rPr>
              <a:t>满</a:t>
            </a:r>
            <a:r>
              <a:rPr dirty="0" sz="2200" spc="-30">
                <a:solidFill>
                  <a:srgbClr val="1286B7"/>
                </a:solidFill>
                <a:latin typeface="微软雅黑"/>
                <a:cs typeface="微软雅黑"/>
              </a:rPr>
              <a:t>足</a:t>
            </a:r>
            <a:r>
              <a:rPr dirty="0" sz="2200" spc="-30">
                <a:solidFill>
                  <a:srgbClr val="1286B7"/>
                </a:solidFill>
                <a:latin typeface="微软雅黑"/>
                <a:cs typeface="微软雅黑"/>
              </a:rPr>
              <a:t>，</a:t>
            </a:r>
            <a:r>
              <a:rPr dirty="0" sz="2200" spc="-30">
                <a:solidFill>
                  <a:srgbClr val="1286B7"/>
                </a:solidFill>
                <a:latin typeface="微软雅黑"/>
                <a:cs typeface="微软雅黑"/>
              </a:rPr>
              <a:t>则</a:t>
            </a:r>
            <a:r>
              <a:rPr dirty="0" sz="2200" spc="-30">
                <a:solidFill>
                  <a:srgbClr val="1286B7"/>
                </a:solidFill>
                <a:latin typeface="微软雅黑"/>
                <a:cs typeface="微软雅黑"/>
              </a:rPr>
              <a:t>会</a:t>
            </a:r>
            <a:r>
              <a:rPr dirty="0" sz="2200" spc="-30">
                <a:solidFill>
                  <a:srgbClr val="1286B7"/>
                </a:solidFill>
                <a:latin typeface="微软雅黑"/>
                <a:cs typeface="微软雅黑"/>
              </a:rPr>
              <a:t>导</a:t>
            </a:r>
            <a:r>
              <a:rPr dirty="0" sz="2200" spc="-30">
                <a:solidFill>
                  <a:srgbClr val="1286B7"/>
                </a:solidFill>
                <a:latin typeface="微软雅黑"/>
                <a:cs typeface="微软雅黑"/>
              </a:rPr>
              <a:t>致</a:t>
            </a:r>
            <a:r>
              <a:rPr dirty="0" sz="2200" spc="-30">
                <a:solidFill>
                  <a:srgbClr val="1286B7"/>
                </a:solidFill>
                <a:latin typeface="微软雅黑"/>
                <a:cs typeface="微软雅黑"/>
              </a:rPr>
              <a:t>灾</a:t>
            </a:r>
            <a:r>
              <a:rPr dirty="0" sz="2200" spc="-35">
                <a:solidFill>
                  <a:srgbClr val="1286B7"/>
                </a:solidFill>
                <a:latin typeface="微软雅黑"/>
                <a:cs typeface="微软雅黑"/>
              </a:rPr>
              <a:t>难性后果。</a:t>
            </a:r>
            <a:endParaRPr sz="2200">
              <a:latin typeface="微软雅黑"/>
              <a:cs typeface="微软雅黑"/>
            </a:endParaRPr>
          </a:p>
          <a:p>
            <a:pPr marL="355600" indent="-342900">
              <a:lnSpc>
                <a:spcPct val="100000"/>
              </a:lnSpc>
              <a:spcBef>
                <a:spcPts val="2455"/>
              </a:spcBef>
              <a:buClr>
                <a:srgbClr val="FFC000"/>
              </a:buClr>
              <a:buFont typeface="Wingdings"/>
              <a:buChar char=""/>
              <a:tabLst>
                <a:tab pos="355600" algn="l"/>
              </a:tabLst>
            </a:pPr>
            <a:r>
              <a:rPr dirty="0" sz="2600" spc="-5" b="1">
                <a:latin typeface="微软雅黑"/>
                <a:cs typeface="微软雅黑"/>
              </a:rPr>
              <a:t>软实时</a:t>
            </a:r>
            <a:r>
              <a:rPr dirty="0" sz="2600" b="1">
                <a:latin typeface="微软雅黑"/>
                <a:cs typeface="微软雅黑"/>
              </a:rPr>
              <a:t>（soft</a:t>
            </a:r>
            <a:r>
              <a:rPr dirty="0" sz="2600" spc="20" b="1">
                <a:latin typeface="微软雅黑"/>
                <a:cs typeface="微软雅黑"/>
              </a:rPr>
              <a:t> </a:t>
            </a:r>
            <a:r>
              <a:rPr dirty="0" sz="2600" spc="-10" b="1">
                <a:latin typeface="微软雅黑"/>
                <a:cs typeface="微软雅黑"/>
              </a:rPr>
              <a:t>real-time）</a:t>
            </a:r>
            <a:r>
              <a:rPr dirty="0" sz="2600" spc="-25" b="1">
                <a:latin typeface="微软雅黑"/>
                <a:cs typeface="微软雅黑"/>
              </a:rPr>
              <a:t>系统</a:t>
            </a:r>
            <a:endParaRPr sz="2600">
              <a:latin typeface="微软雅黑"/>
              <a:cs typeface="微软雅黑"/>
            </a:endParaRPr>
          </a:p>
          <a:p>
            <a:pPr lvl="1" marL="824865" indent="-356235">
              <a:lnSpc>
                <a:spcPct val="100000"/>
              </a:lnSpc>
              <a:spcBef>
                <a:spcPts val="1925"/>
              </a:spcBef>
              <a:buClr>
                <a:srgbClr val="FFC000"/>
              </a:buClr>
              <a:buFont typeface="Wingdings"/>
              <a:buChar char=""/>
              <a:tabLst>
                <a:tab pos="825500" algn="l"/>
              </a:tabLst>
            </a:pPr>
            <a:r>
              <a:rPr dirty="0" sz="2200" spc="-30">
                <a:solidFill>
                  <a:srgbClr val="1286B7"/>
                </a:solidFill>
                <a:latin typeface="微软雅黑"/>
                <a:cs typeface="微软雅黑"/>
              </a:rPr>
              <a:t>若</a:t>
            </a:r>
            <a:r>
              <a:rPr dirty="0" sz="2200" spc="-30">
                <a:solidFill>
                  <a:srgbClr val="1286B7"/>
                </a:solidFill>
                <a:latin typeface="微软雅黑"/>
                <a:cs typeface="微软雅黑"/>
              </a:rPr>
              <a:t>实</a:t>
            </a:r>
            <a:r>
              <a:rPr dirty="0" sz="2200" spc="-30">
                <a:solidFill>
                  <a:srgbClr val="1286B7"/>
                </a:solidFill>
                <a:latin typeface="微软雅黑"/>
                <a:cs typeface="微软雅黑"/>
              </a:rPr>
              <a:t>时</a:t>
            </a:r>
            <a:r>
              <a:rPr dirty="0" sz="2200" spc="-30">
                <a:solidFill>
                  <a:srgbClr val="1286B7"/>
                </a:solidFill>
                <a:latin typeface="微软雅黑"/>
                <a:cs typeface="微软雅黑"/>
              </a:rPr>
              <a:t>约</a:t>
            </a:r>
            <a:r>
              <a:rPr dirty="0" sz="2200" spc="-30">
                <a:solidFill>
                  <a:srgbClr val="1286B7"/>
                </a:solidFill>
                <a:latin typeface="微软雅黑"/>
                <a:cs typeface="微软雅黑"/>
              </a:rPr>
              <a:t>束</a:t>
            </a:r>
            <a:r>
              <a:rPr dirty="0" sz="2200" spc="-30">
                <a:solidFill>
                  <a:srgbClr val="1286B7"/>
                </a:solidFill>
                <a:latin typeface="微软雅黑"/>
                <a:cs typeface="微软雅黑"/>
              </a:rPr>
              <a:t>不</a:t>
            </a:r>
            <a:r>
              <a:rPr dirty="0" sz="2200" spc="-30">
                <a:solidFill>
                  <a:srgbClr val="1286B7"/>
                </a:solidFill>
                <a:latin typeface="微软雅黑"/>
                <a:cs typeface="微软雅黑"/>
              </a:rPr>
              <a:t>被</a:t>
            </a:r>
            <a:r>
              <a:rPr dirty="0" sz="2200" spc="-30">
                <a:solidFill>
                  <a:srgbClr val="1286B7"/>
                </a:solidFill>
                <a:latin typeface="微软雅黑"/>
                <a:cs typeface="微软雅黑"/>
              </a:rPr>
              <a:t>满</a:t>
            </a:r>
            <a:r>
              <a:rPr dirty="0" sz="2200" spc="-30">
                <a:solidFill>
                  <a:srgbClr val="1286B7"/>
                </a:solidFill>
                <a:latin typeface="微软雅黑"/>
                <a:cs typeface="微软雅黑"/>
              </a:rPr>
              <a:t>足</a:t>
            </a:r>
            <a:r>
              <a:rPr dirty="0" sz="2200" spc="-30">
                <a:solidFill>
                  <a:srgbClr val="1286B7"/>
                </a:solidFill>
                <a:latin typeface="微软雅黑"/>
                <a:cs typeface="微软雅黑"/>
              </a:rPr>
              <a:t>，</a:t>
            </a:r>
            <a:r>
              <a:rPr dirty="0" sz="2200" spc="-30">
                <a:solidFill>
                  <a:srgbClr val="1286B7"/>
                </a:solidFill>
                <a:latin typeface="微软雅黑"/>
                <a:cs typeface="微软雅黑"/>
              </a:rPr>
              <a:t>则</a:t>
            </a:r>
            <a:r>
              <a:rPr dirty="0" sz="2200" spc="-30">
                <a:solidFill>
                  <a:srgbClr val="1286B7"/>
                </a:solidFill>
                <a:latin typeface="微软雅黑"/>
                <a:cs typeface="微软雅黑"/>
              </a:rPr>
              <a:t>会</a:t>
            </a:r>
            <a:r>
              <a:rPr dirty="0" sz="2200" spc="-30">
                <a:solidFill>
                  <a:srgbClr val="1286B7"/>
                </a:solidFill>
                <a:latin typeface="微软雅黑"/>
                <a:cs typeface="微软雅黑"/>
              </a:rPr>
              <a:t>导</a:t>
            </a:r>
            <a:r>
              <a:rPr dirty="0" sz="2200" spc="-30">
                <a:solidFill>
                  <a:srgbClr val="1286B7"/>
                </a:solidFill>
                <a:latin typeface="微软雅黑"/>
                <a:cs typeface="微软雅黑"/>
              </a:rPr>
              <a:t>致</a:t>
            </a:r>
            <a:r>
              <a:rPr dirty="0" sz="2200" spc="-30">
                <a:solidFill>
                  <a:srgbClr val="1286B7"/>
                </a:solidFill>
                <a:latin typeface="微软雅黑"/>
                <a:cs typeface="微软雅黑"/>
              </a:rPr>
              <a:t>服</a:t>
            </a:r>
            <a:r>
              <a:rPr dirty="0" sz="2200" spc="-25">
                <a:solidFill>
                  <a:srgbClr val="1286B7"/>
                </a:solidFill>
                <a:latin typeface="微软雅黑"/>
                <a:cs typeface="微软雅黑"/>
              </a:rPr>
              <a:t>务</a:t>
            </a:r>
            <a:r>
              <a:rPr dirty="0" sz="2200" spc="-30">
                <a:solidFill>
                  <a:srgbClr val="1286B7"/>
                </a:solidFill>
                <a:latin typeface="微软雅黑"/>
                <a:cs typeface="微软雅黑"/>
              </a:rPr>
              <a:t>质</a:t>
            </a:r>
            <a:r>
              <a:rPr dirty="0" sz="2200" spc="-30">
                <a:solidFill>
                  <a:srgbClr val="1286B7"/>
                </a:solidFill>
                <a:latin typeface="微软雅黑"/>
                <a:cs typeface="微软雅黑"/>
              </a:rPr>
              <a:t>量</a:t>
            </a:r>
            <a:r>
              <a:rPr dirty="0" sz="2200" spc="-10">
                <a:solidFill>
                  <a:srgbClr val="1286B7"/>
                </a:solidFill>
                <a:latin typeface="微软雅黑"/>
                <a:cs typeface="微软雅黑"/>
              </a:rPr>
              <a:t>的</a:t>
            </a:r>
            <a:r>
              <a:rPr dirty="0" sz="2200" spc="-30">
                <a:solidFill>
                  <a:srgbClr val="1286B7"/>
                </a:solidFill>
                <a:latin typeface="微软雅黑"/>
                <a:cs typeface="微软雅黑"/>
              </a:rPr>
              <a:t>降</a:t>
            </a:r>
            <a:r>
              <a:rPr dirty="0" sz="2200" spc="-30">
                <a:solidFill>
                  <a:srgbClr val="1286B7"/>
                </a:solidFill>
                <a:latin typeface="微软雅黑"/>
                <a:cs typeface="微软雅黑"/>
              </a:rPr>
              <a:t>级</a:t>
            </a:r>
            <a:r>
              <a:rPr dirty="0" sz="2200" spc="-50">
                <a:solidFill>
                  <a:srgbClr val="1286B7"/>
                </a:solidFill>
                <a:latin typeface="微软雅黑"/>
                <a:cs typeface="微软雅黑"/>
              </a:rPr>
              <a:t>。</a:t>
            </a:r>
            <a:endParaRPr sz="2200">
              <a:latin typeface="微软雅黑"/>
              <a:cs typeface="微软雅黑"/>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descr=""/>
          <p:cNvGrpSpPr/>
          <p:nvPr/>
        </p:nvGrpSpPr>
        <p:grpSpPr>
          <a:xfrm>
            <a:off x="0" y="6589776"/>
            <a:ext cx="12192000" cy="268605"/>
            <a:chOff x="0" y="6589776"/>
            <a:chExt cx="12192000" cy="268605"/>
          </a:xfrm>
        </p:grpSpPr>
        <p:pic>
          <p:nvPicPr>
            <p:cNvPr id="3" name="object 3" descr=""/>
            <p:cNvPicPr/>
            <p:nvPr/>
          </p:nvPicPr>
          <p:blipFill>
            <a:blip r:embed="rId2" cstate="print"/>
            <a:stretch>
              <a:fillRect/>
            </a:stretch>
          </p:blipFill>
          <p:spPr>
            <a:xfrm>
              <a:off x="11291316" y="6595872"/>
              <a:ext cx="246887" cy="246888"/>
            </a:xfrm>
            <a:prstGeom prst="rect">
              <a:avLst/>
            </a:prstGeom>
          </p:spPr>
        </p:pic>
        <p:sp>
          <p:nvSpPr>
            <p:cNvPr id="4" name="object 4" descr=""/>
            <p:cNvSpPr/>
            <p:nvPr/>
          </p:nvSpPr>
          <p:spPr>
            <a:xfrm>
              <a:off x="11291316" y="6595872"/>
              <a:ext cx="247015" cy="247015"/>
            </a:xfrm>
            <a:custGeom>
              <a:avLst/>
              <a:gdLst/>
              <a:ahLst/>
              <a:cxnLst/>
              <a:rect l="l" t="t" r="r" b="b"/>
              <a:pathLst>
                <a:path w="247015" h="247015">
                  <a:moveTo>
                    <a:pt x="0" y="123443"/>
                  </a:moveTo>
                  <a:lnTo>
                    <a:pt x="9697" y="75395"/>
                  </a:lnTo>
                  <a:lnTo>
                    <a:pt x="36147" y="36156"/>
                  </a:lnTo>
                  <a:lnTo>
                    <a:pt x="75384" y="9701"/>
                  </a:lnTo>
                  <a:lnTo>
                    <a:pt x="123443" y="0"/>
                  </a:lnTo>
                  <a:lnTo>
                    <a:pt x="171503" y="9701"/>
                  </a:lnTo>
                  <a:lnTo>
                    <a:pt x="210740" y="36156"/>
                  </a:lnTo>
                  <a:lnTo>
                    <a:pt x="237190" y="75395"/>
                  </a:lnTo>
                  <a:lnTo>
                    <a:pt x="246887" y="123443"/>
                  </a:lnTo>
                  <a:lnTo>
                    <a:pt x="237190" y="171493"/>
                  </a:lnTo>
                  <a:lnTo>
                    <a:pt x="210740" y="210732"/>
                  </a:lnTo>
                  <a:lnTo>
                    <a:pt x="171503" y="237187"/>
                  </a:lnTo>
                  <a:lnTo>
                    <a:pt x="123443" y="246887"/>
                  </a:lnTo>
                  <a:lnTo>
                    <a:pt x="75384" y="237187"/>
                  </a:lnTo>
                  <a:lnTo>
                    <a:pt x="36147" y="210732"/>
                  </a:lnTo>
                  <a:lnTo>
                    <a:pt x="9697" y="171493"/>
                  </a:lnTo>
                  <a:lnTo>
                    <a:pt x="0" y="123443"/>
                  </a:lnTo>
                  <a:close/>
                </a:path>
              </a:pathLst>
            </a:custGeom>
            <a:ln w="12192">
              <a:solidFill>
                <a:srgbClr val="1286B7"/>
              </a:solidFill>
            </a:ln>
          </p:spPr>
          <p:txBody>
            <a:bodyPr wrap="square" lIns="0" tIns="0" rIns="0" bIns="0" rtlCol="0"/>
            <a:lstStyle/>
            <a:p/>
          </p:txBody>
        </p:sp>
        <p:sp>
          <p:nvSpPr>
            <p:cNvPr id="5" name="object 5" descr=""/>
            <p:cNvSpPr/>
            <p:nvPr/>
          </p:nvSpPr>
          <p:spPr>
            <a:xfrm>
              <a:off x="757427" y="6691883"/>
              <a:ext cx="11435080" cy="166370"/>
            </a:xfrm>
            <a:custGeom>
              <a:avLst/>
              <a:gdLst/>
              <a:ahLst/>
              <a:cxnLst/>
              <a:rect l="l" t="t" r="r" b="b"/>
              <a:pathLst>
                <a:path w="11435080" h="166370">
                  <a:moveTo>
                    <a:pt x="0" y="166114"/>
                  </a:moveTo>
                  <a:lnTo>
                    <a:pt x="11434572" y="166114"/>
                  </a:lnTo>
                  <a:lnTo>
                    <a:pt x="11434572" y="0"/>
                  </a:lnTo>
                  <a:lnTo>
                    <a:pt x="0" y="0"/>
                  </a:lnTo>
                  <a:lnTo>
                    <a:pt x="0" y="166114"/>
                  </a:lnTo>
                  <a:close/>
                </a:path>
              </a:pathLst>
            </a:custGeom>
            <a:solidFill>
              <a:srgbClr val="1286B7"/>
            </a:solidFill>
          </p:spPr>
          <p:txBody>
            <a:bodyPr wrap="square" lIns="0" tIns="0" rIns="0" bIns="0" rtlCol="0"/>
            <a:lstStyle/>
            <a:p/>
          </p:txBody>
        </p:sp>
        <p:sp>
          <p:nvSpPr>
            <p:cNvPr id="6" name="object 6" descr=""/>
            <p:cNvSpPr/>
            <p:nvPr/>
          </p:nvSpPr>
          <p:spPr>
            <a:xfrm>
              <a:off x="0" y="6691883"/>
              <a:ext cx="757555" cy="166370"/>
            </a:xfrm>
            <a:custGeom>
              <a:avLst/>
              <a:gdLst/>
              <a:ahLst/>
              <a:cxnLst/>
              <a:rect l="l" t="t" r="r" b="b"/>
              <a:pathLst>
                <a:path w="757555" h="166370">
                  <a:moveTo>
                    <a:pt x="757428" y="166114"/>
                  </a:moveTo>
                  <a:lnTo>
                    <a:pt x="757428" y="0"/>
                  </a:lnTo>
                  <a:lnTo>
                    <a:pt x="0" y="0"/>
                  </a:lnTo>
                  <a:lnTo>
                    <a:pt x="0" y="166114"/>
                  </a:lnTo>
                  <a:lnTo>
                    <a:pt x="757428" y="166114"/>
                  </a:lnTo>
                  <a:close/>
                </a:path>
              </a:pathLst>
            </a:custGeom>
            <a:solidFill>
              <a:srgbClr val="2D4E7D"/>
            </a:solidFill>
          </p:spPr>
          <p:txBody>
            <a:bodyPr wrap="square" lIns="0" tIns="0" rIns="0" bIns="0" rtlCol="0"/>
            <a:lstStyle/>
            <a:p/>
          </p:txBody>
        </p:sp>
      </p:grpSp>
      <p:pic>
        <p:nvPicPr>
          <p:cNvPr id="7" name="object 7" descr=""/>
          <p:cNvPicPr/>
          <p:nvPr/>
        </p:nvPicPr>
        <p:blipFill>
          <a:blip r:embed="rId3" cstate="print"/>
          <a:stretch>
            <a:fillRect/>
          </a:stretch>
        </p:blipFill>
        <p:spPr>
          <a:xfrm>
            <a:off x="10075164" y="339852"/>
            <a:ext cx="1854707" cy="451103"/>
          </a:xfrm>
          <a:prstGeom prst="rect">
            <a:avLst/>
          </a:prstGeom>
        </p:spPr>
      </p:pic>
      <p:grpSp>
        <p:nvGrpSpPr>
          <p:cNvPr id="8" name="object 8" descr=""/>
          <p:cNvGrpSpPr/>
          <p:nvPr/>
        </p:nvGrpSpPr>
        <p:grpSpPr>
          <a:xfrm>
            <a:off x="326136" y="202692"/>
            <a:ext cx="1386840" cy="787400"/>
            <a:chOff x="326136" y="202692"/>
            <a:chExt cx="1386840" cy="787400"/>
          </a:xfrm>
        </p:grpSpPr>
        <p:sp>
          <p:nvSpPr>
            <p:cNvPr id="9" name="object 9" descr=""/>
            <p:cNvSpPr/>
            <p:nvPr/>
          </p:nvSpPr>
          <p:spPr>
            <a:xfrm>
              <a:off x="326136" y="359409"/>
              <a:ext cx="1386840" cy="433070"/>
            </a:xfrm>
            <a:custGeom>
              <a:avLst/>
              <a:gdLst/>
              <a:ahLst/>
              <a:cxnLst/>
              <a:rect l="l" t="t" r="r" b="b"/>
              <a:pathLst>
                <a:path w="1386839" h="433070">
                  <a:moveTo>
                    <a:pt x="1386840" y="421640"/>
                  </a:moveTo>
                  <a:lnTo>
                    <a:pt x="168846" y="421640"/>
                  </a:lnTo>
                  <a:lnTo>
                    <a:pt x="168846" y="414020"/>
                  </a:lnTo>
                  <a:lnTo>
                    <a:pt x="168846" y="15240"/>
                  </a:lnTo>
                  <a:lnTo>
                    <a:pt x="168846" y="0"/>
                  </a:lnTo>
                  <a:lnTo>
                    <a:pt x="79552" y="0"/>
                  </a:lnTo>
                  <a:lnTo>
                    <a:pt x="79552" y="15240"/>
                  </a:lnTo>
                  <a:lnTo>
                    <a:pt x="79552" y="414020"/>
                  </a:lnTo>
                  <a:lnTo>
                    <a:pt x="33832" y="414020"/>
                  </a:lnTo>
                  <a:lnTo>
                    <a:pt x="33832" y="15240"/>
                  </a:lnTo>
                  <a:lnTo>
                    <a:pt x="33832" y="0"/>
                  </a:lnTo>
                  <a:lnTo>
                    <a:pt x="0" y="0"/>
                  </a:lnTo>
                  <a:lnTo>
                    <a:pt x="0" y="15240"/>
                  </a:lnTo>
                  <a:lnTo>
                    <a:pt x="0" y="414020"/>
                  </a:lnTo>
                  <a:lnTo>
                    <a:pt x="0" y="421640"/>
                  </a:lnTo>
                  <a:lnTo>
                    <a:pt x="0" y="433070"/>
                  </a:lnTo>
                  <a:lnTo>
                    <a:pt x="107289" y="433070"/>
                  </a:lnTo>
                  <a:lnTo>
                    <a:pt x="107289" y="421640"/>
                  </a:lnTo>
                  <a:lnTo>
                    <a:pt x="107289" y="414020"/>
                  </a:lnTo>
                  <a:lnTo>
                    <a:pt x="107289" y="15240"/>
                  </a:lnTo>
                  <a:lnTo>
                    <a:pt x="153009" y="15240"/>
                  </a:lnTo>
                  <a:lnTo>
                    <a:pt x="153009" y="414020"/>
                  </a:lnTo>
                  <a:lnTo>
                    <a:pt x="153009" y="421640"/>
                  </a:lnTo>
                  <a:lnTo>
                    <a:pt x="153009" y="433070"/>
                  </a:lnTo>
                  <a:lnTo>
                    <a:pt x="1386840" y="433070"/>
                  </a:lnTo>
                  <a:lnTo>
                    <a:pt x="1386840" y="421640"/>
                  </a:lnTo>
                  <a:close/>
                </a:path>
              </a:pathLst>
            </a:custGeom>
            <a:solidFill>
              <a:srgbClr val="28A9D5"/>
            </a:solidFill>
          </p:spPr>
          <p:txBody>
            <a:bodyPr wrap="square" lIns="0" tIns="0" rIns="0" bIns="0" rtlCol="0"/>
            <a:lstStyle/>
            <a:p/>
          </p:txBody>
        </p:sp>
        <p:pic>
          <p:nvPicPr>
            <p:cNvPr id="10" name="object 10" descr=""/>
            <p:cNvPicPr/>
            <p:nvPr/>
          </p:nvPicPr>
          <p:blipFill>
            <a:blip r:embed="rId4" cstate="print"/>
            <a:stretch>
              <a:fillRect/>
            </a:stretch>
          </p:blipFill>
          <p:spPr>
            <a:xfrm>
              <a:off x="358140" y="202692"/>
              <a:ext cx="1177290" cy="787145"/>
            </a:xfrm>
            <a:prstGeom prst="rect">
              <a:avLst/>
            </a:prstGeom>
          </p:spPr>
        </p:pic>
      </p:grpSp>
      <p:sp>
        <p:nvSpPr>
          <p:cNvPr id="11" name="object 11" descr=""/>
          <p:cNvSpPr txBox="1"/>
          <p:nvPr/>
        </p:nvSpPr>
        <p:spPr>
          <a:xfrm>
            <a:off x="566724" y="291160"/>
            <a:ext cx="5325745" cy="3601085"/>
          </a:xfrm>
          <a:prstGeom prst="rect">
            <a:avLst/>
          </a:prstGeom>
        </p:spPr>
        <p:txBody>
          <a:bodyPr wrap="square" lIns="0" tIns="12065" rIns="0" bIns="0" rtlCol="0" vert="horz">
            <a:spAutoFit/>
          </a:bodyPr>
          <a:lstStyle/>
          <a:p>
            <a:pPr marL="12700">
              <a:lnSpc>
                <a:spcPct val="100000"/>
              </a:lnSpc>
              <a:spcBef>
                <a:spcPts val="95"/>
              </a:spcBef>
            </a:pPr>
            <a:r>
              <a:rPr dirty="0" sz="2800" spc="-40" b="1">
                <a:solidFill>
                  <a:srgbClr val="2D4E7D"/>
                </a:solidFill>
                <a:latin typeface="微软雅黑"/>
                <a:cs typeface="微软雅黑"/>
              </a:rPr>
              <a:t>提</a:t>
            </a:r>
            <a:r>
              <a:rPr dirty="0" sz="2800" spc="-50" b="1">
                <a:solidFill>
                  <a:srgbClr val="2D4E7D"/>
                </a:solidFill>
                <a:latin typeface="微软雅黑"/>
                <a:cs typeface="微软雅黑"/>
              </a:rPr>
              <a:t>纲</a:t>
            </a:r>
            <a:endParaRPr sz="2800">
              <a:latin typeface="微软雅黑"/>
              <a:cs typeface="微软雅黑"/>
            </a:endParaRPr>
          </a:p>
          <a:p>
            <a:pPr>
              <a:lnSpc>
                <a:spcPct val="100000"/>
              </a:lnSpc>
              <a:spcBef>
                <a:spcPts val="20"/>
              </a:spcBef>
            </a:pPr>
            <a:endParaRPr sz="2500">
              <a:latin typeface="微软雅黑"/>
              <a:cs typeface="微软雅黑"/>
            </a:endParaRPr>
          </a:p>
          <a:p>
            <a:pPr marL="355600" indent="-342900">
              <a:lnSpc>
                <a:spcPct val="100000"/>
              </a:lnSpc>
              <a:buClr>
                <a:srgbClr val="FFC000"/>
              </a:buClr>
              <a:buFont typeface="Wingdings"/>
              <a:buChar char=""/>
              <a:tabLst>
                <a:tab pos="355600" algn="l"/>
              </a:tabLst>
            </a:pPr>
            <a:r>
              <a:rPr dirty="0" sz="2600" spc="-15" b="1">
                <a:solidFill>
                  <a:srgbClr val="C00000"/>
                </a:solidFill>
                <a:latin typeface="微软雅黑"/>
                <a:cs typeface="微软雅黑"/>
              </a:rPr>
              <a:t>操作系统与计算机体系结构的关系</a:t>
            </a:r>
            <a:endParaRPr sz="2600">
              <a:latin typeface="微软雅黑"/>
              <a:cs typeface="微软雅黑"/>
            </a:endParaRPr>
          </a:p>
          <a:p>
            <a:pPr marL="355600" indent="-342900">
              <a:lnSpc>
                <a:spcPct val="100000"/>
              </a:lnSpc>
              <a:spcBef>
                <a:spcPts val="2560"/>
              </a:spcBef>
              <a:buClr>
                <a:srgbClr val="FFC000"/>
              </a:buClr>
              <a:buFont typeface="Wingdings"/>
              <a:buChar char=""/>
              <a:tabLst>
                <a:tab pos="355600" algn="l"/>
              </a:tabLst>
            </a:pPr>
            <a:r>
              <a:rPr dirty="0" sz="2600" spc="-5" b="1">
                <a:latin typeface="微软雅黑"/>
                <a:cs typeface="微软雅黑"/>
              </a:rPr>
              <a:t>操作系统的形成与发展</a:t>
            </a:r>
            <a:endParaRPr sz="2600">
              <a:latin typeface="微软雅黑"/>
              <a:cs typeface="微软雅黑"/>
            </a:endParaRPr>
          </a:p>
          <a:p>
            <a:pPr marL="355600" indent="-342900">
              <a:lnSpc>
                <a:spcPct val="100000"/>
              </a:lnSpc>
              <a:spcBef>
                <a:spcPts val="2555"/>
              </a:spcBef>
              <a:buClr>
                <a:srgbClr val="FFC000"/>
              </a:buClr>
              <a:buFont typeface="Wingdings"/>
              <a:buChar char=""/>
              <a:tabLst>
                <a:tab pos="355600" algn="l"/>
              </a:tabLst>
            </a:pPr>
            <a:r>
              <a:rPr dirty="0" sz="2600" spc="-10" b="1">
                <a:latin typeface="微软雅黑"/>
                <a:cs typeface="微软雅黑"/>
              </a:rPr>
              <a:t>操作系统的定义</a:t>
            </a:r>
            <a:endParaRPr sz="2600">
              <a:latin typeface="微软雅黑"/>
              <a:cs typeface="微软雅黑"/>
            </a:endParaRPr>
          </a:p>
          <a:p>
            <a:pPr marL="355600" indent="-342900">
              <a:lnSpc>
                <a:spcPct val="100000"/>
              </a:lnSpc>
              <a:spcBef>
                <a:spcPts val="2570"/>
              </a:spcBef>
              <a:buClr>
                <a:srgbClr val="FFC000"/>
              </a:buClr>
              <a:buFont typeface="Wingdings"/>
              <a:buChar char=""/>
              <a:tabLst>
                <a:tab pos="355600" algn="l"/>
              </a:tabLst>
            </a:pPr>
            <a:r>
              <a:rPr dirty="0" sz="2600" spc="-5" b="1">
                <a:latin typeface="微软雅黑"/>
                <a:cs typeface="微软雅黑"/>
              </a:rPr>
              <a:t>操作系统的资源管理功能</a:t>
            </a:r>
            <a:endParaRPr sz="2600">
              <a:latin typeface="微软雅黑"/>
              <a:cs typeface="微软雅黑"/>
            </a:endParaRPr>
          </a:p>
        </p:txBody>
      </p:sp>
      <p:sp>
        <p:nvSpPr>
          <p:cNvPr id="12" name="object 12"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1825751" y="493775"/>
            <a:ext cx="8099425" cy="5899150"/>
            <a:chOff x="1825751" y="493775"/>
            <a:chExt cx="8099425" cy="5899150"/>
          </a:xfrm>
        </p:grpSpPr>
        <p:pic>
          <p:nvPicPr>
            <p:cNvPr id="3" name="object 3" descr=""/>
            <p:cNvPicPr/>
            <p:nvPr/>
          </p:nvPicPr>
          <p:blipFill>
            <a:blip r:embed="rId2" cstate="print"/>
            <a:stretch>
              <a:fillRect/>
            </a:stretch>
          </p:blipFill>
          <p:spPr>
            <a:xfrm>
              <a:off x="1825751" y="3250691"/>
              <a:ext cx="8099298" cy="3141725"/>
            </a:xfrm>
            <a:prstGeom prst="rect">
              <a:avLst/>
            </a:prstGeom>
          </p:spPr>
        </p:pic>
        <p:pic>
          <p:nvPicPr>
            <p:cNvPr id="4" name="object 4" descr=""/>
            <p:cNvPicPr/>
            <p:nvPr/>
          </p:nvPicPr>
          <p:blipFill>
            <a:blip r:embed="rId3" cstate="print"/>
            <a:stretch>
              <a:fillRect/>
            </a:stretch>
          </p:blipFill>
          <p:spPr>
            <a:xfrm>
              <a:off x="7781543" y="2930639"/>
              <a:ext cx="655307" cy="624852"/>
            </a:xfrm>
            <a:prstGeom prst="rect">
              <a:avLst/>
            </a:prstGeom>
          </p:spPr>
        </p:pic>
        <p:pic>
          <p:nvPicPr>
            <p:cNvPr id="5" name="object 5" descr=""/>
            <p:cNvPicPr/>
            <p:nvPr/>
          </p:nvPicPr>
          <p:blipFill>
            <a:blip r:embed="rId4" cstate="print"/>
            <a:stretch>
              <a:fillRect/>
            </a:stretch>
          </p:blipFill>
          <p:spPr>
            <a:xfrm>
              <a:off x="7822692" y="3017519"/>
              <a:ext cx="522731" cy="507491"/>
            </a:xfrm>
            <a:prstGeom prst="rect">
              <a:avLst/>
            </a:prstGeom>
          </p:spPr>
        </p:pic>
        <p:sp>
          <p:nvSpPr>
            <p:cNvPr id="6" name="object 6" descr=""/>
            <p:cNvSpPr/>
            <p:nvPr/>
          </p:nvSpPr>
          <p:spPr>
            <a:xfrm>
              <a:off x="7822692" y="3017519"/>
              <a:ext cx="523240" cy="508000"/>
            </a:xfrm>
            <a:custGeom>
              <a:avLst/>
              <a:gdLst/>
              <a:ahLst/>
              <a:cxnLst/>
              <a:rect l="l" t="t" r="r" b="b"/>
              <a:pathLst>
                <a:path w="523240" h="508000">
                  <a:moveTo>
                    <a:pt x="0" y="253745"/>
                  </a:moveTo>
                  <a:lnTo>
                    <a:pt x="130682" y="253745"/>
                  </a:lnTo>
                  <a:lnTo>
                    <a:pt x="130682" y="0"/>
                  </a:lnTo>
                  <a:lnTo>
                    <a:pt x="392049" y="0"/>
                  </a:lnTo>
                  <a:lnTo>
                    <a:pt x="392049" y="253745"/>
                  </a:lnTo>
                  <a:lnTo>
                    <a:pt x="522731" y="253745"/>
                  </a:lnTo>
                  <a:lnTo>
                    <a:pt x="261365" y="507491"/>
                  </a:lnTo>
                  <a:lnTo>
                    <a:pt x="0" y="253745"/>
                  </a:lnTo>
                  <a:close/>
                </a:path>
              </a:pathLst>
            </a:custGeom>
            <a:ln w="12191">
              <a:solidFill>
                <a:srgbClr val="4790D0"/>
              </a:solidFill>
            </a:ln>
          </p:spPr>
          <p:txBody>
            <a:bodyPr wrap="square" lIns="0" tIns="0" rIns="0" bIns="0" rtlCol="0"/>
            <a:lstStyle/>
            <a:p/>
          </p:txBody>
        </p:sp>
        <p:pic>
          <p:nvPicPr>
            <p:cNvPr id="7" name="object 7" descr=""/>
            <p:cNvPicPr/>
            <p:nvPr/>
          </p:nvPicPr>
          <p:blipFill>
            <a:blip r:embed="rId5" cstate="print"/>
            <a:stretch>
              <a:fillRect/>
            </a:stretch>
          </p:blipFill>
          <p:spPr>
            <a:xfrm>
              <a:off x="5341619" y="4486643"/>
              <a:ext cx="617220" cy="597420"/>
            </a:xfrm>
            <a:prstGeom prst="rect">
              <a:avLst/>
            </a:prstGeom>
          </p:spPr>
        </p:pic>
        <p:pic>
          <p:nvPicPr>
            <p:cNvPr id="8" name="object 8" descr=""/>
            <p:cNvPicPr/>
            <p:nvPr/>
          </p:nvPicPr>
          <p:blipFill>
            <a:blip r:embed="rId6" cstate="print"/>
            <a:stretch>
              <a:fillRect/>
            </a:stretch>
          </p:blipFill>
          <p:spPr>
            <a:xfrm>
              <a:off x="5376672" y="4581143"/>
              <a:ext cx="499872" cy="466344"/>
            </a:xfrm>
            <a:prstGeom prst="rect">
              <a:avLst/>
            </a:prstGeom>
          </p:spPr>
        </p:pic>
        <p:sp>
          <p:nvSpPr>
            <p:cNvPr id="9" name="object 9" descr=""/>
            <p:cNvSpPr/>
            <p:nvPr/>
          </p:nvSpPr>
          <p:spPr>
            <a:xfrm>
              <a:off x="5376672" y="4581143"/>
              <a:ext cx="500380" cy="466725"/>
            </a:xfrm>
            <a:custGeom>
              <a:avLst/>
              <a:gdLst/>
              <a:ahLst/>
              <a:cxnLst/>
              <a:rect l="l" t="t" r="r" b="b"/>
              <a:pathLst>
                <a:path w="500379" h="466725">
                  <a:moveTo>
                    <a:pt x="0" y="233171"/>
                  </a:moveTo>
                  <a:lnTo>
                    <a:pt x="233172" y="0"/>
                  </a:lnTo>
                  <a:lnTo>
                    <a:pt x="233172" y="116585"/>
                  </a:lnTo>
                  <a:lnTo>
                    <a:pt x="499872" y="116585"/>
                  </a:lnTo>
                  <a:lnTo>
                    <a:pt x="499872" y="349757"/>
                  </a:lnTo>
                  <a:lnTo>
                    <a:pt x="233172" y="349757"/>
                  </a:lnTo>
                  <a:lnTo>
                    <a:pt x="233172" y="466343"/>
                  </a:lnTo>
                  <a:lnTo>
                    <a:pt x="0" y="233171"/>
                  </a:lnTo>
                  <a:close/>
                </a:path>
              </a:pathLst>
            </a:custGeom>
            <a:ln w="12192">
              <a:solidFill>
                <a:srgbClr val="4790D0"/>
              </a:solidFill>
            </a:ln>
          </p:spPr>
          <p:txBody>
            <a:bodyPr wrap="square" lIns="0" tIns="0" rIns="0" bIns="0" rtlCol="0"/>
            <a:lstStyle/>
            <a:p/>
          </p:txBody>
        </p:sp>
        <p:pic>
          <p:nvPicPr>
            <p:cNvPr id="10" name="object 10" descr=""/>
            <p:cNvPicPr/>
            <p:nvPr/>
          </p:nvPicPr>
          <p:blipFill>
            <a:blip r:embed="rId7" cstate="print"/>
            <a:stretch>
              <a:fillRect/>
            </a:stretch>
          </p:blipFill>
          <p:spPr>
            <a:xfrm>
              <a:off x="1915667" y="493775"/>
              <a:ext cx="7881366" cy="2756154"/>
            </a:xfrm>
            <a:prstGeom prst="rect">
              <a:avLst/>
            </a:prstGeom>
          </p:spPr>
        </p:pic>
      </p:grpSp>
      <p:sp>
        <p:nvSpPr>
          <p:cNvPr id="11" name="object 11"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3735070" cy="787400"/>
            <a:chOff x="358140" y="202692"/>
            <a:chExt cx="3735070" cy="787400"/>
          </a:xfrm>
        </p:grpSpPr>
        <p:pic>
          <p:nvPicPr>
            <p:cNvPr id="3" name="object 3" descr=""/>
            <p:cNvPicPr/>
            <p:nvPr/>
          </p:nvPicPr>
          <p:blipFill>
            <a:blip r:embed="rId2" cstate="print"/>
            <a:stretch>
              <a:fillRect/>
            </a:stretch>
          </p:blipFill>
          <p:spPr>
            <a:xfrm>
              <a:off x="358140" y="202692"/>
              <a:ext cx="788669" cy="787145"/>
            </a:xfrm>
            <a:prstGeom prst="rect">
              <a:avLst/>
            </a:prstGeom>
          </p:spPr>
        </p:pic>
        <p:pic>
          <p:nvPicPr>
            <p:cNvPr id="4" name="object 4" descr=""/>
            <p:cNvPicPr/>
            <p:nvPr/>
          </p:nvPicPr>
          <p:blipFill>
            <a:blip r:embed="rId3" cstate="print"/>
            <a:stretch>
              <a:fillRect/>
            </a:stretch>
          </p:blipFill>
          <p:spPr>
            <a:xfrm>
              <a:off x="784859" y="202692"/>
              <a:ext cx="3307841" cy="787145"/>
            </a:xfrm>
            <a:prstGeom prst="rect">
              <a:avLst/>
            </a:prstGeom>
          </p:spPr>
        </p:pic>
      </p:grpSp>
      <p:sp>
        <p:nvSpPr>
          <p:cNvPr id="5" name="object 5" descr=""/>
          <p:cNvSpPr txBox="1"/>
          <p:nvPr/>
        </p:nvSpPr>
        <p:spPr>
          <a:xfrm>
            <a:off x="566724" y="291160"/>
            <a:ext cx="3564254" cy="3884295"/>
          </a:xfrm>
          <a:prstGeom prst="rect">
            <a:avLst/>
          </a:prstGeom>
        </p:spPr>
        <p:txBody>
          <a:bodyPr wrap="square" lIns="0" tIns="12065" rIns="0" bIns="0" rtlCol="0" vert="horz">
            <a:spAutoFit/>
          </a:bodyPr>
          <a:lstStyle/>
          <a:p>
            <a:pPr marL="439420" indent="-426720">
              <a:lnSpc>
                <a:spcPct val="100000"/>
              </a:lnSpc>
              <a:spcBef>
                <a:spcPts val="95"/>
              </a:spcBef>
              <a:buAutoNum type="arabicPeriod" startAt="5"/>
              <a:tabLst>
                <a:tab pos="439420" algn="l"/>
              </a:tabLst>
            </a:pPr>
            <a:r>
              <a:rPr dirty="0" sz="2800" spc="-40" b="1">
                <a:solidFill>
                  <a:srgbClr val="2D4E7D"/>
                </a:solidFill>
                <a:latin typeface="微软雅黑"/>
                <a:cs typeface="微软雅黑"/>
              </a:rPr>
              <a:t>衍</a:t>
            </a:r>
            <a:r>
              <a:rPr dirty="0" sz="2800" spc="-40" b="1">
                <a:solidFill>
                  <a:srgbClr val="2D4E7D"/>
                </a:solidFill>
                <a:latin typeface="微软雅黑"/>
                <a:cs typeface="微软雅黑"/>
              </a:rPr>
              <a:t>生</a:t>
            </a:r>
            <a:r>
              <a:rPr dirty="0" sz="2800" spc="-40" b="1">
                <a:solidFill>
                  <a:srgbClr val="2D4E7D"/>
                </a:solidFill>
                <a:latin typeface="微软雅黑"/>
                <a:cs typeface="微软雅黑"/>
              </a:rPr>
              <a:t>和</a:t>
            </a:r>
            <a:r>
              <a:rPr dirty="0" sz="2800" spc="-40" b="1">
                <a:solidFill>
                  <a:srgbClr val="2D4E7D"/>
                </a:solidFill>
                <a:latin typeface="微软雅黑"/>
                <a:cs typeface="微软雅黑"/>
              </a:rPr>
              <a:t>多</a:t>
            </a:r>
            <a:r>
              <a:rPr dirty="0" sz="2800" spc="-40" b="1">
                <a:solidFill>
                  <a:srgbClr val="2D4E7D"/>
                </a:solidFill>
                <a:latin typeface="微软雅黑"/>
                <a:cs typeface="微软雅黑"/>
              </a:rPr>
              <a:t>样</a:t>
            </a:r>
            <a:r>
              <a:rPr dirty="0" sz="2800" spc="-40" b="1">
                <a:solidFill>
                  <a:srgbClr val="2D4E7D"/>
                </a:solidFill>
                <a:latin typeface="微软雅黑"/>
                <a:cs typeface="微软雅黑"/>
              </a:rPr>
              <a:t>化</a:t>
            </a:r>
            <a:r>
              <a:rPr dirty="0" sz="2800" spc="-40" b="1">
                <a:solidFill>
                  <a:srgbClr val="2D4E7D"/>
                </a:solidFill>
                <a:latin typeface="微软雅黑"/>
                <a:cs typeface="微软雅黑"/>
              </a:rPr>
              <a:t>阶</a:t>
            </a:r>
            <a:r>
              <a:rPr dirty="0" sz="2800" spc="-50" b="1">
                <a:solidFill>
                  <a:srgbClr val="2D4E7D"/>
                </a:solidFill>
                <a:latin typeface="微软雅黑"/>
                <a:cs typeface="微软雅黑"/>
              </a:rPr>
              <a:t>段</a:t>
            </a:r>
            <a:endParaRPr sz="2800">
              <a:latin typeface="微软雅黑"/>
              <a:cs typeface="微软雅黑"/>
            </a:endParaRPr>
          </a:p>
          <a:p>
            <a:pPr>
              <a:lnSpc>
                <a:spcPct val="100000"/>
              </a:lnSpc>
              <a:spcBef>
                <a:spcPts val="15"/>
              </a:spcBef>
              <a:buClr>
                <a:srgbClr val="2D4E7D"/>
              </a:buClr>
              <a:buFont typeface="΢"/>
              <a:buAutoNum type="arabicPeriod" startAt="5"/>
            </a:pPr>
            <a:endParaRPr sz="3000">
              <a:latin typeface="微软雅黑"/>
              <a:cs typeface="微软雅黑"/>
            </a:endParaRPr>
          </a:p>
          <a:p>
            <a:pPr lvl="1" marL="355600" indent="-342900">
              <a:lnSpc>
                <a:spcPct val="100000"/>
              </a:lnSpc>
              <a:buClr>
                <a:srgbClr val="FFC000"/>
              </a:buClr>
              <a:buFont typeface="Wingdings"/>
              <a:buChar char=""/>
              <a:tabLst>
                <a:tab pos="355600" algn="l"/>
              </a:tabLst>
            </a:pPr>
            <a:r>
              <a:rPr dirty="0" sz="2800" spc="-40" b="1">
                <a:latin typeface="微软雅黑"/>
                <a:cs typeface="微软雅黑"/>
              </a:rPr>
              <a:t>嵌</a:t>
            </a:r>
            <a:r>
              <a:rPr dirty="0" sz="2800" spc="-40" b="1">
                <a:latin typeface="微软雅黑"/>
                <a:cs typeface="微软雅黑"/>
              </a:rPr>
              <a:t>入</a:t>
            </a:r>
            <a:r>
              <a:rPr dirty="0" sz="2800" spc="-40" b="1">
                <a:latin typeface="微软雅黑"/>
                <a:cs typeface="微软雅黑"/>
              </a:rPr>
              <a:t>式</a:t>
            </a:r>
            <a:r>
              <a:rPr dirty="0" sz="2800" spc="-40" b="1">
                <a:latin typeface="微软雅黑"/>
                <a:cs typeface="微软雅黑"/>
              </a:rPr>
              <a:t>操</a:t>
            </a:r>
            <a:r>
              <a:rPr dirty="0" sz="2800" spc="-40" b="1">
                <a:latin typeface="微软雅黑"/>
                <a:cs typeface="微软雅黑"/>
              </a:rPr>
              <a:t>作</a:t>
            </a:r>
            <a:r>
              <a:rPr dirty="0" sz="2800" spc="-40" b="1">
                <a:latin typeface="微软雅黑"/>
                <a:cs typeface="微软雅黑"/>
              </a:rPr>
              <a:t>系</a:t>
            </a:r>
            <a:r>
              <a:rPr dirty="0" sz="2800" spc="-50" b="1">
                <a:latin typeface="微软雅黑"/>
                <a:cs typeface="微软雅黑"/>
              </a:rPr>
              <a:t>统</a:t>
            </a:r>
            <a:endParaRPr sz="2800">
              <a:latin typeface="微软雅黑"/>
              <a:cs typeface="微软雅黑"/>
            </a:endParaRPr>
          </a:p>
          <a:p>
            <a:pPr lvl="1" marL="355600" indent="-342900">
              <a:lnSpc>
                <a:spcPct val="100000"/>
              </a:lnSpc>
              <a:spcBef>
                <a:spcPts val="2675"/>
              </a:spcBef>
              <a:buClr>
                <a:srgbClr val="FFC000"/>
              </a:buClr>
              <a:buFont typeface="Wingdings"/>
              <a:buChar char=""/>
              <a:tabLst>
                <a:tab pos="355600" algn="l"/>
              </a:tabLst>
            </a:pPr>
            <a:r>
              <a:rPr dirty="0" sz="2800" spc="-35" b="1">
                <a:latin typeface="微软雅黑"/>
                <a:cs typeface="微软雅黑"/>
              </a:rPr>
              <a:t>个</a:t>
            </a:r>
            <a:r>
              <a:rPr dirty="0" sz="2800" spc="-35" b="1">
                <a:latin typeface="微软雅黑"/>
                <a:cs typeface="微软雅黑"/>
              </a:rPr>
              <a:t>人</a:t>
            </a:r>
            <a:r>
              <a:rPr dirty="0" sz="2800" spc="-35" b="1">
                <a:latin typeface="微软雅黑"/>
                <a:cs typeface="微软雅黑"/>
              </a:rPr>
              <a:t>计</a:t>
            </a:r>
            <a:r>
              <a:rPr dirty="0" sz="2800" spc="-35" b="1">
                <a:latin typeface="微软雅黑"/>
                <a:cs typeface="微软雅黑"/>
              </a:rPr>
              <a:t>算</a:t>
            </a:r>
            <a:r>
              <a:rPr dirty="0" sz="2800" spc="-35" b="1">
                <a:latin typeface="微软雅黑"/>
                <a:cs typeface="微软雅黑"/>
              </a:rPr>
              <a:t>机</a:t>
            </a: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50" b="1">
                <a:latin typeface="微软雅黑"/>
                <a:cs typeface="微软雅黑"/>
              </a:rPr>
              <a:t>统</a:t>
            </a:r>
            <a:endParaRPr sz="2800">
              <a:latin typeface="微软雅黑"/>
              <a:cs typeface="微软雅黑"/>
            </a:endParaRPr>
          </a:p>
          <a:p>
            <a:pPr lvl="1" marL="355600" indent="-342900">
              <a:lnSpc>
                <a:spcPct val="100000"/>
              </a:lnSpc>
              <a:spcBef>
                <a:spcPts val="2695"/>
              </a:spcBef>
              <a:buClr>
                <a:srgbClr val="FFC000"/>
              </a:buClr>
              <a:buFont typeface="Wingdings"/>
              <a:buChar char=""/>
              <a:tabLst>
                <a:tab pos="355600" algn="l"/>
              </a:tabLst>
            </a:pPr>
            <a:r>
              <a:rPr dirty="0" sz="2800" spc="-35" b="1">
                <a:latin typeface="微软雅黑"/>
                <a:cs typeface="微软雅黑"/>
              </a:rPr>
              <a:t>网</a:t>
            </a:r>
            <a:r>
              <a:rPr dirty="0" sz="2800" spc="-35" b="1">
                <a:latin typeface="微软雅黑"/>
                <a:cs typeface="微软雅黑"/>
              </a:rPr>
              <a:t>络</a:t>
            </a: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50" b="1">
                <a:latin typeface="微软雅黑"/>
                <a:cs typeface="微软雅黑"/>
              </a:rPr>
              <a:t>统</a:t>
            </a:r>
            <a:endParaRPr sz="2800">
              <a:latin typeface="微软雅黑"/>
              <a:cs typeface="微软雅黑"/>
            </a:endParaRPr>
          </a:p>
          <a:p>
            <a:pPr lvl="1" marL="355600" indent="-342900">
              <a:lnSpc>
                <a:spcPct val="100000"/>
              </a:lnSpc>
              <a:spcBef>
                <a:spcPts val="2675"/>
              </a:spcBef>
              <a:buClr>
                <a:srgbClr val="FFC000"/>
              </a:buClr>
              <a:buFont typeface="Wingdings"/>
              <a:buChar char=""/>
              <a:tabLst>
                <a:tab pos="355600" algn="l"/>
              </a:tabLst>
            </a:pPr>
            <a:r>
              <a:rPr dirty="0" sz="2800" spc="-35" b="1">
                <a:latin typeface="微软雅黑"/>
                <a:cs typeface="微软雅黑"/>
              </a:rPr>
              <a:t>分</a:t>
            </a:r>
            <a:r>
              <a:rPr dirty="0" sz="2800" spc="-35" b="1">
                <a:latin typeface="微软雅黑"/>
                <a:cs typeface="微软雅黑"/>
              </a:rPr>
              <a:t>布</a:t>
            </a:r>
            <a:r>
              <a:rPr dirty="0" sz="2800" spc="-35" b="1">
                <a:latin typeface="微软雅黑"/>
                <a:cs typeface="微软雅黑"/>
              </a:rPr>
              <a:t>式</a:t>
            </a: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50" b="1">
                <a:latin typeface="微软雅黑"/>
                <a:cs typeface="微软雅黑"/>
              </a:rPr>
              <a:t>统</a:t>
            </a:r>
            <a:endParaRPr sz="2800">
              <a:latin typeface="微软雅黑"/>
              <a:cs typeface="微软雅黑"/>
            </a:endParaRPr>
          </a:p>
        </p:txBody>
      </p:sp>
      <p:sp>
        <p:nvSpPr>
          <p:cNvPr id="6" name="object 6"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952750" cy="787145"/>
          </a:xfrm>
          <a:prstGeom prst="rect">
            <a:avLst/>
          </a:prstGeom>
        </p:spPr>
      </p:pic>
      <p:sp>
        <p:nvSpPr>
          <p:cNvPr id="3" name="object 3"/>
          <p:cNvSpPr txBox="1">
            <a:spLocks noGrp="1"/>
          </p:cNvSpPr>
          <p:nvPr>
            <p:ph type="title"/>
          </p:nvPr>
        </p:nvSpPr>
        <p:spPr>
          <a:xfrm>
            <a:off x="566724" y="291160"/>
            <a:ext cx="2511425" cy="452120"/>
          </a:xfrm>
          <a:prstGeom prst="rect"/>
        </p:spPr>
        <p:txBody>
          <a:bodyPr wrap="square" lIns="0" tIns="12065" rIns="0" bIns="0" rtlCol="0" vert="horz">
            <a:spAutoFit/>
          </a:bodyPr>
          <a:lstStyle/>
          <a:p>
            <a:pPr marL="12700">
              <a:lnSpc>
                <a:spcPct val="100000"/>
              </a:lnSpc>
              <a:spcBef>
                <a:spcPts val="95"/>
              </a:spcBef>
            </a:pPr>
            <a:r>
              <a:rPr dirty="0" spc="-40"/>
              <a:t>嵌</a:t>
            </a:r>
            <a:r>
              <a:rPr dirty="0" spc="-40"/>
              <a:t>入</a:t>
            </a:r>
            <a:r>
              <a:rPr dirty="0" spc="-40"/>
              <a:t>式</a:t>
            </a:r>
            <a:r>
              <a:rPr dirty="0" spc="-40"/>
              <a:t>操</a:t>
            </a:r>
            <a:r>
              <a:rPr dirty="0" spc="-40"/>
              <a:t>作</a:t>
            </a:r>
            <a:r>
              <a:rPr dirty="0" spc="-40"/>
              <a:t>系</a:t>
            </a:r>
            <a:r>
              <a:rPr dirty="0" spc="-50"/>
              <a:t>统</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992764"/>
            <a:ext cx="11445240" cy="5083175"/>
          </a:xfrm>
          <a:prstGeom prst="rect">
            <a:avLst/>
          </a:prstGeom>
        </p:spPr>
        <p:txBody>
          <a:bodyPr wrap="square" lIns="0" tIns="12065" rIns="0" bIns="0" rtlCol="0" vert="horz">
            <a:spAutoFit/>
          </a:bodyPr>
          <a:lstStyle/>
          <a:p>
            <a:pPr marL="354965" marR="315595" indent="-342900">
              <a:lnSpc>
                <a:spcPct val="150000"/>
              </a:lnSpc>
              <a:spcBef>
                <a:spcPts val="95"/>
              </a:spcBef>
              <a:buClr>
                <a:srgbClr val="FFC000"/>
              </a:buClr>
              <a:buFont typeface="Wingdings"/>
              <a:buChar char=""/>
              <a:tabLst>
                <a:tab pos="355600" algn="l"/>
              </a:tabLst>
            </a:pPr>
            <a:r>
              <a:rPr dirty="0" sz="2800" spc="-15" b="1">
                <a:latin typeface="微软雅黑"/>
                <a:cs typeface="微软雅黑"/>
              </a:rPr>
              <a:t>嵌入式系统是指作为一个部件嵌入到更大的、专用的系统中的计算机</a:t>
            </a:r>
            <a:r>
              <a:rPr dirty="0" sz="2800" spc="-40" b="1">
                <a:latin typeface="微软雅黑"/>
                <a:cs typeface="微软雅黑"/>
              </a:rPr>
              <a:t>系</a:t>
            </a:r>
            <a:r>
              <a:rPr dirty="0" sz="2800" spc="-40" b="1">
                <a:latin typeface="微软雅黑"/>
                <a:cs typeface="微软雅黑"/>
              </a:rPr>
              <a:t>统</a:t>
            </a:r>
            <a:r>
              <a:rPr dirty="0" sz="2800" spc="-40" b="1">
                <a:latin typeface="微软雅黑"/>
                <a:cs typeface="微软雅黑"/>
              </a:rPr>
              <a:t>，</a:t>
            </a:r>
            <a:r>
              <a:rPr dirty="0" sz="2800" spc="-35" b="1">
                <a:latin typeface="微软雅黑"/>
                <a:cs typeface="微软雅黑"/>
              </a:rPr>
              <a:t>特</a:t>
            </a:r>
            <a:r>
              <a:rPr dirty="0" sz="2800" spc="-35" b="1">
                <a:latin typeface="微软雅黑"/>
                <a:cs typeface="微软雅黑"/>
              </a:rPr>
              <a:t>点</a:t>
            </a:r>
            <a:r>
              <a:rPr dirty="0" sz="2800" spc="-35" b="1">
                <a:latin typeface="微软雅黑"/>
                <a:cs typeface="微软雅黑"/>
              </a:rPr>
              <a:t>是</a:t>
            </a:r>
            <a:r>
              <a:rPr dirty="0" sz="2800" spc="-35" b="1">
                <a:latin typeface="微软雅黑"/>
                <a:cs typeface="微软雅黑"/>
              </a:rPr>
              <a:t>小</a:t>
            </a:r>
            <a:r>
              <a:rPr dirty="0" sz="2800" spc="-35" b="1">
                <a:latin typeface="微软雅黑"/>
                <a:cs typeface="微软雅黑"/>
              </a:rPr>
              <a:t>而</a:t>
            </a:r>
            <a:r>
              <a:rPr dirty="0" sz="2800" spc="-35" b="1">
                <a:latin typeface="微软雅黑"/>
                <a:cs typeface="微软雅黑"/>
              </a:rPr>
              <a:t>专</a:t>
            </a:r>
            <a:r>
              <a:rPr dirty="0" sz="2800" spc="-50" b="1">
                <a:latin typeface="微软雅黑"/>
                <a:cs typeface="微软雅黑"/>
              </a:rPr>
              <a:t>用。</a:t>
            </a:r>
            <a:endParaRPr sz="2800">
              <a:latin typeface="微软雅黑"/>
              <a:cs typeface="微软雅黑"/>
            </a:endParaRPr>
          </a:p>
          <a:p>
            <a:pPr lvl="1" marL="824865" indent="-356235">
              <a:lnSpc>
                <a:spcPct val="100000"/>
              </a:lnSpc>
              <a:spcBef>
                <a:spcPts val="2140"/>
              </a:spcBef>
              <a:buClr>
                <a:srgbClr val="FFC000"/>
              </a:buClr>
              <a:buFont typeface="Wingdings"/>
              <a:buChar char=""/>
              <a:tabLst>
                <a:tab pos="825500" algn="l"/>
              </a:tabLst>
            </a:pPr>
            <a:r>
              <a:rPr dirty="0" sz="2400" spc="-10">
                <a:solidFill>
                  <a:srgbClr val="1286B7"/>
                </a:solidFill>
                <a:latin typeface="微软雅黑"/>
                <a:cs typeface="微软雅黑"/>
              </a:rPr>
              <a:t>计算能力受限</a:t>
            </a:r>
            <a:endParaRPr sz="2400">
              <a:latin typeface="微软雅黑"/>
              <a:cs typeface="微软雅黑"/>
            </a:endParaRPr>
          </a:p>
          <a:p>
            <a:pPr lvl="1" marL="824865" indent="-356235">
              <a:lnSpc>
                <a:spcPct val="100000"/>
              </a:lnSpc>
              <a:spcBef>
                <a:spcPts val="2039"/>
              </a:spcBef>
              <a:buClr>
                <a:srgbClr val="FFC000"/>
              </a:buClr>
              <a:buFont typeface="Wingdings"/>
              <a:buChar char=""/>
              <a:tabLst>
                <a:tab pos="825500" algn="l"/>
              </a:tabLst>
            </a:pPr>
            <a:r>
              <a:rPr dirty="0" sz="2400" spc="-20">
                <a:solidFill>
                  <a:srgbClr val="1286B7"/>
                </a:solidFill>
                <a:latin typeface="微软雅黑"/>
                <a:cs typeface="微软雅黑"/>
              </a:rPr>
              <a:t>能耗受限</a:t>
            </a:r>
            <a:endParaRPr sz="2400">
              <a:latin typeface="微软雅黑"/>
              <a:cs typeface="微软雅黑"/>
            </a:endParaRPr>
          </a:p>
          <a:p>
            <a:pPr lvl="1" marL="824865" indent="-356235">
              <a:lnSpc>
                <a:spcPct val="100000"/>
              </a:lnSpc>
              <a:spcBef>
                <a:spcPts val="2045"/>
              </a:spcBef>
              <a:buClr>
                <a:srgbClr val="FFC000"/>
              </a:buClr>
              <a:buFont typeface="Wingdings"/>
              <a:buChar char=""/>
              <a:tabLst>
                <a:tab pos="825500" algn="l"/>
              </a:tabLst>
            </a:pPr>
            <a:r>
              <a:rPr dirty="0" sz="2400" spc="-10">
                <a:solidFill>
                  <a:srgbClr val="1286B7"/>
                </a:solidFill>
                <a:latin typeface="微软雅黑"/>
                <a:cs typeface="微软雅黑"/>
              </a:rPr>
              <a:t>网络连接情况受限等</a:t>
            </a:r>
            <a:endParaRPr sz="2400">
              <a:latin typeface="微软雅黑"/>
              <a:cs typeface="微软雅黑"/>
            </a:endParaRPr>
          </a:p>
          <a:p>
            <a:pPr marL="355600" indent="-342900">
              <a:lnSpc>
                <a:spcPct val="100000"/>
              </a:lnSpc>
              <a:spcBef>
                <a:spcPts val="2180"/>
              </a:spcBef>
              <a:buClr>
                <a:srgbClr val="FFC000"/>
              </a:buClr>
              <a:buFont typeface="Wingdings"/>
              <a:buChar char=""/>
              <a:tabLst>
                <a:tab pos="355600" algn="l"/>
              </a:tabLst>
            </a:pPr>
            <a:r>
              <a:rPr dirty="0" sz="2800" spc="-40" b="1">
                <a:latin typeface="微软雅黑"/>
                <a:cs typeface="微软雅黑"/>
              </a:rPr>
              <a:t>典</a:t>
            </a:r>
            <a:r>
              <a:rPr dirty="0" sz="2800" spc="-40" b="1">
                <a:latin typeface="微软雅黑"/>
                <a:cs typeface="微软雅黑"/>
              </a:rPr>
              <a:t>型</a:t>
            </a:r>
            <a:r>
              <a:rPr dirty="0" sz="2800" spc="-40" b="1">
                <a:latin typeface="微软雅黑"/>
                <a:cs typeface="微软雅黑"/>
              </a:rPr>
              <a:t>应</a:t>
            </a:r>
            <a:r>
              <a:rPr dirty="0" sz="2800" spc="-40" b="1">
                <a:latin typeface="微软雅黑"/>
                <a:cs typeface="微软雅黑"/>
              </a:rPr>
              <a:t>用</a:t>
            </a:r>
            <a:r>
              <a:rPr dirty="0" sz="2800" spc="-40" b="1">
                <a:latin typeface="微软雅黑"/>
                <a:cs typeface="微软雅黑"/>
              </a:rPr>
              <a:t>场</a:t>
            </a:r>
            <a:r>
              <a:rPr dirty="0" sz="2800" spc="-50" b="1">
                <a:latin typeface="微软雅黑"/>
                <a:cs typeface="微软雅黑"/>
              </a:rPr>
              <a:t>景</a:t>
            </a:r>
            <a:endParaRPr sz="2800">
              <a:latin typeface="微软雅黑"/>
              <a:cs typeface="微软雅黑"/>
            </a:endParaRPr>
          </a:p>
          <a:p>
            <a:pPr lvl="1" marL="824865" marR="5080" indent="-355600">
              <a:lnSpc>
                <a:spcPct val="150000"/>
              </a:lnSpc>
              <a:spcBef>
                <a:spcPts val="700"/>
              </a:spcBef>
              <a:buClr>
                <a:srgbClr val="FFC000"/>
              </a:buClr>
              <a:buFont typeface="Wingdings"/>
              <a:buChar char=""/>
              <a:tabLst>
                <a:tab pos="825500" algn="l"/>
              </a:tabLst>
            </a:pPr>
            <a:r>
              <a:rPr dirty="0" sz="2400" spc="60">
                <a:solidFill>
                  <a:srgbClr val="1286B7"/>
                </a:solidFill>
                <a:latin typeface="微软雅黑"/>
                <a:cs typeface="微软雅黑"/>
              </a:rPr>
              <a:t>各类</a:t>
            </a:r>
            <a:r>
              <a:rPr dirty="0" sz="2400" spc="50">
                <a:solidFill>
                  <a:srgbClr val="1286B7"/>
                </a:solidFill>
                <a:latin typeface="微软雅黑"/>
                <a:cs typeface="微软雅黑"/>
              </a:rPr>
              <a:t>（</a:t>
            </a:r>
            <a:r>
              <a:rPr dirty="0" sz="2400" spc="60">
                <a:solidFill>
                  <a:srgbClr val="1286B7"/>
                </a:solidFill>
                <a:latin typeface="微软雅黑"/>
                <a:cs typeface="微软雅黑"/>
              </a:rPr>
              <a:t>小</a:t>
            </a:r>
            <a:r>
              <a:rPr dirty="0" sz="2400">
                <a:solidFill>
                  <a:srgbClr val="1286B7"/>
                </a:solidFill>
                <a:latin typeface="微软雅黑"/>
                <a:cs typeface="微软雅黑"/>
              </a:rPr>
              <a:t>）</a:t>
            </a:r>
            <a:r>
              <a:rPr dirty="0" sz="2400" spc="35">
                <a:solidFill>
                  <a:srgbClr val="1286B7"/>
                </a:solidFill>
                <a:latin typeface="微软雅黑"/>
                <a:cs typeface="微软雅黑"/>
              </a:rPr>
              <a:t>电器设备，如掌上</a:t>
            </a:r>
            <a:r>
              <a:rPr dirty="0" sz="2400" spc="-10">
                <a:solidFill>
                  <a:srgbClr val="1286B7"/>
                </a:solidFill>
                <a:latin typeface="微软雅黑"/>
                <a:cs typeface="微软雅黑"/>
              </a:rPr>
              <a:t>PDA</a:t>
            </a:r>
            <a:r>
              <a:rPr dirty="0" sz="2400" spc="10">
                <a:solidFill>
                  <a:srgbClr val="1286B7"/>
                </a:solidFill>
                <a:latin typeface="微软雅黑"/>
                <a:cs typeface="微软雅黑"/>
              </a:rPr>
              <a:t>、手机、微波炉、数字相机、自动售货机、</a:t>
            </a:r>
            <a:r>
              <a:rPr dirty="0" sz="2400" spc="-15">
                <a:solidFill>
                  <a:srgbClr val="1286B7"/>
                </a:solidFill>
                <a:latin typeface="微软雅黑"/>
                <a:cs typeface="微软雅黑"/>
              </a:rPr>
              <a:t>工业自动化仪表与医疗仪器等。</a:t>
            </a:r>
            <a:endParaRPr sz="2400">
              <a:latin typeface="微软雅黑"/>
              <a:cs typeface="微软雅黑"/>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3662934" cy="787145"/>
          </a:xfrm>
          <a:prstGeom prst="rect">
            <a:avLst/>
          </a:prstGeom>
        </p:spPr>
      </p:pic>
      <p:sp>
        <p:nvSpPr>
          <p:cNvPr id="3" name="object 3"/>
          <p:cNvSpPr txBox="1">
            <a:spLocks noGrp="1"/>
          </p:cNvSpPr>
          <p:nvPr>
            <p:ph type="title"/>
          </p:nvPr>
        </p:nvSpPr>
        <p:spPr>
          <a:xfrm>
            <a:off x="566724" y="291160"/>
            <a:ext cx="3221355" cy="452120"/>
          </a:xfrm>
          <a:prstGeom prst="rect"/>
        </p:spPr>
        <p:txBody>
          <a:bodyPr wrap="square" lIns="0" tIns="12065" rIns="0" bIns="0" rtlCol="0" vert="horz">
            <a:spAutoFit/>
          </a:bodyPr>
          <a:lstStyle/>
          <a:p>
            <a:pPr marL="12700">
              <a:lnSpc>
                <a:spcPct val="100000"/>
              </a:lnSpc>
              <a:spcBef>
                <a:spcPts val="95"/>
              </a:spcBef>
            </a:pPr>
            <a:r>
              <a:rPr dirty="0" spc="-40"/>
              <a:t>个</a:t>
            </a:r>
            <a:r>
              <a:rPr dirty="0" spc="-40"/>
              <a:t>人</a:t>
            </a:r>
            <a:r>
              <a:rPr dirty="0" spc="-40"/>
              <a:t>计</a:t>
            </a:r>
            <a:r>
              <a:rPr dirty="0" spc="-40"/>
              <a:t>算</a:t>
            </a:r>
            <a:r>
              <a:rPr dirty="0" spc="-40"/>
              <a:t>机</a:t>
            </a:r>
            <a:r>
              <a:rPr dirty="0" spc="-40"/>
              <a:t>操</a:t>
            </a:r>
            <a:r>
              <a:rPr dirty="0" spc="-40"/>
              <a:t>作</a:t>
            </a:r>
            <a:r>
              <a:rPr dirty="0" spc="-40"/>
              <a:t>系</a:t>
            </a:r>
            <a:r>
              <a:rPr dirty="0" spc="-50"/>
              <a:t>统</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307414"/>
            <a:ext cx="6169660" cy="4293870"/>
          </a:xfrm>
          <a:prstGeom prst="rect">
            <a:avLst/>
          </a:prstGeom>
        </p:spPr>
        <p:txBody>
          <a:bodyPr wrap="square" lIns="0" tIns="12065" rIns="0" bIns="0" rtlCol="0" vert="horz">
            <a:spAutoFit/>
          </a:bodyPr>
          <a:lstStyle/>
          <a:p>
            <a:pPr marL="355600" indent="-342900">
              <a:lnSpc>
                <a:spcPct val="100000"/>
              </a:lnSpc>
              <a:spcBef>
                <a:spcPts val="95"/>
              </a:spcBef>
              <a:buClr>
                <a:srgbClr val="FFC000"/>
              </a:buClr>
              <a:buFont typeface="Wingdings"/>
              <a:buChar char=""/>
              <a:tabLst>
                <a:tab pos="355600" algn="l"/>
              </a:tabLst>
            </a:pPr>
            <a:r>
              <a:rPr dirty="0" sz="2800" spc="-40" b="1">
                <a:latin typeface="微软雅黑"/>
                <a:cs typeface="微软雅黑"/>
              </a:rPr>
              <a:t>面</a:t>
            </a:r>
            <a:r>
              <a:rPr dirty="0" sz="2800" spc="-40" b="1">
                <a:latin typeface="微软雅黑"/>
                <a:cs typeface="微软雅黑"/>
              </a:rPr>
              <a:t>向</a:t>
            </a:r>
            <a:r>
              <a:rPr dirty="0" sz="2800" spc="-40" b="1">
                <a:latin typeface="微软雅黑"/>
                <a:cs typeface="微软雅黑"/>
              </a:rPr>
              <a:t>个</a:t>
            </a:r>
            <a:r>
              <a:rPr dirty="0" sz="2800" spc="-40" b="1">
                <a:latin typeface="微软雅黑"/>
                <a:cs typeface="微软雅黑"/>
              </a:rPr>
              <a:t>人</a:t>
            </a:r>
            <a:r>
              <a:rPr dirty="0" sz="2800" spc="-40" b="1">
                <a:latin typeface="微软雅黑"/>
                <a:cs typeface="微软雅黑"/>
              </a:rPr>
              <a:t>电</a:t>
            </a:r>
            <a:r>
              <a:rPr dirty="0" sz="2800" spc="-35" b="1">
                <a:latin typeface="微软雅黑"/>
                <a:cs typeface="微软雅黑"/>
              </a:rPr>
              <a:t>脑（PC）</a:t>
            </a:r>
            <a:r>
              <a:rPr dirty="0" sz="2800" spc="-35" b="1">
                <a:latin typeface="微软雅黑"/>
                <a:cs typeface="微软雅黑"/>
              </a:rPr>
              <a:t>设</a:t>
            </a:r>
            <a:r>
              <a:rPr dirty="0" sz="2800" spc="-35" b="1">
                <a:latin typeface="微软雅黑"/>
                <a:cs typeface="微软雅黑"/>
              </a:rPr>
              <a:t>计</a:t>
            </a:r>
            <a:r>
              <a:rPr dirty="0" sz="2800" spc="-35" b="1">
                <a:latin typeface="微软雅黑"/>
                <a:cs typeface="微软雅黑"/>
              </a:rPr>
              <a:t>的</a:t>
            </a: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50" b="1">
                <a:latin typeface="微软雅黑"/>
                <a:cs typeface="微软雅黑"/>
              </a:rPr>
              <a:t>统</a:t>
            </a:r>
            <a:endParaRPr sz="2800">
              <a:latin typeface="微软雅黑"/>
              <a:cs typeface="微软雅黑"/>
            </a:endParaRPr>
          </a:p>
          <a:p>
            <a:pPr lvl="1" marL="824865" indent="-356235">
              <a:lnSpc>
                <a:spcPct val="100000"/>
              </a:lnSpc>
              <a:spcBef>
                <a:spcPts val="2050"/>
              </a:spcBef>
              <a:buClr>
                <a:srgbClr val="FFC000"/>
              </a:buClr>
              <a:buFont typeface="Wingdings"/>
              <a:buChar char=""/>
              <a:tabLst>
                <a:tab pos="825500" algn="l"/>
              </a:tabLst>
            </a:pPr>
            <a:r>
              <a:rPr dirty="0" sz="2400" spc="-15">
                <a:solidFill>
                  <a:srgbClr val="1286B7"/>
                </a:solidFill>
                <a:latin typeface="微软雅黑"/>
                <a:cs typeface="微软雅黑"/>
              </a:rPr>
              <a:t>算力一般</a:t>
            </a:r>
            <a:endParaRPr sz="2400">
              <a:latin typeface="微软雅黑"/>
              <a:cs typeface="微软雅黑"/>
            </a:endParaRPr>
          </a:p>
          <a:p>
            <a:pPr lvl="1" marL="824865" indent="-356235">
              <a:lnSpc>
                <a:spcPct val="100000"/>
              </a:lnSpc>
              <a:spcBef>
                <a:spcPts val="1930"/>
              </a:spcBef>
              <a:buClr>
                <a:srgbClr val="FFC000"/>
              </a:buClr>
              <a:buFont typeface="Wingdings"/>
              <a:buChar char=""/>
              <a:tabLst>
                <a:tab pos="825500" algn="l"/>
              </a:tabLst>
            </a:pPr>
            <a:r>
              <a:rPr dirty="0" sz="2400" spc="-15">
                <a:solidFill>
                  <a:srgbClr val="1286B7"/>
                </a:solidFill>
                <a:latin typeface="微软雅黑"/>
                <a:cs typeface="微软雅黑"/>
              </a:rPr>
              <a:t>外设丰富</a:t>
            </a:r>
            <a:endParaRPr sz="2400">
              <a:latin typeface="微软雅黑"/>
              <a:cs typeface="微软雅黑"/>
            </a:endParaRPr>
          </a:p>
          <a:p>
            <a:pPr lvl="1" marL="824865" indent="-356235">
              <a:lnSpc>
                <a:spcPct val="100000"/>
              </a:lnSpc>
              <a:spcBef>
                <a:spcPts val="1945"/>
              </a:spcBef>
              <a:buClr>
                <a:srgbClr val="FFC000"/>
              </a:buClr>
              <a:buFont typeface="Wingdings"/>
              <a:buChar char=""/>
              <a:tabLst>
                <a:tab pos="825500" algn="l"/>
              </a:tabLst>
            </a:pPr>
            <a:r>
              <a:rPr dirty="0" sz="2400" spc="-10">
                <a:solidFill>
                  <a:srgbClr val="1286B7"/>
                </a:solidFill>
                <a:latin typeface="微软雅黑"/>
                <a:cs typeface="微软雅黑"/>
              </a:rPr>
              <a:t>与人直接交互</a:t>
            </a:r>
            <a:endParaRPr sz="2400">
              <a:latin typeface="微软雅黑"/>
              <a:cs typeface="微软雅黑"/>
            </a:endParaRPr>
          </a:p>
          <a:p>
            <a:pPr marL="355600" indent="-342900">
              <a:lnSpc>
                <a:spcPct val="100000"/>
              </a:lnSpc>
              <a:spcBef>
                <a:spcPts val="2580"/>
              </a:spcBef>
              <a:buClr>
                <a:srgbClr val="FFC000"/>
              </a:buClr>
              <a:buFont typeface="Wingdings"/>
              <a:buChar char=""/>
              <a:tabLst>
                <a:tab pos="355600" algn="l"/>
              </a:tabLst>
            </a:pPr>
            <a:r>
              <a:rPr dirty="0" sz="2800" spc="-40" b="1">
                <a:latin typeface="微软雅黑"/>
                <a:cs typeface="微软雅黑"/>
              </a:rPr>
              <a:t>主</a:t>
            </a:r>
            <a:r>
              <a:rPr dirty="0" sz="2800" spc="-40" b="1">
                <a:latin typeface="微软雅黑"/>
                <a:cs typeface="微软雅黑"/>
              </a:rPr>
              <a:t>要</a:t>
            </a:r>
            <a:r>
              <a:rPr dirty="0" sz="2800" spc="-40" b="1">
                <a:latin typeface="微软雅黑"/>
                <a:cs typeface="微软雅黑"/>
              </a:rPr>
              <a:t>特</a:t>
            </a:r>
            <a:r>
              <a:rPr dirty="0" sz="2800" spc="-50" b="1">
                <a:latin typeface="微软雅黑"/>
                <a:cs typeface="微软雅黑"/>
              </a:rPr>
              <a:t>点</a:t>
            </a:r>
            <a:endParaRPr sz="2800">
              <a:latin typeface="微软雅黑"/>
              <a:cs typeface="微软雅黑"/>
            </a:endParaRPr>
          </a:p>
          <a:p>
            <a:pPr lvl="1" marL="824865" indent="-356235">
              <a:lnSpc>
                <a:spcPct val="100000"/>
              </a:lnSpc>
              <a:spcBef>
                <a:spcPts val="2045"/>
              </a:spcBef>
              <a:buClr>
                <a:srgbClr val="FFC000"/>
              </a:buClr>
              <a:buFont typeface="Wingdings"/>
              <a:buChar char=""/>
              <a:tabLst>
                <a:tab pos="825500" algn="l"/>
              </a:tabLst>
            </a:pPr>
            <a:r>
              <a:rPr dirty="0" sz="2400" spc="-10">
                <a:solidFill>
                  <a:srgbClr val="1286B7"/>
                </a:solidFill>
                <a:latin typeface="微软雅黑"/>
                <a:cs typeface="微软雅黑"/>
              </a:rPr>
              <a:t>单用户多任务环境</a:t>
            </a:r>
            <a:endParaRPr sz="2400">
              <a:latin typeface="微软雅黑"/>
              <a:cs typeface="微软雅黑"/>
            </a:endParaRPr>
          </a:p>
          <a:p>
            <a:pPr lvl="1" marL="824865" indent="-356235">
              <a:lnSpc>
                <a:spcPct val="100000"/>
              </a:lnSpc>
              <a:spcBef>
                <a:spcPts val="1945"/>
              </a:spcBef>
              <a:buClr>
                <a:srgbClr val="FFC000"/>
              </a:buClr>
              <a:buFont typeface="Wingdings"/>
              <a:buChar char=""/>
              <a:tabLst>
                <a:tab pos="825500" algn="l"/>
              </a:tabLst>
            </a:pPr>
            <a:r>
              <a:rPr dirty="0" sz="2400" spc="-20">
                <a:solidFill>
                  <a:srgbClr val="1286B7"/>
                </a:solidFill>
                <a:latin typeface="微软雅黑"/>
                <a:cs typeface="微软雅黑"/>
              </a:rPr>
              <a:t>界面友好</a:t>
            </a:r>
            <a:endParaRPr sz="2400">
              <a:latin typeface="微软雅黑"/>
              <a:cs typeface="微软雅黑"/>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597658" cy="787145"/>
          </a:xfrm>
          <a:prstGeom prst="rect">
            <a:avLst/>
          </a:prstGeom>
        </p:spPr>
      </p:pic>
      <p:sp>
        <p:nvSpPr>
          <p:cNvPr id="3" name="object 3"/>
          <p:cNvSpPr txBox="1">
            <a:spLocks noGrp="1"/>
          </p:cNvSpPr>
          <p:nvPr>
            <p:ph type="title"/>
          </p:nvPr>
        </p:nvSpPr>
        <p:spPr>
          <a:xfrm>
            <a:off x="566724" y="291160"/>
            <a:ext cx="2156460" cy="452120"/>
          </a:xfrm>
          <a:prstGeom prst="rect"/>
        </p:spPr>
        <p:txBody>
          <a:bodyPr wrap="square" lIns="0" tIns="12065" rIns="0" bIns="0" rtlCol="0" vert="horz">
            <a:spAutoFit/>
          </a:bodyPr>
          <a:lstStyle/>
          <a:p>
            <a:pPr marL="12700">
              <a:lnSpc>
                <a:spcPct val="100000"/>
              </a:lnSpc>
              <a:spcBef>
                <a:spcPts val="95"/>
              </a:spcBef>
            </a:pPr>
            <a:r>
              <a:rPr dirty="0" spc="-40"/>
              <a:t>网</a:t>
            </a:r>
            <a:r>
              <a:rPr dirty="0" spc="-40"/>
              <a:t>络</a:t>
            </a:r>
            <a:r>
              <a:rPr dirty="0" spc="-40"/>
              <a:t>操</a:t>
            </a:r>
            <a:r>
              <a:rPr dirty="0" spc="-40"/>
              <a:t>作</a:t>
            </a:r>
            <a:r>
              <a:rPr dirty="0" spc="-40"/>
              <a:t>系</a:t>
            </a:r>
            <a:r>
              <a:rPr dirty="0" spc="-50"/>
              <a:t>统</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219327"/>
            <a:ext cx="5995670" cy="3681095"/>
          </a:xfrm>
          <a:prstGeom prst="rect">
            <a:avLst/>
          </a:prstGeom>
        </p:spPr>
        <p:txBody>
          <a:bodyPr wrap="square" lIns="0" tIns="12065" rIns="0" bIns="0" rtlCol="0" vert="horz">
            <a:spAutoFit/>
          </a:bodyPr>
          <a:lstStyle/>
          <a:p>
            <a:pPr marL="355600" indent="-342900">
              <a:lnSpc>
                <a:spcPct val="100000"/>
              </a:lnSpc>
              <a:spcBef>
                <a:spcPts val="95"/>
              </a:spcBef>
              <a:buClr>
                <a:srgbClr val="FFC000"/>
              </a:buClr>
              <a:buFont typeface="Wingdings"/>
              <a:buChar char=""/>
              <a:tabLst>
                <a:tab pos="355600" algn="l"/>
              </a:tabLst>
            </a:pPr>
            <a:r>
              <a:rPr dirty="0" sz="2800" spc="-35" b="1">
                <a:latin typeface="微软雅黑"/>
                <a:cs typeface="微软雅黑"/>
              </a:rPr>
              <a:t>支</a:t>
            </a:r>
            <a:r>
              <a:rPr dirty="0" sz="2800" spc="-35" b="1">
                <a:latin typeface="微软雅黑"/>
                <a:cs typeface="微软雅黑"/>
              </a:rPr>
              <a:t>持</a:t>
            </a:r>
            <a:r>
              <a:rPr dirty="0" sz="2800" spc="-35" b="1">
                <a:latin typeface="微软雅黑"/>
                <a:cs typeface="微软雅黑"/>
              </a:rPr>
              <a:t>网</a:t>
            </a:r>
            <a:r>
              <a:rPr dirty="0" sz="2800" spc="-35" b="1">
                <a:latin typeface="微软雅黑"/>
                <a:cs typeface="微软雅黑"/>
              </a:rPr>
              <a:t>络</a:t>
            </a:r>
            <a:r>
              <a:rPr dirty="0" sz="2800" spc="-35" b="1">
                <a:latin typeface="微软雅黑"/>
                <a:cs typeface="微软雅黑"/>
              </a:rPr>
              <a:t>通</a:t>
            </a:r>
            <a:r>
              <a:rPr dirty="0" sz="2800" spc="-35" b="1">
                <a:latin typeface="微软雅黑"/>
                <a:cs typeface="微软雅黑"/>
              </a:rPr>
              <a:t>讯</a:t>
            </a:r>
            <a:r>
              <a:rPr dirty="0" sz="2800" spc="-35" b="1">
                <a:latin typeface="微软雅黑"/>
                <a:cs typeface="微软雅黑"/>
              </a:rPr>
              <a:t>的</a:t>
            </a: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50" b="1">
                <a:latin typeface="微软雅黑"/>
                <a:cs typeface="微软雅黑"/>
              </a:rPr>
              <a:t>统</a:t>
            </a:r>
            <a:endParaRPr sz="2800">
              <a:latin typeface="微软雅黑"/>
              <a:cs typeface="微软雅黑"/>
            </a:endParaRPr>
          </a:p>
          <a:p>
            <a:pPr lvl="1" marL="824865" indent="-356235">
              <a:lnSpc>
                <a:spcPct val="100000"/>
              </a:lnSpc>
              <a:spcBef>
                <a:spcPts val="2045"/>
              </a:spcBef>
              <a:buClr>
                <a:srgbClr val="FFC000"/>
              </a:buClr>
              <a:buFont typeface="Wingdings"/>
              <a:buChar char=""/>
              <a:tabLst>
                <a:tab pos="825500" algn="l"/>
              </a:tabLst>
            </a:pPr>
            <a:r>
              <a:rPr dirty="0" sz="2400" spc="-20">
                <a:solidFill>
                  <a:srgbClr val="1286B7"/>
                </a:solidFill>
                <a:latin typeface="微软雅黑"/>
                <a:cs typeface="微软雅黑"/>
              </a:rPr>
              <a:t>支持网络通讯协议</a:t>
            </a:r>
            <a:endParaRPr sz="2400">
              <a:latin typeface="微软雅黑"/>
              <a:cs typeface="微软雅黑"/>
            </a:endParaRPr>
          </a:p>
          <a:p>
            <a:pPr lvl="1" marL="824865" indent="-356235">
              <a:lnSpc>
                <a:spcPct val="100000"/>
              </a:lnSpc>
              <a:spcBef>
                <a:spcPts val="1930"/>
              </a:spcBef>
              <a:buClr>
                <a:srgbClr val="FFC000"/>
              </a:buClr>
              <a:buFont typeface="Wingdings"/>
              <a:buChar char=""/>
              <a:tabLst>
                <a:tab pos="825500" algn="l"/>
              </a:tabLst>
            </a:pPr>
            <a:r>
              <a:rPr dirty="0" sz="2400" spc="-5">
                <a:solidFill>
                  <a:srgbClr val="1286B7"/>
                </a:solidFill>
                <a:latin typeface="微软雅黑"/>
                <a:cs typeface="微软雅黑"/>
              </a:rPr>
              <a:t>通过网络实现资源的远程访问</a:t>
            </a:r>
            <a:endParaRPr sz="2400">
              <a:latin typeface="微软雅黑"/>
              <a:cs typeface="微软雅黑"/>
            </a:endParaRPr>
          </a:p>
          <a:p>
            <a:pPr marL="355600" indent="-342900">
              <a:lnSpc>
                <a:spcPct val="100000"/>
              </a:lnSpc>
              <a:spcBef>
                <a:spcPts val="2595"/>
              </a:spcBef>
              <a:buClr>
                <a:srgbClr val="FFC000"/>
              </a:buClr>
              <a:buFont typeface="Wingdings"/>
              <a:buChar char=""/>
              <a:tabLst>
                <a:tab pos="355600" algn="l"/>
              </a:tabLst>
            </a:pPr>
            <a:r>
              <a:rPr dirty="0" sz="2800" spc="-35" b="1">
                <a:latin typeface="微软雅黑"/>
                <a:cs typeface="微软雅黑"/>
              </a:rPr>
              <a:t>主</a:t>
            </a:r>
            <a:r>
              <a:rPr dirty="0" sz="2800" spc="-35" b="1">
                <a:latin typeface="微软雅黑"/>
                <a:cs typeface="微软雅黑"/>
              </a:rPr>
              <a:t>要</a:t>
            </a:r>
            <a:r>
              <a:rPr dirty="0" sz="2800" spc="-35" b="1">
                <a:latin typeface="微软雅黑"/>
                <a:cs typeface="微软雅黑"/>
              </a:rPr>
              <a:t>特</a:t>
            </a:r>
            <a:r>
              <a:rPr dirty="0" sz="2800" spc="-50" b="1">
                <a:latin typeface="微软雅黑"/>
                <a:cs typeface="微软雅黑"/>
              </a:rPr>
              <a:t>点</a:t>
            </a:r>
            <a:endParaRPr sz="2800">
              <a:latin typeface="微软雅黑"/>
              <a:cs typeface="微软雅黑"/>
            </a:endParaRPr>
          </a:p>
          <a:p>
            <a:pPr lvl="1" marL="824865" indent="-356235">
              <a:lnSpc>
                <a:spcPct val="100000"/>
              </a:lnSpc>
              <a:spcBef>
                <a:spcPts val="2030"/>
              </a:spcBef>
              <a:buClr>
                <a:srgbClr val="FFC000"/>
              </a:buClr>
              <a:buFont typeface="Wingdings"/>
              <a:buChar char=""/>
              <a:tabLst>
                <a:tab pos="825500" algn="l"/>
              </a:tabLst>
            </a:pPr>
            <a:r>
              <a:rPr dirty="0" sz="2400">
                <a:solidFill>
                  <a:srgbClr val="1286B7"/>
                </a:solidFill>
                <a:latin typeface="微软雅黑"/>
                <a:cs typeface="微软雅黑"/>
              </a:rPr>
              <a:t>支撑各类网络应用（如</a:t>
            </a:r>
            <a:r>
              <a:rPr dirty="0" sz="2400" spc="-30">
                <a:solidFill>
                  <a:srgbClr val="1286B7"/>
                </a:solidFill>
                <a:latin typeface="微软雅黑"/>
                <a:cs typeface="微软雅黑"/>
              </a:rPr>
              <a:t>Web</a:t>
            </a:r>
            <a:r>
              <a:rPr dirty="0" sz="2400">
                <a:solidFill>
                  <a:srgbClr val="1286B7"/>
                </a:solidFill>
                <a:latin typeface="微软雅黑"/>
                <a:cs typeface="微软雅黑"/>
              </a:rPr>
              <a:t>、FTP等</a:t>
            </a:r>
            <a:r>
              <a:rPr dirty="0" sz="2400" spc="-50">
                <a:solidFill>
                  <a:srgbClr val="1286B7"/>
                </a:solidFill>
                <a:latin typeface="微软雅黑"/>
                <a:cs typeface="微软雅黑"/>
              </a:rPr>
              <a:t>）</a:t>
            </a:r>
            <a:endParaRPr sz="2400">
              <a:latin typeface="微软雅黑"/>
              <a:cs typeface="微软雅黑"/>
            </a:endParaRPr>
          </a:p>
          <a:p>
            <a:pPr lvl="1" marL="824865" indent="-356235">
              <a:lnSpc>
                <a:spcPct val="100000"/>
              </a:lnSpc>
              <a:spcBef>
                <a:spcPts val="1945"/>
              </a:spcBef>
              <a:buClr>
                <a:srgbClr val="FFC000"/>
              </a:buClr>
              <a:buFont typeface="Wingdings"/>
              <a:buChar char=""/>
              <a:tabLst>
                <a:tab pos="825500" algn="l"/>
              </a:tabLst>
            </a:pPr>
            <a:r>
              <a:rPr dirty="0" sz="2400" spc="-10">
                <a:solidFill>
                  <a:srgbClr val="1286B7"/>
                </a:solidFill>
                <a:latin typeface="微软雅黑"/>
                <a:cs typeface="微软雅黑"/>
              </a:rPr>
              <a:t>安全性得到加强</a:t>
            </a:r>
            <a:endParaRPr sz="2400">
              <a:latin typeface="微软雅黑"/>
              <a:cs typeface="微软雅黑"/>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952750" cy="787145"/>
          </a:xfrm>
          <a:prstGeom prst="rect">
            <a:avLst/>
          </a:prstGeom>
        </p:spPr>
      </p:pic>
      <p:sp>
        <p:nvSpPr>
          <p:cNvPr id="3" name="object 3"/>
          <p:cNvSpPr txBox="1">
            <a:spLocks noGrp="1"/>
          </p:cNvSpPr>
          <p:nvPr>
            <p:ph type="title"/>
          </p:nvPr>
        </p:nvSpPr>
        <p:spPr>
          <a:xfrm>
            <a:off x="566724" y="291160"/>
            <a:ext cx="2511425" cy="452120"/>
          </a:xfrm>
          <a:prstGeom prst="rect"/>
        </p:spPr>
        <p:txBody>
          <a:bodyPr wrap="square" lIns="0" tIns="12065" rIns="0" bIns="0" rtlCol="0" vert="horz">
            <a:spAutoFit/>
          </a:bodyPr>
          <a:lstStyle/>
          <a:p>
            <a:pPr marL="12700">
              <a:lnSpc>
                <a:spcPct val="100000"/>
              </a:lnSpc>
              <a:spcBef>
                <a:spcPts val="95"/>
              </a:spcBef>
            </a:pPr>
            <a:r>
              <a:rPr dirty="0" spc="-40"/>
              <a:t>分</a:t>
            </a:r>
            <a:r>
              <a:rPr dirty="0" spc="-40"/>
              <a:t>布</a:t>
            </a:r>
            <a:r>
              <a:rPr dirty="0" spc="-40"/>
              <a:t>式</a:t>
            </a:r>
            <a:r>
              <a:rPr dirty="0" spc="-40"/>
              <a:t>操</a:t>
            </a:r>
            <a:r>
              <a:rPr dirty="0" spc="-40"/>
              <a:t>作</a:t>
            </a:r>
            <a:r>
              <a:rPr dirty="0" spc="-40"/>
              <a:t>系</a:t>
            </a:r>
            <a:r>
              <a:rPr dirty="0" spc="-50"/>
              <a:t>统</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254633"/>
            <a:ext cx="11149330" cy="4779010"/>
          </a:xfrm>
          <a:prstGeom prst="rect">
            <a:avLst/>
          </a:prstGeom>
        </p:spPr>
        <p:txBody>
          <a:bodyPr wrap="square" lIns="0" tIns="12065" rIns="0" bIns="0" rtlCol="0" vert="horz">
            <a:spAutoFit/>
          </a:bodyPr>
          <a:lstStyle/>
          <a:p>
            <a:pPr algn="just" marL="355600" indent="-342900">
              <a:lnSpc>
                <a:spcPct val="100000"/>
              </a:lnSpc>
              <a:spcBef>
                <a:spcPts val="95"/>
              </a:spcBef>
              <a:buClr>
                <a:srgbClr val="FFC000"/>
              </a:buClr>
              <a:buFont typeface="Wingdings"/>
              <a:buChar char=""/>
              <a:tabLst>
                <a:tab pos="355600" algn="l"/>
              </a:tabLst>
            </a:pPr>
            <a:r>
              <a:rPr dirty="0" sz="2800" spc="-35" b="1">
                <a:latin typeface="微软雅黑"/>
                <a:cs typeface="微软雅黑"/>
              </a:rPr>
              <a:t>分</a:t>
            </a:r>
            <a:r>
              <a:rPr dirty="0" sz="2800" spc="-35" b="1">
                <a:latin typeface="微软雅黑"/>
                <a:cs typeface="微软雅黑"/>
              </a:rPr>
              <a:t>布</a:t>
            </a:r>
            <a:r>
              <a:rPr dirty="0" sz="2800" spc="-35" b="1">
                <a:latin typeface="微软雅黑"/>
                <a:cs typeface="微软雅黑"/>
              </a:rPr>
              <a:t>式</a:t>
            </a:r>
            <a:r>
              <a:rPr dirty="0" sz="2800" spc="-35" b="1">
                <a:latin typeface="微软雅黑"/>
                <a:cs typeface="微软雅黑"/>
              </a:rPr>
              <a:t>系</a:t>
            </a:r>
            <a:r>
              <a:rPr dirty="0" sz="2800" spc="-50" b="1">
                <a:latin typeface="微软雅黑"/>
                <a:cs typeface="微软雅黑"/>
              </a:rPr>
              <a:t>统</a:t>
            </a:r>
            <a:endParaRPr sz="2800">
              <a:latin typeface="微软雅黑"/>
              <a:cs typeface="微软雅黑"/>
            </a:endParaRPr>
          </a:p>
          <a:p>
            <a:pPr algn="just" lvl="1" marL="824865" marR="5080" indent="-355600">
              <a:lnSpc>
                <a:spcPct val="150000"/>
              </a:lnSpc>
              <a:spcBef>
                <a:spcPts val="605"/>
              </a:spcBef>
              <a:buClr>
                <a:srgbClr val="FFC000"/>
              </a:buClr>
              <a:buFont typeface="Wingdings"/>
              <a:buChar char=""/>
              <a:tabLst>
                <a:tab pos="825500" algn="l"/>
              </a:tabLst>
            </a:pPr>
            <a:r>
              <a:rPr dirty="0" sz="2400" spc="55">
                <a:solidFill>
                  <a:srgbClr val="1286B7"/>
                </a:solidFill>
                <a:latin typeface="微软雅黑"/>
                <a:cs typeface="微软雅黑"/>
              </a:rPr>
              <a:t>分布式系统是指多个分散的处理单元经互连网络连接而形成的系统，其中每</a:t>
            </a:r>
            <a:r>
              <a:rPr dirty="0" sz="2400" spc="55">
                <a:solidFill>
                  <a:srgbClr val="1286B7"/>
                </a:solidFill>
                <a:latin typeface="微软雅黑"/>
                <a:cs typeface="微软雅黑"/>
              </a:rPr>
              <a:t>个处理单元既具有高度自治性又相互协同，能在系统范围内实现资源管理、</a:t>
            </a:r>
            <a:r>
              <a:rPr dirty="0" sz="2400" spc="-15">
                <a:solidFill>
                  <a:srgbClr val="1286B7"/>
                </a:solidFill>
                <a:latin typeface="微软雅黑"/>
                <a:cs typeface="微软雅黑"/>
              </a:rPr>
              <a:t>任务动态分配，并能并行地运行分布式程序。</a:t>
            </a:r>
            <a:endParaRPr sz="2400">
              <a:latin typeface="微软雅黑"/>
              <a:cs typeface="微软雅黑"/>
            </a:endParaRPr>
          </a:p>
          <a:p>
            <a:pPr algn="just" marL="355600" indent="-342900">
              <a:lnSpc>
                <a:spcPct val="100000"/>
              </a:lnSpc>
              <a:spcBef>
                <a:spcPts val="2580"/>
              </a:spcBef>
              <a:buClr>
                <a:srgbClr val="FFC000"/>
              </a:buClr>
              <a:buFont typeface="Wingdings"/>
              <a:buChar char=""/>
              <a:tabLst>
                <a:tab pos="355600" algn="l"/>
              </a:tabLst>
            </a:pPr>
            <a:r>
              <a:rPr dirty="0" sz="2800" spc="-35" b="1">
                <a:latin typeface="微软雅黑"/>
                <a:cs typeface="微软雅黑"/>
              </a:rPr>
              <a:t>分</a:t>
            </a:r>
            <a:r>
              <a:rPr dirty="0" sz="2800" spc="-35" b="1">
                <a:latin typeface="微软雅黑"/>
                <a:cs typeface="微软雅黑"/>
              </a:rPr>
              <a:t>布</a:t>
            </a:r>
            <a:r>
              <a:rPr dirty="0" sz="2800" spc="-35" b="1">
                <a:latin typeface="微软雅黑"/>
                <a:cs typeface="微软雅黑"/>
              </a:rPr>
              <a:t>式</a:t>
            </a: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35" b="1">
                <a:latin typeface="微软雅黑"/>
                <a:cs typeface="微软雅黑"/>
              </a:rPr>
              <a:t>统</a:t>
            </a:r>
            <a:r>
              <a:rPr dirty="0" sz="2800" spc="-35" b="1">
                <a:latin typeface="微软雅黑"/>
                <a:cs typeface="微软雅黑"/>
              </a:rPr>
              <a:t>的</a:t>
            </a:r>
            <a:r>
              <a:rPr dirty="0" sz="2800" spc="-35" b="1">
                <a:latin typeface="微软雅黑"/>
                <a:cs typeface="微软雅黑"/>
              </a:rPr>
              <a:t>特</a:t>
            </a:r>
            <a:r>
              <a:rPr dirty="0" sz="2800" spc="-50" b="1">
                <a:latin typeface="微软雅黑"/>
                <a:cs typeface="微软雅黑"/>
              </a:rPr>
              <a:t>点</a:t>
            </a:r>
            <a:endParaRPr sz="2800">
              <a:latin typeface="微软雅黑"/>
              <a:cs typeface="微软雅黑"/>
            </a:endParaRPr>
          </a:p>
          <a:p>
            <a:pPr lvl="1" marL="824865" indent="-356235">
              <a:lnSpc>
                <a:spcPct val="100000"/>
              </a:lnSpc>
              <a:spcBef>
                <a:spcPts val="2045"/>
              </a:spcBef>
              <a:buClr>
                <a:srgbClr val="FFC000"/>
              </a:buClr>
              <a:buFont typeface="Wingdings"/>
              <a:buChar char=""/>
              <a:tabLst>
                <a:tab pos="825500" algn="l"/>
              </a:tabLst>
            </a:pPr>
            <a:r>
              <a:rPr dirty="0" sz="2400" spc="-10">
                <a:solidFill>
                  <a:srgbClr val="1286B7"/>
                </a:solidFill>
                <a:latin typeface="微软雅黑"/>
                <a:cs typeface="微软雅黑"/>
              </a:rPr>
              <a:t>资源协调和调度</a:t>
            </a:r>
            <a:endParaRPr sz="2400">
              <a:latin typeface="微软雅黑"/>
              <a:cs typeface="微软雅黑"/>
            </a:endParaRPr>
          </a:p>
          <a:p>
            <a:pPr lvl="1" marL="824865" indent="-356235">
              <a:lnSpc>
                <a:spcPct val="100000"/>
              </a:lnSpc>
              <a:spcBef>
                <a:spcPts val="1935"/>
              </a:spcBef>
              <a:buClr>
                <a:srgbClr val="FFC000"/>
              </a:buClr>
              <a:buFont typeface="Wingdings"/>
              <a:buChar char=""/>
              <a:tabLst>
                <a:tab pos="825500" algn="l"/>
              </a:tabLst>
            </a:pPr>
            <a:r>
              <a:rPr dirty="0" sz="2400">
                <a:solidFill>
                  <a:srgbClr val="1286B7"/>
                </a:solidFill>
                <a:latin typeface="微软雅黑"/>
                <a:cs typeface="微软雅黑"/>
              </a:rPr>
              <a:t>单一系统镜像</a:t>
            </a:r>
            <a:r>
              <a:rPr dirty="0" sz="2400" spc="-10">
                <a:solidFill>
                  <a:srgbClr val="1286B7"/>
                </a:solidFill>
                <a:latin typeface="微软雅黑"/>
                <a:cs typeface="微软雅黑"/>
              </a:rPr>
              <a:t>（SSI）</a:t>
            </a:r>
            <a:endParaRPr sz="2400">
              <a:latin typeface="微软雅黑"/>
              <a:cs typeface="微软雅黑"/>
            </a:endParaRPr>
          </a:p>
          <a:p>
            <a:pPr lvl="1" marL="824865" indent="-356235">
              <a:lnSpc>
                <a:spcPct val="100000"/>
              </a:lnSpc>
              <a:spcBef>
                <a:spcPts val="1945"/>
              </a:spcBef>
              <a:buClr>
                <a:srgbClr val="FFC000"/>
              </a:buClr>
              <a:buFont typeface="Wingdings"/>
              <a:buChar char=""/>
              <a:tabLst>
                <a:tab pos="825500" algn="l"/>
              </a:tabLst>
            </a:pPr>
            <a:r>
              <a:rPr dirty="0" sz="2400" spc="-10">
                <a:solidFill>
                  <a:srgbClr val="1286B7"/>
                </a:solidFill>
                <a:latin typeface="微软雅黑"/>
                <a:cs typeface="微软雅黑"/>
              </a:rPr>
              <a:t>可扩展性，增强性能，高可靠性，高性价比</a:t>
            </a:r>
            <a:endParaRPr sz="2400">
              <a:latin typeface="微软雅黑"/>
              <a:cs typeface="微软雅黑"/>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1177290" cy="787145"/>
          </a:xfrm>
          <a:prstGeom prst="rect">
            <a:avLst/>
          </a:prstGeom>
        </p:spPr>
      </p:pic>
      <p:sp>
        <p:nvSpPr>
          <p:cNvPr id="3" name="object 3" descr=""/>
          <p:cNvSpPr txBox="1"/>
          <p:nvPr/>
        </p:nvSpPr>
        <p:spPr>
          <a:xfrm>
            <a:off x="566724" y="291160"/>
            <a:ext cx="5325745" cy="3537585"/>
          </a:xfrm>
          <a:prstGeom prst="rect">
            <a:avLst/>
          </a:prstGeom>
        </p:spPr>
        <p:txBody>
          <a:bodyPr wrap="square" lIns="0" tIns="12065" rIns="0" bIns="0" rtlCol="0" vert="horz">
            <a:spAutoFit/>
          </a:bodyPr>
          <a:lstStyle/>
          <a:p>
            <a:pPr marL="12700">
              <a:lnSpc>
                <a:spcPct val="100000"/>
              </a:lnSpc>
              <a:spcBef>
                <a:spcPts val="95"/>
              </a:spcBef>
            </a:pPr>
            <a:r>
              <a:rPr dirty="0" sz="2800" spc="-40" b="1">
                <a:solidFill>
                  <a:srgbClr val="2D4E7D"/>
                </a:solidFill>
                <a:latin typeface="微软雅黑"/>
                <a:cs typeface="微软雅黑"/>
              </a:rPr>
              <a:t>提</a:t>
            </a:r>
            <a:r>
              <a:rPr dirty="0" sz="2800" spc="-50" b="1">
                <a:solidFill>
                  <a:srgbClr val="2D4E7D"/>
                </a:solidFill>
                <a:latin typeface="微软雅黑"/>
                <a:cs typeface="微软雅黑"/>
              </a:rPr>
              <a:t>纲</a:t>
            </a:r>
            <a:endParaRPr sz="2800">
              <a:latin typeface="微软雅黑"/>
              <a:cs typeface="微软雅黑"/>
            </a:endParaRPr>
          </a:p>
          <a:p>
            <a:pPr>
              <a:lnSpc>
                <a:spcPct val="100000"/>
              </a:lnSpc>
              <a:spcBef>
                <a:spcPts val="75"/>
              </a:spcBef>
            </a:pPr>
            <a:endParaRPr sz="2200">
              <a:latin typeface="微软雅黑"/>
              <a:cs typeface="微软雅黑"/>
            </a:endParaRPr>
          </a:p>
          <a:p>
            <a:pPr marL="355600" indent="-342900">
              <a:lnSpc>
                <a:spcPct val="100000"/>
              </a:lnSpc>
              <a:buClr>
                <a:srgbClr val="FFC000"/>
              </a:buClr>
              <a:buFont typeface="Wingdings"/>
              <a:buChar char=""/>
              <a:tabLst>
                <a:tab pos="355600" algn="l"/>
              </a:tabLst>
            </a:pPr>
            <a:r>
              <a:rPr dirty="0" sz="2600" spc="-15" b="1">
                <a:latin typeface="微软雅黑"/>
                <a:cs typeface="微软雅黑"/>
              </a:rPr>
              <a:t>操作系统与计算机体系结构的关系</a:t>
            </a:r>
            <a:endParaRPr sz="2600">
              <a:latin typeface="微软雅黑"/>
              <a:cs typeface="微软雅黑"/>
            </a:endParaRPr>
          </a:p>
          <a:p>
            <a:pPr marL="355600" indent="-342900">
              <a:lnSpc>
                <a:spcPct val="100000"/>
              </a:lnSpc>
              <a:spcBef>
                <a:spcPts val="2555"/>
              </a:spcBef>
              <a:buClr>
                <a:srgbClr val="FFC000"/>
              </a:buClr>
              <a:buFont typeface="Wingdings"/>
              <a:buChar char=""/>
              <a:tabLst>
                <a:tab pos="355600" algn="l"/>
              </a:tabLst>
            </a:pPr>
            <a:r>
              <a:rPr dirty="0" sz="2600" spc="-5" b="1">
                <a:latin typeface="微软雅黑"/>
                <a:cs typeface="微软雅黑"/>
              </a:rPr>
              <a:t>操作系统的形成与发展</a:t>
            </a:r>
            <a:endParaRPr sz="2600">
              <a:latin typeface="微软雅黑"/>
              <a:cs typeface="微软雅黑"/>
            </a:endParaRPr>
          </a:p>
          <a:p>
            <a:pPr marL="355600" indent="-342900">
              <a:lnSpc>
                <a:spcPct val="100000"/>
              </a:lnSpc>
              <a:spcBef>
                <a:spcPts val="2560"/>
              </a:spcBef>
              <a:buClr>
                <a:srgbClr val="FFC000"/>
              </a:buClr>
              <a:buFont typeface="Wingdings"/>
              <a:buChar char=""/>
              <a:tabLst>
                <a:tab pos="355600" algn="l"/>
              </a:tabLst>
            </a:pPr>
            <a:r>
              <a:rPr dirty="0" sz="2600" spc="-10" b="1">
                <a:solidFill>
                  <a:srgbClr val="C00000"/>
                </a:solidFill>
                <a:latin typeface="微软雅黑"/>
                <a:cs typeface="微软雅黑"/>
              </a:rPr>
              <a:t>操作系统的定义</a:t>
            </a:r>
            <a:endParaRPr sz="2600">
              <a:latin typeface="微软雅黑"/>
              <a:cs typeface="微软雅黑"/>
            </a:endParaRPr>
          </a:p>
          <a:p>
            <a:pPr marL="355600" indent="-342900">
              <a:lnSpc>
                <a:spcPct val="100000"/>
              </a:lnSpc>
              <a:spcBef>
                <a:spcPts val="2570"/>
              </a:spcBef>
              <a:buClr>
                <a:srgbClr val="FFC000"/>
              </a:buClr>
              <a:buFont typeface="Wingdings"/>
              <a:buChar char=""/>
              <a:tabLst>
                <a:tab pos="355600" algn="l"/>
              </a:tabLst>
            </a:pPr>
            <a:r>
              <a:rPr dirty="0" sz="2600" spc="-15" b="1">
                <a:latin typeface="微软雅黑"/>
                <a:cs typeface="微软雅黑"/>
              </a:rPr>
              <a:t>操作系统的资源管理功能</a:t>
            </a:r>
            <a:endParaRPr sz="2600">
              <a:latin typeface="微软雅黑"/>
              <a:cs typeface="微软雅黑"/>
            </a:endParaRPr>
          </a:p>
        </p:txBody>
      </p:sp>
      <p:sp>
        <p:nvSpPr>
          <p:cNvPr id="4" name="object 4"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952750" cy="787145"/>
          </a:xfrm>
          <a:prstGeom prst="rect">
            <a:avLst/>
          </a:prstGeom>
        </p:spPr>
      </p:pic>
      <p:sp>
        <p:nvSpPr>
          <p:cNvPr id="3" name="object 3"/>
          <p:cNvSpPr txBox="1">
            <a:spLocks noGrp="1"/>
          </p:cNvSpPr>
          <p:nvPr>
            <p:ph type="title"/>
          </p:nvPr>
        </p:nvSpPr>
        <p:spPr>
          <a:xfrm>
            <a:off x="566724" y="291160"/>
            <a:ext cx="2511425" cy="452120"/>
          </a:xfrm>
          <a:prstGeom prst="rect"/>
        </p:spPr>
        <p:txBody>
          <a:bodyPr wrap="square" lIns="0" tIns="12065" rIns="0" bIns="0" rtlCol="0" vert="horz">
            <a:spAutoFit/>
          </a:bodyPr>
          <a:lstStyle/>
          <a:p>
            <a:pPr marL="12700">
              <a:lnSpc>
                <a:spcPct val="100000"/>
              </a:lnSpc>
              <a:spcBef>
                <a:spcPts val="95"/>
              </a:spcBef>
            </a:pPr>
            <a:r>
              <a:rPr dirty="0" spc="-40"/>
              <a:t>操</a:t>
            </a:r>
            <a:r>
              <a:rPr dirty="0" spc="-40"/>
              <a:t>作</a:t>
            </a:r>
            <a:r>
              <a:rPr dirty="0" spc="-40"/>
              <a:t>系</a:t>
            </a:r>
            <a:r>
              <a:rPr dirty="0" spc="-40"/>
              <a:t>统</a:t>
            </a:r>
            <a:r>
              <a:rPr dirty="0" spc="-40"/>
              <a:t>的</a:t>
            </a:r>
            <a:r>
              <a:rPr dirty="0" spc="-40"/>
              <a:t>定</a:t>
            </a:r>
            <a:r>
              <a:rPr dirty="0" spc="-50"/>
              <a:t>义</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161668"/>
            <a:ext cx="11141710" cy="5137150"/>
          </a:xfrm>
          <a:prstGeom prst="rect">
            <a:avLst/>
          </a:prstGeom>
        </p:spPr>
        <p:txBody>
          <a:bodyPr wrap="square" lIns="0" tIns="12065" rIns="0" bIns="0" rtlCol="0" vert="horz">
            <a:spAutoFit/>
          </a:bodyPr>
          <a:lstStyle/>
          <a:p>
            <a:pPr algn="just" marL="355600" indent="-342900">
              <a:lnSpc>
                <a:spcPct val="100000"/>
              </a:lnSpc>
              <a:spcBef>
                <a:spcPts val="95"/>
              </a:spcBef>
              <a:buClr>
                <a:srgbClr val="FFC000"/>
              </a:buClr>
              <a:buFont typeface="Wingdings"/>
              <a:buChar char=""/>
              <a:tabLst>
                <a:tab pos="355600" algn="l"/>
              </a:tabLst>
            </a:pP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35" b="1">
                <a:latin typeface="微软雅黑"/>
                <a:cs typeface="微软雅黑"/>
              </a:rPr>
              <a:t>统</a:t>
            </a:r>
            <a:r>
              <a:rPr dirty="0" sz="2800" spc="-35" b="1">
                <a:latin typeface="微软雅黑"/>
                <a:cs typeface="微软雅黑"/>
              </a:rPr>
              <a:t>的</a:t>
            </a:r>
            <a:r>
              <a:rPr dirty="0" sz="2800" spc="-35" b="1">
                <a:latin typeface="微软雅黑"/>
                <a:cs typeface="微软雅黑"/>
              </a:rPr>
              <a:t>定</a:t>
            </a:r>
            <a:r>
              <a:rPr dirty="0" sz="2800" spc="-50" b="1">
                <a:latin typeface="微软雅黑"/>
                <a:cs typeface="微软雅黑"/>
              </a:rPr>
              <a:t>义</a:t>
            </a:r>
            <a:endParaRPr sz="2800">
              <a:latin typeface="微软雅黑"/>
              <a:cs typeface="微软雅黑"/>
            </a:endParaRPr>
          </a:p>
          <a:p>
            <a:pPr algn="just" lvl="1" marL="824865" marR="5080" indent="-355600">
              <a:lnSpc>
                <a:spcPct val="150100"/>
              </a:lnSpc>
              <a:spcBef>
                <a:spcPts val="600"/>
              </a:spcBef>
              <a:buClr>
                <a:srgbClr val="FFC000"/>
              </a:buClr>
              <a:buFont typeface="Wingdings"/>
              <a:buChar char=""/>
              <a:tabLst>
                <a:tab pos="825500" algn="l"/>
              </a:tabLst>
            </a:pPr>
            <a:r>
              <a:rPr dirty="0" sz="2400">
                <a:solidFill>
                  <a:srgbClr val="1286B7"/>
                </a:solidFill>
                <a:latin typeface="微软雅黑"/>
                <a:cs typeface="微软雅黑"/>
              </a:rPr>
              <a:t>操作系统（OS）</a:t>
            </a:r>
            <a:r>
              <a:rPr dirty="0" sz="2400" spc="-5">
                <a:solidFill>
                  <a:srgbClr val="1286B7"/>
                </a:solidFill>
                <a:latin typeface="微软雅黑"/>
                <a:cs typeface="微软雅黑"/>
              </a:rPr>
              <a:t>是一个大型的软件系统，它负责计算机系统软、硬件资源的</a:t>
            </a:r>
            <a:r>
              <a:rPr dirty="0" sz="2400" spc="55">
                <a:solidFill>
                  <a:srgbClr val="1286B7"/>
                </a:solidFill>
                <a:latin typeface="微软雅黑"/>
                <a:cs typeface="微软雅黑"/>
              </a:rPr>
              <a:t>分配，控制和协调并发活动，提供给用户和其他软件方便的接口和环境，使</a:t>
            </a:r>
            <a:r>
              <a:rPr dirty="0" sz="2400" spc="-15">
                <a:solidFill>
                  <a:srgbClr val="1286B7"/>
                </a:solidFill>
                <a:latin typeface="微软雅黑"/>
                <a:cs typeface="微软雅黑"/>
              </a:rPr>
              <a:t>用户获得良好的工作环境。</a:t>
            </a:r>
            <a:endParaRPr sz="2400">
              <a:latin typeface="微软雅黑"/>
              <a:cs typeface="微软雅黑"/>
            </a:endParaRPr>
          </a:p>
          <a:p>
            <a:pPr algn="just" marL="355600" indent="-342900">
              <a:lnSpc>
                <a:spcPct val="100000"/>
              </a:lnSpc>
              <a:spcBef>
                <a:spcPts val="2580"/>
              </a:spcBef>
              <a:buClr>
                <a:srgbClr val="FFC000"/>
              </a:buClr>
              <a:buFont typeface="Wingdings"/>
              <a:buChar char=""/>
              <a:tabLst>
                <a:tab pos="355600" algn="l"/>
              </a:tabLst>
            </a:pPr>
            <a:r>
              <a:rPr dirty="0" sz="2800" spc="-35" b="1">
                <a:latin typeface="微软雅黑"/>
                <a:cs typeface="微软雅黑"/>
              </a:rPr>
              <a:t>操</a:t>
            </a:r>
            <a:r>
              <a:rPr dirty="0" sz="2800" spc="-35" b="1">
                <a:latin typeface="微软雅黑"/>
                <a:cs typeface="微软雅黑"/>
              </a:rPr>
              <a:t>作</a:t>
            </a:r>
            <a:r>
              <a:rPr dirty="0" sz="2800" spc="-35" b="1">
                <a:latin typeface="微软雅黑"/>
                <a:cs typeface="微软雅黑"/>
              </a:rPr>
              <a:t>系</a:t>
            </a:r>
            <a:r>
              <a:rPr dirty="0" sz="2800" spc="-35" b="1">
                <a:latin typeface="微软雅黑"/>
                <a:cs typeface="微软雅黑"/>
              </a:rPr>
              <a:t>统</a:t>
            </a:r>
            <a:r>
              <a:rPr dirty="0" sz="2800" spc="-35" b="1">
                <a:latin typeface="微软雅黑"/>
                <a:cs typeface="微软雅黑"/>
              </a:rPr>
              <a:t>的</a:t>
            </a:r>
            <a:r>
              <a:rPr dirty="0" sz="2800" spc="-35" b="1">
                <a:latin typeface="微软雅黑"/>
                <a:cs typeface="微软雅黑"/>
              </a:rPr>
              <a:t>特</a:t>
            </a:r>
            <a:r>
              <a:rPr dirty="0" sz="2800" spc="-50" b="1">
                <a:latin typeface="微软雅黑"/>
                <a:cs typeface="微软雅黑"/>
              </a:rPr>
              <a:t>点</a:t>
            </a:r>
            <a:endParaRPr sz="2800">
              <a:latin typeface="微软雅黑"/>
              <a:cs typeface="微软雅黑"/>
            </a:endParaRPr>
          </a:p>
          <a:p>
            <a:pPr lvl="1" marL="824865" indent="-356235">
              <a:lnSpc>
                <a:spcPct val="100000"/>
              </a:lnSpc>
              <a:spcBef>
                <a:spcPts val="1540"/>
              </a:spcBef>
              <a:buClr>
                <a:srgbClr val="FFC000"/>
              </a:buClr>
              <a:buFont typeface="Wingdings"/>
              <a:buChar char=""/>
              <a:tabLst>
                <a:tab pos="825500" algn="l"/>
              </a:tabLst>
            </a:pPr>
            <a:r>
              <a:rPr dirty="0" sz="2400" spc="-10">
                <a:solidFill>
                  <a:srgbClr val="1286B7"/>
                </a:solidFill>
                <a:latin typeface="微软雅黑"/>
                <a:cs typeface="微软雅黑"/>
              </a:rPr>
              <a:t>并发（concurrency）</a:t>
            </a:r>
            <a:endParaRPr sz="2400">
              <a:latin typeface="微软雅黑"/>
              <a:cs typeface="微软雅黑"/>
            </a:endParaRPr>
          </a:p>
          <a:p>
            <a:pPr lvl="1" marL="824865" indent="-356235">
              <a:lnSpc>
                <a:spcPct val="100000"/>
              </a:lnSpc>
              <a:spcBef>
                <a:spcPts val="1440"/>
              </a:spcBef>
              <a:buClr>
                <a:srgbClr val="FFC000"/>
              </a:buClr>
              <a:buFont typeface="Wingdings"/>
              <a:buChar char=""/>
              <a:tabLst>
                <a:tab pos="825500" algn="l"/>
              </a:tabLst>
            </a:pPr>
            <a:r>
              <a:rPr dirty="0" sz="2400">
                <a:solidFill>
                  <a:srgbClr val="1286B7"/>
                </a:solidFill>
                <a:latin typeface="微软雅黑"/>
                <a:cs typeface="微软雅黑"/>
              </a:rPr>
              <a:t>共享</a:t>
            </a:r>
            <a:r>
              <a:rPr dirty="0" sz="2400" spc="-10">
                <a:solidFill>
                  <a:srgbClr val="1286B7"/>
                </a:solidFill>
                <a:latin typeface="微软雅黑"/>
                <a:cs typeface="微软雅黑"/>
              </a:rPr>
              <a:t>（sharing）</a:t>
            </a:r>
            <a:endParaRPr sz="2400">
              <a:latin typeface="微软雅黑"/>
              <a:cs typeface="微软雅黑"/>
            </a:endParaRPr>
          </a:p>
          <a:p>
            <a:pPr lvl="1" marL="824865" indent="-356235">
              <a:lnSpc>
                <a:spcPct val="100000"/>
              </a:lnSpc>
              <a:spcBef>
                <a:spcPts val="1440"/>
              </a:spcBef>
              <a:buClr>
                <a:srgbClr val="FFC000"/>
              </a:buClr>
              <a:buFont typeface="Wingdings"/>
              <a:buChar char=""/>
              <a:tabLst>
                <a:tab pos="825500" algn="l"/>
              </a:tabLst>
            </a:pPr>
            <a:r>
              <a:rPr dirty="0" sz="2400" spc="-10">
                <a:solidFill>
                  <a:srgbClr val="1286B7"/>
                </a:solidFill>
                <a:latin typeface="微软雅黑"/>
                <a:cs typeface="微软雅黑"/>
              </a:rPr>
              <a:t>虚拟（virtualization）</a:t>
            </a:r>
            <a:endParaRPr sz="2400">
              <a:latin typeface="微软雅黑"/>
              <a:cs typeface="微软雅黑"/>
            </a:endParaRPr>
          </a:p>
          <a:p>
            <a:pPr lvl="1" marL="824865" indent="-356235">
              <a:lnSpc>
                <a:spcPct val="100000"/>
              </a:lnSpc>
              <a:spcBef>
                <a:spcPts val="1445"/>
              </a:spcBef>
              <a:buClr>
                <a:srgbClr val="FFC000"/>
              </a:buClr>
              <a:buFont typeface="Wingdings"/>
              <a:buChar char=""/>
              <a:tabLst>
                <a:tab pos="825500" algn="l"/>
              </a:tabLst>
            </a:pPr>
            <a:r>
              <a:rPr dirty="0" sz="2400" spc="-20">
                <a:solidFill>
                  <a:srgbClr val="1286B7"/>
                </a:solidFill>
                <a:latin typeface="微软雅黑"/>
                <a:cs typeface="微软雅黑"/>
              </a:rPr>
              <a:t>不确定</a:t>
            </a:r>
            <a:endParaRPr sz="2400">
              <a:latin typeface="微软雅黑"/>
              <a:cs typeface="微软雅黑"/>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4071620" cy="787400"/>
            <a:chOff x="358140" y="202692"/>
            <a:chExt cx="4071620" cy="787400"/>
          </a:xfrm>
        </p:grpSpPr>
        <p:pic>
          <p:nvPicPr>
            <p:cNvPr id="3" name="object 3" descr=""/>
            <p:cNvPicPr/>
            <p:nvPr/>
          </p:nvPicPr>
          <p:blipFill>
            <a:blip r:embed="rId2" cstate="print"/>
            <a:stretch>
              <a:fillRect/>
            </a:stretch>
          </p:blipFill>
          <p:spPr>
            <a:xfrm>
              <a:off x="358140" y="202692"/>
              <a:ext cx="1532381" cy="787145"/>
            </a:xfrm>
            <a:prstGeom prst="rect">
              <a:avLst/>
            </a:prstGeom>
          </p:spPr>
        </p:pic>
        <p:pic>
          <p:nvPicPr>
            <p:cNvPr id="4" name="object 4" descr=""/>
            <p:cNvPicPr/>
            <p:nvPr/>
          </p:nvPicPr>
          <p:blipFill>
            <a:blip r:embed="rId3" cstate="print"/>
            <a:stretch>
              <a:fillRect/>
            </a:stretch>
          </p:blipFill>
          <p:spPr>
            <a:xfrm>
              <a:off x="1423415" y="202692"/>
              <a:ext cx="2650998" cy="787145"/>
            </a:xfrm>
            <a:prstGeom prst="rect">
              <a:avLst/>
            </a:prstGeom>
          </p:spPr>
        </p:pic>
        <p:pic>
          <p:nvPicPr>
            <p:cNvPr id="5" name="object 5" descr=""/>
            <p:cNvPicPr/>
            <p:nvPr/>
          </p:nvPicPr>
          <p:blipFill>
            <a:blip r:embed="rId4" cstate="print"/>
            <a:stretch>
              <a:fillRect/>
            </a:stretch>
          </p:blipFill>
          <p:spPr>
            <a:xfrm>
              <a:off x="3607307" y="202692"/>
              <a:ext cx="822198" cy="787145"/>
            </a:xfrm>
            <a:prstGeom prst="rect">
              <a:avLst/>
            </a:prstGeom>
          </p:spPr>
        </p:pic>
      </p:grpSp>
      <p:sp>
        <p:nvSpPr>
          <p:cNvPr id="6" name="object 6"/>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并</a:t>
            </a:r>
            <a:r>
              <a:rPr dirty="0" spc="-40"/>
              <a:t>发</a:t>
            </a:r>
            <a:r>
              <a:rPr dirty="0" spc="-10"/>
              <a:t>（concurrency）</a:t>
            </a:r>
          </a:p>
        </p:txBody>
      </p:sp>
      <p:sp>
        <p:nvSpPr>
          <p:cNvPr id="8" name="object 8"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7" name="object 7" descr=""/>
          <p:cNvSpPr txBox="1"/>
          <p:nvPr/>
        </p:nvSpPr>
        <p:spPr>
          <a:xfrm>
            <a:off x="566724" y="1000719"/>
            <a:ext cx="11147425" cy="4408805"/>
          </a:xfrm>
          <a:prstGeom prst="rect">
            <a:avLst/>
          </a:prstGeom>
        </p:spPr>
        <p:txBody>
          <a:bodyPr wrap="square" lIns="0" tIns="179070" rIns="0" bIns="0" rtlCol="0" vert="horz">
            <a:spAutoFit/>
          </a:bodyPr>
          <a:lstStyle/>
          <a:p>
            <a:pPr marL="355600" indent="-342900">
              <a:lnSpc>
                <a:spcPct val="100000"/>
              </a:lnSpc>
              <a:spcBef>
                <a:spcPts val="1410"/>
              </a:spcBef>
              <a:buClr>
                <a:srgbClr val="FFC000"/>
              </a:buClr>
              <a:buFont typeface="Wingdings"/>
              <a:buChar char=""/>
              <a:tabLst>
                <a:tab pos="355600" algn="l"/>
              </a:tabLst>
            </a:pPr>
            <a:r>
              <a:rPr dirty="0" sz="2600" spc="-25" b="1">
                <a:latin typeface="微软雅黑"/>
                <a:cs typeface="微软雅黑"/>
              </a:rPr>
              <a:t>并发是指两个或多个事件在同一时间间隔内发生。</a:t>
            </a:r>
            <a:endParaRPr sz="2600">
              <a:latin typeface="微软雅黑"/>
              <a:cs typeface="微软雅黑"/>
            </a:endParaRPr>
          </a:p>
          <a:p>
            <a:pPr marL="355600" indent="-342900">
              <a:lnSpc>
                <a:spcPct val="100000"/>
              </a:lnSpc>
              <a:spcBef>
                <a:spcPts val="1310"/>
              </a:spcBef>
              <a:buClr>
                <a:srgbClr val="FFC000"/>
              </a:buClr>
              <a:buFont typeface="Wingdings"/>
              <a:buChar char=""/>
              <a:tabLst>
                <a:tab pos="355600" algn="l"/>
              </a:tabLst>
            </a:pPr>
            <a:r>
              <a:rPr dirty="0" sz="2600" spc="-5" b="1">
                <a:latin typeface="微软雅黑"/>
                <a:cs typeface="微软雅黑"/>
              </a:rPr>
              <a:t>并发</a:t>
            </a:r>
            <a:r>
              <a:rPr dirty="0" sz="2600" b="1">
                <a:latin typeface="微软雅黑"/>
                <a:cs typeface="微软雅黑"/>
              </a:rPr>
              <a:t>（concurrency）</a:t>
            </a:r>
            <a:r>
              <a:rPr dirty="0" sz="2600" spc="-75" b="1">
                <a:latin typeface="微软雅黑"/>
                <a:cs typeface="微软雅黑"/>
              </a:rPr>
              <a:t> </a:t>
            </a:r>
            <a:r>
              <a:rPr dirty="0" sz="2600" b="1">
                <a:latin typeface="微软雅黑"/>
                <a:cs typeface="微软雅黑"/>
              </a:rPr>
              <a:t>vs.</a:t>
            </a:r>
            <a:r>
              <a:rPr dirty="0" sz="2600" spc="-15" b="1">
                <a:latin typeface="微软雅黑"/>
                <a:cs typeface="微软雅黑"/>
              </a:rPr>
              <a:t> 并行</a:t>
            </a:r>
            <a:r>
              <a:rPr dirty="0" sz="2600" spc="-10" b="1">
                <a:latin typeface="微软雅黑"/>
                <a:cs typeface="微软雅黑"/>
              </a:rPr>
              <a:t>（parallel）</a:t>
            </a:r>
            <a:endParaRPr sz="2600">
              <a:latin typeface="微软雅黑"/>
              <a:cs typeface="微软雅黑"/>
            </a:endParaRPr>
          </a:p>
          <a:p>
            <a:pPr lvl="1" marL="824865" indent="-356235">
              <a:lnSpc>
                <a:spcPct val="100000"/>
              </a:lnSpc>
              <a:spcBef>
                <a:spcPts val="1615"/>
              </a:spcBef>
              <a:buClr>
                <a:srgbClr val="FFC000"/>
              </a:buClr>
              <a:buFont typeface="Wingdings"/>
              <a:buChar char=""/>
              <a:tabLst>
                <a:tab pos="825500" algn="l"/>
              </a:tabLst>
            </a:pPr>
            <a:r>
              <a:rPr dirty="0" sz="2200" spc="-35">
                <a:solidFill>
                  <a:srgbClr val="1286B7"/>
                </a:solidFill>
                <a:latin typeface="微软雅黑"/>
                <a:cs typeface="微软雅黑"/>
              </a:rPr>
              <a:t>小</a:t>
            </a:r>
            <a:r>
              <a:rPr dirty="0" sz="2200" spc="-35">
                <a:solidFill>
                  <a:srgbClr val="1286B7"/>
                </a:solidFill>
                <a:latin typeface="微软雅黑"/>
                <a:cs typeface="微软雅黑"/>
              </a:rPr>
              <a:t>明</a:t>
            </a:r>
            <a:r>
              <a:rPr dirty="0" sz="2200" spc="-35">
                <a:solidFill>
                  <a:srgbClr val="1286B7"/>
                </a:solidFill>
                <a:latin typeface="微软雅黑"/>
                <a:cs typeface="微软雅黑"/>
              </a:rPr>
              <a:t>一</a:t>
            </a:r>
            <a:r>
              <a:rPr dirty="0" sz="2200" spc="-30">
                <a:solidFill>
                  <a:srgbClr val="1286B7"/>
                </a:solidFill>
                <a:latin typeface="微软雅黑"/>
                <a:cs typeface="微软雅黑"/>
              </a:rPr>
              <a:t>边</a:t>
            </a:r>
            <a:r>
              <a:rPr dirty="0" sz="2200" spc="-35">
                <a:solidFill>
                  <a:srgbClr val="006FC0"/>
                </a:solidFill>
                <a:latin typeface="微软雅黑"/>
                <a:cs typeface="微软雅黑"/>
              </a:rPr>
              <a:t>吃</a:t>
            </a:r>
            <a:r>
              <a:rPr dirty="0" sz="2200" spc="-35">
                <a:solidFill>
                  <a:srgbClr val="006FC0"/>
                </a:solidFill>
                <a:latin typeface="微软雅黑"/>
                <a:cs typeface="微软雅黑"/>
              </a:rPr>
              <a:t>雪</a:t>
            </a:r>
            <a:r>
              <a:rPr dirty="0" sz="2200" spc="-35">
                <a:solidFill>
                  <a:srgbClr val="006FC0"/>
                </a:solidFill>
                <a:latin typeface="微软雅黑"/>
                <a:cs typeface="微软雅黑"/>
              </a:rPr>
              <a:t>糕</a:t>
            </a:r>
            <a:r>
              <a:rPr dirty="0" sz="2200" spc="-35">
                <a:solidFill>
                  <a:srgbClr val="1286B7"/>
                </a:solidFill>
                <a:latin typeface="微软雅黑"/>
                <a:cs typeface="微软雅黑"/>
              </a:rPr>
              <a:t>一</a:t>
            </a:r>
            <a:r>
              <a:rPr dirty="0" sz="2200" spc="-35">
                <a:solidFill>
                  <a:srgbClr val="1286B7"/>
                </a:solidFill>
                <a:latin typeface="微软雅黑"/>
                <a:cs typeface="微软雅黑"/>
              </a:rPr>
              <a:t>边</a:t>
            </a:r>
            <a:r>
              <a:rPr dirty="0" sz="2200" spc="-35">
                <a:solidFill>
                  <a:srgbClr val="006FC0"/>
                </a:solidFill>
                <a:latin typeface="微软雅黑"/>
                <a:cs typeface="微软雅黑"/>
              </a:rPr>
              <a:t>唱</a:t>
            </a:r>
            <a:r>
              <a:rPr dirty="0" sz="2200" spc="-35">
                <a:solidFill>
                  <a:srgbClr val="006FC0"/>
                </a:solidFill>
                <a:latin typeface="微软雅黑"/>
                <a:cs typeface="微软雅黑"/>
              </a:rPr>
              <a:t>歌</a:t>
            </a:r>
            <a:r>
              <a:rPr dirty="0" sz="2200" spc="-35">
                <a:solidFill>
                  <a:srgbClr val="1286B7"/>
                </a:solidFill>
                <a:latin typeface="微软雅黑"/>
                <a:cs typeface="微软雅黑"/>
              </a:rPr>
              <a:t>（</a:t>
            </a:r>
            <a:r>
              <a:rPr dirty="0" sz="2200" spc="-30">
                <a:solidFill>
                  <a:srgbClr val="1286B7"/>
                </a:solidFill>
                <a:latin typeface="微软雅黑"/>
                <a:cs typeface="微软雅黑"/>
              </a:rPr>
              <a:t>唱</a:t>
            </a:r>
            <a:r>
              <a:rPr dirty="0" sz="2200" spc="-30">
                <a:solidFill>
                  <a:srgbClr val="1286B7"/>
                </a:solidFill>
                <a:latin typeface="微软雅黑"/>
                <a:cs typeface="微软雅黑"/>
              </a:rPr>
              <a:t>一</a:t>
            </a:r>
            <a:r>
              <a:rPr dirty="0" sz="2200" spc="-35">
                <a:solidFill>
                  <a:srgbClr val="1286B7"/>
                </a:solidFill>
                <a:latin typeface="微软雅黑"/>
                <a:cs typeface="微软雅黑"/>
              </a:rPr>
              <a:t>句再</a:t>
            </a:r>
            <a:r>
              <a:rPr dirty="0" sz="2200" spc="-30">
                <a:solidFill>
                  <a:srgbClr val="1286B7"/>
                </a:solidFill>
                <a:latin typeface="微软雅黑"/>
                <a:cs typeface="微软雅黑"/>
              </a:rPr>
              <a:t>吃</a:t>
            </a:r>
            <a:r>
              <a:rPr dirty="0" sz="2200" spc="-30">
                <a:solidFill>
                  <a:srgbClr val="1286B7"/>
                </a:solidFill>
                <a:latin typeface="微软雅黑"/>
                <a:cs typeface="微软雅黑"/>
              </a:rPr>
              <a:t>一</a:t>
            </a:r>
            <a:r>
              <a:rPr dirty="0" sz="2200" spc="-25">
                <a:solidFill>
                  <a:srgbClr val="1286B7"/>
                </a:solidFill>
                <a:latin typeface="微软雅黑"/>
                <a:cs typeface="微软雅黑"/>
              </a:rPr>
              <a:t>口</a:t>
            </a:r>
            <a:r>
              <a:rPr dirty="0" sz="2200" spc="-30">
                <a:solidFill>
                  <a:srgbClr val="1286B7"/>
                </a:solidFill>
                <a:latin typeface="微软雅黑"/>
                <a:cs typeface="微软雅黑"/>
              </a:rPr>
              <a:t>）</a:t>
            </a:r>
            <a:r>
              <a:rPr dirty="0" sz="2200" spc="15">
                <a:solidFill>
                  <a:srgbClr val="1286B7"/>
                </a:solidFill>
                <a:latin typeface="微软雅黑"/>
                <a:cs typeface="微软雅黑"/>
              </a:rPr>
              <a:t>。—— 并</a:t>
            </a:r>
            <a:r>
              <a:rPr dirty="0" sz="2200" spc="-50">
                <a:solidFill>
                  <a:srgbClr val="1286B7"/>
                </a:solidFill>
                <a:latin typeface="微软雅黑"/>
                <a:cs typeface="微软雅黑"/>
              </a:rPr>
              <a:t>发</a:t>
            </a:r>
            <a:endParaRPr sz="2200">
              <a:latin typeface="微软雅黑"/>
              <a:cs typeface="微软雅黑"/>
            </a:endParaRPr>
          </a:p>
          <a:p>
            <a:pPr lvl="1" marL="824865" indent="-356235">
              <a:lnSpc>
                <a:spcPct val="100000"/>
              </a:lnSpc>
              <a:spcBef>
                <a:spcPts val="1815"/>
              </a:spcBef>
              <a:buClr>
                <a:srgbClr val="FFC000"/>
              </a:buClr>
              <a:buFont typeface="Wingdings"/>
              <a:buChar char=""/>
              <a:tabLst>
                <a:tab pos="825500" algn="l"/>
              </a:tabLst>
            </a:pPr>
            <a:r>
              <a:rPr dirty="0" sz="2200" spc="-30">
                <a:solidFill>
                  <a:srgbClr val="1286B7"/>
                </a:solidFill>
                <a:latin typeface="微软雅黑"/>
                <a:cs typeface="微软雅黑"/>
              </a:rPr>
              <a:t>小</a:t>
            </a:r>
            <a:r>
              <a:rPr dirty="0" sz="2200" spc="-30">
                <a:solidFill>
                  <a:srgbClr val="1286B7"/>
                </a:solidFill>
                <a:latin typeface="微软雅黑"/>
                <a:cs typeface="微软雅黑"/>
              </a:rPr>
              <a:t>明</a:t>
            </a:r>
            <a:r>
              <a:rPr dirty="0" sz="2200" spc="-30">
                <a:solidFill>
                  <a:srgbClr val="1286B7"/>
                </a:solidFill>
                <a:latin typeface="微软雅黑"/>
                <a:cs typeface="微软雅黑"/>
              </a:rPr>
              <a:t>在</a:t>
            </a:r>
            <a:r>
              <a:rPr dirty="0" sz="2200" spc="-30">
                <a:solidFill>
                  <a:srgbClr val="006FC0"/>
                </a:solidFill>
                <a:latin typeface="微软雅黑"/>
                <a:cs typeface="微软雅黑"/>
              </a:rPr>
              <a:t>走</a:t>
            </a:r>
            <a:r>
              <a:rPr dirty="0" sz="2200" spc="-30">
                <a:solidFill>
                  <a:srgbClr val="006FC0"/>
                </a:solidFill>
                <a:latin typeface="微软雅黑"/>
                <a:cs typeface="微软雅黑"/>
              </a:rPr>
              <a:t>路</a:t>
            </a:r>
            <a:r>
              <a:rPr dirty="0" sz="2200" spc="-30">
                <a:solidFill>
                  <a:srgbClr val="1286B7"/>
                </a:solidFill>
                <a:latin typeface="微软雅黑"/>
                <a:cs typeface="微软雅黑"/>
              </a:rPr>
              <a:t>，</a:t>
            </a:r>
            <a:r>
              <a:rPr dirty="0" sz="2200" spc="-30">
                <a:solidFill>
                  <a:srgbClr val="1286B7"/>
                </a:solidFill>
                <a:latin typeface="微软雅黑"/>
                <a:cs typeface="微软雅黑"/>
              </a:rPr>
              <a:t>而</a:t>
            </a:r>
            <a:r>
              <a:rPr dirty="0" sz="2200" spc="-30">
                <a:solidFill>
                  <a:srgbClr val="1286B7"/>
                </a:solidFill>
                <a:latin typeface="微软雅黑"/>
                <a:cs typeface="微软雅黑"/>
              </a:rPr>
              <a:t>与</a:t>
            </a:r>
            <a:r>
              <a:rPr dirty="0" sz="2200" spc="-30">
                <a:solidFill>
                  <a:srgbClr val="1286B7"/>
                </a:solidFill>
                <a:latin typeface="微软雅黑"/>
                <a:cs typeface="微软雅黑"/>
              </a:rPr>
              <a:t>此</a:t>
            </a:r>
            <a:r>
              <a:rPr dirty="0" sz="2200" spc="-30">
                <a:solidFill>
                  <a:srgbClr val="1286B7"/>
                </a:solidFill>
                <a:latin typeface="微软雅黑"/>
                <a:cs typeface="微软雅黑"/>
              </a:rPr>
              <a:t>同</a:t>
            </a:r>
            <a:r>
              <a:rPr dirty="0" sz="2200" spc="-30">
                <a:solidFill>
                  <a:srgbClr val="1286B7"/>
                </a:solidFill>
                <a:latin typeface="微软雅黑"/>
                <a:cs typeface="微软雅黑"/>
              </a:rPr>
              <a:t>时</a:t>
            </a:r>
            <a:r>
              <a:rPr dirty="0" sz="2200" spc="-30">
                <a:solidFill>
                  <a:srgbClr val="1286B7"/>
                </a:solidFill>
                <a:latin typeface="微软雅黑"/>
                <a:cs typeface="微软雅黑"/>
              </a:rPr>
              <a:t>，</a:t>
            </a:r>
            <a:r>
              <a:rPr dirty="0" sz="2200" spc="-30">
                <a:solidFill>
                  <a:srgbClr val="1286B7"/>
                </a:solidFill>
                <a:latin typeface="微软雅黑"/>
                <a:cs typeface="微软雅黑"/>
              </a:rPr>
              <a:t>小</a:t>
            </a:r>
            <a:r>
              <a:rPr dirty="0" sz="2200" spc="-30">
                <a:solidFill>
                  <a:srgbClr val="1286B7"/>
                </a:solidFill>
                <a:latin typeface="微软雅黑"/>
                <a:cs typeface="微软雅黑"/>
              </a:rPr>
              <a:t>红</a:t>
            </a:r>
            <a:r>
              <a:rPr dirty="0" sz="2200" spc="-30">
                <a:solidFill>
                  <a:srgbClr val="1286B7"/>
                </a:solidFill>
                <a:latin typeface="微软雅黑"/>
                <a:cs typeface="微软雅黑"/>
              </a:rPr>
              <a:t>在</a:t>
            </a:r>
            <a:r>
              <a:rPr dirty="0" sz="2200" spc="-25">
                <a:solidFill>
                  <a:srgbClr val="006FC0"/>
                </a:solidFill>
                <a:latin typeface="微软雅黑"/>
                <a:cs typeface="微软雅黑"/>
              </a:rPr>
              <a:t>吃</a:t>
            </a:r>
            <a:r>
              <a:rPr dirty="0" sz="2200" spc="-30">
                <a:solidFill>
                  <a:srgbClr val="006FC0"/>
                </a:solidFill>
                <a:latin typeface="微软雅黑"/>
                <a:cs typeface="微软雅黑"/>
              </a:rPr>
              <a:t>雪</a:t>
            </a:r>
            <a:r>
              <a:rPr dirty="0" sz="2200" spc="-30">
                <a:solidFill>
                  <a:srgbClr val="006FC0"/>
                </a:solidFill>
                <a:latin typeface="微软雅黑"/>
                <a:cs typeface="微软雅黑"/>
              </a:rPr>
              <a:t>糕</a:t>
            </a:r>
            <a:r>
              <a:rPr dirty="0" sz="2200" spc="20">
                <a:solidFill>
                  <a:srgbClr val="1286B7"/>
                </a:solidFill>
                <a:latin typeface="微软雅黑"/>
                <a:cs typeface="微软雅黑"/>
              </a:rPr>
              <a:t>。—— 并</a:t>
            </a:r>
            <a:r>
              <a:rPr dirty="0" sz="2200" spc="-60">
                <a:solidFill>
                  <a:srgbClr val="1286B7"/>
                </a:solidFill>
                <a:latin typeface="微软雅黑"/>
                <a:cs typeface="微软雅黑"/>
              </a:rPr>
              <a:t>行</a:t>
            </a:r>
            <a:endParaRPr sz="2200">
              <a:latin typeface="微软雅黑"/>
              <a:cs typeface="微软雅黑"/>
            </a:endParaRPr>
          </a:p>
          <a:p>
            <a:pPr marL="354965" marR="5080" indent="-342900">
              <a:lnSpc>
                <a:spcPct val="110100"/>
              </a:lnSpc>
              <a:spcBef>
                <a:spcPts val="1215"/>
              </a:spcBef>
              <a:buClr>
                <a:srgbClr val="FFC000"/>
              </a:buClr>
              <a:buFont typeface="Wingdings"/>
              <a:buChar char=""/>
              <a:tabLst>
                <a:tab pos="355600" algn="l"/>
              </a:tabLst>
            </a:pPr>
            <a:r>
              <a:rPr dirty="0" sz="2600" spc="10" b="1">
                <a:latin typeface="微软雅黑"/>
                <a:cs typeface="微软雅黑"/>
              </a:rPr>
              <a:t>并行往往</a:t>
            </a:r>
            <a:r>
              <a:rPr dirty="0" sz="2600" b="1">
                <a:latin typeface="微软雅黑"/>
                <a:cs typeface="微软雅黑"/>
              </a:rPr>
              <a:t>（特别是当两件事情互相关联的时候）</a:t>
            </a:r>
            <a:r>
              <a:rPr dirty="0" sz="2600" spc="-5" b="1">
                <a:latin typeface="微软雅黑"/>
                <a:cs typeface="微软雅黑"/>
              </a:rPr>
              <a:t>意味着并发，而并发不一</a:t>
            </a:r>
            <a:r>
              <a:rPr dirty="0" sz="2600" spc="-10" b="1">
                <a:latin typeface="微软雅黑"/>
                <a:cs typeface="微软雅黑"/>
              </a:rPr>
              <a:t>定意味着并行。</a:t>
            </a:r>
            <a:endParaRPr sz="2600">
              <a:latin typeface="微软雅黑"/>
              <a:cs typeface="微软雅黑"/>
            </a:endParaRPr>
          </a:p>
          <a:p>
            <a:pPr>
              <a:lnSpc>
                <a:spcPct val="100000"/>
              </a:lnSpc>
              <a:spcBef>
                <a:spcPts val="20"/>
              </a:spcBef>
              <a:buClr>
                <a:srgbClr val="FFC000"/>
              </a:buClr>
              <a:buFont typeface="Wingdings"/>
              <a:buChar char=""/>
            </a:pPr>
            <a:endParaRPr sz="3100">
              <a:latin typeface="微软雅黑"/>
              <a:cs typeface="微软雅黑"/>
            </a:endParaRPr>
          </a:p>
          <a:p>
            <a:pPr marL="355600" indent="-342900">
              <a:lnSpc>
                <a:spcPct val="100000"/>
              </a:lnSpc>
              <a:buClr>
                <a:srgbClr val="FFC000"/>
              </a:buClr>
              <a:buFont typeface="Wingdings"/>
              <a:buChar char=""/>
              <a:tabLst>
                <a:tab pos="355600" algn="l"/>
              </a:tabLst>
            </a:pPr>
            <a:r>
              <a:rPr dirty="0" sz="2600" spc="-25" b="1">
                <a:solidFill>
                  <a:srgbClr val="C00000"/>
                </a:solidFill>
                <a:latin typeface="微软雅黑"/>
                <a:cs typeface="微软雅黑"/>
              </a:rPr>
              <a:t>操作系统需要支持、并提供机构来协调并发的事件或进程。</a:t>
            </a:r>
            <a:endParaRPr sz="2600">
              <a:latin typeface="微软雅黑"/>
              <a:cs typeface="微软雅黑"/>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3221355" cy="787400"/>
            <a:chOff x="358140" y="202692"/>
            <a:chExt cx="3221355" cy="787400"/>
          </a:xfrm>
        </p:grpSpPr>
        <p:pic>
          <p:nvPicPr>
            <p:cNvPr id="3" name="object 3" descr=""/>
            <p:cNvPicPr/>
            <p:nvPr/>
          </p:nvPicPr>
          <p:blipFill>
            <a:blip r:embed="rId2" cstate="print"/>
            <a:stretch>
              <a:fillRect/>
            </a:stretch>
          </p:blipFill>
          <p:spPr>
            <a:xfrm>
              <a:off x="358140" y="202692"/>
              <a:ext cx="1532381" cy="787145"/>
            </a:xfrm>
            <a:prstGeom prst="rect">
              <a:avLst/>
            </a:prstGeom>
          </p:spPr>
        </p:pic>
        <p:pic>
          <p:nvPicPr>
            <p:cNvPr id="4" name="object 4" descr=""/>
            <p:cNvPicPr/>
            <p:nvPr/>
          </p:nvPicPr>
          <p:blipFill>
            <a:blip r:embed="rId3" cstate="print"/>
            <a:stretch>
              <a:fillRect/>
            </a:stretch>
          </p:blipFill>
          <p:spPr>
            <a:xfrm>
              <a:off x="1423415" y="202692"/>
              <a:ext cx="1800606" cy="787145"/>
            </a:xfrm>
            <a:prstGeom prst="rect">
              <a:avLst/>
            </a:prstGeom>
          </p:spPr>
        </p:pic>
        <p:pic>
          <p:nvPicPr>
            <p:cNvPr id="5" name="object 5" descr=""/>
            <p:cNvPicPr/>
            <p:nvPr/>
          </p:nvPicPr>
          <p:blipFill>
            <a:blip r:embed="rId4" cstate="print"/>
            <a:stretch>
              <a:fillRect/>
            </a:stretch>
          </p:blipFill>
          <p:spPr>
            <a:xfrm>
              <a:off x="2756916" y="202692"/>
              <a:ext cx="822197" cy="787145"/>
            </a:xfrm>
            <a:prstGeom prst="rect">
              <a:avLst/>
            </a:prstGeom>
          </p:spPr>
        </p:pic>
      </p:grpSp>
      <p:sp>
        <p:nvSpPr>
          <p:cNvPr id="6" name="object 6"/>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共</a:t>
            </a:r>
            <a:r>
              <a:rPr dirty="0" spc="-40"/>
              <a:t>享</a:t>
            </a:r>
            <a:r>
              <a:rPr dirty="0" spc="-10"/>
              <a:t>（sharing）</a:t>
            </a:r>
          </a:p>
        </p:txBody>
      </p:sp>
      <p:sp>
        <p:nvSpPr>
          <p:cNvPr id="8" name="object 8"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7" name="object 7" descr=""/>
          <p:cNvSpPr txBox="1"/>
          <p:nvPr/>
        </p:nvSpPr>
        <p:spPr>
          <a:xfrm>
            <a:off x="566724" y="1412570"/>
            <a:ext cx="8961120" cy="431482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25" b="1">
                <a:latin typeface="微软雅黑"/>
                <a:cs typeface="微软雅黑"/>
              </a:rPr>
              <a:t>共享是指系统中的资源可供多个并发执行的进程共同使用。</a:t>
            </a:r>
            <a:endParaRPr sz="2600">
              <a:latin typeface="微软雅黑"/>
              <a:cs typeface="微软雅黑"/>
            </a:endParaRPr>
          </a:p>
          <a:p>
            <a:pPr marL="355600" indent="-342900">
              <a:lnSpc>
                <a:spcPct val="100000"/>
              </a:lnSpc>
              <a:spcBef>
                <a:spcPts val="2560"/>
              </a:spcBef>
              <a:buClr>
                <a:srgbClr val="FFC000"/>
              </a:buClr>
              <a:buFont typeface="Wingdings"/>
              <a:buChar char=""/>
              <a:tabLst>
                <a:tab pos="355600" algn="l"/>
              </a:tabLst>
            </a:pPr>
            <a:r>
              <a:rPr dirty="0" sz="2600" spc="-15" b="1">
                <a:latin typeface="微软雅黑"/>
                <a:cs typeface="微软雅黑"/>
              </a:rPr>
              <a:t>两种资源共享方式</a:t>
            </a:r>
            <a:endParaRPr sz="2600">
              <a:latin typeface="微软雅黑"/>
              <a:cs typeface="微软雅黑"/>
            </a:endParaRPr>
          </a:p>
          <a:p>
            <a:pPr lvl="1" marL="824865" indent="-356235">
              <a:lnSpc>
                <a:spcPct val="100000"/>
              </a:lnSpc>
              <a:spcBef>
                <a:spcPts val="1985"/>
              </a:spcBef>
              <a:buClr>
                <a:srgbClr val="FFC000"/>
              </a:buClr>
              <a:buFont typeface="Wingdings"/>
              <a:buChar char=""/>
              <a:tabLst>
                <a:tab pos="825500" algn="l"/>
              </a:tabLst>
            </a:pPr>
            <a:r>
              <a:rPr dirty="0" sz="2400" spc="-10" b="1">
                <a:solidFill>
                  <a:srgbClr val="1286B7"/>
                </a:solidFill>
                <a:latin typeface="微软雅黑"/>
                <a:cs typeface="微软雅黑"/>
              </a:rPr>
              <a:t>时分复用</a:t>
            </a:r>
            <a:r>
              <a:rPr dirty="0" sz="2400">
                <a:solidFill>
                  <a:srgbClr val="1286B7"/>
                </a:solidFill>
                <a:latin typeface="微软雅黑"/>
                <a:cs typeface="微软雅黑"/>
              </a:rPr>
              <a:t>（time</a:t>
            </a:r>
            <a:r>
              <a:rPr dirty="0" sz="2400" spc="-5">
                <a:solidFill>
                  <a:srgbClr val="1286B7"/>
                </a:solidFill>
                <a:latin typeface="微软雅黑"/>
                <a:cs typeface="微软雅黑"/>
              </a:rPr>
              <a:t> </a:t>
            </a:r>
            <a:r>
              <a:rPr dirty="0" sz="2400" spc="-10">
                <a:solidFill>
                  <a:srgbClr val="1286B7"/>
                </a:solidFill>
                <a:latin typeface="微软雅黑"/>
                <a:cs typeface="微软雅黑"/>
              </a:rPr>
              <a:t>multiplexing）</a:t>
            </a:r>
            <a:endParaRPr sz="2400">
              <a:latin typeface="微软雅黑"/>
              <a:cs typeface="微软雅黑"/>
            </a:endParaRPr>
          </a:p>
          <a:p>
            <a:pPr lvl="2" marL="1228090" indent="-302260">
              <a:lnSpc>
                <a:spcPct val="100000"/>
              </a:lnSpc>
              <a:spcBef>
                <a:spcPts val="1950"/>
              </a:spcBef>
              <a:buClr>
                <a:srgbClr val="FFC000"/>
              </a:buClr>
              <a:buSzPct val="95833"/>
              <a:buFont typeface="Wingdings"/>
              <a:buChar char=""/>
              <a:tabLst>
                <a:tab pos="1228725" algn="l"/>
              </a:tabLst>
            </a:pPr>
            <a:r>
              <a:rPr dirty="0" sz="2400">
                <a:latin typeface="微软雅黑"/>
                <a:cs typeface="微软雅黑"/>
              </a:rPr>
              <a:t>例如多道系统中，两个作业共享</a:t>
            </a:r>
            <a:r>
              <a:rPr dirty="0" sz="2400" spc="-10">
                <a:latin typeface="微软雅黑"/>
                <a:cs typeface="微软雅黑"/>
              </a:rPr>
              <a:t>CPU</a:t>
            </a:r>
            <a:r>
              <a:rPr dirty="0" sz="2400" spc="-50">
                <a:latin typeface="微软雅黑"/>
                <a:cs typeface="微软雅黑"/>
              </a:rPr>
              <a:t>。</a:t>
            </a:r>
            <a:endParaRPr sz="2400">
              <a:latin typeface="微软雅黑"/>
              <a:cs typeface="微软雅黑"/>
            </a:endParaRPr>
          </a:p>
          <a:p>
            <a:pPr lvl="1" marL="824865" indent="-356235">
              <a:lnSpc>
                <a:spcPct val="100000"/>
              </a:lnSpc>
              <a:spcBef>
                <a:spcPts val="1930"/>
              </a:spcBef>
              <a:buClr>
                <a:srgbClr val="FFC000"/>
              </a:buClr>
              <a:buFont typeface="Wingdings"/>
              <a:buChar char=""/>
              <a:tabLst>
                <a:tab pos="825500" algn="l"/>
              </a:tabLst>
            </a:pPr>
            <a:r>
              <a:rPr dirty="0" sz="2400" spc="-10" b="1">
                <a:solidFill>
                  <a:srgbClr val="1286B7"/>
                </a:solidFill>
                <a:latin typeface="微软雅黑"/>
                <a:cs typeface="微软雅黑"/>
              </a:rPr>
              <a:t>空分复用</a:t>
            </a:r>
            <a:r>
              <a:rPr dirty="0" sz="2400">
                <a:solidFill>
                  <a:srgbClr val="1286B7"/>
                </a:solidFill>
                <a:latin typeface="微软雅黑"/>
                <a:cs typeface="微软雅黑"/>
              </a:rPr>
              <a:t>（space</a:t>
            </a:r>
            <a:r>
              <a:rPr dirty="0" sz="2400" spc="-40">
                <a:solidFill>
                  <a:srgbClr val="1286B7"/>
                </a:solidFill>
                <a:latin typeface="微软雅黑"/>
                <a:cs typeface="微软雅黑"/>
              </a:rPr>
              <a:t> </a:t>
            </a:r>
            <a:r>
              <a:rPr dirty="0" sz="2400" spc="-10">
                <a:solidFill>
                  <a:srgbClr val="1286B7"/>
                </a:solidFill>
                <a:latin typeface="微软雅黑"/>
                <a:cs typeface="微软雅黑"/>
              </a:rPr>
              <a:t>multiplexing）</a:t>
            </a:r>
            <a:endParaRPr sz="2400">
              <a:latin typeface="微软雅黑"/>
              <a:cs typeface="微软雅黑"/>
            </a:endParaRPr>
          </a:p>
          <a:p>
            <a:pPr lvl="2" marL="1228090" indent="-302260">
              <a:lnSpc>
                <a:spcPct val="100000"/>
              </a:lnSpc>
              <a:spcBef>
                <a:spcPts val="1945"/>
              </a:spcBef>
              <a:buClr>
                <a:srgbClr val="FFC000"/>
              </a:buClr>
              <a:buSzPct val="95833"/>
              <a:buFont typeface="Wingdings"/>
              <a:buChar char=""/>
              <a:tabLst>
                <a:tab pos="1228725" algn="l"/>
              </a:tabLst>
            </a:pPr>
            <a:r>
              <a:rPr dirty="0" sz="2400" spc="-5">
                <a:latin typeface="微软雅黑"/>
                <a:cs typeface="微软雅黑"/>
              </a:rPr>
              <a:t>在内存中存放多道程序。</a:t>
            </a:r>
            <a:endParaRPr sz="2400">
              <a:latin typeface="微软雅黑"/>
              <a:cs typeface="微软雅黑"/>
            </a:endParaRPr>
          </a:p>
          <a:p>
            <a:pPr marL="355600" indent="-342900">
              <a:lnSpc>
                <a:spcPct val="100000"/>
              </a:lnSpc>
              <a:spcBef>
                <a:spcPts val="2515"/>
              </a:spcBef>
              <a:buClr>
                <a:srgbClr val="FFC000"/>
              </a:buClr>
              <a:buFont typeface="Wingdings"/>
              <a:buChar char=""/>
              <a:tabLst>
                <a:tab pos="355600" algn="l"/>
              </a:tabLst>
            </a:pPr>
            <a:r>
              <a:rPr dirty="0" sz="2600" spc="-25" b="1">
                <a:solidFill>
                  <a:srgbClr val="C00000"/>
                </a:solidFill>
                <a:latin typeface="微软雅黑"/>
                <a:cs typeface="微软雅黑"/>
              </a:rPr>
              <a:t>操作系统需要实现、管理和协调进程对资源的共享。</a:t>
            </a:r>
            <a:endParaRPr sz="2600">
              <a:latin typeface="微软雅黑"/>
              <a:cs typeface="微软雅黑"/>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5083302" cy="787145"/>
          </a:xfrm>
          <a:prstGeom prst="rect">
            <a:avLst/>
          </a:prstGeom>
        </p:spPr>
      </p:pic>
      <p:sp>
        <p:nvSpPr>
          <p:cNvPr id="3" name="object 3"/>
          <p:cNvSpPr txBox="1">
            <a:spLocks noGrp="1"/>
          </p:cNvSpPr>
          <p:nvPr>
            <p:ph type="title"/>
          </p:nvPr>
        </p:nvSpPr>
        <p:spPr>
          <a:xfrm>
            <a:off x="566724" y="291160"/>
            <a:ext cx="4641850" cy="452120"/>
          </a:xfrm>
          <a:prstGeom prst="rect"/>
        </p:spPr>
        <p:txBody>
          <a:bodyPr wrap="square" lIns="0" tIns="12065" rIns="0" bIns="0" rtlCol="0" vert="horz">
            <a:spAutoFit/>
          </a:bodyPr>
          <a:lstStyle/>
          <a:p>
            <a:pPr marL="12700">
              <a:lnSpc>
                <a:spcPct val="100000"/>
              </a:lnSpc>
              <a:spcBef>
                <a:spcPts val="95"/>
              </a:spcBef>
            </a:pPr>
            <a:r>
              <a:rPr dirty="0" spc="-40"/>
              <a:t>操</a:t>
            </a:r>
            <a:r>
              <a:rPr dirty="0" spc="-40"/>
              <a:t>作</a:t>
            </a:r>
            <a:r>
              <a:rPr dirty="0" spc="-40"/>
              <a:t>系</a:t>
            </a:r>
            <a:r>
              <a:rPr dirty="0" spc="-40"/>
              <a:t>统</a:t>
            </a:r>
            <a:r>
              <a:rPr dirty="0" spc="-40"/>
              <a:t>在</a:t>
            </a:r>
            <a:r>
              <a:rPr dirty="0" spc="-40"/>
              <a:t>计</a:t>
            </a:r>
            <a:r>
              <a:rPr dirty="0" spc="-40"/>
              <a:t>算</a:t>
            </a:r>
            <a:r>
              <a:rPr dirty="0" spc="-40"/>
              <a:t>系</a:t>
            </a:r>
            <a:r>
              <a:rPr dirty="0" spc="-40"/>
              <a:t>统</a:t>
            </a:r>
            <a:r>
              <a:rPr dirty="0" spc="-40"/>
              <a:t>中</a:t>
            </a:r>
            <a:r>
              <a:rPr dirty="0" spc="-40"/>
              <a:t>的</a:t>
            </a:r>
            <a:r>
              <a:rPr dirty="0" spc="-40"/>
              <a:t>地</a:t>
            </a:r>
            <a:r>
              <a:rPr dirty="0" spc="-50"/>
              <a:t>位</a:t>
            </a:r>
          </a:p>
        </p:txBody>
      </p:sp>
      <p:sp>
        <p:nvSpPr>
          <p:cNvPr id="4" name="object 4" descr=""/>
          <p:cNvSpPr txBox="1"/>
          <p:nvPr/>
        </p:nvSpPr>
        <p:spPr>
          <a:xfrm>
            <a:off x="566724" y="1236345"/>
            <a:ext cx="2352675" cy="42227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10" b="1">
                <a:latin typeface="微软雅黑"/>
                <a:cs typeface="微软雅黑"/>
              </a:rPr>
              <a:t>与硬件的关系</a:t>
            </a:r>
            <a:endParaRPr sz="2600">
              <a:latin typeface="微软雅黑"/>
              <a:cs typeface="微软雅黑"/>
            </a:endParaRPr>
          </a:p>
        </p:txBody>
      </p:sp>
      <p:sp>
        <p:nvSpPr>
          <p:cNvPr id="5" name="object 5" descr=""/>
          <p:cNvSpPr txBox="1"/>
          <p:nvPr/>
        </p:nvSpPr>
        <p:spPr>
          <a:xfrm>
            <a:off x="566724" y="1643786"/>
            <a:ext cx="4006215" cy="4340225"/>
          </a:xfrm>
          <a:prstGeom prst="rect">
            <a:avLst/>
          </a:prstGeom>
        </p:spPr>
        <p:txBody>
          <a:bodyPr wrap="square" lIns="0" tIns="206375" rIns="0" bIns="0" rtlCol="0" vert="horz">
            <a:spAutoFit/>
          </a:bodyPr>
          <a:lstStyle/>
          <a:p>
            <a:pPr marL="824865" indent="-356235">
              <a:lnSpc>
                <a:spcPct val="100000"/>
              </a:lnSpc>
              <a:spcBef>
                <a:spcPts val="1625"/>
              </a:spcBef>
              <a:buClr>
                <a:srgbClr val="FFC000"/>
              </a:buClr>
              <a:buFont typeface="Wingdings"/>
              <a:buChar char=""/>
              <a:tabLst>
                <a:tab pos="825500" algn="l"/>
              </a:tabLst>
            </a:pPr>
            <a:r>
              <a:rPr dirty="0" sz="2200" spc="-30">
                <a:solidFill>
                  <a:srgbClr val="1286B7"/>
                </a:solidFill>
                <a:latin typeface="微软雅黑"/>
                <a:cs typeface="微软雅黑"/>
              </a:rPr>
              <a:t>控</a:t>
            </a:r>
            <a:r>
              <a:rPr dirty="0" sz="2200" spc="-30">
                <a:solidFill>
                  <a:srgbClr val="1286B7"/>
                </a:solidFill>
                <a:latin typeface="微软雅黑"/>
                <a:cs typeface="微软雅黑"/>
              </a:rPr>
              <a:t>制</a:t>
            </a:r>
            <a:r>
              <a:rPr dirty="0" sz="2200" spc="-20">
                <a:solidFill>
                  <a:srgbClr val="1286B7"/>
                </a:solidFill>
                <a:latin typeface="微软雅黑"/>
                <a:cs typeface="微软雅黑"/>
              </a:rPr>
              <a:t>CPU</a:t>
            </a:r>
            <a:r>
              <a:rPr dirty="0" sz="2200" spc="-30">
                <a:solidFill>
                  <a:srgbClr val="1286B7"/>
                </a:solidFill>
                <a:latin typeface="微软雅黑"/>
                <a:cs typeface="微软雅黑"/>
              </a:rPr>
              <a:t>的</a:t>
            </a:r>
            <a:r>
              <a:rPr dirty="0" sz="2200" spc="-30">
                <a:solidFill>
                  <a:srgbClr val="1286B7"/>
                </a:solidFill>
                <a:latin typeface="微软雅黑"/>
                <a:cs typeface="微软雅黑"/>
              </a:rPr>
              <a:t>工</a:t>
            </a:r>
            <a:r>
              <a:rPr dirty="0" sz="2200" spc="-50">
                <a:solidFill>
                  <a:srgbClr val="1286B7"/>
                </a:solidFill>
                <a:latin typeface="微软雅黑"/>
                <a:cs typeface="微软雅黑"/>
              </a:rPr>
              <a:t>作</a:t>
            </a:r>
            <a:endParaRPr sz="2200">
              <a:latin typeface="微软雅黑"/>
              <a:cs typeface="微软雅黑"/>
            </a:endParaRPr>
          </a:p>
          <a:p>
            <a:pPr marL="824865" indent="-356235">
              <a:lnSpc>
                <a:spcPct val="100000"/>
              </a:lnSpc>
              <a:spcBef>
                <a:spcPts val="1530"/>
              </a:spcBef>
              <a:buClr>
                <a:srgbClr val="FFC000"/>
              </a:buClr>
              <a:buFont typeface="Wingdings"/>
              <a:buChar char=""/>
              <a:tabLst>
                <a:tab pos="825500" algn="l"/>
              </a:tabLst>
            </a:pPr>
            <a:r>
              <a:rPr dirty="0" sz="2200" spc="-30">
                <a:solidFill>
                  <a:srgbClr val="1286B7"/>
                </a:solidFill>
                <a:latin typeface="微软雅黑"/>
                <a:cs typeface="微软雅黑"/>
              </a:rPr>
              <a:t>访</a:t>
            </a:r>
            <a:r>
              <a:rPr dirty="0" sz="2200" spc="-30">
                <a:solidFill>
                  <a:srgbClr val="1286B7"/>
                </a:solidFill>
                <a:latin typeface="微软雅黑"/>
                <a:cs typeface="微软雅黑"/>
              </a:rPr>
              <a:t>问</a:t>
            </a:r>
            <a:r>
              <a:rPr dirty="0" sz="2200" spc="-30">
                <a:solidFill>
                  <a:srgbClr val="1286B7"/>
                </a:solidFill>
                <a:latin typeface="微软雅黑"/>
                <a:cs typeface="微软雅黑"/>
              </a:rPr>
              <a:t>存</a:t>
            </a:r>
            <a:r>
              <a:rPr dirty="0" sz="2200" spc="-30">
                <a:solidFill>
                  <a:srgbClr val="1286B7"/>
                </a:solidFill>
                <a:latin typeface="微软雅黑"/>
                <a:cs typeface="微软雅黑"/>
              </a:rPr>
              <a:t>储</a:t>
            </a:r>
            <a:r>
              <a:rPr dirty="0" sz="2200" spc="-50">
                <a:solidFill>
                  <a:srgbClr val="1286B7"/>
                </a:solidFill>
                <a:latin typeface="微软雅黑"/>
                <a:cs typeface="微软雅黑"/>
              </a:rPr>
              <a:t>器</a:t>
            </a:r>
            <a:endParaRPr sz="2200">
              <a:latin typeface="微软雅黑"/>
              <a:cs typeface="微软雅黑"/>
            </a:endParaRPr>
          </a:p>
          <a:p>
            <a:pPr marL="824865" indent="-356235">
              <a:lnSpc>
                <a:spcPct val="100000"/>
              </a:lnSpc>
              <a:spcBef>
                <a:spcPts val="1520"/>
              </a:spcBef>
              <a:buClr>
                <a:srgbClr val="FFC000"/>
              </a:buClr>
              <a:buFont typeface="Wingdings"/>
              <a:buChar char=""/>
              <a:tabLst>
                <a:tab pos="825500" algn="l"/>
              </a:tabLst>
            </a:pPr>
            <a:r>
              <a:rPr dirty="0" sz="2200" spc="-30">
                <a:solidFill>
                  <a:srgbClr val="1286B7"/>
                </a:solidFill>
                <a:latin typeface="微软雅黑"/>
                <a:cs typeface="微软雅黑"/>
              </a:rPr>
              <a:t>中</a:t>
            </a:r>
            <a:r>
              <a:rPr dirty="0" sz="2200" spc="-30">
                <a:solidFill>
                  <a:srgbClr val="1286B7"/>
                </a:solidFill>
                <a:latin typeface="微软雅黑"/>
                <a:cs typeface="微软雅黑"/>
              </a:rPr>
              <a:t>断</a:t>
            </a:r>
            <a:r>
              <a:rPr dirty="0" sz="2200" spc="-30">
                <a:solidFill>
                  <a:srgbClr val="1286B7"/>
                </a:solidFill>
                <a:latin typeface="微软雅黑"/>
                <a:cs typeface="微软雅黑"/>
              </a:rPr>
              <a:t>处</a:t>
            </a:r>
            <a:r>
              <a:rPr dirty="0" sz="2200" spc="-30">
                <a:solidFill>
                  <a:srgbClr val="1286B7"/>
                </a:solidFill>
                <a:latin typeface="微软雅黑"/>
                <a:cs typeface="微软雅黑"/>
              </a:rPr>
              <a:t>理</a:t>
            </a:r>
            <a:r>
              <a:rPr dirty="0" sz="2200" spc="-30">
                <a:solidFill>
                  <a:srgbClr val="1286B7"/>
                </a:solidFill>
                <a:latin typeface="微软雅黑"/>
                <a:cs typeface="微软雅黑"/>
              </a:rPr>
              <a:t>、</a:t>
            </a:r>
            <a:r>
              <a:rPr dirty="0" sz="2200" spc="-30">
                <a:solidFill>
                  <a:srgbClr val="1286B7"/>
                </a:solidFill>
                <a:latin typeface="微软雅黑"/>
                <a:cs typeface="微软雅黑"/>
              </a:rPr>
              <a:t>设</a:t>
            </a:r>
            <a:r>
              <a:rPr dirty="0" sz="2200" spc="-30">
                <a:solidFill>
                  <a:srgbClr val="1286B7"/>
                </a:solidFill>
                <a:latin typeface="微软雅黑"/>
                <a:cs typeface="微软雅黑"/>
              </a:rPr>
              <a:t>备</a:t>
            </a:r>
            <a:r>
              <a:rPr dirty="0" sz="2200" spc="-30">
                <a:solidFill>
                  <a:srgbClr val="1286B7"/>
                </a:solidFill>
                <a:latin typeface="微软雅黑"/>
                <a:cs typeface="微软雅黑"/>
              </a:rPr>
              <a:t>驱</a:t>
            </a:r>
            <a:r>
              <a:rPr dirty="0" sz="2200" spc="-50">
                <a:solidFill>
                  <a:srgbClr val="1286B7"/>
                </a:solidFill>
                <a:latin typeface="微软雅黑"/>
                <a:cs typeface="微软雅黑"/>
              </a:rPr>
              <a:t>动</a:t>
            </a:r>
            <a:endParaRPr sz="2200">
              <a:latin typeface="微软雅黑"/>
              <a:cs typeface="微软雅黑"/>
            </a:endParaRPr>
          </a:p>
          <a:p>
            <a:pPr marL="824865" indent="-356235">
              <a:lnSpc>
                <a:spcPct val="100000"/>
              </a:lnSpc>
              <a:spcBef>
                <a:spcPts val="1525"/>
              </a:spcBef>
              <a:buClr>
                <a:srgbClr val="FFC000"/>
              </a:buClr>
              <a:buFont typeface="Wingdings"/>
              <a:buChar char=""/>
              <a:tabLst>
                <a:tab pos="825500" algn="l"/>
              </a:tabLst>
            </a:pPr>
            <a:r>
              <a:rPr dirty="0" sz="2200" spc="-35">
                <a:solidFill>
                  <a:srgbClr val="1286B7"/>
                </a:solidFill>
                <a:latin typeface="微软雅黑"/>
                <a:cs typeface="微软雅黑"/>
              </a:rPr>
              <a:t>高</a:t>
            </a:r>
            <a:r>
              <a:rPr dirty="0" sz="2200" spc="-35">
                <a:solidFill>
                  <a:srgbClr val="1286B7"/>
                </a:solidFill>
                <a:latin typeface="微软雅黑"/>
                <a:cs typeface="微软雅黑"/>
              </a:rPr>
              <a:t>效</a:t>
            </a:r>
            <a:r>
              <a:rPr dirty="0" sz="2200" spc="-35">
                <a:solidFill>
                  <a:srgbClr val="1286B7"/>
                </a:solidFill>
                <a:latin typeface="微软雅黑"/>
                <a:cs typeface="微软雅黑"/>
              </a:rPr>
              <a:t>利</a:t>
            </a:r>
            <a:r>
              <a:rPr dirty="0" sz="2200" spc="-35">
                <a:solidFill>
                  <a:srgbClr val="1286B7"/>
                </a:solidFill>
                <a:latin typeface="微软雅黑"/>
                <a:cs typeface="微软雅黑"/>
              </a:rPr>
              <a:t>用</a:t>
            </a:r>
            <a:r>
              <a:rPr dirty="0" sz="2200" spc="-35">
                <a:solidFill>
                  <a:srgbClr val="1286B7"/>
                </a:solidFill>
                <a:latin typeface="微软雅黑"/>
                <a:cs typeface="微软雅黑"/>
              </a:rPr>
              <a:t>硬</a:t>
            </a:r>
            <a:r>
              <a:rPr dirty="0" sz="2200" spc="-35">
                <a:solidFill>
                  <a:srgbClr val="1286B7"/>
                </a:solidFill>
                <a:latin typeface="微软雅黑"/>
                <a:cs typeface="微软雅黑"/>
              </a:rPr>
              <a:t>件</a:t>
            </a:r>
            <a:r>
              <a:rPr dirty="0" sz="2200" spc="-35">
                <a:solidFill>
                  <a:srgbClr val="1286B7"/>
                </a:solidFill>
                <a:latin typeface="微软雅黑"/>
                <a:cs typeface="微软雅黑"/>
              </a:rPr>
              <a:t>资</a:t>
            </a:r>
            <a:r>
              <a:rPr dirty="0" sz="2200" spc="-50">
                <a:solidFill>
                  <a:srgbClr val="1286B7"/>
                </a:solidFill>
                <a:latin typeface="微软雅黑"/>
                <a:cs typeface="微软雅黑"/>
              </a:rPr>
              <a:t>源</a:t>
            </a:r>
            <a:endParaRPr sz="2200">
              <a:latin typeface="微软雅黑"/>
              <a:cs typeface="微软雅黑"/>
            </a:endParaRPr>
          </a:p>
          <a:p>
            <a:pPr marL="355600" indent="-342900">
              <a:lnSpc>
                <a:spcPct val="100000"/>
              </a:lnSpc>
              <a:spcBef>
                <a:spcPts val="1605"/>
              </a:spcBef>
              <a:buClr>
                <a:srgbClr val="FFC000"/>
              </a:buClr>
              <a:buFont typeface="Wingdings"/>
              <a:buChar char=""/>
              <a:tabLst>
                <a:tab pos="355600" algn="l"/>
              </a:tabLst>
            </a:pPr>
            <a:r>
              <a:rPr dirty="0" sz="2600" spc="-5" b="1">
                <a:latin typeface="微软雅黑"/>
                <a:cs typeface="微软雅黑"/>
              </a:rPr>
              <a:t>与用户及其他软件的关系</a:t>
            </a:r>
            <a:endParaRPr sz="2600">
              <a:latin typeface="微软雅黑"/>
              <a:cs typeface="微软雅黑"/>
            </a:endParaRPr>
          </a:p>
          <a:p>
            <a:pPr lvl="1" marL="824865" indent="-356235">
              <a:lnSpc>
                <a:spcPct val="100000"/>
              </a:lnSpc>
              <a:spcBef>
                <a:spcPts val="1614"/>
              </a:spcBef>
              <a:buClr>
                <a:srgbClr val="FFC000"/>
              </a:buClr>
              <a:buFont typeface="Wingdings"/>
              <a:buChar char=""/>
              <a:tabLst>
                <a:tab pos="825500" algn="l"/>
              </a:tabLst>
            </a:pPr>
            <a:r>
              <a:rPr dirty="0" sz="2200" spc="-35">
                <a:solidFill>
                  <a:srgbClr val="1286B7"/>
                </a:solidFill>
                <a:latin typeface="微软雅黑"/>
                <a:cs typeface="微软雅黑"/>
              </a:rPr>
              <a:t>控</a:t>
            </a:r>
            <a:r>
              <a:rPr dirty="0" sz="2200" spc="-35">
                <a:solidFill>
                  <a:srgbClr val="1286B7"/>
                </a:solidFill>
                <a:latin typeface="微软雅黑"/>
                <a:cs typeface="微软雅黑"/>
              </a:rPr>
              <a:t>制</a:t>
            </a:r>
            <a:r>
              <a:rPr dirty="0" sz="2200" spc="-35">
                <a:solidFill>
                  <a:srgbClr val="1286B7"/>
                </a:solidFill>
                <a:latin typeface="微软雅黑"/>
                <a:cs typeface="微软雅黑"/>
              </a:rPr>
              <a:t>、</a:t>
            </a:r>
            <a:r>
              <a:rPr dirty="0" sz="2200" spc="-30">
                <a:solidFill>
                  <a:srgbClr val="1286B7"/>
                </a:solidFill>
                <a:latin typeface="微软雅黑"/>
                <a:cs typeface="微软雅黑"/>
              </a:rPr>
              <a:t>管</a:t>
            </a:r>
            <a:r>
              <a:rPr dirty="0" sz="2200" spc="-50">
                <a:solidFill>
                  <a:srgbClr val="1286B7"/>
                </a:solidFill>
                <a:latin typeface="微软雅黑"/>
                <a:cs typeface="微软雅黑"/>
              </a:rPr>
              <a:t>理</a:t>
            </a:r>
            <a:endParaRPr sz="2200">
              <a:latin typeface="微软雅黑"/>
              <a:cs typeface="微软雅黑"/>
            </a:endParaRPr>
          </a:p>
          <a:p>
            <a:pPr lvl="1" marL="824865" indent="-356235">
              <a:lnSpc>
                <a:spcPct val="100000"/>
              </a:lnSpc>
              <a:spcBef>
                <a:spcPts val="1525"/>
              </a:spcBef>
              <a:buClr>
                <a:srgbClr val="FFC000"/>
              </a:buClr>
              <a:buFont typeface="Wingdings"/>
              <a:buChar char=""/>
              <a:tabLst>
                <a:tab pos="825500" algn="l"/>
              </a:tabLst>
            </a:pPr>
            <a:r>
              <a:rPr dirty="0" sz="2200" spc="-30">
                <a:solidFill>
                  <a:srgbClr val="1286B7"/>
                </a:solidFill>
                <a:latin typeface="微软雅黑"/>
                <a:cs typeface="微软雅黑"/>
              </a:rPr>
              <a:t>提</a:t>
            </a:r>
            <a:r>
              <a:rPr dirty="0" sz="2200" spc="-30">
                <a:solidFill>
                  <a:srgbClr val="1286B7"/>
                </a:solidFill>
                <a:latin typeface="微软雅黑"/>
                <a:cs typeface="微软雅黑"/>
              </a:rPr>
              <a:t>供</a:t>
            </a:r>
            <a:r>
              <a:rPr dirty="0" sz="2200" spc="-30">
                <a:solidFill>
                  <a:srgbClr val="1286B7"/>
                </a:solidFill>
                <a:latin typeface="微软雅黑"/>
                <a:cs typeface="微软雅黑"/>
              </a:rPr>
              <a:t>方</a:t>
            </a:r>
            <a:r>
              <a:rPr dirty="0" sz="2200" spc="-30">
                <a:solidFill>
                  <a:srgbClr val="1286B7"/>
                </a:solidFill>
                <a:latin typeface="微软雅黑"/>
                <a:cs typeface="微软雅黑"/>
              </a:rPr>
              <a:t>便</a:t>
            </a:r>
            <a:r>
              <a:rPr dirty="0" sz="2200" spc="-30">
                <a:solidFill>
                  <a:srgbClr val="1286B7"/>
                </a:solidFill>
                <a:latin typeface="微软雅黑"/>
                <a:cs typeface="微软雅黑"/>
              </a:rPr>
              <a:t>的</a:t>
            </a:r>
            <a:r>
              <a:rPr dirty="0" sz="2200" spc="-30">
                <a:solidFill>
                  <a:srgbClr val="1286B7"/>
                </a:solidFill>
                <a:latin typeface="微软雅黑"/>
                <a:cs typeface="微软雅黑"/>
              </a:rPr>
              <a:t>用</a:t>
            </a:r>
            <a:r>
              <a:rPr dirty="0" sz="2200" spc="-30">
                <a:solidFill>
                  <a:srgbClr val="1286B7"/>
                </a:solidFill>
                <a:latin typeface="微软雅黑"/>
                <a:cs typeface="微软雅黑"/>
              </a:rPr>
              <a:t>户</a:t>
            </a:r>
            <a:r>
              <a:rPr dirty="0" sz="2200" spc="-30">
                <a:solidFill>
                  <a:srgbClr val="1286B7"/>
                </a:solidFill>
                <a:latin typeface="微软雅黑"/>
                <a:cs typeface="微软雅黑"/>
              </a:rPr>
              <a:t>界</a:t>
            </a:r>
            <a:r>
              <a:rPr dirty="0" sz="2200" spc="-50">
                <a:solidFill>
                  <a:srgbClr val="1286B7"/>
                </a:solidFill>
                <a:latin typeface="微软雅黑"/>
                <a:cs typeface="微软雅黑"/>
              </a:rPr>
              <a:t>面</a:t>
            </a:r>
            <a:endParaRPr sz="2200">
              <a:latin typeface="微软雅黑"/>
              <a:cs typeface="微软雅黑"/>
            </a:endParaRPr>
          </a:p>
          <a:p>
            <a:pPr lvl="1" marL="824865" indent="-356235">
              <a:lnSpc>
                <a:spcPct val="100000"/>
              </a:lnSpc>
              <a:spcBef>
                <a:spcPts val="1525"/>
              </a:spcBef>
              <a:buClr>
                <a:srgbClr val="FFC000"/>
              </a:buClr>
              <a:buFont typeface="Wingdings"/>
              <a:buChar char=""/>
              <a:tabLst>
                <a:tab pos="825500" algn="l"/>
              </a:tabLst>
            </a:pPr>
            <a:r>
              <a:rPr dirty="0" sz="2200" spc="-30">
                <a:solidFill>
                  <a:srgbClr val="1286B7"/>
                </a:solidFill>
                <a:latin typeface="微软雅黑"/>
                <a:cs typeface="微软雅黑"/>
              </a:rPr>
              <a:t>提</a:t>
            </a:r>
            <a:r>
              <a:rPr dirty="0" sz="2200" spc="-30">
                <a:solidFill>
                  <a:srgbClr val="1286B7"/>
                </a:solidFill>
                <a:latin typeface="微软雅黑"/>
                <a:cs typeface="微软雅黑"/>
              </a:rPr>
              <a:t>供</a:t>
            </a:r>
            <a:r>
              <a:rPr dirty="0" sz="2200" spc="-30">
                <a:solidFill>
                  <a:srgbClr val="1286B7"/>
                </a:solidFill>
                <a:latin typeface="微软雅黑"/>
                <a:cs typeface="微软雅黑"/>
              </a:rPr>
              <a:t>优</a:t>
            </a:r>
            <a:r>
              <a:rPr dirty="0" sz="2200" spc="-30">
                <a:solidFill>
                  <a:srgbClr val="1286B7"/>
                </a:solidFill>
                <a:latin typeface="微软雅黑"/>
                <a:cs typeface="微软雅黑"/>
              </a:rPr>
              <a:t>质</a:t>
            </a:r>
            <a:r>
              <a:rPr dirty="0" sz="2200" spc="-30">
                <a:solidFill>
                  <a:srgbClr val="1286B7"/>
                </a:solidFill>
                <a:latin typeface="微软雅黑"/>
                <a:cs typeface="微软雅黑"/>
              </a:rPr>
              <a:t>的</a:t>
            </a:r>
            <a:r>
              <a:rPr dirty="0" sz="2200" spc="-30">
                <a:solidFill>
                  <a:srgbClr val="1286B7"/>
                </a:solidFill>
                <a:latin typeface="微软雅黑"/>
                <a:cs typeface="微软雅黑"/>
              </a:rPr>
              <a:t>服</a:t>
            </a:r>
            <a:r>
              <a:rPr dirty="0" sz="2200" spc="-50">
                <a:solidFill>
                  <a:srgbClr val="1286B7"/>
                </a:solidFill>
                <a:latin typeface="微软雅黑"/>
                <a:cs typeface="微软雅黑"/>
              </a:rPr>
              <a:t>务</a:t>
            </a:r>
            <a:endParaRPr sz="2200">
              <a:latin typeface="微软雅黑"/>
              <a:cs typeface="微软雅黑"/>
            </a:endParaRPr>
          </a:p>
        </p:txBody>
      </p:sp>
      <p:pic>
        <p:nvPicPr>
          <p:cNvPr id="6" name="object 6" descr=""/>
          <p:cNvPicPr/>
          <p:nvPr/>
        </p:nvPicPr>
        <p:blipFill>
          <a:blip r:embed="rId3" cstate="print"/>
          <a:stretch>
            <a:fillRect/>
          </a:stretch>
        </p:blipFill>
        <p:spPr>
          <a:xfrm>
            <a:off x="6550152" y="1744979"/>
            <a:ext cx="3607308" cy="3607308"/>
          </a:xfrm>
          <a:prstGeom prst="rect">
            <a:avLst/>
          </a:prstGeom>
        </p:spPr>
      </p:pic>
      <p:sp>
        <p:nvSpPr>
          <p:cNvPr id="7" name="object 7" descr=""/>
          <p:cNvSpPr txBox="1"/>
          <p:nvPr/>
        </p:nvSpPr>
        <p:spPr>
          <a:xfrm>
            <a:off x="8210168" y="3372357"/>
            <a:ext cx="382270" cy="239395"/>
          </a:xfrm>
          <a:prstGeom prst="rect">
            <a:avLst/>
          </a:prstGeom>
        </p:spPr>
        <p:txBody>
          <a:bodyPr wrap="square" lIns="0" tIns="13335" rIns="0" bIns="0" rtlCol="0" vert="horz">
            <a:spAutoFit/>
          </a:bodyPr>
          <a:lstStyle/>
          <a:p>
            <a:pPr marL="12700">
              <a:lnSpc>
                <a:spcPct val="100000"/>
              </a:lnSpc>
              <a:spcBef>
                <a:spcPts val="105"/>
              </a:spcBef>
            </a:pPr>
            <a:r>
              <a:rPr dirty="0" sz="1400" spc="-25">
                <a:latin typeface="微软雅黑"/>
                <a:cs typeface="微软雅黑"/>
              </a:rPr>
              <a:t>硬件</a:t>
            </a:r>
            <a:endParaRPr sz="1400">
              <a:latin typeface="微软雅黑"/>
              <a:cs typeface="微软雅黑"/>
            </a:endParaRPr>
          </a:p>
        </p:txBody>
      </p:sp>
      <p:sp>
        <p:nvSpPr>
          <p:cNvPr id="21" name="object 21"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8" name="object 8" descr=""/>
          <p:cNvSpPr txBox="1"/>
          <p:nvPr/>
        </p:nvSpPr>
        <p:spPr>
          <a:xfrm>
            <a:off x="8656446" y="2789682"/>
            <a:ext cx="20383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作</a:t>
            </a:r>
            <a:endParaRPr sz="1400">
              <a:latin typeface="微软雅黑"/>
              <a:cs typeface="微软雅黑"/>
            </a:endParaRPr>
          </a:p>
        </p:txBody>
      </p:sp>
      <p:sp>
        <p:nvSpPr>
          <p:cNvPr id="9" name="object 9" descr=""/>
          <p:cNvSpPr txBox="1"/>
          <p:nvPr/>
        </p:nvSpPr>
        <p:spPr>
          <a:xfrm>
            <a:off x="8720073" y="3972559"/>
            <a:ext cx="2038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系</a:t>
            </a:r>
            <a:endParaRPr sz="1400">
              <a:latin typeface="微软雅黑"/>
              <a:cs typeface="微软雅黑"/>
            </a:endParaRPr>
          </a:p>
        </p:txBody>
      </p:sp>
      <p:sp>
        <p:nvSpPr>
          <p:cNvPr id="10" name="object 10" descr=""/>
          <p:cNvSpPr txBox="1"/>
          <p:nvPr/>
        </p:nvSpPr>
        <p:spPr>
          <a:xfrm>
            <a:off x="7906893" y="3986910"/>
            <a:ext cx="2038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统</a:t>
            </a:r>
            <a:endParaRPr sz="1400">
              <a:latin typeface="微软雅黑"/>
              <a:cs typeface="微软雅黑"/>
            </a:endParaRPr>
          </a:p>
        </p:txBody>
      </p:sp>
      <p:sp>
        <p:nvSpPr>
          <p:cNvPr id="11" name="object 11" descr=""/>
          <p:cNvSpPr txBox="1"/>
          <p:nvPr/>
        </p:nvSpPr>
        <p:spPr>
          <a:xfrm>
            <a:off x="7190993" y="2407996"/>
            <a:ext cx="204470" cy="240029"/>
          </a:xfrm>
          <a:prstGeom prst="rect">
            <a:avLst/>
          </a:prstGeom>
        </p:spPr>
        <p:txBody>
          <a:bodyPr wrap="square" lIns="0" tIns="13335" rIns="0" bIns="0" rtlCol="0" vert="horz">
            <a:spAutoFit/>
          </a:bodyPr>
          <a:lstStyle/>
          <a:p>
            <a:pPr marL="12700">
              <a:lnSpc>
                <a:spcPct val="100000"/>
              </a:lnSpc>
              <a:spcBef>
                <a:spcPts val="105"/>
              </a:spcBef>
            </a:pPr>
            <a:r>
              <a:rPr dirty="0" sz="1400" spc="5">
                <a:latin typeface="微软雅黑"/>
                <a:cs typeface="微软雅黑"/>
              </a:rPr>
              <a:t>应</a:t>
            </a:r>
            <a:endParaRPr sz="1400">
              <a:latin typeface="微软雅黑"/>
              <a:cs typeface="微软雅黑"/>
            </a:endParaRPr>
          </a:p>
        </p:txBody>
      </p:sp>
      <p:sp>
        <p:nvSpPr>
          <p:cNvPr id="12" name="object 12" descr=""/>
          <p:cNvSpPr txBox="1"/>
          <p:nvPr/>
        </p:nvSpPr>
        <p:spPr>
          <a:xfrm>
            <a:off x="8627744" y="2033777"/>
            <a:ext cx="20383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程</a:t>
            </a:r>
            <a:endParaRPr sz="1400">
              <a:latin typeface="微软雅黑"/>
              <a:cs typeface="微软雅黑"/>
            </a:endParaRPr>
          </a:p>
        </p:txBody>
      </p:sp>
      <p:sp>
        <p:nvSpPr>
          <p:cNvPr id="13" name="object 13" descr=""/>
          <p:cNvSpPr txBox="1"/>
          <p:nvPr/>
        </p:nvSpPr>
        <p:spPr>
          <a:xfrm>
            <a:off x="9293097" y="2497327"/>
            <a:ext cx="20383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序</a:t>
            </a:r>
            <a:endParaRPr sz="1400">
              <a:latin typeface="微软雅黑"/>
              <a:cs typeface="微软雅黑"/>
            </a:endParaRPr>
          </a:p>
        </p:txBody>
      </p:sp>
      <p:sp>
        <p:nvSpPr>
          <p:cNvPr id="14" name="object 14" descr=""/>
          <p:cNvSpPr txBox="1"/>
          <p:nvPr/>
        </p:nvSpPr>
        <p:spPr>
          <a:xfrm>
            <a:off x="7889493" y="2033777"/>
            <a:ext cx="20383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用</a:t>
            </a:r>
            <a:endParaRPr sz="1400">
              <a:latin typeface="微软雅黑"/>
              <a:cs typeface="微软雅黑"/>
            </a:endParaRPr>
          </a:p>
        </p:txBody>
      </p:sp>
      <p:sp>
        <p:nvSpPr>
          <p:cNvPr id="15" name="object 15" descr=""/>
          <p:cNvSpPr txBox="1"/>
          <p:nvPr/>
        </p:nvSpPr>
        <p:spPr>
          <a:xfrm>
            <a:off x="9352026" y="4239259"/>
            <a:ext cx="2038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序</a:t>
            </a:r>
            <a:endParaRPr sz="1400">
              <a:latin typeface="微软雅黑"/>
              <a:cs typeface="微软雅黑"/>
            </a:endParaRPr>
          </a:p>
        </p:txBody>
      </p:sp>
      <p:sp>
        <p:nvSpPr>
          <p:cNvPr id="16" name="object 16" descr=""/>
          <p:cNvSpPr txBox="1"/>
          <p:nvPr/>
        </p:nvSpPr>
        <p:spPr>
          <a:xfrm>
            <a:off x="8700896" y="4702809"/>
            <a:ext cx="2038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程</a:t>
            </a:r>
            <a:endParaRPr sz="1400">
              <a:latin typeface="微软雅黑"/>
              <a:cs typeface="微软雅黑"/>
            </a:endParaRPr>
          </a:p>
        </p:txBody>
      </p:sp>
      <p:sp>
        <p:nvSpPr>
          <p:cNvPr id="17" name="object 17" descr=""/>
          <p:cNvSpPr txBox="1"/>
          <p:nvPr/>
        </p:nvSpPr>
        <p:spPr>
          <a:xfrm>
            <a:off x="7265669" y="4401439"/>
            <a:ext cx="2038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用</a:t>
            </a:r>
            <a:endParaRPr sz="1400">
              <a:latin typeface="微软雅黑"/>
              <a:cs typeface="微软雅黑"/>
            </a:endParaRPr>
          </a:p>
        </p:txBody>
      </p:sp>
      <p:sp>
        <p:nvSpPr>
          <p:cNvPr id="18" name="object 18" descr=""/>
          <p:cNvSpPr txBox="1"/>
          <p:nvPr/>
        </p:nvSpPr>
        <p:spPr>
          <a:xfrm>
            <a:off x="7919719" y="4691888"/>
            <a:ext cx="2038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微软雅黑"/>
                <a:cs typeface="微软雅黑"/>
              </a:rPr>
              <a:t>户</a:t>
            </a:r>
            <a:endParaRPr sz="1400">
              <a:latin typeface="微软雅黑"/>
              <a:cs typeface="微软雅黑"/>
            </a:endParaRPr>
          </a:p>
        </p:txBody>
      </p:sp>
      <p:sp>
        <p:nvSpPr>
          <p:cNvPr id="19" name="object 19" descr=""/>
          <p:cNvSpPr txBox="1"/>
          <p:nvPr/>
        </p:nvSpPr>
        <p:spPr>
          <a:xfrm>
            <a:off x="7873745" y="2819781"/>
            <a:ext cx="203835" cy="239395"/>
          </a:xfrm>
          <a:prstGeom prst="rect">
            <a:avLst/>
          </a:prstGeom>
        </p:spPr>
        <p:txBody>
          <a:bodyPr wrap="square" lIns="0" tIns="13335" rIns="0" bIns="0" rtlCol="0" vert="horz">
            <a:spAutoFit/>
          </a:bodyPr>
          <a:lstStyle/>
          <a:p>
            <a:pPr marL="12700">
              <a:lnSpc>
                <a:spcPct val="100000"/>
              </a:lnSpc>
              <a:spcBef>
                <a:spcPts val="105"/>
              </a:spcBef>
            </a:pPr>
            <a:r>
              <a:rPr dirty="0" sz="1400">
                <a:latin typeface="微软雅黑"/>
                <a:cs typeface="微软雅黑"/>
              </a:rPr>
              <a:t>操</a:t>
            </a:r>
            <a:endParaRPr sz="1400">
              <a:latin typeface="微软雅黑"/>
              <a:cs typeface="微软雅黑"/>
            </a:endParaRPr>
          </a:p>
        </p:txBody>
      </p:sp>
      <p:sp>
        <p:nvSpPr>
          <p:cNvPr id="20" name="object 20" descr=""/>
          <p:cNvSpPr txBox="1"/>
          <p:nvPr/>
        </p:nvSpPr>
        <p:spPr>
          <a:xfrm>
            <a:off x="7651495" y="5566664"/>
            <a:ext cx="1647189" cy="269240"/>
          </a:xfrm>
          <a:prstGeom prst="rect">
            <a:avLst/>
          </a:prstGeom>
        </p:spPr>
        <p:txBody>
          <a:bodyPr wrap="square" lIns="0" tIns="12065" rIns="0" bIns="0" rtlCol="0" vert="horz">
            <a:spAutoFit/>
          </a:bodyPr>
          <a:lstStyle/>
          <a:p>
            <a:pPr marL="12700">
              <a:lnSpc>
                <a:spcPct val="100000"/>
              </a:lnSpc>
              <a:spcBef>
                <a:spcPts val="95"/>
              </a:spcBef>
            </a:pPr>
            <a:r>
              <a:rPr dirty="0" sz="1600" spc="-25">
                <a:latin typeface="微软雅黑"/>
                <a:cs typeface="微软雅黑"/>
              </a:rPr>
              <a:t>计</a:t>
            </a:r>
            <a:r>
              <a:rPr dirty="0" sz="1600" spc="-25">
                <a:latin typeface="微软雅黑"/>
                <a:cs typeface="微软雅黑"/>
              </a:rPr>
              <a:t>算</a:t>
            </a:r>
            <a:r>
              <a:rPr dirty="0" sz="1600" spc="-25">
                <a:latin typeface="微软雅黑"/>
                <a:cs typeface="微软雅黑"/>
              </a:rPr>
              <a:t>机</a:t>
            </a:r>
            <a:r>
              <a:rPr dirty="0" sz="1600" spc="-25">
                <a:latin typeface="微软雅黑"/>
                <a:cs typeface="微软雅黑"/>
              </a:rPr>
              <a:t>系</a:t>
            </a:r>
            <a:r>
              <a:rPr dirty="0" sz="1600" spc="-25">
                <a:latin typeface="微软雅黑"/>
                <a:cs typeface="微软雅黑"/>
              </a:rPr>
              <a:t>统</a:t>
            </a:r>
            <a:r>
              <a:rPr dirty="0" sz="1600" spc="-25">
                <a:latin typeface="微软雅黑"/>
                <a:cs typeface="微软雅黑"/>
              </a:rPr>
              <a:t>的</a:t>
            </a:r>
            <a:r>
              <a:rPr dirty="0" sz="1600" spc="-25">
                <a:latin typeface="微软雅黑"/>
                <a:cs typeface="微软雅黑"/>
              </a:rPr>
              <a:t>组</a:t>
            </a:r>
            <a:r>
              <a:rPr dirty="0" sz="1600" spc="-50">
                <a:latin typeface="微软雅黑"/>
                <a:cs typeface="微软雅黑"/>
              </a:rPr>
              <a:t>成</a:t>
            </a:r>
            <a:endParaRPr sz="1600">
              <a:latin typeface="微软雅黑"/>
              <a:cs typeface="微软雅黑"/>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4254500" cy="787400"/>
            <a:chOff x="358140" y="202692"/>
            <a:chExt cx="4254500" cy="787400"/>
          </a:xfrm>
        </p:grpSpPr>
        <p:pic>
          <p:nvPicPr>
            <p:cNvPr id="3" name="object 3" descr=""/>
            <p:cNvPicPr/>
            <p:nvPr/>
          </p:nvPicPr>
          <p:blipFill>
            <a:blip r:embed="rId2" cstate="print"/>
            <a:stretch>
              <a:fillRect/>
            </a:stretch>
          </p:blipFill>
          <p:spPr>
            <a:xfrm>
              <a:off x="358140" y="202692"/>
              <a:ext cx="1532381" cy="787145"/>
            </a:xfrm>
            <a:prstGeom prst="rect">
              <a:avLst/>
            </a:prstGeom>
          </p:spPr>
        </p:pic>
        <p:pic>
          <p:nvPicPr>
            <p:cNvPr id="4" name="object 4" descr=""/>
            <p:cNvPicPr/>
            <p:nvPr/>
          </p:nvPicPr>
          <p:blipFill>
            <a:blip r:embed="rId3" cstate="print"/>
            <a:stretch>
              <a:fillRect/>
            </a:stretch>
          </p:blipFill>
          <p:spPr>
            <a:xfrm>
              <a:off x="1423415" y="202692"/>
              <a:ext cx="2833878" cy="787145"/>
            </a:xfrm>
            <a:prstGeom prst="rect">
              <a:avLst/>
            </a:prstGeom>
          </p:spPr>
        </p:pic>
        <p:pic>
          <p:nvPicPr>
            <p:cNvPr id="5" name="object 5" descr=""/>
            <p:cNvPicPr/>
            <p:nvPr/>
          </p:nvPicPr>
          <p:blipFill>
            <a:blip r:embed="rId4" cstate="print"/>
            <a:stretch>
              <a:fillRect/>
            </a:stretch>
          </p:blipFill>
          <p:spPr>
            <a:xfrm>
              <a:off x="3790187" y="202692"/>
              <a:ext cx="822198" cy="787145"/>
            </a:xfrm>
            <a:prstGeom prst="rect">
              <a:avLst/>
            </a:prstGeom>
          </p:spPr>
        </p:pic>
      </p:grpSp>
      <p:sp>
        <p:nvSpPr>
          <p:cNvPr id="6" name="object 6"/>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虚</a:t>
            </a:r>
            <a:r>
              <a:rPr dirty="0" spc="-40"/>
              <a:t>拟</a:t>
            </a:r>
            <a:r>
              <a:rPr dirty="0" spc="-10"/>
              <a:t>（virtualization）</a:t>
            </a:r>
          </a:p>
        </p:txBody>
      </p:sp>
      <p:sp>
        <p:nvSpPr>
          <p:cNvPr id="8" name="object 8"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7" name="object 7" descr=""/>
          <p:cNvSpPr txBox="1"/>
          <p:nvPr/>
        </p:nvSpPr>
        <p:spPr>
          <a:xfrm>
            <a:off x="566724" y="1266825"/>
            <a:ext cx="11149965" cy="418782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20" b="1">
                <a:latin typeface="微软雅黑"/>
                <a:cs typeface="微软雅黑"/>
              </a:rPr>
              <a:t>虚拟是指把一个物理上的实体变为若干个逻辑上的对应物。</a:t>
            </a:r>
            <a:endParaRPr sz="2600">
              <a:latin typeface="微软雅黑"/>
              <a:cs typeface="微软雅黑"/>
            </a:endParaRPr>
          </a:p>
          <a:p>
            <a:pPr marL="355600" indent="-342900">
              <a:lnSpc>
                <a:spcPct val="100000"/>
              </a:lnSpc>
              <a:spcBef>
                <a:spcPts val="2555"/>
              </a:spcBef>
              <a:buClr>
                <a:srgbClr val="FFC000"/>
              </a:buClr>
              <a:buFont typeface="Wingdings"/>
              <a:buChar char=""/>
              <a:tabLst>
                <a:tab pos="355600" algn="l"/>
              </a:tabLst>
            </a:pPr>
            <a:r>
              <a:rPr dirty="0" sz="2600" spc="-20" b="1">
                <a:latin typeface="微软雅黑"/>
                <a:cs typeface="微软雅黑"/>
              </a:rPr>
              <a:t>例如：</a:t>
            </a:r>
            <a:endParaRPr sz="2600">
              <a:latin typeface="微软雅黑"/>
              <a:cs typeface="微软雅黑"/>
            </a:endParaRPr>
          </a:p>
          <a:p>
            <a:pPr lvl="1" marL="824865" marR="5080" indent="-355600">
              <a:lnSpc>
                <a:spcPct val="150100"/>
              </a:lnSpc>
              <a:spcBef>
                <a:spcPts val="545"/>
              </a:spcBef>
              <a:buClr>
                <a:srgbClr val="FFC000"/>
              </a:buClr>
              <a:buFont typeface="Wingdings"/>
              <a:buChar char=""/>
              <a:tabLst>
                <a:tab pos="825500" algn="l"/>
              </a:tabLst>
            </a:pPr>
            <a:r>
              <a:rPr dirty="0" sz="2400" spc="55">
                <a:solidFill>
                  <a:srgbClr val="1286B7"/>
                </a:solidFill>
                <a:latin typeface="微软雅黑"/>
                <a:cs typeface="微软雅黑"/>
              </a:rPr>
              <a:t>多道技术将程序装入内存中不同的地址空间，使得对于每个程序而言，以为</a:t>
            </a:r>
            <a:r>
              <a:rPr dirty="0" sz="2400" spc="-10">
                <a:solidFill>
                  <a:srgbClr val="1286B7"/>
                </a:solidFill>
                <a:latin typeface="微软雅黑"/>
                <a:cs typeface="微软雅黑"/>
              </a:rPr>
              <a:t>它在独占内存资源。</a:t>
            </a:r>
            <a:endParaRPr sz="2400">
              <a:latin typeface="微软雅黑"/>
              <a:cs typeface="微软雅黑"/>
            </a:endParaRPr>
          </a:p>
          <a:p>
            <a:pPr lvl="1" marL="824865" marR="7620" indent="-355600">
              <a:lnSpc>
                <a:spcPct val="150000"/>
              </a:lnSpc>
              <a:spcBef>
                <a:spcPts val="505"/>
              </a:spcBef>
              <a:buClr>
                <a:srgbClr val="FFC000"/>
              </a:buClr>
              <a:buFont typeface="Wingdings"/>
              <a:buChar char=""/>
              <a:tabLst>
                <a:tab pos="825500" algn="l"/>
              </a:tabLst>
            </a:pPr>
            <a:r>
              <a:rPr dirty="0" sz="2400" spc="60">
                <a:solidFill>
                  <a:srgbClr val="1286B7"/>
                </a:solidFill>
                <a:latin typeface="微软雅黑"/>
                <a:cs typeface="微软雅黑"/>
              </a:rPr>
              <a:t>分时技术通过将</a:t>
            </a:r>
            <a:r>
              <a:rPr dirty="0" sz="2400">
                <a:solidFill>
                  <a:srgbClr val="1286B7"/>
                </a:solidFill>
                <a:latin typeface="微软雅黑"/>
                <a:cs typeface="微软雅黑"/>
              </a:rPr>
              <a:t>CPU</a:t>
            </a:r>
            <a:r>
              <a:rPr dirty="0" sz="2400" spc="55">
                <a:solidFill>
                  <a:srgbClr val="1286B7"/>
                </a:solidFill>
                <a:latin typeface="微软雅黑"/>
                <a:cs typeface="微软雅黑"/>
              </a:rPr>
              <a:t>时间分片，然后将时间片尽量公平地分配给多个进程的</a:t>
            </a:r>
            <a:r>
              <a:rPr dirty="0" sz="2400" spc="-10">
                <a:solidFill>
                  <a:srgbClr val="1286B7"/>
                </a:solidFill>
                <a:latin typeface="微软雅黑"/>
                <a:cs typeface="微软雅黑"/>
              </a:rPr>
              <a:t>办法，使得对于每个进程而言，以为它在“独占”CPU</a:t>
            </a:r>
            <a:r>
              <a:rPr dirty="0" sz="2400" spc="-50">
                <a:solidFill>
                  <a:srgbClr val="1286B7"/>
                </a:solidFill>
                <a:latin typeface="微软雅黑"/>
                <a:cs typeface="微软雅黑"/>
              </a:rPr>
              <a:t>。</a:t>
            </a:r>
            <a:endParaRPr sz="2400">
              <a:latin typeface="微软雅黑"/>
              <a:cs typeface="微软雅黑"/>
            </a:endParaRPr>
          </a:p>
          <a:p>
            <a:pPr marL="355600" indent="-342900">
              <a:lnSpc>
                <a:spcPct val="100000"/>
              </a:lnSpc>
              <a:spcBef>
                <a:spcPts val="2515"/>
              </a:spcBef>
              <a:buClr>
                <a:srgbClr val="FFC000"/>
              </a:buClr>
              <a:buFont typeface="Wingdings"/>
              <a:buChar char=""/>
              <a:tabLst>
                <a:tab pos="355600" algn="l"/>
              </a:tabLst>
            </a:pPr>
            <a:r>
              <a:rPr dirty="0" sz="2600" spc="-20" b="1">
                <a:solidFill>
                  <a:srgbClr val="C00000"/>
                </a:solidFill>
                <a:latin typeface="微软雅黑"/>
                <a:cs typeface="微软雅黑"/>
              </a:rPr>
              <a:t>操作系统的重要任务之一是实现逻辑到物理的转换。</a:t>
            </a:r>
            <a:endParaRPr sz="2600">
              <a:latin typeface="微软雅黑"/>
              <a:cs typeface="微软雅黑"/>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1532381" cy="787145"/>
          </a:xfrm>
          <a:prstGeom prst="rect">
            <a:avLst/>
          </a:prstGeom>
        </p:spPr>
      </p:pic>
      <p:sp>
        <p:nvSpPr>
          <p:cNvPr id="3" name="object 3" descr=""/>
          <p:cNvSpPr txBox="1"/>
          <p:nvPr/>
        </p:nvSpPr>
        <p:spPr>
          <a:xfrm>
            <a:off x="566724" y="291160"/>
            <a:ext cx="10941685" cy="1412240"/>
          </a:xfrm>
          <a:prstGeom prst="rect">
            <a:avLst/>
          </a:prstGeom>
        </p:spPr>
        <p:txBody>
          <a:bodyPr wrap="square" lIns="0" tIns="12065" rIns="0" bIns="0" rtlCol="0" vert="horz">
            <a:spAutoFit/>
          </a:bodyPr>
          <a:lstStyle/>
          <a:p>
            <a:pPr marL="12700">
              <a:lnSpc>
                <a:spcPct val="100000"/>
              </a:lnSpc>
              <a:spcBef>
                <a:spcPts val="95"/>
              </a:spcBef>
            </a:pPr>
            <a:r>
              <a:rPr dirty="0" sz="2800" spc="-40" b="1">
                <a:solidFill>
                  <a:srgbClr val="2D4E7D"/>
                </a:solidFill>
                <a:latin typeface="微软雅黑"/>
                <a:cs typeface="微软雅黑"/>
              </a:rPr>
              <a:t>不</a:t>
            </a:r>
            <a:r>
              <a:rPr dirty="0" sz="2800" spc="-40" b="1">
                <a:solidFill>
                  <a:srgbClr val="2D4E7D"/>
                </a:solidFill>
                <a:latin typeface="微软雅黑"/>
                <a:cs typeface="微软雅黑"/>
              </a:rPr>
              <a:t>确</a:t>
            </a:r>
            <a:r>
              <a:rPr dirty="0" sz="2800" spc="-50" b="1">
                <a:solidFill>
                  <a:srgbClr val="2D4E7D"/>
                </a:solidFill>
                <a:latin typeface="微软雅黑"/>
                <a:cs typeface="微软雅黑"/>
              </a:rPr>
              <a:t>定</a:t>
            </a:r>
            <a:endParaRPr sz="2800">
              <a:latin typeface="微软雅黑"/>
              <a:cs typeface="微软雅黑"/>
            </a:endParaRPr>
          </a:p>
          <a:p>
            <a:pPr>
              <a:lnSpc>
                <a:spcPct val="100000"/>
              </a:lnSpc>
              <a:spcBef>
                <a:spcPts val="15"/>
              </a:spcBef>
            </a:pPr>
            <a:endParaRPr sz="2400">
              <a:latin typeface="微软雅黑"/>
              <a:cs typeface="微软雅黑"/>
            </a:endParaRPr>
          </a:p>
          <a:p>
            <a:pPr marL="355600" indent="-342900">
              <a:lnSpc>
                <a:spcPct val="100000"/>
              </a:lnSpc>
              <a:buClr>
                <a:srgbClr val="FFC000"/>
              </a:buClr>
              <a:buFont typeface="Wingdings"/>
              <a:buChar char=""/>
              <a:tabLst>
                <a:tab pos="355600" algn="l"/>
              </a:tabLst>
            </a:pPr>
            <a:r>
              <a:rPr dirty="0" sz="2600" spc="-20" b="1">
                <a:latin typeface="微软雅黑"/>
                <a:cs typeface="微软雅黑"/>
              </a:rPr>
              <a:t>不确定性表现为多个作业的执行顺序和每个作业的执行时间是不确定的。</a:t>
            </a:r>
            <a:endParaRPr sz="2600">
              <a:latin typeface="微软雅黑"/>
              <a:cs typeface="微软雅黑"/>
            </a:endParaRPr>
          </a:p>
        </p:txBody>
      </p:sp>
      <p:sp>
        <p:nvSpPr>
          <p:cNvPr id="6" name="object 6"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2722880"/>
            <a:ext cx="6896734" cy="422275"/>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5" b="1">
                <a:latin typeface="微软雅黑"/>
                <a:cs typeface="微软雅黑"/>
              </a:rPr>
              <a:t>不确定性也被称为异步性</a:t>
            </a:r>
            <a:r>
              <a:rPr dirty="0" sz="2600" spc="-10" b="1">
                <a:latin typeface="微软雅黑"/>
                <a:cs typeface="微软雅黑"/>
              </a:rPr>
              <a:t>（asynchrony）</a:t>
            </a:r>
            <a:r>
              <a:rPr dirty="0" sz="2600" spc="-50" b="1">
                <a:latin typeface="微软雅黑"/>
                <a:cs typeface="微软雅黑"/>
              </a:rPr>
              <a:t>。</a:t>
            </a:r>
            <a:endParaRPr sz="2600">
              <a:latin typeface="微软雅黑"/>
              <a:cs typeface="微软雅黑"/>
            </a:endParaRPr>
          </a:p>
        </p:txBody>
      </p:sp>
      <p:sp>
        <p:nvSpPr>
          <p:cNvPr id="5" name="object 5" descr=""/>
          <p:cNvSpPr txBox="1"/>
          <p:nvPr/>
        </p:nvSpPr>
        <p:spPr>
          <a:xfrm>
            <a:off x="566724" y="4166057"/>
            <a:ext cx="8961120" cy="422909"/>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25" b="1">
                <a:solidFill>
                  <a:srgbClr val="C00000"/>
                </a:solidFill>
                <a:latin typeface="微软雅黑"/>
                <a:cs typeface="微软雅黑"/>
              </a:rPr>
              <a:t>操作系统需要协调异步活动，同时提高系统资源利用效率。</a:t>
            </a:r>
            <a:endParaRPr sz="2600">
              <a:latin typeface="微软雅黑"/>
              <a:cs typeface="微软雅黑"/>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1177290" cy="787145"/>
          </a:xfrm>
          <a:prstGeom prst="rect">
            <a:avLst/>
          </a:prstGeom>
        </p:spPr>
      </p:pic>
      <p:sp>
        <p:nvSpPr>
          <p:cNvPr id="3" name="object 3" descr=""/>
          <p:cNvSpPr txBox="1"/>
          <p:nvPr/>
        </p:nvSpPr>
        <p:spPr>
          <a:xfrm>
            <a:off x="566724" y="291160"/>
            <a:ext cx="5325745" cy="3658235"/>
          </a:xfrm>
          <a:prstGeom prst="rect">
            <a:avLst/>
          </a:prstGeom>
        </p:spPr>
        <p:txBody>
          <a:bodyPr wrap="square" lIns="0" tIns="12065" rIns="0" bIns="0" rtlCol="0" vert="horz">
            <a:spAutoFit/>
          </a:bodyPr>
          <a:lstStyle/>
          <a:p>
            <a:pPr marL="12700">
              <a:lnSpc>
                <a:spcPct val="100000"/>
              </a:lnSpc>
              <a:spcBef>
                <a:spcPts val="95"/>
              </a:spcBef>
            </a:pPr>
            <a:r>
              <a:rPr dirty="0" sz="2800" spc="-40" b="1">
                <a:solidFill>
                  <a:srgbClr val="2D4E7D"/>
                </a:solidFill>
                <a:latin typeface="微软雅黑"/>
                <a:cs typeface="微软雅黑"/>
              </a:rPr>
              <a:t>提</a:t>
            </a:r>
            <a:r>
              <a:rPr dirty="0" sz="2800" spc="-50" b="1">
                <a:solidFill>
                  <a:srgbClr val="2D4E7D"/>
                </a:solidFill>
                <a:latin typeface="微软雅黑"/>
                <a:cs typeface="微软雅黑"/>
              </a:rPr>
              <a:t>纲</a:t>
            </a:r>
            <a:endParaRPr sz="2800">
              <a:latin typeface="微软雅黑"/>
              <a:cs typeface="微软雅黑"/>
            </a:endParaRPr>
          </a:p>
          <a:p>
            <a:pPr>
              <a:lnSpc>
                <a:spcPct val="100000"/>
              </a:lnSpc>
              <a:spcBef>
                <a:spcPts val="10"/>
              </a:spcBef>
            </a:pPr>
            <a:endParaRPr sz="2750">
              <a:latin typeface="微软雅黑"/>
              <a:cs typeface="微软雅黑"/>
            </a:endParaRPr>
          </a:p>
          <a:p>
            <a:pPr marL="355600" indent="-342900">
              <a:lnSpc>
                <a:spcPct val="100000"/>
              </a:lnSpc>
              <a:buClr>
                <a:srgbClr val="FFC000"/>
              </a:buClr>
              <a:buFont typeface="Wingdings"/>
              <a:buChar char=""/>
              <a:tabLst>
                <a:tab pos="355600" algn="l"/>
              </a:tabLst>
            </a:pPr>
            <a:r>
              <a:rPr dirty="0" sz="2600" spc="-15" b="1">
                <a:latin typeface="微软雅黑"/>
                <a:cs typeface="微软雅黑"/>
              </a:rPr>
              <a:t>操作系统与计算机体系结构的关系</a:t>
            </a:r>
            <a:endParaRPr sz="2600">
              <a:latin typeface="微软雅黑"/>
              <a:cs typeface="微软雅黑"/>
            </a:endParaRPr>
          </a:p>
          <a:p>
            <a:pPr marL="355600" indent="-342900">
              <a:lnSpc>
                <a:spcPct val="100000"/>
              </a:lnSpc>
              <a:spcBef>
                <a:spcPts val="2560"/>
              </a:spcBef>
              <a:buClr>
                <a:srgbClr val="FFC000"/>
              </a:buClr>
              <a:buFont typeface="Wingdings"/>
              <a:buChar char=""/>
              <a:tabLst>
                <a:tab pos="355600" algn="l"/>
              </a:tabLst>
            </a:pPr>
            <a:r>
              <a:rPr dirty="0" sz="2600" spc="-5" b="1">
                <a:latin typeface="微软雅黑"/>
                <a:cs typeface="微软雅黑"/>
              </a:rPr>
              <a:t>操作系统的形成与发展</a:t>
            </a:r>
            <a:endParaRPr sz="2600">
              <a:latin typeface="微软雅黑"/>
              <a:cs typeface="微软雅黑"/>
            </a:endParaRPr>
          </a:p>
          <a:p>
            <a:pPr marL="355600" indent="-342900">
              <a:lnSpc>
                <a:spcPct val="100000"/>
              </a:lnSpc>
              <a:spcBef>
                <a:spcPts val="2555"/>
              </a:spcBef>
              <a:buClr>
                <a:srgbClr val="FFC000"/>
              </a:buClr>
              <a:buFont typeface="Wingdings"/>
              <a:buChar char=""/>
              <a:tabLst>
                <a:tab pos="355600" algn="l"/>
              </a:tabLst>
            </a:pPr>
            <a:r>
              <a:rPr dirty="0" sz="2600" spc="-10" b="1">
                <a:latin typeface="微软雅黑"/>
                <a:cs typeface="微软雅黑"/>
              </a:rPr>
              <a:t>操作系统的定义</a:t>
            </a:r>
            <a:endParaRPr sz="2600">
              <a:latin typeface="微软雅黑"/>
              <a:cs typeface="微软雅黑"/>
            </a:endParaRPr>
          </a:p>
          <a:p>
            <a:pPr marL="355600" indent="-342900">
              <a:lnSpc>
                <a:spcPct val="100000"/>
              </a:lnSpc>
              <a:spcBef>
                <a:spcPts val="2570"/>
              </a:spcBef>
              <a:buClr>
                <a:srgbClr val="FFC000"/>
              </a:buClr>
              <a:buFont typeface="Wingdings"/>
              <a:buChar char=""/>
              <a:tabLst>
                <a:tab pos="355600" algn="l"/>
              </a:tabLst>
            </a:pPr>
            <a:r>
              <a:rPr dirty="0" sz="2600" spc="-15" b="1">
                <a:solidFill>
                  <a:srgbClr val="C00000"/>
                </a:solidFill>
                <a:latin typeface="微软雅黑"/>
                <a:cs typeface="微软雅黑"/>
              </a:rPr>
              <a:t>操作系统的资源管理功能</a:t>
            </a:r>
            <a:endParaRPr sz="2600">
              <a:latin typeface="微软雅黑"/>
              <a:cs typeface="微软雅黑"/>
            </a:endParaRPr>
          </a:p>
        </p:txBody>
      </p:sp>
      <p:sp>
        <p:nvSpPr>
          <p:cNvPr id="4" name="object 4"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4373118" cy="787145"/>
          </a:xfrm>
          <a:prstGeom prst="rect">
            <a:avLst/>
          </a:prstGeom>
        </p:spPr>
      </p:pic>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操</a:t>
            </a:r>
            <a:r>
              <a:rPr dirty="0" spc="-40"/>
              <a:t>作</a:t>
            </a:r>
            <a:r>
              <a:rPr dirty="0" spc="-40"/>
              <a:t>系</a:t>
            </a:r>
            <a:r>
              <a:rPr dirty="0" spc="-40"/>
              <a:t>统</a:t>
            </a:r>
            <a:r>
              <a:rPr dirty="0" spc="-40"/>
              <a:t>的</a:t>
            </a:r>
            <a:r>
              <a:rPr dirty="0" spc="-40"/>
              <a:t>资</a:t>
            </a:r>
            <a:r>
              <a:rPr dirty="0" spc="-40"/>
              <a:t>源</a:t>
            </a:r>
            <a:r>
              <a:rPr dirty="0" spc="-40"/>
              <a:t>管</a:t>
            </a:r>
            <a:r>
              <a:rPr dirty="0" spc="-40"/>
              <a:t>理</a:t>
            </a:r>
            <a:r>
              <a:rPr dirty="0" spc="-40"/>
              <a:t>功</a:t>
            </a:r>
            <a:r>
              <a:rPr dirty="0" spc="-50"/>
              <a:t>能</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548130"/>
            <a:ext cx="2320925" cy="3181350"/>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b="1">
                <a:latin typeface="微软雅黑"/>
                <a:cs typeface="微软雅黑"/>
              </a:rPr>
              <a:t>1.</a:t>
            </a:r>
            <a:r>
              <a:rPr dirty="0" sz="2600" spc="-10" b="1">
                <a:latin typeface="微软雅黑"/>
                <a:cs typeface="微软雅黑"/>
              </a:rPr>
              <a:t>处理机管理</a:t>
            </a:r>
            <a:endParaRPr sz="2600">
              <a:latin typeface="微软雅黑"/>
              <a:cs typeface="微软雅黑"/>
            </a:endParaRPr>
          </a:p>
          <a:p>
            <a:pPr>
              <a:lnSpc>
                <a:spcPct val="100000"/>
              </a:lnSpc>
              <a:spcBef>
                <a:spcPts val="55"/>
              </a:spcBef>
              <a:buClr>
                <a:srgbClr val="FFC000"/>
              </a:buClr>
              <a:buFont typeface="Wingdings"/>
              <a:buChar char=""/>
            </a:pPr>
            <a:endParaRPr sz="2200">
              <a:latin typeface="微软雅黑"/>
              <a:cs typeface="微软雅黑"/>
            </a:endParaRPr>
          </a:p>
          <a:p>
            <a:pPr marL="355600" indent="-342900">
              <a:lnSpc>
                <a:spcPct val="100000"/>
              </a:lnSpc>
              <a:spcBef>
                <a:spcPts val="5"/>
              </a:spcBef>
              <a:buClr>
                <a:srgbClr val="FFC000"/>
              </a:buClr>
              <a:buFont typeface="Wingdings"/>
              <a:buChar char=""/>
              <a:tabLst>
                <a:tab pos="355600" algn="l"/>
              </a:tabLst>
            </a:pPr>
            <a:r>
              <a:rPr dirty="0" sz="2600" spc="-10" b="1">
                <a:latin typeface="微软雅黑"/>
                <a:cs typeface="微软雅黑"/>
              </a:rPr>
              <a:t>2</a:t>
            </a:r>
            <a:r>
              <a:rPr dirty="0" sz="2600" spc="-20" b="1">
                <a:latin typeface="微软雅黑"/>
                <a:cs typeface="微软雅黑"/>
              </a:rPr>
              <a:t>.存储器管理</a:t>
            </a:r>
            <a:endParaRPr sz="2600">
              <a:latin typeface="微软雅黑"/>
              <a:cs typeface="微软雅黑"/>
            </a:endParaRPr>
          </a:p>
          <a:p>
            <a:pPr>
              <a:lnSpc>
                <a:spcPct val="100000"/>
              </a:lnSpc>
              <a:spcBef>
                <a:spcPts val="75"/>
              </a:spcBef>
              <a:buClr>
                <a:srgbClr val="FFC000"/>
              </a:buClr>
              <a:buFont typeface="Wingdings"/>
              <a:buChar char=""/>
            </a:pPr>
            <a:endParaRPr sz="2200">
              <a:latin typeface="微软雅黑"/>
              <a:cs typeface="微软雅黑"/>
            </a:endParaRPr>
          </a:p>
          <a:p>
            <a:pPr marL="355600" indent="-342900">
              <a:lnSpc>
                <a:spcPct val="100000"/>
              </a:lnSpc>
              <a:buClr>
                <a:srgbClr val="FFC000"/>
              </a:buClr>
              <a:buFont typeface="Wingdings"/>
              <a:buChar char=""/>
              <a:tabLst>
                <a:tab pos="355600" algn="l"/>
              </a:tabLst>
            </a:pPr>
            <a:r>
              <a:rPr dirty="0" sz="2600" b="1">
                <a:latin typeface="微软雅黑"/>
                <a:cs typeface="微软雅黑"/>
              </a:rPr>
              <a:t>3.</a:t>
            </a:r>
            <a:r>
              <a:rPr dirty="0" sz="2600" spc="-15" b="1">
                <a:latin typeface="微软雅黑"/>
                <a:cs typeface="微软雅黑"/>
              </a:rPr>
              <a:t>设备管理</a:t>
            </a:r>
            <a:endParaRPr sz="2600">
              <a:latin typeface="微软雅黑"/>
              <a:cs typeface="微软雅黑"/>
            </a:endParaRPr>
          </a:p>
          <a:p>
            <a:pPr>
              <a:lnSpc>
                <a:spcPct val="100000"/>
              </a:lnSpc>
              <a:spcBef>
                <a:spcPts val="60"/>
              </a:spcBef>
              <a:buClr>
                <a:srgbClr val="FFC000"/>
              </a:buClr>
              <a:buFont typeface="Wingdings"/>
              <a:buChar char=""/>
            </a:pPr>
            <a:endParaRPr sz="2200">
              <a:latin typeface="微软雅黑"/>
              <a:cs typeface="微软雅黑"/>
            </a:endParaRPr>
          </a:p>
          <a:p>
            <a:pPr marL="355600" indent="-342900">
              <a:lnSpc>
                <a:spcPct val="100000"/>
              </a:lnSpc>
              <a:buClr>
                <a:srgbClr val="FFC000"/>
              </a:buClr>
              <a:buFont typeface="Wingdings"/>
              <a:buChar char=""/>
              <a:tabLst>
                <a:tab pos="355600" algn="l"/>
              </a:tabLst>
            </a:pPr>
            <a:r>
              <a:rPr dirty="0" sz="2600" b="1">
                <a:latin typeface="微软雅黑"/>
                <a:cs typeface="微软雅黑"/>
              </a:rPr>
              <a:t>4.</a:t>
            </a:r>
            <a:r>
              <a:rPr dirty="0" sz="2600" spc="-15" b="1">
                <a:latin typeface="微软雅黑"/>
                <a:cs typeface="微软雅黑"/>
              </a:rPr>
              <a:t>信息管理</a:t>
            </a:r>
            <a:endParaRPr sz="2600">
              <a:latin typeface="微软雅黑"/>
              <a:cs typeface="微软雅黑"/>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5438394" cy="787145"/>
          </a:xfrm>
          <a:prstGeom prst="rect">
            <a:avLst/>
          </a:prstGeom>
        </p:spPr>
      </p:pic>
      <p:sp>
        <p:nvSpPr>
          <p:cNvPr id="3" name="object 3"/>
          <p:cNvSpPr txBox="1">
            <a:spLocks noGrp="1"/>
          </p:cNvSpPr>
          <p:nvPr>
            <p:ph type="title"/>
          </p:nvPr>
        </p:nvSpPr>
        <p:spPr>
          <a:xfrm>
            <a:off x="566724" y="291160"/>
            <a:ext cx="4996815" cy="452120"/>
          </a:xfrm>
          <a:prstGeom prst="rect"/>
        </p:spPr>
        <p:txBody>
          <a:bodyPr wrap="square" lIns="0" tIns="12065" rIns="0" bIns="0" rtlCol="0" vert="horz">
            <a:spAutoFit/>
          </a:bodyPr>
          <a:lstStyle/>
          <a:p>
            <a:pPr marL="12700">
              <a:lnSpc>
                <a:spcPct val="100000"/>
              </a:lnSpc>
              <a:spcBef>
                <a:spcPts val="95"/>
              </a:spcBef>
            </a:pPr>
            <a:r>
              <a:rPr dirty="0" spc="-40"/>
              <a:t>资</a:t>
            </a:r>
            <a:r>
              <a:rPr dirty="0" spc="-40"/>
              <a:t>源</a:t>
            </a:r>
            <a:r>
              <a:rPr dirty="0" spc="-40"/>
              <a:t>管</a:t>
            </a:r>
            <a:r>
              <a:rPr dirty="0" spc="-40"/>
              <a:t>理</a:t>
            </a:r>
            <a:r>
              <a:rPr dirty="0" spc="-40"/>
              <a:t>功</a:t>
            </a:r>
            <a:r>
              <a:rPr dirty="0" spc="-40"/>
              <a:t>能</a:t>
            </a:r>
            <a:r>
              <a:rPr dirty="0" spc="-40"/>
              <a:t>和</a:t>
            </a:r>
            <a:r>
              <a:rPr dirty="0" spc="-40"/>
              <a:t>资</a:t>
            </a:r>
            <a:r>
              <a:rPr dirty="0" spc="-40"/>
              <a:t>源</a:t>
            </a:r>
            <a:r>
              <a:rPr dirty="0" spc="-40"/>
              <a:t>的</a:t>
            </a:r>
            <a:r>
              <a:rPr dirty="0" spc="-40"/>
              <a:t>对</a:t>
            </a:r>
            <a:r>
              <a:rPr dirty="0" spc="-40"/>
              <a:t>应</a:t>
            </a:r>
            <a:r>
              <a:rPr dirty="0" spc="-40"/>
              <a:t>关</a:t>
            </a:r>
            <a:r>
              <a:rPr dirty="0" spc="-50"/>
              <a:t>系</a:t>
            </a:r>
          </a:p>
        </p:txBody>
      </p:sp>
      <p:sp>
        <p:nvSpPr>
          <p:cNvPr id="4" name="object 4" descr=""/>
          <p:cNvSpPr txBox="1"/>
          <p:nvPr/>
        </p:nvSpPr>
        <p:spPr>
          <a:xfrm>
            <a:off x="1725929" y="4459351"/>
            <a:ext cx="939800" cy="299720"/>
          </a:xfrm>
          <a:prstGeom prst="rect">
            <a:avLst/>
          </a:prstGeom>
        </p:spPr>
        <p:txBody>
          <a:bodyPr wrap="square" lIns="0" tIns="12700" rIns="0" bIns="0" rtlCol="0" vert="horz">
            <a:spAutoFit/>
          </a:bodyPr>
          <a:lstStyle/>
          <a:p>
            <a:pPr marL="12700">
              <a:lnSpc>
                <a:spcPct val="100000"/>
              </a:lnSpc>
              <a:spcBef>
                <a:spcPts val="100"/>
              </a:spcBef>
            </a:pPr>
            <a:r>
              <a:rPr dirty="0" sz="1800" spc="-15">
                <a:latin typeface="微软雅黑"/>
                <a:cs typeface="微软雅黑"/>
              </a:rPr>
              <a:t>系统资源</a:t>
            </a:r>
            <a:endParaRPr sz="1800">
              <a:latin typeface="微软雅黑"/>
              <a:cs typeface="微软雅黑"/>
            </a:endParaRPr>
          </a:p>
        </p:txBody>
      </p:sp>
      <p:sp>
        <p:nvSpPr>
          <p:cNvPr id="5" name="object 5" descr=""/>
          <p:cNvSpPr txBox="1"/>
          <p:nvPr/>
        </p:nvSpPr>
        <p:spPr>
          <a:xfrm>
            <a:off x="3066288" y="4405884"/>
            <a:ext cx="923925" cy="431800"/>
          </a:xfrm>
          <a:prstGeom prst="rect">
            <a:avLst/>
          </a:prstGeom>
          <a:ln w="9144">
            <a:solidFill>
              <a:srgbClr val="000000"/>
            </a:solidFill>
          </a:ln>
        </p:spPr>
        <p:txBody>
          <a:bodyPr wrap="square" lIns="0" tIns="64769" rIns="0" bIns="0" rtlCol="0" vert="horz">
            <a:spAutoFit/>
          </a:bodyPr>
          <a:lstStyle/>
          <a:p>
            <a:pPr marL="117475">
              <a:lnSpc>
                <a:spcPct val="100000"/>
              </a:lnSpc>
              <a:spcBef>
                <a:spcPts val="509"/>
              </a:spcBef>
            </a:pPr>
            <a:r>
              <a:rPr dirty="0" sz="1800" spc="-20">
                <a:latin typeface="微软雅黑"/>
                <a:cs typeface="微软雅黑"/>
              </a:rPr>
              <a:t>处理机</a:t>
            </a:r>
            <a:endParaRPr sz="1800">
              <a:latin typeface="微软雅黑"/>
              <a:cs typeface="微软雅黑"/>
            </a:endParaRPr>
          </a:p>
        </p:txBody>
      </p:sp>
      <p:sp>
        <p:nvSpPr>
          <p:cNvPr id="6" name="object 6" descr=""/>
          <p:cNvSpPr txBox="1"/>
          <p:nvPr/>
        </p:nvSpPr>
        <p:spPr>
          <a:xfrm>
            <a:off x="6167628" y="4454652"/>
            <a:ext cx="1186180" cy="370840"/>
          </a:xfrm>
          <a:prstGeom prst="rect">
            <a:avLst/>
          </a:prstGeom>
          <a:ln w="9144">
            <a:solidFill>
              <a:srgbClr val="000000"/>
            </a:solidFill>
          </a:ln>
        </p:spPr>
        <p:txBody>
          <a:bodyPr wrap="square" lIns="0" tIns="38100" rIns="0" bIns="0" rtlCol="0" vert="horz">
            <a:spAutoFit/>
          </a:bodyPr>
          <a:lstStyle/>
          <a:p>
            <a:pPr marL="211454">
              <a:lnSpc>
                <a:spcPct val="100000"/>
              </a:lnSpc>
              <a:spcBef>
                <a:spcPts val="300"/>
              </a:spcBef>
            </a:pPr>
            <a:r>
              <a:rPr dirty="0" sz="1800" spc="-10">
                <a:latin typeface="Times New Roman"/>
                <a:cs typeface="Times New Roman"/>
              </a:rPr>
              <a:t>I/O</a:t>
            </a:r>
            <a:r>
              <a:rPr dirty="0" sz="1800" spc="-25">
                <a:latin typeface="微软雅黑"/>
                <a:cs typeface="微软雅黑"/>
              </a:rPr>
              <a:t>设备</a:t>
            </a:r>
            <a:endParaRPr sz="1800">
              <a:latin typeface="微软雅黑"/>
              <a:cs typeface="微软雅黑"/>
            </a:endParaRPr>
          </a:p>
        </p:txBody>
      </p:sp>
      <p:sp>
        <p:nvSpPr>
          <p:cNvPr id="7" name="object 7" descr=""/>
          <p:cNvSpPr txBox="1"/>
          <p:nvPr/>
        </p:nvSpPr>
        <p:spPr>
          <a:xfrm>
            <a:off x="7775447" y="4443984"/>
            <a:ext cx="1102360" cy="370840"/>
          </a:xfrm>
          <a:prstGeom prst="rect">
            <a:avLst/>
          </a:prstGeom>
          <a:ln w="9144">
            <a:solidFill>
              <a:srgbClr val="000000"/>
            </a:solidFill>
          </a:ln>
        </p:spPr>
        <p:txBody>
          <a:bodyPr wrap="square" lIns="0" tIns="37465" rIns="0" bIns="0" rtlCol="0" vert="horz">
            <a:spAutoFit/>
          </a:bodyPr>
          <a:lstStyle/>
          <a:p>
            <a:pPr marL="92710">
              <a:lnSpc>
                <a:spcPct val="100000"/>
              </a:lnSpc>
              <a:spcBef>
                <a:spcPts val="295"/>
              </a:spcBef>
            </a:pPr>
            <a:r>
              <a:rPr dirty="0" sz="1800" spc="-15">
                <a:latin typeface="微软雅黑"/>
                <a:cs typeface="微软雅黑"/>
              </a:rPr>
              <a:t>软件资源</a:t>
            </a:r>
            <a:endParaRPr sz="1800">
              <a:latin typeface="微软雅黑"/>
              <a:cs typeface="微软雅黑"/>
            </a:endParaRPr>
          </a:p>
        </p:txBody>
      </p:sp>
      <p:sp>
        <p:nvSpPr>
          <p:cNvPr id="8" name="object 8" descr=""/>
          <p:cNvSpPr txBox="1"/>
          <p:nvPr/>
        </p:nvSpPr>
        <p:spPr>
          <a:xfrm>
            <a:off x="4576571" y="4405884"/>
            <a:ext cx="925194" cy="431800"/>
          </a:xfrm>
          <a:prstGeom prst="rect">
            <a:avLst/>
          </a:prstGeom>
          <a:ln w="9144">
            <a:solidFill>
              <a:srgbClr val="000000"/>
            </a:solidFill>
          </a:ln>
        </p:spPr>
        <p:txBody>
          <a:bodyPr wrap="square" lIns="0" tIns="64769" rIns="0" bIns="0" rtlCol="0" vert="horz">
            <a:spAutoFit/>
          </a:bodyPr>
          <a:lstStyle/>
          <a:p>
            <a:pPr marL="118745">
              <a:lnSpc>
                <a:spcPct val="100000"/>
              </a:lnSpc>
              <a:spcBef>
                <a:spcPts val="509"/>
              </a:spcBef>
            </a:pPr>
            <a:r>
              <a:rPr dirty="0" sz="1800" spc="-20">
                <a:latin typeface="微软雅黑"/>
                <a:cs typeface="微软雅黑"/>
              </a:rPr>
              <a:t>存储器</a:t>
            </a:r>
            <a:endParaRPr sz="1800">
              <a:latin typeface="微软雅黑"/>
              <a:cs typeface="微软雅黑"/>
            </a:endParaRPr>
          </a:p>
        </p:txBody>
      </p:sp>
      <p:sp>
        <p:nvSpPr>
          <p:cNvPr id="9" name="object 9" descr=""/>
          <p:cNvSpPr txBox="1"/>
          <p:nvPr/>
        </p:nvSpPr>
        <p:spPr>
          <a:xfrm>
            <a:off x="1725929" y="2255646"/>
            <a:ext cx="939800" cy="574040"/>
          </a:xfrm>
          <a:prstGeom prst="rect">
            <a:avLst/>
          </a:prstGeom>
        </p:spPr>
        <p:txBody>
          <a:bodyPr wrap="square" lIns="0" tIns="12700" rIns="0" bIns="0" rtlCol="0" vert="horz">
            <a:spAutoFit/>
          </a:bodyPr>
          <a:lstStyle/>
          <a:p>
            <a:pPr marL="12700" marR="5080">
              <a:lnSpc>
                <a:spcPct val="100000"/>
              </a:lnSpc>
              <a:spcBef>
                <a:spcPts val="100"/>
              </a:spcBef>
            </a:pPr>
            <a:r>
              <a:rPr dirty="0" sz="1800" spc="-15">
                <a:latin typeface="微软雅黑"/>
                <a:cs typeface="微软雅黑"/>
              </a:rPr>
              <a:t>操作系统</a:t>
            </a:r>
            <a:r>
              <a:rPr dirty="0" sz="1800" spc="-15">
                <a:latin typeface="微软雅黑"/>
                <a:cs typeface="微软雅黑"/>
              </a:rPr>
              <a:t>功能模块</a:t>
            </a:r>
            <a:endParaRPr sz="1800">
              <a:latin typeface="微软雅黑"/>
              <a:cs typeface="微软雅黑"/>
            </a:endParaRPr>
          </a:p>
        </p:txBody>
      </p:sp>
      <p:sp>
        <p:nvSpPr>
          <p:cNvPr id="10" name="object 10" descr=""/>
          <p:cNvSpPr txBox="1"/>
          <p:nvPr/>
        </p:nvSpPr>
        <p:spPr>
          <a:xfrm>
            <a:off x="3066288" y="2202179"/>
            <a:ext cx="923925" cy="728980"/>
          </a:xfrm>
          <a:prstGeom prst="rect">
            <a:avLst/>
          </a:prstGeom>
          <a:ln w="9144">
            <a:solidFill>
              <a:srgbClr val="000000"/>
            </a:solidFill>
          </a:ln>
        </p:spPr>
        <p:txBody>
          <a:bodyPr wrap="square" lIns="0" tIns="10160" rIns="0" bIns="0" rtlCol="0" vert="horz">
            <a:spAutoFit/>
          </a:bodyPr>
          <a:lstStyle/>
          <a:p>
            <a:pPr marL="232410" marR="111125" indent="-114935">
              <a:lnSpc>
                <a:spcPct val="120000"/>
              </a:lnSpc>
              <a:spcBef>
                <a:spcPts val="80"/>
              </a:spcBef>
            </a:pPr>
            <a:r>
              <a:rPr dirty="0" sz="1800" spc="-20">
                <a:latin typeface="微软雅黑"/>
                <a:cs typeface="微软雅黑"/>
              </a:rPr>
              <a:t>处理机</a:t>
            </a:r>
            <a:r>
              <a:rPr dirty="0" sz="1800" spc="-25">
                <a:latin typeface="微软雅黑"/>
                <a:cs typeface="微软雅黑"/>
              </a:rPr>
              <a:t>管理</a:t>
            </a:r>
            <a:endParaRPr sz="1800">
              <a:latin typeface="微软雅黑"/>
              <a:cs typeface="微软雅黑"/>
            </a:endParaRPr>
          </a:p>
        </p:txBody>
      </p:sp>
      <p:sp>
        <p:nvSpPr>
          <p:cNvPr id="11" name="object 11" descr=""/>
          <p:cNvSpPr txBox="1"/>
          <p:nvPr/>
        </p:nvSpPr>
        <p:spPr>
          <a:xfrm>
            <a:off x="6167628" y="2382011"/>
            <a:ext cx="1186180" cy="370840"/>
          </a:xfrm>
          <a:prstGeom prst="rect">
            <a:avLst/>
          </a:prstGeom>
          <a:ln w="9144">
            <a:solidFill>
              <a:srgbClr val="000000"/>
            </a:solidFill>
          </a:ln>
        </p:spPr>
        <p:txBody>
          <a:bodyPr wrap="square" lIns="0" tIns="36830" rIns="0" bIns="0" rtlCol="0" vert="horz">
            <a:spAutoFit/>
          </a:bodyPr>
          <a:lstStyle/>
          <a:p>
            <a:pPr marL="135255">
              <a:lnSpc>
                <a:spcPct val="100000"/>
              </a:lnSpc>
              <a:spcBef>
                <a:spcPts val="290"/>
              </a:spcBef>
            </a:pPr>
            <a:r>
              <a:rPr dirty="0" sz="1800" spc="-20">
                <a:latin typeface="微软雅黑"/>
                <a:cs typeface="微软雅黑"/>
              </a:rPr>
              <a:t>设备管理</a:t>
            </a:r>
            <a:endParaRPr sz="1800">
              <a:latin typeface="微软雅黑"/>
              <a:cs typeface="微软雅黑"/>
            </a:endParaRPr>
          </a:p>
        </p:txBody>
      </p:sp>
      <p:sp>
        <p:nvSpPr>
          <p:cNvPr id="12" name="object 12" descr=""/>
          <p:cNvSpPr txBox="1"/>
          <p:nvPr/>
        </p:nvSpPr>
        <p:spPr>
          <a:xfrm>
            <a:off x="7775447" y="2369820"/>
            <a:ext cx="1102360" cy="368935"/>
          </a:xfrm>
          <a:prstGeom prst="rect">
            <a:avLst/>
          </a:prstGeom>
          <a:ln w="9144">
            <a:solidFill>
              <a:srgbClr val="000000"/>
            </a:solidFill>
          </a:ln>
        </p:spPr>
        <p:txBody>
          <a:bodyPr wrap="square" lIns="0" tIns="36195" rIns="0" bIns="0" rtlCol="0" vert="horz">
            <a:spAutoFit/>
          </a:bodyPr>
          <a:lstStyle/>
          <a:p>
            <a:pPr marL="92710">
              <a:lnSpc>
                <a:spcPct val="100000"/>
              </a:lnSpc>
              <a:spcBef>
                <a:spcPts val="285"/>
              </a:spcBef>
            </a:pPr>
            <a:r>
              <a:rPr dirty="0" sz="1800" spc="-15">
                <a:latin typeface="微软雅黑"/>
                <a:cs typeface="微软雅黑"/>
              </a:rPr>
              <a:t>文件系统</a:t>
            </a:r>
            <a:endParaRPr sz="1800">
              <a:latin typeface="微软雅黑"/>
              <a:cs typeface="微软雅黑"/>
            </a:endParaRPr>
          </a:p>
        </p:txBody>
      </p:sp>
      <p:sp>
        <p:nvSpPr>
          <p:cNvPr id="13" name="object 13" descr=""/>
          <p:cNvSpPr txBox="1"/>
          <p:nvPr/>
        </p:nvSpPr>
        <p:spPr>
          <a:xfrm>
            <a:off x="4576571" y="2202179"/>
            <a:ext cx="925194" cy="728980"/>
          </a:xfrm>
          <a:prstGeom prst="rect">
            <a:avLst/>
          </a:prstGeom>
          <a:ln w="9144">
            <a:solidFill>
              <a:srgbClr val="000000"/>
            </a:solidFill>
          </a:ln>
        </p:spPr>
        <p:txBody>
          <a:bodyPr wrap="square" lIns="0" tIns="10160" rIns="0" bIns="0" rtlCol="0" vert="horz">
            <a:spAutoFit/>
          </a:bodyPr>
          <a:lstStyle/>
          <a:p>
            <a:pPr marL="233679" marR="111125" indent="-114935">
              <a:lnSpc>
                <a:spcPct val="120000"/>
              </a:lnSpc>
              <a:spcBef>
                <a:spcPts val="80"/>
              </a:spcBef>
            </a:pPr>
            <a:r>
              <a:rPr dirty="0" sz="1800" spc="-20">
                <a:latin typeface="微软雅黑"/>
                <a:cs typeface="微软雅黑"/>
              </a:rPr>
              <a:t>存储器</a:t>
            </a:r>
            <a:r>
              <a:rPr dirty="0" sz="1800" spc="-25">
                <a:latin typeface="微软雅黑"/>
                <a:cs typeface="微软雅黑"/>
              </a:rPr>
              <a:t>管理</a:t>
            </a:r>
            <a:endParaRPr sz="1800">
              <a:latin typeface="微软雅黑"/>
              <a:cs typeface="微软雅黑"/>
            </a:endParaRPr>
          </a:p>
        </p:txBody>
      </p:sp>
      <p:sp>
        <p:nvSpPr>
          <p:cNvPr id="14" name="object 14" descr=""/>
          <p:cNvSpPr/>
          <p:nvPr/>
        </p:nvSpPr>
        <p:spPr>
          <a:xfrm>
            <a:off x="3485388" y="2949701"/>
            <a:ext cx="86995" cy="1405255"/>
          </a:xfrm>
          <a:custGeom>
            <a:avLst/>
            <a:gdLst/>
            <a:ahLst/>
            <a:cxnLst/>
            <a:rect l="l" t="t" r="r" b="b"/>
            <a:pathLst>
              <a:path w="86995" h="1405254">
                <a:moveTo>
                  <a:pt x="28956" y="1317879"/>
                </a:moveTo>
                <a:lnTo>
                  <a:pt x="0" y="1317879"/>
                </a:lnTo>
                <a:lnTo>
                  <a:pt x="43434" y="1404747"/>
                </a:lnTo>
                <a:lnTo>
                  <a:pt x="79628" y="1332357"/>
                </a:lnTo>
                <a:lnTo>
                  <a:pt x="28956" y="1332357"/>
                </a:lnTo>
                <a:lnTo>
                  <a:pt x="28956" y="1317879"/>
                </a:lnTo>
                <a:close/>
              </a:path>
              <a:path w="86995" h="1405254">
                <a:moveTo>
                  <a:pt x="57912" y="0"/>
                </a:moveTo>
                <a:lnTo>
                  <a:pt x="28956" y="0"/>
                </a:lnTo>
                <a:lnTo>
                  <a:pt x="28956" y="1332357"/>
                </a:lnTo>
                <a:lnTo>
                  <a:pt x="57912" y="1332357"/>
                </a:lnTo>
                <a:lnTo>
                  <a:pt x="57912" y="0"/>
                </a:lnTo>
                <a:close/>
              </a:path>
              <a:path w="86995" h="1405254">
                <a:moveTo>
                  <a:pt x="86867" y="1317879"/>
                </a:moveTo>
                <a:lnTo>
                  <a:pt x="57912" y="1317879"/>
                </a:lnTo>
                <a:lnTo>
                  <a:pt x="57912" y="1332357"/>
                </a:lnTo>
                <a:lnTo>
                  <a:pt x="79628" y="1332357"/>
                </a:lnTo>
                <a:lnTo>
                  <a:pt x="86867" y="1317879"/>
                </a:lnTo>
                <a:close/>
              </a:path>
            </a:pathLst>
          </a:custGeom>
          <a:solidFill>
            <a:srgbClr val="5B9BD4"/>
          </a:solidFill>
        </p:spPr>
        <p:txBody>
          <a:bodyPr wrap="square" lIns="0" tIns="0" rIns="0" bIns="0" rtlCol="0"/>
          <a:lstStyle/>
          <a:p/>
        </p:txBody>
      </p:sp>
      <p:sp>
        <p:nvSpPr>
          <p:cNvPr id="15" name="object 15" descr=""/>
          <p:cNvSpPr/>
          <p:nvPr/>
        </p:nvSpPr>
        <p:spPr>
          <a:xfrm>
            <a:off x="4997196" y="2949701"/>
            <a:ext cx="86995" cy="1405255"/>
          </a:xfrm>
          <a:custGeom>
            <a:avLst/>
            <a:gdLst/>
            <a:ahLst/>
            <a:cxnLst/>
            <a:rect l="l" t="t" r="r" b="b"/>
            <a:pathLst>
              <a:path w="86995" h="1405254">
                <a:moveTo>
                  <a:pt x="28955" y="1317879"/>
                </a:moveTo>
                <a:lnTo>
                  <a:pt x="0" y="1317879"/>
                </a:lnTo>
                <a:lnTo>
                  <a:pt x="43433" y="1404747"/>
                </a:lnTo>
                <a:lnTo>
                  <a:pt x="79628" y="1332357"/>
                </a:lnTo>
                <a:lnTo>
                  <a:pt x="28955" y="1332357"/>
                </a:lnTo>
                <a:lnTo>
                  <a:pt x="28955" y="1317879"/>
                </a:lnTo>
                <a:close/>
              </a:path>
              <a:path w="86995" h="1405254">
                <a:moveTo>
                  <a:pt x="57912" y="0"/>
                </a:moveTo>
                <a:lnTo>
                  <a:pt x="28955" y="0"/>
                </a:lnTo>
                <a:lnTo>
                  <a:pt x="28955" y="1332357"/>
                </a:lnTo>
                <a:lnTo>
                  <a:pt x="57912" y="1332357"/>
                </a:lnTo>
                <a:lnTo>
                  <a:pt x="57912" y="0"/>
                </a:lnTo>
                <a:close/>
              </a:path>
              <a:path w="86995" h="1405254">
                <a:moveTo>
                  <a:pt x="86867" y="1317879"/>
                </a:moveTo>
                <a:lnTo>
                  <a:pt x="57912" y="1317879"/>
                </a:lnTo>
                <a:lnTo>
                  <a:pt x="57912" y="1332357"/>
                </a:lnTo>
                <a:lnTo>
                  <a:pt x="79628" y="1332357"/>
                </a:lnTo>
                <a:lnTo>
                  <a:pt x="86867" y="1317879"/>
                </a:lnTo>
                <a:close/>
              </a:path>
            </a:pathLst>
          </a:custGeom>
          <a:solidFill>
            <a:srgbClr val="5B9BD4"/>
          </a:solidFill>
        </p:spPr>
        <p:txBody>
          <a:bodyPr wrap="square" lIns="0" tIns="0" rIns="0" bIns="0" rtlCol="0"/>
          <a:lstStyle/>
          <a:p/>
        </p:txBody>
      </p:sp>
      <p:sp>
        <p:nvSpPr>
          <p:cNvPr id="16" name="object 16" descr=""/>
          <p:cNvSpPr/>
          <p:nvPr/>
        </p:nvSpPr>
        <p:spPr>
          <a:xfrm>
            <a:off x="6705600" y="2969514"/>
            <a:ext cx="86995" cy="1405255"/>
          </a:xfrm>
          <a:custGeom>
            <a:avLst/>
            <a:gdLst/>
            <a:ahLst/>
            <a:cxnLst/>
            <a:rect l="l" t="t" r="r" b="b"/>
            <a:pathLst>
              <a:path w="86995" h="1405254">
                <a:moveTo>
                  <a:pt x="28955" y="1317879"/>
                </a:moveTo>
                <a:lnTo>
                  <a:pt x="0" y="1317879"/>
                </a:lnTo>
                <a:lnTo>
                  <a:pt x="43433" y="1404747"/>
                </a:lnTo>
                <a:lnTo>
                  <a:pt x="79628" y="1332357"/>
                </a:lnTo>
                <a:lnTo>
                  <a:pt x="28955" y="1332357"/>
                </a:lnTo>
                <a:lnTo>
                  <a:pt x="28955" y="1317879"/>
                </a:lnTo>
                <a:close/>
              </a:path>
              <a:path w="86995" h="1405254">
                <a:moveTo>
                  <a:pt x="57911" y="0"/>
                </a:moveTo>
                <a:lnTo>
                  <a:pt x="28955" y="0"/>
                </a:lnTo>
                <a:lnTo>
                  <a:pt x="28955" y="1332357"/>
                </a:lnTo>
                <a:lnTo>
                  <a:pt x="57911" y="1332357"/>
                </a:lnTo>
                <a:lnTo>
                  <a:pt x="57911" y="0"/>
                </a:lnTo>
                <a:close/>
              </a:path>
              <a:path w="86995" h="1405254">
                <a:moveTo>
                  <a:pt x="86868" y="1317879"/>
                </a:moveTo>
                <a:lnTo>
                  <a:pt x="57911" y="1317879"/>
                </a:lnTo>
                <a:lnTo>
                  <a:pt x="57911" y="1332357"/>
                </a:lnTo>
                <a:lnTo>
                  <a:pt x="79628" y="1332357"/>
                </a:lnTo>
                <a:lnTo>
                  <a:pt x="86868" y="1317879"/>
                </a:lnTo>
                <a:close/>
              </a:path>
            </a:pathLst>
          </a:custGeom>
          <a:solidFill>
            <a:srgbClr val="5B9BD4"/>
          </a:solidFill>
        </p:spPr>
        <p:txBody>
          <a:bodyPr wrap="square" lIns="0" tIns="0" rIns="0" bIns="0" rtlCol="0"/>
          <a:lstStyle/>
          <a:p/>
        </p:txBody>
      </p:sp>
      <p:sp>
        <p:nvSpPr>
          <p:cNvPr id="17" name="object 17" descr=""/>
          <p:cNvSpPr/>
          <p:nvPr/>
        </p:nvSpPr>
        <p:spPr>
          <a:xfrm>
            <a:off x="8269223" y="2969514"/>
            <a:ext cx="86995" cy="1405255"/>
          </a:xfrm>
          <a:custGeom>
            <a:avLst/>
            <a:gdLst/>
            <a:ahLst/>
            <a:cxnLst/>
            <a:rect l="l" t="t" r="r" b="b"/>
            <a:pathLst>
              <a:path w="86995" h="1405254">
                <a:moveTo>
                  <a:pt x="28955" y="1317879"/>
                </a:moveTo>
                <a:lnTo>
                  <a:pt x="0" y="1317879"/>
                </a:lnTo>
                <a:lnTo>
                  <a:pt x="43433" y="1404747"/>
                </a:lnTo>
                <a:lnTo>
                  <a:pt x="79628" y="1332357"/>
                </a:lnTo>
                <a:lnTo>
                  <a:pt x="28955" y="1332357"/>
                </a:lnTo>
                <a:lnTo>
                  <a:pt x="28955" y="1317879"/>
                </a:lnTo>
                <a:close/>
              </a:path>
              <a:path w="86995" h="1405254">
                <a:moveTo>
                  <a:pt x="57911" y="0"/>
                </a:moveTo>
                <a:lnTo>
                  <a:pt x="28955" y="0"/>
                </a:lnTo>
                <a:lnTo>
                  <a:pt x="28955" y="1332357"/>
                </a:lnTo>
                <a:lnTo>
                  <a:pt x="57911" y="1332357"/>
                </a:lnTo>
                <a:lnTo>
                  <a:pt x="57911" y="0"/>
                </a:lnTo>
                <a:close/>
              </a:path>
              <a:path w="86995" h="1405254">
                <a:moveTo>
                  <a:pt x="86868" y="1317879"/>
                </a:moveTo>
                <a:lnTo>
                  <a:pt x="57911" y="1317879"/>
                </a:lnTo>
                <a:lnTo>
                  <a:pt x="57911" y="1332357"/>
                </a:lnTo>
                <a:lnTo>
                  <a:pt x="79628" y="1332357"/>
                </a:lnTo>
                <a:lnTo>
                  <a:pt x="86868" y="1317879"/>
                </a:lnTo>
                <a:close/>
              </a:path>
            </a:pathLst>
          </a:custGeom>
          <a:solidFill>
            <a:srgbClr val="5B9BD4"/>
          </a:solidFill>
        </p:spPr>
        <p:txBody>
          <a:bodyPr wrap="square" lIns="0" tIns="0" rIns="0" bIns="0" rtlCol="0"/>
          <a:lstStyle/>
          <a:p/>
        </p:txBody>
      </p:sp>
      <p:sp>
        <p:nvSpPr>
          <p:cNvPr id="18" name="object 18"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1177290" cy="787145"/>
          </a:xfrm>
          <a:prstGeom prst="rect">
            <a:avLst/>
          </a:prstGeom>
        </p:spPr>
      </p:pic>
      <p:sp>
        <p:nvSpPr>
          <p:cNvPr id="3" name="object 3" descr=""/>
          <p:cNvSpPr txBox="1"/>
          <p:nvPr/>
        </p:nvSpPr>
        <p:spPr>
          <a:xfrm>
            <a:off x="566724" y="291160"/>
            <a:ext cx="4399280" cy="5657215"/>
          </a:xfrm>
          <a:prstGeom prst="rect">
            <a:avLst/>
          </a:prstGeom>
        </p:spPr>
        <p:txBody>
          <a:bodyPr wrap="square" lIns="0" tIns="12065" rIns="0" bIns="0" rtlCol="0" vert="horz">
            <a:spAutoFit/>
          </a:bodyPr>
          <a:lstStyle/>
          <a:p>
            <a:pPr marL="12700">
              <a:lnSpc>
                <a:spcPct val="100000"/>
              </a:lnSpc>
              <a:spcBef>
                <a:spcPts val="95"/>
              </a:spcBef>
            </a:pPr>
            <a:r>
              <a:rPr dirty="0" sz="2800" spc="-40" b="1">
                <a:solidFill>
                  <a:srgbClr val="2D4E7D"/>
                </a:solidFill>
                <a:latin typeface="微软雅黑"/>
                <a:cs typeface="微软雅黑"/>
              </a:rPr>
              <a:t>小</a:t>
            </a:r>
            <a:r>
              <a:rPr dirty="0" sz="2800" spc="-50" b="1">
                <a:solidFill>
                  <a:srgbClr val="2D4E7D"/>
                </a:solidFill>
                <a:latin typeface="微软雅黑"/>
                <a:cs typeface="微软雅黑"/>
              </a:rPr>
              <a:t>结</a:t>
            </a:r>
            <a:endParaRPr sz="2800">
              <a:latin typeface="微软雅黑"/>
              <a:cs typeface="微软雅黑"/>
            </a:endParaRPr>
          </a:p>
          <a:p>
            <a:pPr>
              <a:lnSpc>
                <a:spcPct val="100000"/>
              </a:lnSpc>
              <a:spcBef>
                <a:spcPts val="10"/>
              </a:spcBef>
            </a:pPr>
            <a:endParaRPr sz="1800">
              <a:latin typeface="微软雅黑"/>
              <a:cs typeface="微软雅黑"/>
            </a:endParaRPr>
          </a:p>
          <a:p>
            <a:pPr marL="355600" indent="-342900">
              <a:lnSpc>
                <a:spcPct val="100000"/>
              </a:lnSpc>
              <a:buClr>
                <a:srgbClr val="FFC000"/>
              </a:buClr>
              <a:buFont typeface="Wingdings"/>
              <a:buChar char=""/>
              <a:tabLst>
                <a:tab pos="355600" algn="l"/>
              </a:tabLst>
            </a:pPr>
            <a:r>
              <a:rPr dirty="0" sz="2600" spc="-15" b="1">
                <a:latin typeface="微软雅黑"/>
                <a:cs typeface="微软雅黑"/>
              </a:rPr>
              <a:t>重点概念</a:t>
            </a:r>
            <a:endParaRPr sz="2600">
              <a:latin typeface="微软雅黑"/>
              <a:cs typeface="微软雅黑"/>
            </a:endParaRPr>
          </a:p>
          <a:p>
            <a:pPr lvl="1" marL="824865" indent="-356235">
              <a:lnSpc>
                <a:spcPct val="100000"/>
              </a:lnSpc>
              <a:spcBef>
                <a:spcPts val="1850"/>
              </a:spcBef>
              <a:buClr>
                <a:srgbClr val="FFC000"/>
              </a:buClr>
              <a:buFont typeface="Wingdings"/>
              <a:buChar char=""/>
              <a:tabLst>
                <a:tab pos="824865" algn="l"/>
                <a:tab pos="825500" algn="l"/>
              </a:tabLst>
            </a:pPr>
            <a:r>
              <a:rPr dirty="0" sz="2000" spc="-10">
                <a:solidFill>
                  <a:srgbClr val="1286B7"/>
                </a:solidFill>
                <a:latin typeface="微软雅黑"/>
                <a:cs typeface="微软雅黑"/>
              </a:rPr>
              <a:t>多道程序设计</a:t>
            </a:r>
            <a:endParaRPr sz="2000">
              <a:latin typeface="微软雅黑"/>
              <a:cs typeface="微软雅黑"/>
            </a:endParaRPr>
          </a:p>
          <a:p>
            <a:pPr lvl="1" marL="824865" indent="-356235">
              <a:lnSpc>
                <a:spcPct val="100000"/>
              </a:lnSpc>
              <a:spcBef>
                <a:spcPts val="1695"/>
              </a:spcBef>
              <a:buClr>
                <a:srgbClr val="FFC000"/>
              </a:buClr>
              <a:buFont typeface="Wingdings"/>
              <a:buChar char=""/>
              <a:tabLst>
                <a:tab pos="824865" algn="l"/>
                <a:tab pos="825500" algn="l"/>
              </a:tabLst>
            </a:pPr>
            <a:r>
              <a:rPr dirty="0" sz="2000" spc="-15">
                <a:solidFill>
                  <a:srgbClr val="1286B7"/>
                </a:solidFill>
                <a:latin typeface="微软雅黑"/>
                <a:cs typeface="微软雅黑"/>
              </a:rPr>
              <a:t>分时技术</a:t>
            </a:r>
            <a:endParaRPr sz="2000">
              <a:latin typeface="微软雅黑"/>
              <a:cs typeface="微软雅黑"/>
            </a:endParaRPr>
          </a:p>
          <a:p>
            <a:pPr lvl="1" marL="824865" indent="-356235">
              <a:lnSpc>
                <a:spcPct val="100000"/>
              </a:lnSpc>
              <a:spcBef>
                <a:spcPts val="1705"/>
              </a:spcBef>
              <a:buClr>
                <a:srgbClr val="FFC000"/>
              </a:buClr>
              <a:buFont typeface="Wingdings"/>
              <a:buChar char=""/>
              <a:tabLst>
                <a:tab pos="824865" algn="l"/>
                <a:tab pos="825500" algn="l"/>
              </a:tabLst>
            </a:pPr>
            <a:r>
              <a:rPr dirty="0" sz="2000" spc="-10">
                <a:solidFill>
                  <a:srgbClr val="1286B7"/>
                </a:solidFill>
                <a:latin typeface="微软雅黑"/>
                <a:cs typeface="微软雅黑"/>
              </a:rPr>
              <a:t>联机、脱机批处理</a:t>
            </a:r>
            <a:endParaRPr sz="2000">
              <a:latin typeface="微软雅黑"/>
              <a:cs typeface="微软雅黑"/>
            </a:endParaRPr>
          </a:p>
          <a:p>
            <a:pPr lvl="1" marL="824865" indent="-356235">
              <a:lnSpc>
                <a:spcPct val="100000"/>
              </a:lnSpc>
              <a:spcBef>
                <a:spcPts val="1705"/>
              </a:spcBef>
              <a:buClr>
                <a:srgbClr val="FFC000"/>
              </a:buClr>
              <a:buFont typeface="Wingdings"/>
              <a:buChar char=""/>
              <a:tabLst>
                <a:tab pos="824865" algn="l"/>
                <a:tab pos="825500" algn="l"/>
              </a:tabLst>
            </a:pPr>
            <a:r>
              <a:rPr dirty="0" sz="2000" spc="-5">
                <a:solidFill>
                  <a:srgbClr val="1286B7"/>
                </a:solidFill>
                <a:latin typeface="微软雅黑"/>
                <a:cs typeface="微软雅黑"/>
              </a:rPr>
              <a:t>操作系统的定义和特点</a:t>
            </a:r>
            <a:endParaRPr sz="2000">
              <a:latin typeface="微软雅黑"/>
              <a:cs typeface="微软雅黑"/>
            </a:endParaRPr>
          </a:p>
          <a:p>
            <a:pPr lvl="1">
              <a:lnSpc>
                <a:spcPct val="100000"/>
              </a:lnSpc>
              <a:spcBef>
                <a:spcPts val="15"/>
              </a:spcBef>
              <a:buClr>
                <a:srgbClr val="FFC000"/>
              </a:buClr>
              <a:buFont typeface="Wingdings"/>
              <a:buChar char=""/>
            </a:pPr>
            <a:endParaRPr sz="1300">
              <a:latin typeface="微软雅黑"/>
              <a:cs typeface="微软雅黑"/>
            </a:endParaRPr>
          </a:p>
          <a:p>
            <a:pPr marL="355600" indent="-342900">
              <a:lnSpc>
                <a:spcPct val="100000"/>
              </a:lnSpc>
              <a:buClr>
                <a:srgbClr val="FFC000"/>
              </a:buClr>
              <a:buFont typeface="Wingdings"/>
              <a:buChar char=""/>
              <a:tabLst>
                <a:tab pos="355600" algn="l"/>
              </a:tabLst>
            </a:pPr>
            <a:r>
              <a:rPr dirty="0" sz="2600" spc="-30" b="1">
                <a:latin typeface="微软雅黑"/>
                <a:cs typeface="微软雅黑"/>
              </a:rPr>
              <a:t>理解</a:t>
            </a:r>
            <a:endParaRPr sz="2600">
              <a:latin typeface="微软雅黑"/>
              <a:cs typeface="微软雅黑"/>
            </a:endParaRPr>
          </a:p>
          <a:p>
            <a:pPr lvl="1" marL="824865" indent="-356235">
              <a:lnSpc>
                <a:spcPct val="100000"/>
              </a:lnSpc>
              <a:spcBef>
                <a:spcPts val="1850"/>
              </a:spcBef>
              <a:buClr>
                <a:srgbClr val="FFC000"/>
              </a:buClr>
              <a:buFont typeface="Wingdings"/>
              <a:buChar char=""/>
              <a:tabLst>
                <a:tab pos="824865" algn="l"/>
                <a:tab pos="825500" algn="l"/>
              </a:tabLst>
            </a:pPr>
            <a:r>
              <a:rPr dirty="0" sz="2000" spc="-10">
                <a:solidFill>
                  <a:srgbClr val="1286B7"/>
                </a:solidFill>
                <a:latin typeface="微软雅黑"/>
                <a:cs typeface="微软雅黑"/>
              </a:rPr>
              <a:t>存储程序式计算机的结构和特点</a:t>
            </a:r>
            <a:endParaRPr sz="2000">
              <a:latin typeface="微软雅黑"/>
              <a:cs typeface="微软雅黑"/>
            </a:endParaRPr>
          </a:p>
          <a:p>
            <a:pPr lvl="1" marL="824865" indent="-356235">
              <a:lnSpc>
                <a:spcPct val="100000"/>
              </a:lnSpc>
              <a:spcBef>
                <a:spcPts val="1695"/>
              </a:spcBef>
              <a:buClr>
                <a:srgbClr val="FFC000"/>
              </a:buClr>
              <a:buFont typeface="Wingdings"/>
              <a:buChar char=""/>
              <a:tabLst>
                <a:tab pos="824865" algn="l"/>
                <a:tab pos="825500" algn="l"/>
              </a:tabLst>
            </a:pPr>
            <a:r>
              <a:rPr dirty="0" sz="2000" spc="-20">
                <a:solidFill>
                  <a:srgbClr val="1286B7"/>
                </a:solidFill>
                <a:latin typeface="微软雅黑"/>
                <a:cs typeface="微软雅黑"/>
              </a:rPr>
              <a:t>操作系统的演化历史和分类</a:t>
            </a:r>
            <a:endParaRPr sz="2000">
              <a:latin typeface="微软雅黑"/>
              <a:cs typeface="微软雅黑"/>
            </a:endParaRPr>
          </a:p>
          <a:p>
            <a:pPr lvl="1" marL="824865" indent="-356235">
              <a:lnSpc>
                <a:spcPct val="100000"/>
              </a:lnSpc>
              <a:spcBef>
                <a:spcPts val="1705"/>
              </a:spcBef>
              <a:buClr>
                <a:srgbClr val="FFC000"/>
              </a:buClr>
              <a:buFont typeface="Wingdings"/>
              <a:buChar char=""/>
              <a:tabLst>
                <a:tab pos="824865" algn="l"/>
                <a:tab pos="825500" algn="l"/>
              </a:tabLst>
            </a:pPr>
            <a:r>
              <a:rPr dirty="0" sz="2000" spc="-10">
                <a:solidFill>
                  <a:srgbClr val="1286B7"/>
                </a:solidFill>
                <a:latin typeface="微软雅黑"/>
                <a:cs typeface="微软雅黑"/>
              </a:rPr>
              <a:t>操作系统的基本功能</a:t>
            </a:r>
            <a:endParaRPr sz="2000">
              <a:latin typeface="微软雅黑"/>
              <a:cs typeface="微软雅黑"/>
            </a:endParaRPr>
          </a:p>
        </p:txBody>
      </p:sp>
      <p:sp>
        <p:nvSpPr>
          <p:cNvPr id="4" name="object 4"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2952750" cy="787145"/>
          </a:xfrm>
          <a:prstGeom prst="rect">
            <a:avLst/>
          </a:prstGeom>
        </p:spPr>
      </p:pic>
      <p:sp>
        <p:nvSpPr>
          <p:cNvPr id="3" name="object 3"/>
          <p:cNvSpPr txBox="1">
            <a:spLocks noGrp="1"/>
          </p:cNvSpPr>
          <p:nvPr>
            <p:ph type="title"/>
          </p:nvPr>
        </p:nvSpPr>
        <p:spPr>
          <a:xfrm>
            <a:off x="566724" y="291160"/>
            <a:ext cx="2511425" cy="452120"/>
          </a:xfrm>
          <a:prstGeom prst="rect"/>
        </p:spPr>
        <p:txBody>
          <a:bodyPr wrap="square" lIns="0" tIns="12065" rIns="0" bIns="0" rtlCol="0" vert="horz">
            <a:spAutoFit/>
          </a:bodyPr>
          <a:lstStyle/>
          <a:p>
            <a:pPr marL="12700">
              <a:lnSpc>
                <a:spcPct val="100000"/>
              </a:lnSpc>
              <a:spcBef>
                <a:spcPts val="95"/>
              </a:spcBef>
            </a:pPr>
            <a:r>
              <a:rPr dirty="0" spc="-40"/>
              <a:t>相</a:t>
            </a:r>
            <a:r>
              <a:rPr dirty="0" spc="-40"/>
              <a:t>互</a:t>
            </a:r>
            <a:r>
              <a:rPr dirty="0" spc="-40"/>
              <a:t>制</a:t>
            </a:r>
            <a:r>
              <a:rPr dirty="0" spc="-40"/>
              <a:t>约</a:t>
            </a:r>
            <a:r>
              <a:rPr dirty="0" spc="-40"/>
              <a:t>和</a:t>
            </a:r>
            <a:r>
              <a:rPr dirty="0" spc="-40"/>
              <a:t>限</a:t>
            </a:r>
            <a:r>
              <a:rPr dirty="0" spc="-50"/>
              <a:t>制</a:t>
            </a:r>
          </a:p>
        </p:txBody>
      </p:sp>
      <p:sp>
        <p:nvSpPr>
          <p:cNvPr id="5" name="object 5"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4" name="object 4" descr=""/>
          <p:cNvSpPr txBox="1"/>
          <p:nvPr/>
        </p:nvSpPr>
        <p:spPr>
          <a:xfrm>
            <a:off x="566724" y="1030716"/>
            <a:ext cx="6762750" cy="4857115"/>
          </a:xfrm>
          <a:prstGeom prst="rect">
            <a:avLst/>
          </a:prstGeom>
        </p:spPr>
        <p:txBody>
          <a:bodyPr wrap="square" lIns="0" tIns="261620" rIns="0" bIns="0" rtlCol="0" vert="horz">
            <a:spAutoFit/>
          </a:bodyPr>
          <a:lstStyle/>
          <a:p>
            <a:pPr marL="355600" indent="-342900">
              <a:lnSpc>
                <a:spcPct val="100000"/>
              </a:lnSpc>
              <a:spcBef>
                <a:spcPts val="2060"/>
              </a:spcBef>
              <a:buClr>
                <a:srgbClr val="FFC000"/>
              </a:buClr>
              <a:buFont typeface="Wingdings"/>
              <a:buChar char=""/>
              <a:tabLst>
                <a:tab pos="355600" algn="l"/>
              </a:tabLst>
            </a:pPr>
            <a:r>
              <a:rPr dirty="0" sz="2800" spc="-35" b="1">
                <a:latin typeface="微软雅黑"/>
                <a:cs typeface="微软雅黑"/>
              </a:rPr>
              <a:t>硬</a:t>
            </a:r>
            <a:r>
              <a:rPr dirty="0" sz="2800" spc="-35" b="1">
                <a:latin typeface="微软雅黑"/>
                <a:cs typeface="微软雅黑"/>
              </a:rPr>
              <a:t>件</a:t>
            </a:r>
            <a:r>
              <a:rPr dirty="0" sz="2800" spc="-35" b="1">
                <a:latin typeface="微软雅黑"/>
                <a:cs typeface="微软雅黑"/>
              </a:rPr>
              <a:t>环</a:t>
            </a:r>
            <a:r>
              <a:rPr dirty="0" sz="2800" spc="-35" b="1">
                <a:latin typeface="微软雅黑"/>
                <a:cs typeface="微软雅黑"/>
              </a:rPr>
              <a:t>境</a:t>
            </a:r>
            <a:r>
              <a:rPr dirty="0" sz="2800" spc="-35" b="1">
                <a:latin typeface="微软雅黑"/>
                <a:cs typeface="微软雅黑"/>
              </a:rPr>
              <a:t>对</a:t>
            </a:r>
            <a:r>
              <a:rPr dirty="0" sz="2800" spc="-30" b="1">
                <a:latin typeface="微软雅黑"/>
                <a:cs typeface="微软雅黑"/>
              </a:rPr>
              <a:t>OS</a:t>
            </a:r>
            <a:r>
              <a:rPr dirty="0" sz="2800" spc="-35" b="1">
                <a:latin typeface="微软雅黑"/>
                <a:cs typeface="微软雅黑"/>
              </a:rPr>
              <a:t>的</a:t>
            </a:r>
            <a:r>
              <a:rPr dirty="0" sz="2800" spc="-35" b="1">
                <a:latin typeface="微软雅黑"/>
                <a:cs typeface="微软雅黑"/>
              </a:rPr>
              <a:t>限</a:t>
            </a:r>
            <a:r>
              <a:rPr dirty="0" sz="2800" spc="-50" b="1">
                <a:latin typeface="微软雅黑"/>
                <a:cs typeface="微软雅黑"/>
              </a:rPr>
              <a:t>制</a:t>
            </a:r>
            <a:endParaRPr sz="2800">
              <a:latin typeface="微软雅黑"/>
              <a:cs typeface="微软雅黑"/>
            </a:endParaRPr>
          </a:p>
          <a:p>
            <a:pPr lvl="1" marL="824865" indent="-356235">
              <a:lnSpc>
                <a:spcPct val="100000"/>
              </a:lnSpc>
              <a:spcBef>
                <a:spcPts val="1685"/>
              </a:spcBef>
              <a:buClr>
                <a:srgbClr val="FFC000"/>
              </a:buClr>
              <a:buFont typeface="Wingdings"/>
              <a:buChar char=""/>
              <a:tabLst>
                <a:tab pos="825500" algn="l"/>
              </a:tabLst>
            </a:pPr>
            <a:r>
              <a:rPr dirty="0" sz="2400">
                <a:solidFill>
                  <a:srgbClr val="1286B7"/>
                </a:solidFill>
                <a:latin typeface="微软雅黑"/>
                <a:cs typeface="微软雅黑"/>
              </a:rPr>
              <a:t>提供</a:t>
            </a:r>
            <a:r>
              <a:rPr dirty="0" sz="2400" spc="-10">
                <a:solidFill>
                  <a:srgbClr val="1286B7"/>
                </a:solidFill>
                <a:latin typeface="微软雅黑"/>
                <a:cs typeface="微软雅黑"/>
              </a:rPr>
              <a:t>OS</a:t>
            </a:r>
            <a:r>
              <a:rPr dirty="0" sz="2400" spc="-15">
                <a:solidFill>
                  <a:srgbClr val="1286B7"/>
                </a:solidFill>
                <a:latin typeface="微软雅黑"/>
                <a:cs typeface="微软雅黑"/>
              </a:rPr>
              <a:t>运行环境</a:t>
            </a:r>
            <a:endParaRPr sz="2400">
              <a:latin typeface="微软雅黑"/>
              <a:cs typeface="微软雅黑"/>
            </a:endParaRPr>
          </a:p>
          <a:p>
            <a:pPr lvl="1" marL="824865" indent="-356235">
              <a:lnSpc>
                <a:spcPct val="100000"/>
              </a:lnSpc>
              <a:spcBef>
                <a:spcPts val="1610"/>
              </a:spcBef>
              <a:buClr>
                <a:srgbClr val="FFC000"/>
              </a:buClr>
              <a:buFont typeface="Wingdings"/>
              <a:buChar char=""/>
              <a:tabLst>
                <a:tab pos="825500" algn="l"/>
              </a:tabLst>
            </a:pPr>
            <a:r>
              <a:rPr dirty="0" sz="2400">
                <a:solidFill>
                  <a:srgbClr val="1286B7"/>
                </a:solidFill>
                <a:latin typeface="微软雅黑"/>
                <a:cs typeface="微软雅黑"/>
              </a:rPr>
              <a:t>限制了</a:t>
            </a:r>
            <a:r>
              <a:rPr dirty="0" sz="2400" spc="-10">
                <a:solidFill>
                  <a:srgbClr val="1286B7"/>
                </a:solidFill>
                <a:latin typeface="微软雅黑"/>
                <a:cs typeface="微软雅黑"/>
              </a:rPr>
              <a:t>OS的功能实现</a:t>
            </a:r>
            <a:endParaRPr sz="2400">
              <a:latin typeface="微软雅黑"/>
              <a:cs typeface="微软雅黑"/>
            </a:endParaRPr>
          </a:p>
          <a:p>
            <a:pPr marL="355600" indent="-342900">
              <a:lnSpc>
                <a:spcPct val="100000"/>
              </a:lnSpc>
              <a:spcBef>
                <a:spcPts val="1700"/>
              </a:spcBef>
              <a:buClr>
                <a:srgbClr val="FFC000"/>
              </a:buClr>
              <a:buFont typeface="Wingdings"/>
              <a:buChar char=""/>
              <a:tabLst>
                <a:tab pos="355600" algn="l"/>
              </a:tabLst>
            </a:pPr>
            <a:r>
              <a:rPr dirty="0" sz="2800" spc="-35" b="1">
                <a:latin typeface="微软雅黑"/>
                <a:cs typeface="微软雅黑"/>
              </a:rPr>
              <a:t>用</a:t>
            </a:r>
            <a:r>
              <a:rPr dirty="0" sz="2800" spc="-35" b="1">
                <a:latin typeface="微软雅黑"/>
                <a:cs typeface="微软雅黑"/>
              </a:rPr>
              <a:t>户</a:t>
            </a:r>
            <a:r>
              <a:rPr dirty="0" sz="2800" spc="-35" b="1">
                <a:latin typeface="微软雅黑"/>
                <a:cs typeface="微软雅黑"/>
              </a:rPr>
              <a:t>和</a:t>
            </a:r>
            <a:r>
              <a:rPr dirty="0" sz="2800" spc="-35" b="1">
                <a:latin typeface="微软雅黑"/>
                <a:cs typeface="微软雅黑"/>
              </a:rPr>
              <a:t>上</a:t>
            </a:r>
            <a:r>
              <a:rPr dirty="0" sz="2800" spc="-35" b="1">
                <a:latin typeface="微软雅黑"/>
                <a:cs typeface="微软雅黑"/>
              </a:rPr>
              <a:t>层</a:t>
            </a:r>
            <a:r>
              <a:rPr dirty="0" sz="2800" spc="-35" b="1">
                <a:latin typeface="微软雅黑"/>
                <a:cs typeface="微软雅黑"/>
              </a:rPr>
              <a:t>软</a:t>
            </a:r>
            <a:r>
              <a:rPr dirty="0" sz="2800" spc="-35" b="1">
                <a:latin typeface="微软雅黑"/>
                <a:cs typeface="微软雅黑"/>
              </a:rPr>
              <a:t>件</a:t>
            </a:r>
            <a:r>
              <a:rPr dirty="0" sz="2800" spc="-35" b="1">
                <a:latin typeface="微软雅黑"/>
                <a:cs typeface="微软雅黑"/>
              </a:rPr>
              <a:t>的</a:t>
            </a:r>
            <a:r>
              <a:rPr dirty="0" sz="2800" spc="-35" b="1">
                <a:latin typeface="微软雅黑"/>
                <a:cs typeface="微软雅黑"/>
              </a:rPr>
              <a:t>需</a:t>
            </a:r>
            <a:r>
              <a:rPr dirty="0" sz="2800" spc="-50" b="1">
                <a:latin typeface="微软雅黑"/>
                <a:cs typeface="微软雅黑"/>
              </a:rPr>
              <a:t>求</a:t>
            </a:r>
            <a:endParaRPr sz="2800">
              <a:latin typeface="微软雅黑"/>
              <a:cs typeface="微软雅黑"/>
            </a:endParaRPr>
          </a:p>
          <a:p>
            <a:pPr lvl="1" marL="824865" indent="-356235">
              <a:lnSpc>
                <a:spcPct val="100000"/>
              </a:lnSpc>
              <a:spcBef>
                <a:spcPts val="1685"/>
              </a:spcBef>
              <a:buClr>
                <a:srgbClr val="FFC000"/>
              </a:buClr>
              <a:buFont typeface="Wingdings"/>
              <a:buChar char=""/>
              <a:tabLst>
                <a:tab pos="825500" algn="l"/>
              </a:tabLst>
            </a:pPr>
            <a:r>
              <a:rPr dirty="0" sz="2400" spc="-15">
                <a:solidFill>
                  <a:srgbClr val="1286B7"/>
                </a:solidFill>
                <a:latin typeface="微软雅黑"/>
                <a:cs typeface="微软雅黑"/>
              </a:rPr>
              <a:t>图形界面/文本界面/不需要交互手段</a:t>
            </a:r>
            <a:endParaRPr sz="2400">
              <a:latin typeface="微软雅黑"/>
              <a:cs typeface="微软雅黑"/>
            </a:endParaRPr>
          </a:p>
          <a:p>
            <a:pPr lvl="1" marL="824865" indent="-356235">
              <a:lnSpc>
                <a:spcPct val="100000"/>
              </a:lnSpc>
              <a:spcBef>
                <a:spcPts val="1610"/>
              </a:spcBef>
              <a:buClr>
                <a:srgbClr val="FFC000"/>
              </a:buClr>
              <a:buFont typeface="Wingdings"/>
              <a:buChar char=""/>
              <a:tabLst>
                <a:tab pos="825500" algn="l"/>
              </a:tabLst>
            </a:pPr>
            <a:r>
              <a:rPr dirty="0" sz="2400" spc="-15">
                <a:solidFill>
                  <a:srgbClr val="1286B7"/>
                </a:solidFill>
                <a:latin typeface="微软雅黑"/>
                <a:cs typeface="微软雅黑"/>
              </a:rPr>
              <a:t>单任务/多任务</a:t>
            </a:r>
            <a:endParaRPr sz="2400">
              <a:latin typeface="微软雅黑"/>
              <a:cs typeface="微软雅黑"/>
            </a:endParaRPr>
          </a:p>
          <a:p>
            <a:pPr lvl="1" marL="824865" indent="-356235">
              <a:lnSpc>
                <a:spcPct val="100000"/>
              </a:lnSpc>
              <a:spcBef>
                <a:spcPts val="1610"/>
              </a:spcBef>
              <a:buClr>
                <a:srgbClr val="FFC000"/>
              </a:buClr>
              <a:buFont typeface="Wingdings"/>
              <a:buChar char=""/>
              <a:tabLst>
                <a:tab pos="825500" algn="l"/>
              </a:tabLst>
            </a:pPr>
            <a:r>
              <a:rPr dirty="0" sz="2400" spc="-5">
                <a:solidFill>
                  <a:srgbClr val="1286B7"/>
                </a:solidFill>
                <a:latin typeface="微软雅黑"/>
                <a:cs typeface="微软雅黑"/>
              </a:rPr>
              <a:t>应用间的消息通讯与交互</a:t>
            </a:r>
            <a:endParaRPr sz="2400">
              <a:latin typeface="微软雅黑"/>
              <a:cs typeface="微软雅黑"/>
            </a:endParaRPr>
          </a:p>
          <a:p>
            <a:pPr marL="355600" indent="-342900">
              <a:lnSpc>
                <a:spcPct val="100000"/>
              </a:lnSpc>
              <a:spcBef>
                <a:spcPts val="1700"/>
              </a:spcBef>
              <a:buClr>
                <a:srgbClr val="FFC000"/>
              </a:buClr>
              <a:buFont typeface="Wingdings"/>
              <a:buChar char=""/>
              <a:tabLst>
                <a:tab pos="355600" algn="l"/>
              </a:tabLst>
            </a:pPr>
            <a:r>
              <a:rPr dirty="0" sz="2800" spc="-35" b="1">
                <a:latin typeface="微软雅黑"/>
                <a:cs typeface="微软雅黑"/>
              </a:rPr>
              <a:t>思</a:t>
            </a:r>
            <a:r>
              <a:rPr dirty="0" sz="2800" spc="-35" b="1">
                <a:latin typeface="微软雅黑"/>
                <a:cs typeface="微软雅黑"/>
              </a:rPr>
              <a:t>考</a:t>
            </a:r>
            <a:r>
              <a:rPr dirty="0" sz="2800" spc="-40" b="1">
                <a:latin typeface="微软雅黑"/>
                <a:cs typeface="微软雅黑"/>
              </a:rPr>
              <a:t>：</a:t>
            </a:r>
            <a:r>
              <a:rPr dirty="0" sz="2800" spc="-35" b="1">
                <a:solidFill>
                  <a:srgbClr val="C00000"/>
                </a:solidFill>
                <a:latin typeface="微软雅黑"/>
                <a:cs typeface="微软雅黑"/>
              </a:rPr>
              <a:t>是</a:t>
            </a:r>
            <a:r>
              <a:rPr dirty="0" sz="2800" spc="-35" b="1">
                <a:solidFill>
                  <a:srgbClr val="C00000"/>
                </a:solidFill>
                <a:latin typeface="微软雅黑"/>
                <a:cs typeface="微软雅黑"/>
              </a:rPr>
              <a:t>硬</a:t>
            </a:r>
            <a:r>
              <a:rPr dirty="0" sz="2800" spc="-35" b="1">
                <a:solidFill>
                  <a:srgbClr val="C00000"/>
                </a:solidFill>
                <a:latin typeface="微软雅黑"/>
                <a:cs typeface="微软雅黑"/>
              </a:rPr>
              <a:t>件</a:t>
            </a:r>
            <a:r>
              <a:rPr dirty="0" sz="2800" spc="-35" b="1">
                <a:solidFill>
                  <a:srgbClr val="C00000"/>
                </a:solidFill>
                <a:latin typeface="微软雅黑"/>
                <a:cs typeface="微软雅黑"/>
              </a:rPr>
              <a:t>决</a:t>
            </a:r>
            <a:r>
              <a:rPr dirty="0" sz="2800" spc="-35" b="1">
                <a:solidFill>
                  <a:srgbClr val="C00000"/>
                </a:solidFill>
                <a:latin typeface="微软雅黑"/>
                <a:cs typeface="微软雅黑"/>
              </a:rPr>
              <a:t>定</a:t>
            </a:r>
            <a:r>
              <a:rPr dirty="0" sz="2800" spc="-35" b="1">
                <a:solidFill>
                  <a:srgbClr val="C00000"/>
                </a:solidFill>
                <a:latin typeface="微软雅黑"/>
                <a:cs typeface="微软雅黑"/>
              </a:rPr>
              <a:t>了</a:t>
            </a:r>
            <a:r>
              <a:rPr dirty="0" sz="2800" spc="-35" b="1">
                <a:solidFill>
                  <a:srgbClr val="C00000"/>
                </a:solidFill>
                <a:latin typeface="微软雅黑"/>
                <a:cs typeface="微软雅黑"/>
              </a:rPr>
              <a:t>软</a:t>
            </a:r>
            <a:r>
              <a:rPr dirty="0" sz="2800" spc="-45" b="1">
                <a:solidFill>
                  <a:srgbClr val="C00000"/>
                </a:solidFill>
                <a:latin typeface="微软雅黑"/>
                <a:cs typeface="微软雅黑"/>
              </a:rPr>
              <a:t>件，</a:t>
            </a:r>
            <a:r>
              <a:rPr dirty="0" sz="2800" spc="-35" b="1">
                <a:solidFill>
                  <a:srgbClr val="C00000"/>
                </a:solidFill>
                <a:latin typeface="微软雅黑"/>
                <a:cs typeface="微软雅黑"/>
              </a:rPr>
              <a:t>还</a:t>
            </a:r>
            <a:r>
              <a:rPr dirty="0" sz="2800" spc="-35" b="1">
                <a:solidFill>
                  <a:srgbClr val="C00000"/>
                </a:solidFill>
                <a:latin typeface="微软雅黑"/>
                <a:cs typeface="微软雅黑"/>
              </a:rPr>
              <a:t>是</a:t>
            </a:r>
            <a:r>
              <a:rPr dirty="0" sz="2800" spc="-35" b="1">
                <a:solidFill>
                  <a:srgbClr val="C00000"/>
                </a:solidFill>
                <a:latin typeface="微软雅黑"/>
                <a:cs typeface="微软雅黑"/>
              </a:rPr>
              <a:t>反</a:t>
            </a:r>
            <a:r>
              <a:rPr dirty="0" sz="2800" spc="-40" b="1">
                <a:solidFill>
                  <a:srgbClr val="C00000"/>
                </a:solidFill>
                <a:latin typeface="微软雅黑"/>
                <a:cs typeface="微软雅黑"/>
              </a:rPr>
              <a:t>过来？</a:t>
            </a:r>
            <a:endParaRPr sz="2800">
              <a:latin typeface="微软雅黑"/>
              <a:cs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3307841" cy="787145"/>
          </a:xfrm>
          <a:prstGeom prst="rect">
            <a:avLst/>
          </a:prstGeom>
        </p:spPr>
      </p:pic>
      <p:sp>
        <p:nvSpPr>
          <p:cNvPr id="3" name="object 3"/>
          <p:cNvSpPr txBox="1">
            <a:spLocks noGrp="1"/>
          </p:cNvSpPr>
          <p:nvPr>
            <p:ph type="title"/>
          </p:nvPr>
        </p:nvSpPr>
        <p:spPr>
          <a:xfrm>
            <a:off x="566724" y="291160"/>
            <a:ext cx="2866390" cy="452120"/>
          </a:xfrm>
          <a:prstGeom prst="rect"/>
        </p:spPr>
        <p:txBody>
          <a:bodyPr wrap="square" lIns="0" tIns="12065" rIns="0" bIns="0" rtlCol="0" vert="horz">
            <a:spAutoFit/>
          </a:bodyPr>
          <a:lstStyle/>
          <a:p>
            <a:pPr marL="12700">
              <a:lnSpc>
                <a:spcPct val="100000"/>
              </a:lnSpc>
              <a:spcBef>
                <a:spcPts val="95"/>
              </a:spcBef>
            </a:pPr>
            <a:r>
              <a:rPr dirty="0" spc="-40"/>
              <a:t>存</a:t>
            </a:r>
            <a:r>
              <a:rPr dirty="0" spc="-40"/>
              <a:t>储</a:t>
            </a:r>
            <a:r>
              <a:rPr dirty="0" spc="-40"/>
              <a:t>程</a:t>
            </a:r>
            <a:r>
              <a:rPr dirty="0" spc="-40"/>
              <a:t>序</a:t>
            </a:r>
            <a:r>
              <a:rPr dirty="0" spc="-40"/>
              <a:t>式</a:t>
            </a:r>
            <a:r>
              <a:rPr dirty="0" spc="-40"/>
              <a:t>计</a:t>
            </a:r>
            <a:r>
              <a:rPr dirty="0" spc="-40"/>
              <a:t>算</a:t>
            </a:r>
            <a:r>
              <a:rPr dirty="0" spc="-50"/>
              <a:t>机</a:t>
            </a:r>
          </a:p>
        </p:txBody>
      </p:sp>
      <p:sp>
        <p:nvSpPr>
          <p:cNvPr id="4" name="object 4" descr=""/>
          <p:cNvSpPr txBox="1"/>
          <p:nvPr/>
        </p:nvSpPr>
        <p:spPr>
          <a:xfrm>
            <a:off x="566724" y="1018154"/>
            <a:ext cx="7795895" cy="4783455"/>
          </a:xfrm>
          <a:prstGeom prst="rect">
            <a:avLst/>
          </a:prstGeom>
        </p:spPr>
        <p:txBody>
          <a:bodyPr wrap="square" lIns="0" tIns="260985" rIns="0" bIns="0" rtlCol="0" vert="horz">
            <a:spAutoFit/>
          </a:bodyPr>
          <a:lstStyle/>
          <a:p>
            <a:pPr marL="355600" indent="-342900">
              <a:lnSpc>
                <a:spcPct val="100000"/>
              </a:lnSpc>
              <a:spcBef>
                <a:spcPts val="2055"/>
              </a:spcBef>
              <a:buClr>
                <a:srgbClr val="FFC000"/>
              </a:buClr>
              <a:buFont typeface="Wingdings"/>
              <a:buChar char=""/>
              <a:tabLst>
                <a:tab pos="355600" algn="l"/>
              </a:tabLst>
            </a:pPr>
            <a:r>
              <a:rPr dirty="0" sz="2800" spc="-35" b="1">
                <a:latin typeface="微软雅黑"/>
                <a:cs typeface="微软雅黑"/>
              </a:rPr>
              <a:t>特</a:t>
            </a:r>
            <a:r>
              <a:rPr dirty="0" sz="2800" spc="-50" b="1">
                <a:latin typeface="微软雅黑"/>
                <a:cs typeface="微软雅黑"/>
              </a:rPr>
              <a:t>点</a:t>
            </a:r>
            <a:endParaRPr sz="2800">
              <a:latin typeface="微软雅黑"/>
              <a:cs typeface="微软雅黑"/>
            </a:endParaRPr>
          </a:p>
          <a:p>
            <a:pPr lvl="1" marL="824865" indent="-356235">
              <a:lnSpc>
                <a:spcPct val="100000"/>
              </a:lnSpc>
              <a:spcBef>
                <a:spcPts val="1680"/>
              </a:spcBef>
              <a:buClr>
                <a:srgbClr val="FFC000"/>
              </a:buClr>
              <a:buFont typeface="Wingdings"/>
              <a:buChar char=""/>
              <a:tabLst>
                <a:tab pos="825500" algn="l"/>
              </a:tabLst>
            </a:pPr>
            <a:r>
              <a:rPr dirty="0" sz="2400" spc="-20">
                <a:solidFill>
                  <a:srgbClr val="1286B7"/>
                </a:solidFill>
                <a:latin typeface="微软雅黑"/>
                <a:cs typeface="微软雅黑"/>
              </a:rPr>
              <a:t>指令流驱动计算</a:t>
            </a:r>
            <a:endParaRPr sz="2400">
              <a:latin typeface="微软雅黑"/>
              <a:cs typeface="微软雅黑"/>
            </a:endParaRPr>
          </a:p>
          <a:p>
            <a:pPr lvl="1" marL="824865" indent="-356235">
              <a:lnSpc>
                <a:spcPct val="100000"/>
              </a:lnSpc>
              <a:spcBef>
                <a:spcPts val="1615"/>
              </a:spcBef>
              <a:buClr>
                <a:srgbClr val="FFC000"/>
              </a:buClr>
              <a:buFont typeface="Wingdings"/>
              <a:buChar char=""/>
              <a:tabLst>
                <a:tab pos="825500" algn="l"/>
              </a:tabLst>
            </a:pPr>
            <a:r>
              <a:rPr dirty="0" sz="2400" spc="-10">
                <a:solidFill>
                  <a:srgbClr val="1286B7"/>
                </a:solidFill>
                <a:latin typeface="微软雅黑"/>
                <a:cs typeface="微软雅黑"/>
              </a:rPr>
              <a:t>集中顺序过程控制</a:t>
            </a:r>
            <a:endParaRPr sz="2400">
              <a:latin typeface="微软雅黑"/>
              <a:cs typeface="微软雅黑"/>
            </a:endParaRPr>
          </a:p>
          <a:p>
            <a:pPr lvl="2" marL="1169670" indent="-243840">
              <a:lnSpc>
                <a:spcPct val="100000"/>
              </a:lnSpc>
              <a:spcBef>
                <a:spcPts val="1605"/>
              </a:spcBef>
              <a:buClr>
                <a:srgbClr val="FFC000"/>
              </a:buClr>
              <a:buSzPct val="95833"/>
              <a:buFont typeface="Wingdings"/>
              <a:buChar char=""/>
              <a:tabLst>
                <a:tab pos="1170305" algn="l"/>
              </a:tabLst>
            </a:pPr>
            <a:r>
              <a:rPr dirty="0" sz="2400" spc="-10">
                <a:latin typeface="微软雅黑"/>
                <a:cs typeface="微软雅黑"/>
              </a:rPr>
              <a:t>集中：由CPU</a:t>
            </a:r>
            <a:r>
              <a:rPr dirty="0" sz="2400" spc="-20">
                <a:latin typeface="微软雅黑"/>
                <a:cs typeface="微软雅黑"/>
              </a:rPr>
              <a:t>集中管理</a:t>
            </a:r>
            <a:endParaRPr sz="2400">
              <a:latin typeface="微软雅黑"/>
              <a:cs typeface="微软雅黑"/>
            </a:endParaRPr>
          </a:p>
          <a:p>
            <a:pPr lvl="2" marL="1169670" indent="-243840">
              <a:lnSpc>
                <a:spcPct val="100000"/>
              </a:lnSpc>
              <a:spcBef>
                <a:spcPts val="1610"/>
              </a:spcBef>
              <a:buClr>
                <a:srgbClr val="FFC000"/>
              </a:buClr>
              <a:buSzPct val="95833"/>
              <a:buFont typeface="Wingdings"/>
              <a:buChar char=""/>
              <a:tabLst>
                <a:tab pos="1170305" algn="l"/>
              </a:tabLst>
            </a:pPr>
            <a:r>
              <a:rPr dirty="0" sz="2400" spc="-5">
                <a:latin typeface="微软雅黑"/>
                <a:cs typeface="微软雅黑"/>
              </a:rPr>
              <a:t>顺序：程序计数器控制</a:t>
            </a:r>
            <a:endParaRPr sz="2400">
              <a:latin typeface="微软雅黑"/>
              <a:cs typeface="微软雅黑"/>
            </a:endParaRPr>
          </a:p>
          <a:p>
            <a:pPr lvl="2" marL="1169670" indent="-243840">
              <a:lnSpc>
                <a:spcPct val="100000"/>
              </a:lnSpc>
              <a:spcBef>
                <a:spcPts val="1610"/>
              </a:spcBef>
              <a:buClr>
                <a:srgbClr val="FFC000"/>
              </a:buClr>
              <a:buSzPct val="95833"/>
              <a:buFont typeface="Wingdings"/>
              <a:buChar char=""/>
              <a:tabLst>
                <a:tab pos="1170305" algn="l"/>
              </a:tabLst>
            </a:pPr>
            <a:r>
              <a:rPr dirty="0" sz="2400" spc="-15">
                <a:latin typeface="微软雅黑"/>
                <a:cs typeface="微软雅黑"/>
              </a:rPr>
              <a:t>过程：模拟人们手工操作</a:t>
            </a:r>
            <a:endParaRPr sz="2400">
              <a:latin typeface="微软雅黑"/>
              <a:cs typeface="微软雅黑"/>
            </a:endParaRPr>
          </a:p>
          <a:p>
            <a:pPr marL="355600" indent="-342900">
              <a:lnSpc>
                <a:spcPct val="100000"/>
              </a:lnSpc>
              <a:spcBef>
                <a:spcPts val="1700"/>
              </a:spcBef>
              <a:buClr>
                <a:srgbClr val="FFC000"/>
              </a:buClr>
              <a:buFont typeface="Wingdings"/>
              <a:buChar char=""/>
              <a:tabLst>
                <a:tab pos="355600" algn="l"/>
              </a:tabLst>
            </a:pPr>
            <a:r>
              <a:rPr dirty="0" sz="2800" spc="-35" b="1">
                <a:solidFill>
                  <a:srgbClr val="C00000"/>
                </a:solidFill>
                <a:latin typeface="微软雅黑"/>
                <a:cs typeface="微软雅黑"/>
              </a:rPr>
              <a:t>矛</a:t>
            </a:r>
            <a:r>
              <a:rPr dirty="0" sz="2800" spc="-50" b="1">
                <a:solidFill>
                  <a:srgbClr val="C00000"/>
                </a:solidFill>
                <a:latin typeface="微软雅黑"/>
                <a:cs typeface="微软雅黑"/>
              </a:rPr>
              <a:t>盾</a:t>
            </a:r>
            <a:endParaRPr sz="2800">
              <a:latin typeface="微软雅黑"/>
              <a:cs typeface="微软雅黑"/>
            </a:endParaRPr>
          </a:p>
          <a:p>
            <a:pPr lvl="1" marL="824865" indent="-356235">
              <a:lnSpc>
                <a:spcPct val="100000"/>
              </a:lnSpc>
              <a:spcBef>
                <a:spcPts val="1685"/>
              </a:spcBef>
              <a:buClr>
                <a:srgbClr val="FFC000"/>
              </a:buClr>
              <a:buFont typeface="Wingdings"/>
              <a:buChar char=""/>
              <a:tabLst>
                <a:tab pos="825500" algn="l"/>
              </a:tabLst>
            </a:pPr>
            <a:r>
              <a:rPr dirty="0" sz="2400" spc="-5">
                <a:solidFill>
                  <a:srgbClr val="1286B7"/>
                </a:solidFill>
                <a:latin typeface="微软雅黑"/>
                <a:cs typeface="微软雅黑"/>
              </a:rPr>
              <a:t>顺序计算模型 </a:t>
            </a:r>
            <a:r>
              <a:rPr dirty="0" sz="2400">
                <a:solidFill>
                  <a:srgbClr val="1286B7"/>
                </a:solidFill>
                <a:latin typeface="微软雅黑"/>
                <a:cs typeface="微软雅黑"/>
              </a:rPr>
              <a:t>vs.</a:t>
            </a:r>
            <a:r>
              <a:rPr dirty="0" sz="2400" spc="50">
                <a:solidFill>
                  <a:srgbClr val="1286B7"/>
                </a:solidFill>
                <a:latin typeface="微软雅黑"/>
                <a:cs typeface="微软雅黑"/>
              </a:rPr>
              <a:t> </a:t>
            </a:r>
            <a:r>
              <a:rPr dirty="0" sz="2400" spc="-10">
                <a:solidFill>
                  <a:srgbClr val="1286B7"/>
                </a:solidFill>
                <a:latin typeface="微软雅黑"/>
                <a:cs typeface="微软雅黑"/>
              </a:rPr>
              <a:t>（现实世界中问题的</a:t>
            </a:r>
            <a:r>
              <a:rPr dirty="0" sz="2400">
                <a:solidFill>
                  <a:srgbClr val="1286B7"/>
                </a:solidFill>
                <a:latin typeface="微软雅黑"/>
                <a:cs typeface="微软雅黑"/>
              </a:rPr>
              <a:t>）</a:t>
            </a:r>
            <a:r>
              <a:rPr dirty="0" sz="2400" spc="-20">
                <a:solidFill>
                  <a:srgbClr val="1286B7"/>
                </a:solidFill>
                <a:latin typeface="微软雅黑"/>
                <a:cs typeface="微软雅黑"/>
              </a:rPr>
              <a:t>高并发模型</a:t>
            </a:r>
            <a:endParaRPr sz="2400">
              <a:latin typeface="微软雅黑"/>
              <a:cs typeface="微软雅黑"/>
            </a:endParaRPr>
          </a:p>
        </p:txBody>
      </p:sp>
      <p:pic>
        <p:nvPicPr>
          <p:cNvPr id="5" name="object 5" descr=""/>
          <p:cNvPicPr/>
          <p:nvPr/>
        </p:nvPicPr>
        <p:blipFill>
          <a:blip r:embed="rId3" cstate="print"/>
          <a:stretch>
            <a:fillRect/>
          </a:stretch>
        </p:blipFill>
        <p:spPr>
          <a:xfrm>
            <a:off x="5806440" y="2019300"/>
            <a:ext cx="5099304" cy="2359152"/>
          </a:xfrm>
          <a:prstGeom prst="rect">
            <a:avLst/>
          </a:prstGeom>
        </p:spPr>
      </p:pic>
      <p:sp>
        <p:nvSpPr>
          <p:cNvPr id="6" name="object 6"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02692"/>
            <a:ext cx="1177290" cy="787145"/>
          </a:xfrm>
          <a:prstGeom prst="rect">
            <a:avLst/>
          </a:prstGeom>
        </p:spPr>
      </p:pic>
      <p:sp>
        <p:nvSpPr>
          <p:cNvPr id="3" name="object 3" descr=""/>
          <p:cNvSpPr txBox="1"/>
          <p:nvPr/>
        </p:nvSpPr>
        <p:spPr>
          <a:xfrm>
            <a:off x="566724" y="291160"/>
            <a:ext cx="5325745" cy="3651885"/>
          </a:xfrm>
          <a:prstGeom prst="rect">
            <a:avLst/>
          </a:prstGeom>
        </p:spPr>
        <p:txBody>
          <a:bodyPr wrap="square" lIns="0" tIns="12065" rIns="0" bIns="0" rtlCol="0" vert="horz">
            <a:spAutoFit/>
          </a:bodyPr>
          <a:lstStyle/>
          <a:p>
            <a:pPr marL="12700">
              <a:lnSpc>
                <a:spcPct val="100000"/>
              </a:lnSpc>
              <a:spcBef>
                <a:spcPts val="95"/>
              </a:spcBef>
            </a:pPr>
            <a:r>
              <a:rPr dirty="0" sz="2800" spc="-40" b="1">
                <a:solidFill>
                  <a:srgbClr val="2D4E7D"/>
                </a:solidFill>
                <a:latin typeface="微软雅黑"/>
                <a:cs typeface="微软雅黑"/>
              </a:rPr>
              <a:t>提</a:t>
            </a:r>
            <a:r>
              <a:rPr dirty="0" sz="2800" spc="-50" b="1">
                <a:solidFill>
                  <a:srgbClr val="2D4E7D"/>
                </a:solidFill>
                <a:latin typeface="微软雅黑"/>
                <a:cs typeface="微软雅黑"/>
              </a:rPr>
              <a:t>纲</a:t>
            </a:r>
            <a:endParaRPr sz="2800">
              <a:latin typeface="微软雅黑"/>
              <a:cs typeface="微软雅黑"/>
            </a:endParaRPr>
          </a:p>
          <a:p>
            <a:pPr>
              <a:lnSpc>
                <a:spcPct val="100000"/>
              </a:lnSpc>
              <a:spcBef>
                <a:spcPts val="55"/>
              </a:spcBef>
            </a:pPr>
            <a:endParaRPr sz="2700">
              <a:latin typeface="微软雅黑"/>
              <a:cs typeface="微软雅黑"/>
            </a:endParaRPr>
          </a:p>
          <a:p>
            <a:pPr marL="355600" indent="-342900">
              <a:lnSpc>
                <a:spcPct val="100000"/>
              </a:lnSpc>
              <a:buClr>
                <a:srgbClr val="FFC000"/>
              </a:buClr>
              <a:buFont typeface="Wingdings"/>
              <a:buChar char=""/>
              <a:tabLst>
                <a:tab pos="355600" algn="l"/>
              </a:tabLst>
            </a:pPr>
            <a:r>
              <a:rPr dirty="0" sz="2600" spc="-15" b="1">
                <a:latin typeface="微软雅黑"/>
                <a:cs typeface="微软雅黑"/>
              </a:rPr>
              <a:t>操作系统与计算机体系结构的关系</a:t>
            </a:r>
            <a:endParaRPr sz="2600">
              <a:latin typeface="微软雅黑"/>
              <a:cs typeface="微软雅黑"/>
            </a:endParaRPr>
          </a:p>
          <a:p>
            <a:pPr marL="355600" indent="-342900">
              <a:lnSpc>
                <a:spcPct val="100000"/>
              </a:lnSpc>
              <a:spcBef>
                <a:spcPts val="2555"/>
              </a:spcBef>
              <a:buClr>
                <a:srgbClr val="FFC000"/>
              </a:buClr>
              <a:buFont typeface="Wingdings"/>
              <a:buChar char=""/>
              <a:tabLst>
                <a:tab pos="355600" algn="l"/>
              </a:tabLst>
            </a:pPr>
            <a:r>
              <a:rPr dirty="0" sz="2600" spc="-15" b="1">
                <a:solidFill>
                  <a:srgbClr val="C00000"/>
                </a:solidFill>
                <a:latin typeface="微软雅黑"/>
                <a:cs typeface="微软雅黑"/>
              </a:rPr>
              <a:t>操作系统的形成与发展</a:t>
            </a:r>
            <a:endParaRPr sz="2600">
              <a:latin typeface="微软雅黑"/>
              <a:cs typeface="微软雅黑"/>
            </a:endParaRPr>
          </a:p>
          <a:p>
            <a:pPr marL="355600" indent="-342900">
              <a:lnSpc>
                <a:spcPct val="100000"/>
              </a:lnSpc>
              <a:spcBef>
                <a:spcPts val="2560"/>
              </a:spcBef>
              <a:buClr>
                <a:srgbClr val="FFC000"/>
              </a:buClr>
              <a:buFont typeface="Wingdings"/>
              <a:buChar char=""/>
              <a:tabLst>
                <a:tab pos="355600" algn="l"/>
              </a:tabLst>
            </a:pPr>
            <a:r>
              <a:rPr dirty="0" sz="2600" spc="-10" b="1">
                <a:latin typeface="微软雅黑"/>
                <a:cs typeface="微软雅黑"/>
              </a:rPr>
              <a:t>操作系统的定义</a:t>
            </a:r>
            <a:endParaRPr sz="2600">
              <a:latin typeface="微软雅黑"/>
              <a:cs typeface="微软雅黑"/>
            </a:endParaRPr>
          </a:p>
          <a:p>
            <a:pPr marL="355600" indent="-342900">
              <a:lnSpc>
                <a:spcPct val="100000"/>
              </a:lnSpc>
              <a:spcBef>
                <a:spcPts val="2565"/>
              </a:spcBef>
              <a:buClr>
                <a:srgbClr val="FFC000"/>
              </a:buClr>
              <a:buFont typeface="Wingdings"/>
              <a:buChar char=""/>
              <a:tabLst>
                <a:tab pos="355600" algn="l"/>
              </a:tabLst>
            </a:pPr>
            <a:r>
              <a:rPr dirty="0" sz="2600" spc="-15" b="1">
                <a:latin typeface="微软雅黑"/>
                <a:cs typeface="微软雅黑"/>
              </a:rPr>
              <a:t>操作系统的资源管理功能</a:t>
            </a:r>
            <a:endParaRPr sz="2600">
              <a:latin typeface="微软雅黑"/>
              <a:cs typeface="微软雅黑"/>
            </a:endParaRPr>
          </a:p>
        </p:txBody>
      </p:sp>
      <p:sp>
        <p:nvSpPr>
          <p:cNvPr id="4" name="object 4"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1825751" y="493775"/>
            <a:ext cx="8099425" cy="5899150"/>
            <a:chOff x="1825751" y="493775"/>
            <a:chExt cx="8099425" cy="5899150"/>
          </a:xfrm>
        </p:grpSpPr>
        <p:pic>
          <p:nvPicPr>
            <p:cNvPr id="3" name="object 3" descr=""/>
            <p:cNvPicPr/>
            <p:nvPr/>
          </p:nvPicPr>
          <p:blipFill>
            <a:blip r:embed="rId2" cstate="print"/>
            <a:stretch>
              <a:fillRect/>
            </a:stretch>
          </p:blipFill>
          <p:spPr>
            <a:xfrm>
              <a:off x="1825751" y="3250691"/>
              <a:ext cx="8099298" cy="3141725"/>
            </a:xfrm>
            <a:prstGeom prst="rect">
              <a:avLst/>
            </a:prstGeom>
          </p:spPr>
        </p:pic>
        <p:pic>
          <p:nvPicPr>
            <p:cNvPr id="4" name="object 4" descr=""/>
            <p:cNvPicPr/>
            <p:nvPr/>
          </p:nvPicPr>
          <p:blipFill>
            <a:blip r:embed="rId3" cstate="print"/>
            <a:stretch>
              <a:fillRect/>
            </a:stretch>
          </p:blipFill>
          <p:spPr>
            <a:xfrm>
              <a:off x="7781543" y="2930639"/>
              <a:ext cx="655307" cy="624852"/>
            </a:xfrm>
            <a:prstGeom prst="rect">
              <a:avLst/>
            </a:prstGeom>
          </p:spPr>
        </p:pic>
        <p:pic>
          <p:nvPicPr>
            <p:cNvPr id="5" name="object 5" descr=""/>
            <p:cNvPicPr/>
            <p:nvPr/>
          </p:nvPicPr>
          <p:blipFill>
            <a:blip r:embed="rId4" cstate="print"/>
            <a:stretch>
              <a:fillRect/>
            </a:stretch>
          </p:blipFill>
          <p:spPr>
            <a:xfrm>
              <a:off x="7822692" y="3017519"/>
              <a:ext cx="522731" cy="507491"/>
            </a:xfrm>
            <a:prstGeom prst="rect">
              <a:avLst/>
            </a:prstGeom>
          </p:spPr>
        </p:pic>
        <p:sp>
          <p:nvSpPr>
            <p:cNvPr id="6" name="object 6" descr=""/>
            <p:cNvSpPr/>
            <p:nvPr/>
          </p:nvSpPr>
          <p:spPr>
            <a:xfrm>
              <a:off x="7822692" y="3017519"/>
              <a:ext cx="523240" cy="508000"/>
            </a:xfrm>
            <a:custGeom>
              <a:avLst/>
              <a:gdLst/>
              <a:ahLst/>
              <a:cxnLst/>
              <a:rect l="l" t="t" r="r" b="b"/>
              <a:pathLst>
                <a:path w="523240" h="508000">
                  <a:moveTo>
                    <a:pt x="0" y="253745"/>
                  </a:moveTo>
                  <a:lnTo>
                    <a:pt x="130682" y="253745"/>
                  </a:lnTo>
                  <a:lnTo>
                    <a:pt x="130682" y="0"/>
                  </a:lnTo>
                  <a:lnTo>
                    <a:pt x="392049" y="0"/>
                  </a:lnTo>
                  <a:lnTo>
                    <a:pt x="392049" y="253745"/>
                  </a:lnTo>
                  <a:lnTo>
                    <a:pt x="522731" y="253745"/>
                  </a:lnTo>
                  <a:lnTo>
                    <a:pt x="261365" y="507491"/>
                  </a:lnTo>
                  <a:lnTo>
                    <a:pt x="0" y="253745"/>
                  </a:lnTo>
                  <a:close/>
                </a:path>
              </a:pathLst>
            </a:custGeom>
            <a:ln w="12191">
              <a:solidFill>
                <a:srgbClr val="4790D0"/>
              </a:solidFill>
            </a:ln>
          </p:spPr>
          <p:txBody>
            <a:bodyPr wrap="square" lIns="0" tIns="0" rIns="0" bIns="0" rtlCol="0"/>
            <a:lstStyle/>
            <a:p/>
          </p:txBody>
        </p:sp>
        <p:pic>
          <p:nvPicPr>
            <p:cNvPr id="7" name="object 7" descr=""/>
            <p:cNvPicPr/>
            <p:nvPr/>
          </p:nvPicPr>
          <p:blipFill>
            <a:blip r:embed="rId5" cstate="print"/>
            <a:stretch>
              <a:fillRect/>
            </a:stretch>
          </p:blipFill>
          <p:spPr>
            <a:xfrm>
              <a:off x="5341619" y="4486643"/>
              <a:ext cx="617220" cy="597420"/>
            </a:xfrm>
            <a:prstGeom prst="rect">
              <a:avLst/>
            </a:prstGeom>
          </p:spPr>
        </p:pic>
        <p:pic>
          <p:nvPicPr>
            <p:cNvPr id="8" name="object 8" descr=""/>
            <p:cNvPicPr/>
            <p:nvPr/>
          </p:nvPicPr>
          <p:blipFill>
            <a:blip r:embed="rId6" cstate="print"/>
            <a:stretch>
              <a:fillRect/>
            </a:stretch>
          </p:blipFill>
          <p:spPr>
            <a:xfrm>
              <a:off x="5376672" y="4581143"/>
              <a:ext cx="499872" cy="466344"/>
            </a:xfrm>
            <a:prstGeom prst="rect">
              <a:avLst/>
            </a:prstGeom>
          </p:spPr>
        </p:pic>
        <p:sp>
          <p:nvSpPr>
            <p:cNvPr id="9" name="object 9" descr=""/>
            <p:cNvSpPr/>
            <p:nvPr/>
          </p:nvSpPr>
          <p:spPr>
            <a:xfrm>
              <a:off x="5376672" y="4581143"/>
              <a:ext cx="500380" cy="466725"/>
            </a:xfrm>
            <a:custGeom>
              <a:avLst/>
              <a:gdLst/>
              <a:ahLst/>
              <a:cxnLst/>
              <a:rect l="l" t="t" r="r" b="b"/>
              <a:pathLst>
                <a:path w="500379" h="466725">
                  <a:moveTo>
                    <a:pt x="0" y="233171"/>
                  </a:moveTo>
                  <a:lnTo>
                    <a:pt x="233172" y="0"/>
                  </a:lnTo>
                  <a:lnTo>
                    <a:pt x="233172" y="116585"/>
                  </a:lnTo>
                  <a:lnTo>
                    <a:pt x="499872" y="116585"/>
                  </a:lnTo>
                  <a:lnTo>
                    <a:pt x="499872" y="349757"/>
                  </a:lnTo>
                  <a:lnTo>
                    <a:pt x="233172" y="349757"/>
                  </a:lnTo>
                  <a:lnTo>
                    <a:pt x="233172" y="466343"/>
                  </a:lnTo>
                  <a:lnTo>
                    <a:pt x="0" y="233171"/>
                  </a:lnTo>
                  <a:close/>
                </a:path>
              </a:pathLst>
            </a:custGeom>
            <a:ln w="12192">
              <a:solidFill>
                <a:srgbClr val="4790D0"/>
              </a:solidFill>
            </a:ln>
          </p:spPr>
          <p:txBody>
            <a:bodyPr wrap="square" lIns="0" tIns="0" rIns="0" bIns="0" rtlCol="0"/>
            <a:lstStyle/>
            <a:p/>
          </p:txBody>
        </p:sp>
        <p:pic>
          <p:nvPicPr>
            <p:cNvPr id="10" name="object 10" descr=""/>
            <p:cNvPicPr/>
            <p:nvPr/>
          </p:nvPicPr>
          <p:blipFill>
            <a:blip r:embed="rId7" cstate="print"/>
            <a:stretch>
              <a:fillRect/>
            </a:stretch>
          </p:blipFill>
          <p:spPr>
            <a:xfrm>
              <a:off x="1915667" y="493775"/>
              <a:ext cx="7881366" cy="2756154"/>
            </a:xfrm>
            <a:prstGeom prst="rect">
              <a:avLst/>
            </a:prstGeom>
          </p:spPr>
        </p:pic>
      </p:grpSp>
      <p:sp>
        <p:nvSpPr>
          <p:cNvPr id="11" name="object 11"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3131185" cy="787400"/>
            <a:chOff x="358140" y="202692"/>
            <a:chExt cx="3131185" cy="787400"/>
          </a:xfrm>
        </p:grpSpPr>
        <p:pic>
          <p:nvPicPr>
            <p:cNvPr id="3" name="object 3" descr=""/>
            <p:cNvPicPr/>
            <p:nvPr/>
          </p:nvPicPr>
          <p:blipFill>
            <a:blip r:embed="rId2" cstate="print"/>
            <a:stretch>
              <a:fillRect/>
            </a:stretch>
          </p:blipFill>
          <p:spPr>
            <a:xfrm>
              <a:off x="358140" y="202692"/>
              <a:ext cx="1000506" cy="787145"/>
            </a:xfrm>
            <a:prstGeom prst="rect">
              <a:avLst/>
            </a:prstGeom>
          </p:spPr>
        </p:pic>
        <p:pic>
          <p:nvPicPr>
            <p:cNvPr id="4" name="object 4" descr=""/>
            <p:cNvPicPr/>
            <p:nvPr/>
          </p:nvPicPr>
          <p:blipFill>
            <a:blip r:embed="rId3" cstate="print"/>
            <a:stretch>
              <a:fillRect/>
            </a:stretch>
          </p:blipFill>
          <p:spPr>
            <a:xfrm>
              <a:off x="891540" y="202692"/>
              <a:ext cx="2597658" cy="787145"/>
            </a:xfrm>
            <a:prstGeom prst="rect">
              <a:avLst/>
            </a:prstGeom>
          </p:spPr>
        </p:pic>
      </p:grpSp>
      <p:sp>
        <p:nvSpPr>
          <p:cNvPr id="5" name="object 5"/>
          <p:cNvSpPr txBox="1">
            <a:spLocks noGrp="1"/>
          </p:cNvSpPr>
          <p:nvPr>
            <p:ph type="title"/>
          </p:nvPr>
        </p:nvSpPr>
        <p:spPr>
          <a:xfrm>
            <a:off x="566724" y="291160"/>
            <a:ext cx="2689860" cy="452120"/>
          </a:xfrm>
          <a:prstGeom prst="rect"/>
        </p:spPr>
        <p:txBody>
          <a:bodyPr wrap="square" lIns="0" tIns="12065" rIns="0" bIns="0" rtlCol="0" vert="horz">
            <a:spAutoFit/>
          </a:bodyPr>
          <a:lstStyle/>
          <a:p>
            <a:pPr marL="12700">
              <a:lnSpc>
                <a:spcPct val="100000"/>
              </a:lnSpc>
              <a:spcBef>
                <a:spcPts val="95"/>
              </a:spcBef>
              <a:tabLst>
                <a:tab pos="545465" algn="l"/>
              </a:tabLst>
            </a:pPr>
            <a:r>
              <a:rPr dirty="0" spc="-25"/>
              <a:t>1.</a:t>
            </a:r>
            <a:r>
              <a:rPr dirty="0"/>
              <a:t>	</a:t>
            </a:r>
            <a:r>
              <a:rPr dirty="0" spc="-40"/>
              <a:t>手</a:t>
            </a:r>
            <a:r>
              <a:rPr dirty="0" spc="-40"/>
              <a:t>工</a:t>
            </a:r>
            <a:r>
              <a:rPr dirty="0" spc="-40"/>
              <a:t>操</a:t>
            </a:r>
            <a:r>
              <a:rPr dirty="0" spc="-40"/>
              <a:t>作</a:t>
            </a:r>
            <a:r>
              <a:rPr dirty="0" spc="-40"/>
              <a:t>阶</a:t>
            </a:r>
            <a:r>
              <a:rPr dirty="0" spc="-50"/>
              <a:t>段</a:t>
            </a:r>
          </a:p>
        </p:txBody>
      </p:sp>
      <p:sp>
        <p:nvSpPr>
          <p:cNvPr id="6" name="object 6" descr=""/>
          <p:cNvSpPr txBox="1"/>
          <p:nvPr/>
        </p:nvSpPr>
        <p:spPr>
          <a:xfrm>
            <a:off x="566724" y="1139697"/>
            <a:ext cx="6637655" cy="3246120"/>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25" b="1">
                <a:latin typeface="微软雅黑"/>
                <a:cs typeface="微软雅黑"/>
              </a:rPr>
              <a:t>特点</a:t>
            </a:r>
            <a:endParaRPr sz="2600">
              <a:latin typeface="微软雅黑"/>
              <a:cs typeface="微软雅黑"/>
            </a:endParaRPr>
          </a:p>
          <a:p>
            <a:pPr lvl="1" marL="824865" indent="-356235">
              <a:lnSpc>
                <a:spcPct val="100000"/>
              </a:lnSpc>
              <a:spcBef>
                <a:spcPts val="1850"/>
              </a:spcBef>
              <a:buClr>
                <a:srgbClr val="FFC000"/>
              </a:buClr>
              <a:buFont typeface="Wingdings"/>
              <a:buChar char=""/>
              <a:tabLst>
                <a:tab pos="824865" algn="l"/>
                <a:tab pos="825500" algn="l"/>
              </a:tabLst>
            </a:pPr>
            <a:r>
              <a:rPr dirty="0" sz="2000">
                <a:solidFill>
                  <a:srgbClr val="1286B7"/>
                </a:solidFill>
                <a:latin typeface="微软雅黑"/>
                <a:cs typeface="微软雅黑"/>
              </a:rPr>
              <a:t>人工操作</a:t>
            </a:r>
            <a:r>
              <a:rPr dirty="0" sz="2000" spc="-10">
                <a:solidFill>
                  <a:srgbClr val="1286B7"/>
                </a:solidFill>
                <a:latin typeface="微软雅黑"/>
                <a:cs typeface="微软雅黑"/>
              </a:rPr>
              <a:t>（1946~1960）</a:t>
            </a:r>
            <a:endParaRPr sz="2000">
              <a:latin typeface="微软雅黑"/>
              <a:cs typeface="微软雅黑"/>
            </a:endParaRPr>
          </a:p>
          <a:p>
            <a:pPr lvl="1" marL="824865" indent="-356235">
              <a:lnSpc>
                <a:spcPct val="100000"/>
              </a:lnSpc>
              <a:spcBef>
                <a:spcPts val="1689"/>
              </a:spcBef>
              <a:buClr>
                <a:srgbClr val="FFC000"/>
              </a:buClr>
              <a:buFont typeface="Wingdings"/>
              <a:buChar char=""/>
              <a:tabLst>
                <a:tab pos="824865" algn="l"/>
                <a:tab pos="825500" algn="l"/>
              </a:tabLst>
            </a:pPr>
            <a:r>
              <a:rPr dirty="0" sz="2000" spc="-10">
                <a:solidFill>
                  <a:srgbClr val="1286B7"/>
                </a:solidFill>
                <a:latin typeface="微软雅黑"/>
                <a:cs typeface="微软雅黑"/>
              </a:rPr>
              <a:t>作业独占计算机</a:t>
            </a:r>
            <a:endParaRPr sz="2000">
              <a:latin typeface="微软雅黑"/>
              <a:cs typeface="微软雅黑"/>
            </a:endParaRPr>
          </a:p>
          <a:p>
            <a:pPr lvl="1" marL="824865" indent="-356235">
              <a:lnSpc>
                <a:spcPct val="100000"/>
              </a:lnSpc>
              <a:spcBef>
                <a:spcPts val="1705"/>
              </a:spcBef>
              <a:buClr>
                <a:srgbClr val="FFC000"/>
              </a:buClr>
              <a:buFont typeface="Wingdings"/>
              <a:buChar char=""/>
              <a:tabLst>
                <a:tab pos="824865" algn="l"/>
                <a:tab pos="825500" algn="l"/>
              </a:tabLst>
            </a:pPr>
            <a:r>
              <a:rPr dirty="0" sz="2000" spc="-10">
                <a:solidFill>
                  <a:srgbClr val="1286B7"/>
                </a:solidFill>
                <a:latin typeface="微软雅黑"/>
                <a:cs typeface="微软雅黑"/>
              </a:rPr>
              <a:t>作业串行执行</a:t>
            </a:r>
            <a:endParaRPr sz="2000">
              <a:latin typeface="微软雅黑"/>
              <a:cs typeface="微软雅黑"/>
            </a:endParaRPr>
          </a:p>
          <a:p>
            <a:pPr lvl="1">
              <a:lnSpc>
                <a:spcPct val="100000"/>
              </a:lnSpc>
              <a:spcBef>
                <a:spcPts val="15"/>
              </a:spcBef>
              <a:buClr>
                <a:srgbClr val="FFC000"/>
              </a:buClr>
              <a:buFont typeface="Wingdings"/>
              <a:buChar char=""/>
            </a:pPr>
            <a:endParaRPr sz="1300">
              <a:latin typeface="微软雅黑"/>
              <a:cs typeface="微软雅黑"/>
            </a:endParaRPr>
          </a:p>
          <a:p>
            <a:pPr marL="355600" indent="-342900">
              <a:lnSpc>
                <a:spcPct val="100000"/>
              </a:lnSpc>
              <a:buClr>
                <a:srgbClr val="FFC000"/>
              </a:buClr>
              <a:buFont typeface="Wingdings"/>
              <a:buChar char=""/>
              <a:tabLst>
                <a:tab pos="355600" algn="l"/>
              </a:tabLst>
            </a:pPr>
            <a:r>
              <a:rPr dirty="0" sz="2600" spc="-10" b="1">
                <a:latin typeface="微软雅黑"/>
                <a:cs typeface="微软雅黑"/>
              </a:rPr>
              <a:t>出现的问题</a:t>
            </a:r>
            <a:endParaRPr sz="2600">
              <a:latin typeface="微软雅黑"/>
              <a:cs typeface="微软雅黑"/>
            </a:endParaRPr>
          </a:p>
          <a:p>
            <a:pPr lvl="1" marL="824865" indent="-356235">
              <a:lnSpc>
                <a:spcPct val="100000"/>
              </a:lnSpc>
              <a:spcBef>
                <a:spcPts val="1855"/>
              </a:spcBef>
              <a:buClr>
                <a:srgbClr val="FFC000"/>
              </a:buClr>
              <a:buFont typeface="Wingdings"/>
              <a:buChar char=""/>
              <a:tabLst>
                <a:tab pos="824865" algn="l"/>
                <a:tab pos="825500" algn="l"/>
              </a:tabLst>
            </a:pPr>
            <a:r>
              <a:rPr dirty="0" sz="2000" spc="-15">
                <a:solidFill>
                  <a:srgbClr val="1286B7"/>
                </a:solidFill>
                <a:latin typeface="微软雅黑"/>
                <a:cs typeface="微软雅黑"/>
              </a:rPr>
              <a:t>随着计算机性能的提高，人的速度 </a:t>
            </a:r>
            <a:r>
              <a:rPr dirty="0" sz="2000">
                <a:solidFill>
                  <a:srgbClr val="1286B7"/>
                </a:solidFill>
                <a:latin typeface="微软雅黑"/>
                <a:cs typeface="微软雅黑"/>
              </a:rPr>
              <a:t>vs</a:t>
            </a:r>
            <a:r>
              <a:rPr dirty="0" sz="2000" spc="-15">
                <a:solidFill>
                  <a:srgbClr val="1286B7"/>
                </a:solidFill>
                <a:latin typeface="微软雅黑"/>
                <a:cs typeface="微软雅黑"/>
              </a:rPr>
              <a:t>. 计算机的速度</a:t>
            </a:r>
            <a:endParaRPr sz="2000">
              <a:latin typeface="微软雅黑"/>
              <a:cs typeface="微软雅黑"/>
            </a:endParaRPr>
          </a:p>
        </p:txBody>
      </p:sp>
      <p:graphicFrame>
        <p:nvGraphicFramePr>
          <p:cNvPr id="7" name="object 7" descr=""/>
          <p:cNvGraphicFramePr>
            <a:graphicFrameLocks noGrp="1"/>
          </p:cNvGraphicFramePr>
          <p:nvPr/>
        </p:nvGraphicFramePr>
        <p:xfrm>
          <a:off x="1439291" y="4744720"/>
          <a:ext cx="8939530" cy="1364615"/>
        </p:xfrm>
        <a:graphic>
          <a:graphicData uri="http://schemas.openxmlformats.org/drawingml/2006/table">
            <a:tbl>
              <a:tblPr firstRow="1" bandRow="1">
                <a:tableStyleId>{2D5ABB26-0587-4C30-8999-92F81FD0307C}</a:tableStyleId>
              </a:tblPr>
              <a:tblGrid>
                <a:gridCol w="1953895"/>
                <a:gridCol w="2618105"/>
                <a:gridCol w="2124709"/>
                <a:gridCol w="2232659"/>
              </a:tblGrid>
              <a:tr h="628650">
                <a:tc>
                  <a:txBody>
                    <a:bodyPr/>
                    <a:lstStyle/>
                    <a:p>
                      <a:pPr algn="ctr">
                        <a:lnSpc>
                          <a:spcPct val="100000"/>
                        </a:lnSpc>
                        <a:spcBef>
                          <a:spcPts val="295"/>
                        </a:spcBef>
                      </a:pPr>
                      <a:r>
                        <a:rPr dirty="0" sz="1800" spc="-20" b="1">
                          <a:solidFill>
                            <a:srgbClr val="FFFFFF"/>
                          </a:solidFill>
                          <a:latin typeface="微软雅黑"/>
                          <a:cs typeface="微软雅黑"/>
                        </a:rPr>
                        <a:t>机器速度</a:t>
                      </a:r>
                      <a:endParaRPr sz="1800">
                        <a:latin typeface="微软雅黑"/>
                        <a:cs typeface="微软雅黑"/>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ct val="100000"/>
                        </a:lnSpc>
                        <a:spcBef>
                          <a:spcPts val="295"/>
                        </a:spcBef>
                      </a:pPr>
                      <a:r>
                        <a:rPr dirty="0" sz="1800" spc="-10" b="1">
                          <a:solidFill>
                            <a:srgbClr val="FFFFFF"/>
                          </a:solidFill>
                          <a:latin typeface="微软雅黑"/>
                          <a:cs typeface="微软雅黑"/>
                        </a:rPr>
                        <a:t>程序执行（计算）</a:t>
                      </a:r>
                      <a:r>
                        <a:rPr dirty="0" sz="1800" spc="-30" b="1">
                          <a:solidFill>
                            <a:srgbClr val="FFFFFF"/>
                          </a:solidFill>
                          <a:latin typeface="微软雅黑"/>
                          <a:cs typeface="微软雅黑"/>
                        </a:rPr>
                        <a:t>时间</a:t>
                      </a:r>
                      <a:endParaRPr sz="1800">
                        <a:latin typeface="微软雅黑"/>
                        <a:cs typeface="微软雅黑"/>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ct val="100000"/>
                        </a:lnSpc>
                        <a:spcBef>
                          <a:spcPts val="295"/>
                        </a:spcBef>
                      </a:pPr>
                      <a:r>
                        <a:rPr dirty="0" sz="1800" spc="-20" b="1">
                          <a:solidFill>
                            <a:srgbClr val="FFFFFF"/>
                          </a:solidFill>
                          <a:latin typeface="微软雅黑"/>
                          <a:cs typeface="微软雅黑"/>
                        </a:rPr>
                        <a:t>人工操作时间</a:t>
                      </a:r>
                      <a:endParaRPr sz="1800">
                        <a:latin typeface="微软雅黑"/>
                        <a:cs typeface="微软雅黑"/>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marL="1270">
                        <a:lnSpc>
                          <a:spcPct val="100000"/>
                        </a:lnSpc>
                        <a:spcBef>
                          <a:spcPts val="295"/>
                        </a:spcBef>
                      </a:pPr>
                      <a:r>
                        <a:rPr dirty="0" sz="1800" spc="-15" b="1">
                          <a:solidFill>
                            <a:srgbClr val="FFFFFF"/>
                          </a:solidFill>
                          <a:latin typeface="微软雅黑"/>
                          <a:cs typeface="微软雅黑"/>
                        </a:rPr>
                        <a:t>人工时间/计算时间</a:t>
                      </a:r>
                      <a:endParaRPr sz="1800">
                        <a:latin typeface="微软雅黑"/>
                        <a:cs typeface="微软雅黑"/>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370205">
                <a:tc>
                  <a:txBody>
                    <a:bodyPr/>
                    <a:lstStyle/>
                    <a:p>
                      <a:pPr algn="ctr">
                        <a:lnSpc>
                          <a:spcPct val="100000"/>
                        </a:lnSpc>
                        <a:spcBef>
                          <a:spcPts val="300"/>
                        </a:spcBef>
                      </a:pPr>
                      <a:r>
                        <a:rPr dirty="0" sz="1800">
                          <a:latin typeface="微软雅黑"/>
                          <a:cs typeface="微软雅黑"/>
                        </a:rPr>
                        <a:t>1</a:t>
                      </a:r>
                      <a:r>
                        <a:rPr dirty="0" sz="1800" spc="-15">
                          <a:latin typeface="微软雅黑"/>
                          <a:cs typeface="微软雅黑"/>
                        </a:rPr>
                        <a:t>万次/秒</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300"/>
                        </a:spcBef>
                      </a:pPr>
                      <a:r>
                        <a:rPr dirty="0" sz="1800">
                          <a:latin typeface="微软雅黑"/>
                          <a:cs typeface="微软雅黑"/>
                        </a:rPr>
                        <a:t>1</a:t>
                      </a:r>
                      <a:r>
                        <a:rPr dirty="0" sz="1800" spc="-25">
                          <a:latin typeface="微软雅黑"/>
                          <a:cs typeface="微软雅黑"/>
                        </a:rPr>
                        <a:t>小时</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300"/>
                        </a:spcBef>
                      </a:pPr>
                      <a:r>
                        <a:rPr dirty="0" sz="1800">
                          <a:latin typeface="微软雅黑"/>
                          <a:cs typeface="微软雅黑"/>
                        </a:rPr>
                        <a:t>3</a:t>
                      </a:r>
                      <a:r>
                        <a:rPr dirty="0" sz="1800" spc="-25">
                          <a:latin typeface="微软雅黑"/>
                          <a:cs typeface="微软雅黑"/>
                        </a:rPr>
                        <a:t>分钟</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00"/>
                        </a:spcBef>
                      </a:pPr>
                      <a:r>
                        <a:rPr dirty="0" sz="1800" spc="-20">
                          <a:latin typeface="微软雅黑"/>
                          <a:cs typeface="微软雅黑"/>
                        </a:rPr>
                        <a:t>1：20</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300"/>
                        </a:spcBef>
                      </a:pPr>
                      <a:r>
                        <a:rPr dirty="0" sz="1800">
                          <a:latin typeface="微软雅黑"/>
                          <a:cs typeface="微软雅黑"/>
                        </a:rPr>
                        <a:t>60</a:t>
                      </a:r>
                      <a:r>
                        <a:rPr dirty="0" sz="1800" spc="-15">
                          <a:latin typeface="微软雅黑"/>
                          <a:cs typeface="微软雅黑"/>
                        </a:rPr>
                        <a:t>万次/秒</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300"/>
                        </a:spcBef>
                      </a:pPr>
                      <a:r>
                        <a:rPr dirty="0" sz="1800">
                          <a:latin typeface="微软雅黑"/>
                          <a:cs typeface="微软雅黑"/>
                        </a:rPr>
                        <a:t>1</a:t>
                      </a:r>
                      <a:r>
                        <a:rPr dirty="0" sz="1800" spc="-25">
                          <a:latin typeface="微软雅黑"/>
                          <a:cs typeface="微软雅黑"/>
                        </a:rPr>
                        <a:t>分钟</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300"/>
                        </a:spcBef>
                      </a:pPr>
                      <a:r>
                        <a:rPr dirty="0" sz="1800">
                          <a:latin typeface="微软雅黑"/>
                          <a:cs typeface="微软雅黑"/>
                        </a:rPr>
                        <a:t>3</a:t>
                      </a:r>
                      <a:r>
                        <a:rPr dirty="0" sz="1800" spc="-25">
                          <a:latin typeface="微软雅黑"/>
                          <a:cs typeface="微软雅黑"/>
                        </a:rPr>
                        <a:t>分钟</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00"/>
                        </a:spcBef>
                      </a:pPr>
                      <a:r>
                        <a:rPr dirty="0" sz="1800" spc="-25">
                          <a:latin typeface="微软雅黑"/>
                          <a:cs typeface="微软雅黑"/>
                        </a:rPr>
                        <a:t>3：1</a:t>
                      </a:r>
                      <a:endParaRPr sz="1800">
                        <a:latin typeface="微软雅黑"/>
                        <a:cs typeface="微软雅黑"/>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bl>
          </a:graphicData>
        </a:graphic>
      </p:graphicFrame>
      <p:pic>
        <p:nvPicPr>
          <p:cNvPr id="8" name="object 8"/>
          <p:cNvPicPr/>
          <p:nvPr/>
        </p:nvPicPr>
        <p:blipFill>
          <a:blip r:embed="rId4" cstate="print"/>
          <a:stretch>
            <a:fillRect/>
          </a:stretch>
        </p:blipFill>
        <p:spPr>
          <a:xfrm>
            <a:off x="6466332" y="1123188"/>
            <a:ext cx="4887468" cy="2750820"/>
          </a:xfrm>
          <a:prstGeom prst="rect">
            <a:avLst/>
          </a:prstGeom>
        </p:spPr>
      </p:pic>
      <p:sp>
        <p:nvSpPr>
          <p:cNvPr id="9" name="object 9"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2669540" cy="787400"/>
            <a:chOff x="358140" y="202692"/>
            <a:chExt cx="2669540" cy="787400"/>
          </a:xfrm>
        </p:grpSpPr>
        <p:pic>
          <p:nvPicPr>
            <p:cNvPr id="3" name="object 3" descr=""/>
            <p:cNvPicPr/>
            <p:nvPr/>
          </p:nvPicPr>
          <p:blipFill>
            <a:blip r:embed="rId2" cstate="print"/>
            <a:stretch>
              <a:fillRect/>
            </a:stretch>
          </p:blipFill>
          <p:spPr>
            <a:xfrm>
              <a:off x="358140" y="202692"/>
              <a:ext cx="893826" cy="787145"/>
            </a:xfrm>
            <a:prstGeom prst="rect">
              <a:avLst/>
            </a:prstGeom>
          </p:spPr>
        </p:pic>
        <p:pic>
          <p:nvPicPr>
            <p:cNvPr id="4" name="object 4" descr=""/>
            <p:cNvPicPr/>
            <p:nvPr/>
          </p:nvPicPr>
          <p:blipFill>
            <a:blip r:embed="rId3" cstate="print"/>
            <a:stretch>
              <a:fillRect/>
            </a:stretch>
          </p:blipFill>
          <p:spPr>
            <a:xfrm>
              <a:off x="784859" y="202692"/>
              <a:ext cx="2242566" cy="787145"/>
            </a:xfrm>
            <a:prstGeom prst="rect">
              <a:avLst/>
            </a:prstGeom>
          </p:spPr>
        </p:pic>
      </p:grpSp>
      <p:sp>
        <p:nvSpPr>
          <p:cNvPr id="5" name="object 5"/>
          <p:cNvSpPr txBox="1">
            <a:spLocks noGrp="1"/>
          </p:cNvSpPr>
          <p:nvPr>
            <p:ph type="title"/>
          </p:nvPr>
        </p:nvSpPr>
        <p:spPr>
          <a:xfrm>
            <a:off x="566724" y="291160"/>
            <a:ext cx="2227580" cy="452120"/>
          </a:xfrm>
          <a:prstGeom prst="rect"/>
        </p:spPr>
        <p:txBody>
          <a:bodyPr wrap="square" lIns="0" tIns="12065" rIns="0" bIns="0" rtlCol="0" vert="horz">
            <a:spAutoFit/>
          </a:bodyPr>
          <a:lstStyle/>
          <a:p>
            <a:pPr marL="12700">
              <a:lnSpc>
                <a:spcPct val="100000"/>
              </a:lnSpc>
              <a:spcBef>
                <a:spcPts val="95"/>
              </a:spcBef>
            </a:pPr>
            <a:r>
              <a:rPr dirty="0"/>
              <a:t>2.</a:t>
            </a:r>
            <a:r>
              <a:rPr dirty="0" spc="-25"/>
              <a:t> 批</a:t>
            </a:r>
            <a:r>
              <a:rPr dirty="0" spc="-40"/>
              <a:t>处</a:t>
            </a:r>
            <a:r>
              <a:rPr dirty="0" spc="-40"/>
              <a:t>理</a:t>
            </a:r>
            <a:r>
              <a:rPr dirty="0" spc="-40"/>
              <a:t>阶</a:t>
            </a:r>
            <a:r>
              <a:rPr dirty="0" spc="-50"/>
              <a:t>段</a:t>
            </a:r>
          </a:p>
        </p:txBody>
      </p:sp>
      <p:sp>
        <p:nvSpPr>
          <p:cNvPr id="6" name="object 6" descr=""/>
          <p:cNvSpPr txBox="1"/>
          <p:nvPr/>
        </p:nvSpPr>
        <p:spPr>
          <a:xfrm>
            <a:off x="566724" y="1197101"/>
            <a:ext cx="3802379" cy="2184400"/>
          </a:xfrm>
          <a:prstGeom prst="rect">
            <a:avLst/>
          </a:prstGeom>
        </p:spPr>
        <p:txBody>
          <a:bodyPr wrap="square" lIns="0" tIns="13335" rIns="0" bIns="0" rtlCol="0" vert="horz">
            <a:spAutoFit/>
          </a:bodyPr>
          <a:lstStyle/>
          <a:p>
            <a:pPr marL="355600" indent="-342900">
              <a:lnSpc>
                <a:spcPct val="100000"/>
              </a:lnSpc>
              <a:spcBef>
                <a:spcPts val="105"/>
              </a:spcBef>
              <a:buClr>
                <a:srgbClr val="FFC000"/>
              </a:buClr>
              <a:buFont typeface="Wingdings"/>
              <a:buChar char=""/>
              <a:tabLst>
                <a:tab pos="355600" algn="l"/>
              </a:tabLst>
            </a:pPr>
            <a:r>
              <a:rPr dirty="0" sz="2600" spc="-25" b="1">
                <a:latin typeface="微软雅黑"/>
                <a:cs typeface="微软雅黑"/>
              </a:rPr>
              <a:t>原理</a:t>
            </a:r>
            <a:endParaRPr sz="2600">
              <a:latin typeface="微软雅黑"/>
              <a:cs typeface="微软雅黑"/>
            </a:endParaRPr>
          </a:p>
          <a:p>
            <a:pPr lvl="1" marL="824865" indent="-356235">
              <a:lnSpc>
                <a:spcPct val="100000"/>
              </a:lnSpc>
              <a:spcBef>
                <a:spcPts val="1845"/>
              </a:spcBef>
              <a:buClr>
                <a:srgbClr val="FFC000"/>
              </a:buClr>
              <a:buFont typeface="Wingdings"/>
              <a:buChar char=""/>
              <a:tabLst>
                <a:tab pos="824865" algn="l"/>
                <a:tab pos="825500" algn="l"/>
              </a:tabLst>
            </a:pPr>
            <a:r>
              <a:rPr dirty="0" sz="2000">
                <a:solidFill>
                  <a:srgbClr val="1286B7"/>
                </a:solidFill>
                <a:latin typeface="微软雅黑"/>
                <a:cs typeface="微软雅黑"/>
              </a:rPr>
              <a:t>将多个程序打包</a:t>
            </a:r>
            <a:r>
              <a:rPr dirty="0" sz="2000" spc="-10">
                <a:solidFill>
                  <a:srgbClr val="1286B7"/>
                </a:solidFill>
                <a:latin typeface="微软雅黑"/>
                <a:cs typeface="微软雅黑"/>
              </a:rPr>
              <a:t>（batch）</a:t>
            </a:r>
            <a:endParaRPr sz="2000">
              <a:latin typeface="微软雅黑"/>
              <a:cs typeface="微软雅黑"/>
            </a:endParaRPr>
          </a:p>
          <a:p>
            <a:pPr lvl="1" marL="824865" indent="-356235">
              <a:lnSpc>
                <a:spcPct val="100000"/>
              </a:lnSpc>
              <a:spcBef>
                <a:spcPts val="1695"/>
              </a:spcBef>
              <a:buClr>
                <a:srgbClr val="FFC000"/>
              </a:buClr>
              <a:buFont typeface="Wingdings"/>
              <a:buChar char=""/>
              <a:tabLst>
                <a:tab pos="824865" algn="l"/>
                <a:tab pos="825500" algn="l"/>
              </a:tabLst>
            </a:pPr>
            <a:r>
              <a:rPr dirty="0" sz="2000" spc="-5">
                <a:solidFill>
                  <a:srgbClr val="1286B7"/>
                </a:solidFill>
                <a:latin typeface="微软雅黑"/>
                <a:cs typeface="微软雅黑"/>
              </a:rPr>
              <a:t>将打好的程序包投入运行</a:t>
            </a:r>
            <a:endParaRPr sz="2000">
              <a:latin typeface="微软雅黑"/>
              <a:cs typeface="微软雅黑"/>
            </a:endParaRPr>
          </a:p>
          <a:p>
            <a:pPr lvl="1">
              <a:lnSpc>
                <a:spcPct val="100000"/>
              </a:lnSpc>
              <a:spcBef>
                <a:spcPts val="15"/>
              </a:spcBef>
              <a:buClr>
                <a:srgbClr val="FFC000"/>
              </a:buClr>
              <a:buFont typeface="Wingdings"/>
              <a:buChar char=""/>
            </a:pPr>
            <a:endParaRPr sz="1300">
              <a:latin typeface="微软雅黑"/>
              <a:cs typeface="微软雅黑"/>
            </a:endParaRPr>
          </a:p>
          <a:p>
            <a:pPr marL="355600" indent="-342900">
              <a:lnSpc>
                <a:spcPct val="100000"/>
              </a:lnSpc>
              <a:buClr>
                <a:srgbClr val="FFC000"/>
              </a:buClr>
              <a:buFont typeface="Wingdings"/>
              <a:buChar char=""/>
              <a:tabLst>
                <a:tab pos="355600" algn="l"/>
              </a:tabLst>
            </a:pPr>
            <a:r>
              <a:rPr dirty="0" sz="2600" spc="-25" b="1">
                <a:latin typeface="微软雅黑"/>
                <a:cs typeface="微软雅黑"/>
              </a:rPr>
              <a:t>特点</a:t>
            </a:r>
            <a:endParaRPr sz="2600">
              <a:latin typeface="微软雅黑"/>
              <a:cs typeface="微软雅黑"/>
            </a:endParaRPr>
          </a:p>
        </p:txBody>
      </p:sp>
      <p:sp>
        <p:nvSpPr>
          <p:cNvPr id="7" name="object 7" descr=""/>
          <p:cNvSpPr txBox="1"/>
          <p:nvPr/>
        </p:nvSpPr>
        <p:spPr>
          <a:xfrm>
            <a:off x="566724" y="3590290"/>
            <a:ext cx="7701280" cy="2094864"/>
          </a:xfrm>
          <a:prstGeom prst="rect">
            <a:avLst/>
          </a:prstGeom>
        </p:spPr>
        <p:txBody>
          <a:bodyPr wrap="square" lIns="0" tIns="13335" rIns="0" bIns="0" rtlCol="0" vert="horz">
            <a:spAutoFit/>
          </a:bodyPr>
          <a:lstStyle/>
          <a:p>
            <a:pPr marL="824865" indent="-356235">
              <a:lnSpc>
                <a:spcPct val="100000"/>
              </a:lnSpc>
              <a:spcBef>
                <a:spcPts val="105"/>
              </a:spcBef>
              <a:buClr>
                <a:srgbClr val="FFC000"/>
              </a:buClr>
              <a:buFont typeface="Wingdings"/>
              <a:buChar char=""/>
              <a:tabLst>
                <a:tab pos="824865" algn="l"/>
                <a:tab pos="825500" algn="l"/>
              </a:tabLst>
            </a:pPr>
            <a:r>
              <a:rPr dirty="0" sz="2000" spc="-20">
                <a:solidFill>
                  <a:srgbClr val="1286B7"/>
                </a:solidFill>
                <a:latin typeface="微软雅黑"/>
                <a:cs typeface="微软雅黑"/>
              </a:rPr>
              <a:t>程序包中的上一个程序执行完毕后，下一个程序自动投入运行</a:t>
            </a:r>
            <a:endParaRPr sz="2000">
              <a:latin typeface="微软雅黑"/>
              <a:cs typeface="微软雅黑"/>
            </a:endParaRPr>
          </a:p>
          <a:p>
            <a:pPr marL="824865" indent="-356235">
              <a:lnSpc>
                <a:spcPct val="100000"/>
              </a:lnSpc>
              <a:spcBef>
                <a:spcPts val="1700"/>
              </a:spcBef>
              <a:buClr>
                <a:srgbClr val="FFC000"/>
              </a:buClr>
              <a:buFont typeface="Wingdings"/>
              <a:buChar char=""/>
              <a:tabLst>
                <a:tab pos="824865" algn="l"/>
                <a:tab pos="825500" algn="l"/>
              </a:tabLst>
            </a:pPr>
            <a:r>
              <a:rPr dirty="0" sz="2000" spc="-15">
                <a:solidFill>
                  <a:srgbClr val="1286B7"/>
                </a:solidFill>
                <a:latin typeface="微软雅黑"/>
                <a:cs typeface="微软雅黑"/>
              </a:rPr>
              <a:t>程序包中的程序执行切换无需人工干预</a:t>
            </a:r>
            <a:endParaRPr sz="2000">
              <a:latin typeface="微软雅黑"/>
              <a:cs typeface="微软雅黑"/>
            </a:endParaRPr>
          </a:p>
          <a:p>
            <a:pPr>
              <a:lnSpc>
                <a:spcPct val="100000"/>
              </a:lnSpc>
              <a:spcBef>
                <a:spcPts val="20"/>
              </a:spcBef>
            </a:pPr>
            <a:endParaRPr sz="1300">
              <a:latin typeface="微软雅黑"/>
              <a:cs typeface="微软雅黑"/>
            </a:endParaRPr>
          </a:p>
          <a:p>
            <a:pPr marL="355600" indent="-342900">
              <a:lnSpc>
                <a:spcPct val="100000"/>
              </a:lnSpc>
              <a:buClr>
                <a:srgbClr val="FFC000"/>
              </a:buClr>
              <a:buFont typeface="Wingdings"/>
              <a:buChar char=""/>
              <a:tabLst>
                <a:tab pos="355600" algn="l"/>
              </a:tabLst>
            </a:pPr>
            <a:r>
              <a:rPr dirty="0" sz="2600" spc="-10" b="1">
                <a:latin typeface="微软雅黑"/>
                <a:cs typeface="微软雅黑"/>
              </a:rPr>
              <a:t>出现的问题</a:t>
            </a:r>
            <a:endParaRPr sz="2600">
              <a:latin typeface="微软雅黑"/>
              <a:cs typeface="微软雅黑"/>
            </a:endParaRPr>
          </a:p>
          <a:p>
            <a:pPr lvl="1" marL="824865" indent="-356235">
              <a:lnSpc>
                <a:spcPct val="100000"/>
              </a:lnSpc>
              <a:spcBef>
                <a:spcPts val="1850"/>
              </a:spcBef>
              <a:buClr>
                <a:srgbClr val="FFC000"/>
              </a:buClr>
              <a:buFont typeface="Wingdings"/>
              <a:buChar char=""/>
              <a:tabLst>
                <a:tab pos="824865" algn="l"/>
                <a:tab pos="825500" algn="l"/>
              </a:tabLst>
            </a:pPr>
            <a:r>
              <a:rPr dirty="0" sz="2000">
                <a:solidFill>
                  <a:srgbClr val="1286B7"/>
                </a:solidFill>
                <a:latin typeface="微软雅黑"/>
                <a:cs typeface="微软雅黑"/>
              </a:rPr>
              <a:t>（电子）CPU</a:t>
            </a:r>
            <a:r>
              <a:rPr dirty="0" sz="2000" spc="-10">
                <a:solidFill>
                  <a:srgbClr val="1286B7"/>
                </a:solidFill>
                <a:latin typeface="微软雅黑"/>
                <a:cs typeface="微软雅黑"/>
              </a:rPr>
              <a:t>速度提高 &gt;&gt; I/O速度的提高</a:t>
            </a:r>
            <a:endParaRPr sz="2000">
              <a:latin typeface="微软雅黑"/>
              <a:cs typeface="微软雅黑"/>
            </a:endParaRPr>
          </a:p>
        </p:txBody>
      </p:sp>
      <p:grpSp>
        <p:nvGrpSpPr>
          <p:cNvPr id="8" name="object 8" descr=""/>
          <p:cNvGrpSpPr/>
          <p:nvPr/>
        </p:nvGrpSpPr>
        <p:grpSpPr>
          <a:xfrm>
            <a:off x="6116065" y="1667578"/>
            <a:ext cx="2926080" cy="956310"/>
            <a:chOff x="6116065" y="1667578"/>
            <a:chExt cx="2926080" cy="956310"/>
          </a:xfrm>
        </p:grpSpPr>
        <p:sp>
          <p:nvSpPr>
            <p:cNvPr id="9" name="object 9" descr=""/>
            <p:cNvSpPr/>
            <p:nvPr/>
          </p:nvSpPr>
          <p:spPr>
            <a:xfrm>
              <a:off x="7298801" y="2133871"/>
              <a:ext cx="1738630" cy="485140"/>
            </a:xfrm>
            <a:custGeom>
              <a:avLst/>
              <a:gdLst/>
              <a:ahLst/>
              <a:cxnLst/>
              <a:rect l="l" t="t" r="r" b="b"/>
              <a:pathLst>
                <a:path w="1738629" h="485139">
                  <a:moveTo>
                    <a:pt x="0" y="484818"/>
                  </a:moveTo>
                  <a:lnTo>
                    <a:pt x="1738064" y="484818"/>
                  </a:lnTo>
                  <a:lnTo>
                    <a:pt x="1738064" y="0"/>
                  </a:lnTo>
                  <a:lnTo>
                    <a:pt x="0" y="0"/>
                  </a:lnTo>
                  <a:lnTo>
                    <a:pt x="0" y="484818"/>
                  </a:lnTo>
                  <a:close/>
                </a:path>
              </a:pathLst>
            </a:custGeom>
            <a:ln w="9002">
              <a:solidFill>
                <a:srgbClr val="000000"/>
              </a:solidFill>
              <a:prstDash val="sysDash"/>
            </a:ln>
          </p:spPr>
          <p:txBody>
            <a:bodyPr wrap="square" lIns="0" tIns="0" rIns="0" bIns="0" rtlCol="0"/>
            <a:lstStyle/>
            <a:p/>
          </p:txBody>
        </p:sp>
        <p:sp>
          <p:nvSpPr>
            <p:cNvPr id="10" name="object 10" descr=""/>
            <p:cNvSpPr/>
            <p:nvPr/>
          </p:nvSpPr>
          <p:spPr>
            <a:xfrm>
              <a:off x="6123050" y="1674563"/>
              <a:ext cx="511809" cy="204470"/>
            </a:xfrm>
            <a:custGeom>
              <a:avLst/>
              <a:gdLst/>
              <a:ahLst/>
              <a:cxnLst/>
              <a:rect l="l" t="t" r="r" b="b"/>
              <a:pathLst>
                <a:path w="511809" h="204469">
                  <a:moveTo>
                    <a:pt x="511186" y="102080"/>
                  </a:moveTo>
                  <a:lnTo>
                    <a:pt x="476292" y="50562"/>
                  </a:lnTo>
                  <a:lnTo>
                    <a:pt x="436328" y="29901"/>
                  </a:lnTo>
                  <a:lnTo>
                    <a:pt x="384600" y="13938"/>
                  </a:lnTo>
                  <a:lnTo>
                    <a:pt x="323543" y="3646"/>
                  </a:lnTo>
                  <a:lnTo>
                    <a:pt x="255593" y="0"/>
                  </a:lnTo>
                  <a:lnTo>
                    <a:pt x="187647" y="3646"/>
                  </a:lnTo>
                  <a:lnTo>
                    <a:pt x="126591" y="13938"/>
                  </a:lnTo>
                  <a:lnTo>
                    <a:pt x="74862" y="29901"/>
                  </a:lnTo>
                  <a:lnTo>
                    <a:pt x="34896" y="50562"/>
                  </a:lnTo>
                  <a:lnTo>
                    <a:pt x="0" y="102080"/>
                  </a:lnTo>
                  <a:lnTo>
                    <a:pt x="9130" y="129213"/>
                  </a:lnTo>
                  <a:lnTo>
                    <a:pt x="74862" y="174249"/>
                  </a:lnTo>
                  <a:lnTo>
                    <a:pt x="126591" y="190208"/>
                  </a:lnTo>
                  <a:lnTo>
                    <a:pt x="187647" y="200496"/>
                  </a:lnTo>
                  <a:lnTo>
                    <a:pt x="255593" y="204142"/>
                  </a:lnTo>
                  <a:lnTo>
                    <a:pt x="323543" y="200496"/>
                  </a:lnTo>
                  <a:lnTo>
                    <a:pt x="384600" y="190208"/>
                  </a:lnTo>
                  <a:lnTo>
                    <a:pt x="436328" y="174249"/>
                  </a:lnTo>
                  <a:lnTo>
                    <a:pt x="476292" y="153593"/>
                  </a:lnTo>
                  <a:lnTo>
                    <a:pt x="511186" y="102080"/>
                  </a:lnTo>
                  <a:close/>
                </a:path>
              </a:pathLst>
            </a:custGeom>
            <a:ln w="13505">
              <a:solidFill>
                <a:srgbClr val="000000"/>
              </a:solidFill>
            </a:ln>
          </p:spPr>
          <p:txBody>
            <a:bodyPr wrap="square" lIns="0" tIns="0" rIns="0" bIns="0" rtlCol="0"/>
            <a:lstStyle/>
            <a:p/>
          </p:txBody>
        </p:sp>
      </p:grpSp>
      <p:sp>
        <p:nvSpPr>
          <p:cNvPr id="11" name="object 11" descr=""/>
          <p:cNvSpPr txBox="1"/>
          <p:nvPr/>
        </p:nvSpPr>
        <p:spPr>
          <a:xfrm>
            <a:off x="6237939" y="1667102"/>
            <a:ext cx="281305" cy="195580"/>
          </a:xfrm>
          <a:prstGeom prst="rect">
            <a:avLst/>
          </a:prstGeom>
        </p:spPr>
        <p:txBody>
          <a:bodyPr wrap="square" lIns="0" tIns="13970" rIns="0" bIns="0" rtlCol="0" vert="horz">
            <a:spAutoFit/>
          </a:bodyPr>
          <a:lstStyle/>
          <a:p>
            <a:pPr marL="12700">
              <a:lnSpc>
                <a:spcPct val="100000"/>
              </a:lnSpc>
              <a:spcBef>
                <a:spcPts val="110"/>
              </a:spcBef>
            </a:pPr>
            <a:r>
              <a:rPr dirty="0" sz="1100" spc="-20">
                <a:latin typeface="Times New Roman"/>
                <a:cs typeface="Times New Roman"/>
              </a:rPr>
              <a:t>job1</a:t>
            </a:r>
            <a:endParaRPr sz="1100">
              <a:latin typeface="Times New Roman"/>
              <a:cs typeface="Times New Roman"/>
            </a:endParaRPr>
          </a:p>
        </p:txBody>
      </p:sp>
      <p:sp>
        <p:nvSpPr>
          <p:cNvPr id="12" name="object 12" descr=""/>
          <p:cNvSpPr/>
          <p:nvPr/>
        </p:nvSpPr>
        <p:spPr>
          <a:xfrm>
            <a:off x="6123050" y="2108360"/>
            <a:ext cx="511809" cy="204470"/>
          </a:xfrm>
          <a:custGeom>
            <a:avLst/>
            <a:gdLst/>
            <a:ahLst/>
            <a:cxnLst/>
            <a:rect l="l" t="t" r="r" b="b"/>
            <a:pathLst>
              <a:path w="511809" h="204469">
                <a:moveTo>
                  <a:pt x="511186" y="102062"/>
                </a:moveTo>
                <a:lnTo>
                  <a:pt x="476292" y="50548"/>
                </a:lnTo>
                <a:lnTo>
                  <a:pt x="436328" y="29892"/>
                </a:lnTo>
                <a:lnTo>
                  <a:pt x="384600" y="13934"/>
                </a:lnTo>
                <a:lnTo>
                  <a:pt x="323543" y="3645"/>
                </a:lnTo>
                <a:lnTo>
                  <a:pt x="255593" y="0"/>
                </a:lnTo>
                <a:lnTo>
                  <a:pt x="187647" y="3645"/>
                </a:lnTo>
                <a:lnTo>
                  <a:pt x="126591" y="13934"/>
                </a:lnTo>
                <a:lnTo>
                  <a:pt x="74862" y="29892"/>
                </a:lnTo>
                <a:lnTo>
                  <a:pt x="34896" y="50548"/>
                </a:lnTo>
                <a:lnTo>
                  <a:pt x="0" y="102062"/>
                </a:lnTo>
                <a:lnTo>
                  <a:pt x="9130" y="129196"/>
                </a:lnTo>
                <a:lnTo>
                  <a:pt x="74862" y="174240"/>
                </a:lnTo>
                <a:lnTo>
                  <a:pt x="126591" y="190203"/>
                </a:lnTo>
                <a:lnTo>
                  <a:pt x="187647" y="200495"/>
                </a:lnTo>
                <a:lnTo>
                  <a:pt x="255593" y="204142"/>
                </a:lnTo>
                <a:lnTo>
                  <a:pt x="323543" y="200495"/>
                </a:lnTo>
                <a:lnTo>
                  <a:pt x="384600" y="190203"/>
                </a:lnTo>
                <a:lnTo>
                  <a:pt x="436328" y="174240"/>
                </a:lnTo>
                <a:lnTo>
                  <a:pt x="476292" y="153580"/>
                </a:lnTo>
                <a:lnTo>
                  <a:pt x="511186" y="102062"/>
                </a:lnTo>
                <a:close/>
              </a:path>
            </a:pathLst>
          </a:custGeom>
          <a:ln w="13505">
            <a:solidFill>
              <a:srgbClr val="000000"/>
            </a:solidFill>
          </a:ln>
        </p:spPr>
        <p:txBody>
          <a:bodyPr wrap="square" lIns="0" tIns="0" rIns="0" bIns="0" rtlCol="0"/>
          <a:lstStyle/>
          <a:p/>
        </p:txBody>
      </p:sp>
      <p:sp>
        <p:nvSpPr>
          <p:cNvPr id="13" name="object 13" descr=""/>
          <p:cNvSpPr txBox="1"/>
          <p:nvPr/>
        </p:nvSpPr>
        <p:spPr>
          <a:xfrm>
            <a:off x="6237939" y="2103689"/>
            <a:ext cx="281305" cy="195580"/>
          </a:xfrm>
          <a:prstGeom prst="rect">
            <a:avLst/>
          </a:prstGeom>
        </p:spPr>
        <p:txBody>
          <a:bodyPr wrap="square" lIns="0" tIns="13970" rIns="0" bIns="0" rtlCol="0" vert="horz">
            <a:spAutoFit/>
          </a:bodyPr>
          <a:lstStyle/>
          <a:p>
            <a:pPr marL="12700">
              <a:lnSpc>
                <a:spcPct val="100000"/>
              </a:lnSpc>
              <a:spcBef>
                <a:spcPts val="110"/>
              </a:spcBef>
            </a:pPr>
            <a:r>
              <a:rPr dirty="0" sz="1100" spc="-20">
                <a:latin typeface="Times New Roman"/>
                <a:cs typeface="Times New Roman"/>
              </a:rPr>
              <a:t>job2</a:t>
            </a:r>
            <a:endParaRPr sz="1100">
              <a:latin typeface="Times New Roman"/>
              <a:cs typeface="Times New Roman"/>
            </a:endParaRPr>
          </a:p>
        </p:txBody>
      </p:sp>
      <p:sp>
        <p:nvSpPr>
          <p:cNvPr id="14" name="object 14" descr=""/>
          <p:cNvSpPr/>
          <p:nvPr/>
        </p:nvSpPr>
        <p:spPr>
          <a:xfrm>
            <a:off x="6123050" y="2950423"/>
            <a:ext cx="511809" cy="204470"/>
          </a:xfrm>
          <a:custGeom>
            <a:avLst/>
            <a:gdLst/>
            <a:ahLst/>
            <a:cxnLst/>
            <a:rect l="l" t="t" r="r" b="b"/>
            <a:pathLst>
              <a:path w="511809" h="204469">
                <a:moveTo>
                  <a:pt x="511186" y="102060"/>
                </a:moveTo>
                <a:lnTo>
                  <a:pt x="476292" y="50548"/>
                </a:lnTo>
                <a:lnTo>
                  <a:pt x="436328" y="29892"/>
                </a:lnTo>
                <a:lnTo>
                  <a:pt x="384600" y="13934"/>
                </a:lnTo>
                <a:lnTo>
                  <a:pt x="323543" y="3645"/>
                </a:lnTo>
                <a:lnTo>
                  <a:pt x="255593" y="0"/>
                </a:lnTo>
                <a:lnTo>
                  <a:pt x="187647" y="3645"/>
                </a:lnTo>
                <a:lnTo>
                  <a:pt x="126591" y="13934"/>
                </a:lnTo>
                <a:lnTo>
                  <a:pt x="74862" y="29892"/>
                </a:lnTo>
                <a:lnTo>
                  <a:pt x="34896" y="50548"/>
                </a:lnTo>
                <a:lnTo>
                  <a:pt x="0" y="102060"/>
                </a:lnTo>
                <a:lnTo>
                  <a:pt x="9130" y="129193"/>
                </a:lnTo>
                <a:lnTo>
                  <a:pt x="74862" y="174232"/>
                </a:lnTo>
                <a:lnTo>
                  <a:pt x="126591" y="190192"/>
                </a:lnTo>
                <a:lnTo>
                  <a:pt x="187647" y="200482"/>
                </a:lnTo>
                <a:lnTo>
                  <a:pt x="255593" y="204128"/>
                </a:lnTo>
                <a:lnTo>
                  <a:pt x="323543" y="200482"/>
                </a:lnTo>
                <a:lnTo>
                  <a:pt x="384600" y="190192"/>
                </a:lnTo>
                <a:lnTo>
                  <a:pt x="436328" y="174232"/>
                </a:lnTo>
                <a:lnTo>
                  <a:pt x="476292" y="153575"/>
                </a:lnTo>
                <a:lnTo>
                  <a:pt x="511186" y="102060"/>
                </a:lnTo>
                <a:close/>
              </a:path>
            </a:pathLst>
          </a:custGeom>
          <a:ln w="13505">
            <a:solidFill>
              <a:srgbClr val="000000"/>
            </a:solidFill>
          </a:ln>
        </p:spPr>
        <p:txBody>
          <a:bodyPr wrap="square" lIns="0" tIns="0" rIns="0" bIns="0" rtlCol="0"/>
          <a:lstStyle/>
          <a:p/>
        </p:txBody>
      </p:sp>
      <p:sp>
        <p:nvSpPr>
          <p:cNvPr id="15" name="object 15" descr=""/>
          <p:cNvSpPr txBox="1"/>
          <p:nvPr/>
        </p:nvSpPr>
        <p:spPr>
          <a:xfrm>
            <a:off x="6237939" y="2951658"/>
            <a:ext cx="281305" cy="195580"/>
          </a:xfrm>
          <a:prstGeom prst="rect">
            <a:avLst/>
          </a:prstGeom>
        </p:spPr>
        <p:txBody>
          <a:bodyPr wrap="square" lIns="0" tIns="13970" rIns="0" bIns="0" rtlCol="0" vert="horz">
            <a:spAutoFit/>
          </a:bodyPr>
          <a:lstStyle/>
          <a:p>
            <a:pPr marL="12700">
              <a:lnSpc>
                <a:spcPct val="100000"/>
              </a:lnSpc>
              <a:spcBef>
                <a:spcPts val="110"/>
              </a:spcBef>
            </a:pPr>
            <a:r>
              <a:rPr dirty="0" sz="1100" spc="-20">
                <a:latin typeface="Times New Roman"/>
                <a:cs typeface="Times New Roman"/>
              </a:rPr>
              <a:t>job2</a:t>
            </a:r>
            <a:endParaRPr sz="1100">
              <a:latin typeface="Times New Roman"/>
              <a:cs typeface="Times New Roman"/>
            </a:endParaRPr>
          </a:p>
        </p:txBody>
      </p:sp>
      <p:sp>
        <p:nvSpPr>
          <p:cNvPr id="16" name="object 16" descr=""/>
          <p:cNvSpPr txBox="1"/>
          <p:nvPr/>
        </p:nvSpPr>
        <p:spPr>
          <a:xfrm>
            <a:off x="6322409" y="2475013"/>
            <a:ext cx="242570" cy="352425"/>
          </a:xfrm>
          <a:prstGeom prst="rect">
            <a:avLst/>
          </a:prstGeom>
        </p:spPr>
        <p:txBody>
          <a:bodyPr wrap="square" lIns="0" tIns="0" rIns="0" bIns="0" rtlCol="0" vert="vert">
            <a:spAutoFit/>
          </a:bodyPr>
          <a:lstStyle/>
          <a:p>
            <a:pPr marL="12700">
              <a:lnSpc>
                <a:spcPts val="1905"/>
              </a:lnSpc>
            </a:pPr>
            <a:r>
              <a:rPr dirty="0" sz="1700" spc="-25">
                <a:latin typeface="宋体"/>
                <a:cs typeface="宋体"/>
              </a:rPr>
              <a:t>...</a:t>
            </a:r>
            <a:endParaRPr sz="1700">
              <a:latin typeface="宋体"/>
              <a:cs typeface="宋体"/>
            </a:endParaRPr>
          </a:p>
        </p:txBody>
      </p:sp>
      <p:graphicFrame>
        <p:nvGraphicFramePr>
          <p:cNvPr id="17" name="object 17" descr=""/>
          <p:cNvGraphicFramePr>
            <a:graphicFrameLocks noGrp="1"/>
          </p:cNvGraphicFramePr>
          <p:nvPr/>
        </p:nvGraphicFramePr>
        <p:xfrm>
          <a:off x="7343154" y="2203667"/>
          <a:ext cx="1649730" cy="331470"/>
        </p:xfrm>
        <a:graphic>
          <a:graphicData uri="http://schemas.openxmlformats.org/drawingml/2006/table">
            <a:tbl>
              <a:tblPr firstRow="1" bandRow="1">
                <a:tableStyleId>{2D5ABB26-0587-4C30-8999-92F81FD0307C}</a:tableStyleId>
              </a:tblPr>
              <a:tblGrid>
                <a:gridCol w="536575"/>
                <a:gridCol w="561975"/>
                <a:gridCol w="536575"/>
              </a:tblGrid>
              <a:tr h="331470">
                <a:tc>
                  <a:txBody>
                    <a:bodyPr/>
                    <a:lstStyle/>
                    <a:p>
                      <a:pPr marL="102235">
                        <a:lnSpc>
                          <a:spcPct val="100000"/>
                        </a:lnSpc>
                        <a:spcBef>
                          <a:spcPts val="585"/>
                        </a:spcBef>
                      </a:pPr>
                      <a:r>
                        <a:rPr dirty="0" sz="1100" spc="-10">
                          <a:latin typeface="Times New Roman"/>
                          <a:cs typeface="Times New Roman"/>
                        </a:rPr>
                        <a:t>batch</a:t>
                      </a:r>
                      <a:endParaRPr sz="1100">
                        <a:latin typeface="Times New Roman"/>
                        <a:cs typeface="Times New Roman"/>
                      </a:endParaRPr>
                    </a:p>
                  </a:txBody>
                  <a:tcPr marL="0" marR="0" marB="0" marT="7429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29539">
                        <a:lnSpc>
                          <a:spcPct val="100000"/>
                        </a:lnSpc>
                        <a:spcBef>
                          <a:spcPts val="585"/>
                        </a:spcBef>
                      </a:pPr>
                      <a:r>
                        <a:rPr dirty="0" sz="1100" spc="-10">
                          <a:latin typeface="Times New Roman"/>
                          <a:cs typeface="Times New Roman"/>
                        </a:rPr>
                        <a:t>batch</a:t>
                      </a:r>
                      <a:endParaRPr sz="1100">
                        <a:latin typeface="Times New Roman"/>
                        <a:cs typeface="Times New Roman"/>
                      </a:endParaRPr>
                    </a:p>
                  </a:txBody>
                  <a:tcPr marL="0" marR="0" marB="0" marT="7429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30810">
                        <a:lnSpc>
                          <a:spcPct val="100000"/>
                        </a:lnSpc>
                        <a:spcBef>
                          <a:spcPts val="585"/>
                        </a:spcBef>
                      </a:pPr>
                      <a:r>
                        <a:rPr dirty="0" sz="1100" spc="-10">
                          <a:latin typeface="Times New Roman"/>
                          <a:cs typeface="Times New Roman"/>
                        </a:rPr>
                        <a:t>batch</a:t>
                      </a:r>
                      <a:endParaRPr sz="1100">
                        <a:latin typeface="Times New Roman"/>
                        <a:cs typeface="Times New Roman"/>
                      </a:endParaRPr>
                    </a:p>
                  </a:txBody>
                  <a:tcPr marL="0" marR="0" marB="0" marT="7429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grpSp>
        <p:nvGrpSpPr>
          <p:cNvPr id="18" name="object 18" descr=""/>
          <p:cNvGrpSpPr/>
          <p:nvPr/>
        </p:nvGrpSpPr>
        <p:grpSpPr>
          <a:xfrm>
            <a:off x="6624888" y="1760112"/>
            <a:ext cx="3178810" cy="1301750"/>
            <a:chOff x="6624888" y="1760112"/>
            <a:chExt cx="3178810" cy="1301750"/>
          </a:xfrm>
        </p:grpSpPr>
        <p:sp>
          <p:nvSpPr>
            <p:cNvPr id="19" name="object 19" descr=""/>
            <p:cNvSpPr/>
            <p:nvPr/>
          </p:nvSpPr>
          <p:spPr>
            <a:xfrm>
              <a:off x="6633064" y="1766868"/>
              <a:ext cx="602615" cy="471170"/>
            </a:xfrm>
            <a:custGeom>
              <a:avLst/>
              <a:gdLst/>
              <a:ahLst/>
              <a:cxnLst/>
              <a:rect l="l" t="t" r="r" b="b"/>
              <a:pathLst>
                <a:path w="602615" h="471169">
                  <a:moveTo>
                    <a:pt x="0" y="0"/>
                  </a:moveTo>
                  <a:lnTo>
                    <a:pt x="602366" y="470595"/>
                  </a:lnTo>
                </a:path>
              </a:pathLst>
            </a:custGeom>
            <a:ln w="13511">
              <a:solidFill>
                <a:srgbClr val="000000"/>
              </a:solidFill>
            </a:ln>
          </p:spPr>
          <p:txBody>
            <a:bodyPr wrap="square" lIns="0" tIns="0" rIns="0" bIns="0" rtlCol="0"/>
            <a:lstStyle/>
            <a:p/>
          </p:txBody>
        </p:sp>
        <p:sp>
          <p:nvSpPr>
            <p:cNvPr id="20" name="object 20" descr=""/>
            <p:cNvSpPr/>
            <p:nvPr/>
          </p:nvSpPr>
          <p:spPr>
            <a:xfrm>
              <a:off x="7198028" y="2194237"/>
              <a:ext cx="100965" cy="93345"/>
            </a:xfrm>
            <a:custGeom>
              <a:avLst/>
              <a:gdLst/>
              <a:ahLst/>
              <a:cxnLst/>
              <a:rect l="l" t="t" r="r" b="b"/>
              <a:pathLst>
                <a:path w="100965" h="93344">
                  <a:moveTo>
                    <a:pt x="56680" y="0"/>
                  </a:moveTo>
                  <a:lnTo>
                    <a:pt x="0" y="72302"/>
                  </a:lnTo>
                  <a:lnTo>
                    <a:pt x="100773" y="92736"/>
                  </a:lnTo>
                  <a:lnTo>
                    <a:pt x="56680" y="0"/>
                  </a:lnTo>
                  <a:close/>
                </a:path>
              </a:pathLst>
            </a:custGeom>
            <a:solidFill>
              <a:srgbClr val="000000"/>
            </a:solidFill>
          </p:spPr>
          <p:txBody>
            <a:bodyPr wrap="square" lIns="0" tIns="0" rIns="0" bIns="0" rtlCol="0"/>
            <a:lstStyle/>
            <a:p/>
          </p:txBody>
        </p:sp>
        <p:sp>
          <p:nvSpPr>
            <p:cNvPr id="21" name="object 21" descr=""/>
            <p:cNvSpPr/>
            <p:nvPr/>
          </p:nvSpPr>
          <p:spPr>
            <a:xfrm>
              <a:off x="6631640" y="2224951"/>
              <a:ext cx="588010" cy="99695"/>
            </a:xfrm>
            <a:custGeom>
              <a:avLst/>
              <a:gdLst/>
              <a:ahLst/>
              <a:cxnLst/>
              <a:rect l="l" t="t" r="r" b="b"/>
              <a:pathLst>
                <a:path w="588009" h="99694">
                  <a:moveTo>
                    <a:pt x="0" y="0"/>
                  </a:moveTo>
                  <a:lnTo>
                    <a:pt x="587812" y="99613"/>
                  </a:lnTo>
                </a:path>
              </a:pathLst>
            </a:custGeom>
            <a:ln w="13503">
              <a:solidFill>
                <a:srgbClr val="000000"/>
              </a:solidFill>
            </a:ln>
          </p:spPr>
          <p:txBody>
            <a:bodyPr wrap="square" lIns="0" tIns="0" rIns="0" bIns="0" rtlCol="0"/>
            <a:lstStyle/>
            <a:p/>
          </p:txBody>
        </p:sp>
        <p:sp>
          <p:nvSpPr>
            <p:cNvPr id="22" name="object 22" descr=""/>
            <p:cNvSpPr/>
            <p:nvPr/>
          </p:nvSpPr>
          <p:spPr>
            <a:xfrm>
              <a:off x="7200427" y="2277377"/>
              <a:ext cx="98425" cy="90805"/>
            </a:xfrm>
            <a:custGeom>
              <a:avLst/>
              <a:gdLst/>
              <a:ahLst/>
              <a:cxnLst/>
              <a:rect l="l" t="t" r="r" b="b"/>
              <a:pathLst>
                <a:path w="98425" h="90805">
                  <a:moveTo>
                    <a:pt x="15400" y="0"/>
                  </a:moveTo>
                  <a:lnTo>
                    <a:pt x="0" y="90522"/>
                  </a:lnTo>
                  <a:lnTo>
                    <a:pt x="98374" y="60636"/>
                  </a:lnTo>
                  <a:lnTo>
                    <a:pt x="15400" y="0"/>
                  </a:lnTo>
                  <a:close/>
                </a:path>
              </a:pathLst>
            </a:custGeom>
            <a:solidFill>
              <a:srgbClr val="000000"/>
            </a:solidFill>
          </p:spPr>
          <p:txBody>
            <a:bodyPr wrap="square" lIns="0" tIns="0" rIns="0" bIns="0" rtlCol="0"/>
            <a:lstStyle/>
            <a:p/>
          </p:txBody>
        </p:sp>
        <p:sp>
          <p:nvSpPr>
            <p:cNvPr id="23" name="object 23" descr=""/>
            <p:cNvSpPr/>
            <p:nvPr/>
          </p:nvSpPr>
          <p:spPr>
            <a:xfrm>
              <a:off x="6634183" y="2494681"/>
              <a:ext cx="605790" cy="560705"/>
            </a:xfrm>
            <a:custGeom>
              <a:avLst/>
              <a:gdLst/>
              <a:ahLst/>
              <a:cxnLst/>
              <a:rect l="l" t="t" r="r" b="b"/>
              <a:pathLst>
                <a:path w="605790" h="560705">
                  <a:moveTo>
                    <a:pt x="0" y="560174"/>
                  </a:moveTo>
                  <a:lnTo>
                    <a:pt x="605575" y="0"/>
                  </a:lnTo>
                </a:path>
              </a:pathLst>
            </a:custGeom>
            <a:ln w="13513">
              <a:solidFill>
                <a:srgbClr val="000000"/>
              </a:solidFill>
            </a:ln>
          </p:spPr>
          <p:txBody>
            <a:bodyPr wrap="square" lIns="0" tIns="0" rIns="0" bIns="0" rtlCol="0"/>
            <a:lstStyle/>
            <a:p/>
          </p:txBody>
        </p:sp>
        <p:sp>
          <p:nvSpPr>
            <p:cNvPr id="24" name="object 24" descr=""/>
            <p:cNvSpPr/>
            <p:nvPr/>
          </p:nvSpPr>
          <p:spPr>
            <a:xfrm>
              <a:off x="7200084" y="2440076"/>
              <a:ext cx="99060" cy="96520"/>
            </a:xfrm>
            <a:custGeom>
              <a:avLst/>
              <a:gdLst/>
              <a:ahLst/>
              <a:cxnLst/>
              <a:rect l="l" t="t" r="r" b="b"/>
              <a:pathLst>
                <a:path w="99059" h="96519">
                  <a:moveTo>
                    <a:pt x="98717" y="0"/>
                  </a:moveTo>
                  <a:lnTo>
                    <a:pt x="0" y="28733"/>
                  </a:lnTo>
                  <a:lnTo>
                    <a:pt x="62505" y="96085"/>
                  </a:lnTo>
                  <a:lnTo>
                    <a:pt x="98717" y="0"/>
                  </a:lnTo>
                  <a:close/>
                </a:path>
              </a:pathLst>
            </a:custGeom>
            <a:solidFill>
              <a:srgbClr val="000000"/>
            </a:solidFill>
          </p:spPr>
          <p:txBody>
            <a:bodyPr wrap="square" lIns="0" tIns="0" rIns="0" bIns="0" rtlCol="0"/>
            <a:lstStyle/>
            <a:p/>
          </p:txBody>
        </p:sp>
        <p:sp>
          <p:nvSpPr>
            <p:cNvPr id="25" name="object 25" descr=""/>
            <p:cNvSpPr/>
            <p:nvPr/>
          </p:nvSpPr>
          <p:spPr>
            <a:xfrm>
              <a:off x="9036775" y="2389036"/>
              <a:ext cx="686435" cy="0"/>
            </a:xfrm>
            <a:custGeom>
              <a:avLst/>
              <a:gdLst/>
              <a:ahLst/>
              <a:cxnLst/>
              <a:rect l="l" t="t" r="r" b="b"/>
              <a:pathLst>
                <a:path w="686434" h="0">
                  <a:moveTo>
                    <a:pt x="0" y="0"/>
                  </a:moveTo>
                  <a:lnTo>
                    <a:pt x="686367" y="0"/>
                  </a:lnTo>
                </a:path>
              </a:pathLst>
            </a:custGeom>
            <a:ln w="13502">
              <a:solidFill>
                <a:srgbClr val="000000"/>
              </a:solidFill>
            </a:ln>
          </p:spPr>
          <p:txBody>
            <a:bodyPr wrap="square" lIns="0" tIns="0" rIns="0" bIns="0" rtlCol="0"/>
            <a:lstStyle/>
            <a:p/>
          </p:txBody>
        </p:sp>
        <p:sp>
          <p:nvSpPr>
            <p:cNvPr id="26" name="object 26" descr=""/>
            <p:cNvSpPr/>
            <p:nvPr/>
          </p:nvSpPr>
          <p:spPr>
            <a:xfrm>
              <a:off x="9711601" y="2343126"/>
              <a:ext cx="92075" cy="92075"/>
            </a:xfrm>
            <a:custGeom>
              <a:avLst/>
              <a:gdLst/>
              <a:ahLst/>
              <a:cxnLst/>
              <a:rect l="l" t="t" r="r" b="b"/>
              <a:pathLst>
                <a:path w="92075" h="92075">
                  <a:moveTo>
                    <a:pt x="0" y="0"/>
                  </a:moveTo>
                  <a:lnTo>
                    <a:pt x="0" y="91818"/>
                  </a:lnTo>
                  <a:lnTo>
                    <a:pt x="91972" y="45909"/>
                  </a:lnTo>
                  <a:lnTo>
                    <a:pt x="0" y="0"/>
                  </a:lnTo>
                  <a:close/>
                </a:path>
              </a:pathLst>
            </a:custGeom>
            <a:solidFill>
              <a:srgbClr val="000000"/>
            </a:solidFill>
          </p:spPr>
          <p:txBody>
            <a:bodyPr wrap="square" lIns="0" tIns="0" rIns="0" bIns="0" rtlCol="0"/>
            <a:lstStyle/>
            <a:p/>
          </p:txBody>
        </p:sp>
        <p:sp>
          <p:nvSpPr>
            <p:cNvPr id="27" name="object 27" descr=""/>
            <p:cNvSpPr/>
            <p:nvPr/>
          </p:nvSpPr>
          <p:spPr>
            <a:xfrm>
              <a:off x="9087991" y="1993533"/>
              <a:ext cx="664845" cy="332105"/>
            </a:xfrm>
            <a:custGeom>
              <a:avLst/>
              <a:gdLst/>
              <a:ahLst/>
              <a:cxnLst/>
              <a:rect l="l" t="t" r="r" b="b"/>
              <a:pathLst>
                <a:path w="664845" h="332105">
                  <a:moveTo>
                    <a:pt x="664546" y="165867"/>
                  </a:moveTo>
                  <a:lnTo>
                    <a:pt x="643755" y="107992"/>
                  </a:lnTo>
                  <a:lnTo>
                    <a:pt x="586387" y="59002"/>
                  </a:lnTo>
                  <a:lnTo>
                    <a:pt x="546330" y="39011"/>
                  </a:lnTo>
                  <a:lnTo>
                    <a:pt x="499944" y="22646"/>
                  </a:lnTo>
                  <a:lnTo>
                    <a:pt x="448165" y="10377"/>
                  </a:lnTo>
                  <a:lnTo>
                    <a:pt x="391932" y="2672"/>
                  </a:lnTo>
                  <a:lnTo>
                    <a:pt x="332183" y="0"/>
                  </a:lnTo>
                  <a:lnTo>
                    <a:pt x="272487" y="2672"/>
                  </a:lnTo>
                  <a:lnTo>
                    <a:pt x="216296" y="10377"/>
                  </a:lnTo>
                  <a:lnTo>
                    <a:pt x="164548" y="22646"/>
                  </a:lnTo>
                  <a:lnTo>
                    <a:pt x="118184" y="39011"/>
                  </a:lnTo>
                  <a:lnTo>
                    <a:pt x="78143" y="59002"/>
                  </a:lnTo>
                  <a:lnTo>
                    <a:pt x="45365" y="82152"/>
                  </a:lnTo>
                  <a:lnTo>
                    <a:pt x="5353" y="136053"/>
                  </a:lnTo>
                  <a:lnTo>
                    <a:pt x="0" y="165867"/>
                  </a:lnTo>
                  <a:lnTo>
                    <a:pt x="5353" y="195680"/>
                  </a:lnTo>
                  <a:lnTo>
                    <a:pt x="45365" y="249577"/>
                  </a:lnTo>
                  <a:lnTo>
                    <a:pt x="78143" y="272724"/>
                  </a:lnTo>
                  <a:lnTo>
                    <a:pt x="118184" y="292712"/>
                  </a:lnTo>
                  <a:lnTo>
                    <a:pt x="164548" y="309074"/>
                  </a:lnTo>
                  <a:lnTo>
                    <a:pt x="216296" y="321340"/>
                  </a:lnTo>
                  <a:lnTo>
                    <a:pt x="272487" y="329044"/>
                  </a:lnTo>
                  <a:lnTo>
                    <a:pt x="332183" y="331716"/>
                  </a:lnTo>
                  <a:lnTo>
                    <a:pt x="391932" y="329044"/>
                  </a:lnTo>
                  <a:lnTo>
                    <a:pt x="448165" y="321340"/>
                  </a:lnTo>
                  <a:lnTo>
                    <a:pt x="499944" y="309074"/>
                  </a:lnTo>
                  <a:lnTo>
                    <a:pt x="546331" y="292712"/>
                  </a:lnTo>
                  <a:lnTo>
                    <a:pt x="586387" y="272724"/>
                  </a:lnTo>
                  <a:lnTo>
                    <a:pt x="619174" y="249577"/>
                  </a:lnTo>
                  <a:lnTo>
                    <a:pt x="659192" y="195680"/>
                  </a:lnTo>
                  <a:lnTo>
                    <a:pt x="664546" y="165867"/>
                  </a:lnTo>
                  <a:close/>
                </a:path>
              </a:pathLst>
            </a:custGeom>
            <a:ln w="13507">
              <a:solidFill>
                <a:srgbClr val="000000"/>
              </a:solidFill>
            </a:ln>
          </p:spPr>
          <p:txBody>
            <a:bodyPr wrap="square" lIns="0" tIns="0" rIns="0" bIns="0" rtlCol="0"/>
            <a:lstStyle/>
            <a:p/>
          </p:txBody>
        </p:sp>
      </p:grpSp>
      <p:sp>
        <p:nvSpPr>
          <p:cNvPr id="28" name="object 28" descr=""/>
          <p:cNvSpPr txBox="1"/>
          <p:nvPr/>
        </p:nvSpPr>
        <p:spPr>
          <a:xfrm>
            <a:off x="9803574" y="1878706"/>
            <a:ext cx="716280" cy="1033780"/>
          </a:xfrm>
          <a:prstGeom prst="rect">
            <a:avLst/>
          </a:prstGeom>
          <a:ln w="13518">
            <a:solidFill>
              <a:srgbClr val="000000"/>
            </a:solidFill>
          </a:ln>
        </p:spPr>
        <p:txBody>
          <a:bodyPr wrap="square" lIns="0" tIns="0" rIns="0" bIns="0" rtlCol="0" vert="horz">
            <a:spAutoFit/>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222885">
              <a:lnSpc>
                <a:spcPct val="100000"/>
              </a:lnSpc>
              <a:spcBef>
                <a:spcPts val="850"/>
              </a:spcBef>
            </a:pPr>
            <a:r>
              <a:rPr dirty="0" sz="1100">
                <a:latin typeface="宋体"/>
                <a:cs typeface="宋体"/>
              </a:rPr>
              <a:t>主</a:t>
            </a:r>
            <a:r>
              <a:rPr dirty="0" sz="1100" spc="-50">
                <a:latin typeface="宋体"/>
                <a:cs typeface="宋体"/>
              </a:rPr>
              <a:t>机</a:t>
            </a:r>
            <a:endParaRPr sz="1100">
              <a:latin typeface="宋体"/>
              <a:cs typeface="宋体"/>
            </a:endParaRPr>
          </a:p>
        </p:txBody>
      </p:sp>
      <p:sp>
        <p:nvSpPr>
          <p:cNvPr id="30" name="object 30" descr=""/>
          <p:cNvSpPr txBox="1">
            <a:spLocks noGrp="1"/>
          </p:cNvSpPr>
          <p:nvPr>
            <p:ph type="sldNum" idx="7" sz="quarter"/>
          </p:nvPr>
        </p:nvSpPr>
        <p:spPr>
          <a:prstGeom prst="rect"/>
        </p:spPr>
        <p:txBody>
          <a:bodyPr wrap="square" lIns="0" tIns="21590" rIns="0" bIns="0" rtlCol="0" vert="horz">
            <a:spAutoFit/>
          </a:bodyPr>
          <a:lstStyle/>
          <a:p>
            <a:pPr marL="38100">
              <a:lnSpc>
                <a:spcPct val="100000"/>
              </a:lnSpc>
              <a:spcBef>
                <a:spcPts val="170"/>
              </a:spcBef>
            </a:pPr>
            <a:fld id="{81D60167-4931-47E6-BA6A-407CBD079E47}" type="slidenum">
              <a:rPr dirty="0" spc="-25"/>
              <a:t>10</a:t>
            </a:fld>
          </a:p>
        </p:txBody>
      </p:sp>
      <p:sp>
        <p:nvSpPr>
          <p:cNvPr id="29" name="object 29" descr=""/>
          <p:cNvSpPr txBox="1"/>
          <p:nvPr/>
        </p:nvSpPr>
        <p:spPr>
          <a:xfrm>
            <a:off x="9198643" y="2077134"/>
            <a:ext cx="460375" cy="156210"/>
          </a:xfrm>
          <a:prstGeom prst="rect">
            <a:avLst/>
          </a:prstGeom>
        </p:spPr>
        <p:txBody>
          <a:bodyPr wrap="square" lIns="0" tIns="13335" rIns="0" bIns="0" rtlCol="0" vert="horz">
            <a:spAutoFit/>
          </a:bodyPr>
          <a:lstStyle/>
          <a:p>
            <a:pPr marL="12700">
              <a:lnSpc>
                <a:spcPct val="100000"/>
              </a:lnSpc>
              <a:spcBef>
                <a:spcPts val="105"/>
              </a:spcBef>
            </a:pPr>
            <a:r>
              <a:rPr dirty="0" sz="850">
                <a:latin typeface="宋体"/>
                <a:cs typeface="宋体"/>
              </a:rPr>
              <a:t>执</a:t>
            </a:r>
            <a:r>
              <a:rPr dirty="0" sz="850">
                <a:latin typeface="宋体"/>
                <a:cs typeface="宋体"/>
              </a:rPr>
              <a:t>行</a:t>
            </a:r>
            <a:r>
              <a:rPr dirty="0" sz="850">
                <a:latin typeface="宋体"/>
                <a:cs typeface="宋体"/>
              </a:rPr>
              <a:t>系</a:t>
            </a:r>
            <a:r>
              <a:rPr dirty="0" sz="850" spc="-50">
                <a:latin typeface="宋体"/>
                <a:cs typeface="宋体"/>
              </a:rPr>
              <a:t>统</a:t>
            </a:r>
            <a:endParaRPr sz="850">
              <a:latin typeface="宋体"/>
              <a:cs typeface="宋体"/>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dc:title>第一章. 绪论</dc:title>
  <dcterms:created xsi:type="dcterms:W3CDTF">2023-02-02T13:19:47Z</dcterms:created>
  <dcterms:modified xsi:type="dcterms:W3CDTF">2023-02-02T13:19:47Z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2022-09-21T00:00:00Z</vt:filetime>
  </property>
  <property fmtid="{D5CDD505-2E9C-101B-9397-08002B2CF9AE}" pid="3" name="Creator">
    <vt:lpwstr>Microsoft® PowerPoint® 2016</vt:lpwstr>
  </property>
  <property fmtid="{D5CDD505-2E9C-101B-9397-08002B2CF9AE}" pid="4" name="LastSaved">
    <vt:filetime>2023-02-02T00:00:00Z</vt:filetime>
  </property>
  <property fmtid="{D5CDD505-2E9C-101B-9397-08002B2CF9AE}" pid="5" name="Producer">
    <vt:lpwstr>Microsoft® PowerPoint® 2016</vt:lpwstr>
  </property>
</Properties>
</file>