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Default Extension="png" ContentType="image/p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Default Extension="jpg" ContentType="image/jpg"/>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showMasterSp="0">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9"/>
          </a:xfrm>
          <a:prstGeom prst="rect">
            <a:avLst/>
          </a:prstGeom>
        </p:spPr>
      </p:pic>
      <p:pic>
        <p:nvPicPr>
          <p:cNvPr id="17" name="bg object 17"/>
          <p:cNvPicPr/>
          <p:nvPr/>
        </p:nvPicPr>
        <p:blipFill>
          <a:blip r:embed="rId3" cstate="print"/>
          <a:stretch>
            <a:fillRect/>
          </a:stretch>
        </p:blipFill>
        <p:spPr>
          <a:xfrm>
            <a:off x="10056876" y="313943"/>
            <a:ext cx="1853183" cy="451103"/>
          </a:xfrm>
          <a:prstGeom prst="rect">
            <a:avLst/>
          </a:prstGeom>
        </p:spPr>
      </p:pic>
      <p:sp>
        <p:nvSpPr>
          <p:cNvPr id="18" name="bg object 18"/>
          <p:cNvSpPr/>
          <p:nvPr/>
        </p:nvSpPr>
        <p:spPr>
          <a:xfrm>
            <a:off x="12191" y="6691883"/>
            <a:ext cx="12179935" cy="166370"/>
          </a:xfrm>
          <a:custGeom>
            <a:avLst/>
            <a:gdLst/>
            <a:ahLst/>
            <a:cxnLst/>
            <a:rect l="l" t="t" r="r" b="b"/>
            <a:pathLst>
              <a:path w="12179935" h="166370">
                <a:moveTo>
                  <a:pt x="12179808" y="0"/>
                </a:moveTo>
                <a:lnTo>
                  <a:pt x="0" y="0"/>
                </a:lnTo>
                <a:lnTo>
                  <a:pt x="0" y="166114"/>
                </a:lnTo>
                <a:lnTo>
                  <a:pt x="12179808" y="166114"/>
                </a:lnTo>
                <a:lnTo>
                  <a:pt x="12179808" y="0"/>
                </a:lnTo>
                <a:close/>
              </a:path>
            </a:pathLst>
          </a:custGeom>
          <a:solidFill>
            <a:srgbClr val="1F517B"/>
          </a:solidFill>
        </p:spPr>
        <p:txBody>
          <a:bodyPr wrap="square" lIns="0" tIns="0" rIns="0" bIns="0" rtlCol="0"/>
          <a:lstStyle/>
          <a:p/>
        </p:txBody>
      </p:sp>
      <p:sp>
        <p:nvSpPr>
          <p:cNvPr id="19" name="bg object 19"/>
          <p:cNvSpPr/>
          <p:nvPr/>
        </p:nvSpPr>
        <p:spPr>
          <a:xfrm>
            <a:off x="326136" y="781050"/>
            <a:ext cx="107314" cy="11430"/>
          </a:xfrm>
          <a:custGeom>
            <a:avLst/>
            <a:gdLst/>
            <a:ahLst/>
            <a:cxnLst/>
            <a:rect l="l" t="t" r="r" b="b"/>
            <a:pathLst>
              <a:path w="107315" h="11429">
                <a:moveTo>
                  <a:pt x="0" y="11429"/>
                </a:moveTo>
                <a:lnTo>
                  <a:pt x="107289" y="11429"/>
                </a:lnTo>
                <a:lnTo>
                  <a:pt x="107289" y="0"/>
                </a:lnTo>
                <a:lnTo>
                  <a:pt x="0" y="0"/>
                </a:lnTo>
                <a:lnTo>
                  <a:pt x="0" y="11429"/>
                </a:lnTo>
                <a:close/>
              </a:path>
            </a:pathLst>
          </a:custGeom>
          <a:solidFill>
            <a:srgbClr val="1F517B"/>
          </a:solidFill>
        </p:spPr>
        <p:txBody>
          <a:bodyPr wrap="square" lIns="0" tIns="0" rIns="0" bIns="0" rtlCol="0"/>
          <a:lstStyle/>
          <a:p/>
        </p:txBody>
      </p:sp>
      <p:sp>
        <p:nvSpPr>
          <p:cNvPr id="20" name="bg object 20"/>
          <p:cNvSpPr/>
          <p:nvPr/>
        </p:nvSpPr>
        <p:spPr>
          <a:xfrm>
            <a:off x="479145" y="781050"/>
            <a:ext cx="1234440" cy="11430"/>
          </a:xfrm>
          <a:custGeom>
            <a:avLst/>
            <a:gdLst/>
            <a:ahLst/>
            <a:cxnLst/>
            <a:rect l="l" t="t" r="r" b="b"/>
            <a:pathLst>
              <a:path w="1234439" h="11429">
                <a:moveTo>
                  <a:pt x="0" y="11429"/>
                </a:moveTo>
                <a:lnTo>
                  <a:pt x="1233830" y="11429"/>
                </a:lnTo>
                <a:lnTo>
                  <a:pt x="1233830" y="0"/>
                </a:lnTo>
                <a:lnTo>
                  <a:pt x="0" y="0"/>
                </a:lnTo>
                <a:lnTo>
                  <a:pt x="0" y="11429"/>
                </a:lnTo>
                <a:close/>
              </a:path>
            </a:pathLst>
          </a:custGeom>
          <a:solidFill>
            <a:srgbClr val="1F517B"/>
          </a:solidFill>
        </p:spPr>
        <p:txBody>
          <a:bodyPr wrap="square" lIns="0" tIns="0" rIns="0" bIns="0" rtlCol="0"/>
          <a:lstStyle/>
          <a:p/>
        </p:txBody>
      </p:sp>
      <p:sp>
        <p:nvSpPr>
          <p:cNvPr id="21" name="bg object 21"/>
          <p:cNvSpPr/>
          <p:nvPr/>
        </p:nvSpPr>
        <p:spPr>
          <a:xfrm>
            <a:off x="326136" y="773430"/>
            <a:ext cx="107314" cy="7620"/>
          </a:xfrm>
          <a:custGeom>
            <a:avLst/>
            <a:gdLst/>
            <a:ahLst/>
            <a:cxnLst/>
            <a:rect l="l" t="t" r="r" b="b"/>
            <a:pathLst>
              <a:path w="107315" h="7620">
                <a:moveTo>
                  <a:pt x="0" y="7620"/>
                </a:moveTo>
                <a:lnTo>
                  <a:pt x="107289" y="7620"/>
                </a:lnTo>
                <a:lnTo>
                  <a:pt x="107289" y="0"/>
                </a:lnTo>
                <a:lnTo>
                  <a:pt x="0" y="0"/>
                </a:lnTo>
                <a:lnTo>
                  <a:pt x="0" y="7620"/>
                </a:lnTo>
                <a:close/>
              </a:path>
            </a:pathLst>
          </a:custGeom>
          <a:solidFill>
            <a:srgbClr val="1F517B"/>
          </a:solidFill>
        </p:spPr>
        <p:txBody>
          <a:bodyPr wrap="square" lIns="0" tIns="0" rIns="0" bIns="0" rtlCol="0"/>
          <a:lstStyle/>
          <a:p/>
        </p:txBody>
      </p:sp>
      <p:sp>
        <p:nvSpPr>
          <p:cNvPr id="22" name="bg object 22"/>
          <p:cNvSpPr/>
          <p:nvPr/>
        </p:nvSpPr>
        <p:spPr>
          <a:xfrm>
            <a:off x="326136" y="374650"/>
            <a:ext cx="34290" cy="398780"/>
          </a:xfrm>
          <a:custGeom>
            <a:avLst/>
            <a:gdLst/>
            <a:ahLst/>
            <a:cxnLst/>
            <a:rect l="l" t="t" r="r" b="b"/>
            <a:pathLst>
              <a:path w="34289" h="398780">
                <a:moveTo>
                  <a:pt x="0" y="398779"/>
                </a:moveTo>
                <a:lnTo>
                  <a:pt x="33832" y="398779"/>
                </a:lnTo>
                <a:lnTo>
                  <a:pt x="33832" y="0"/>
                </a:lnTo>
                <a:lnTo>
                  <a:pt x="0" y="0"/>
                </a:lnTo>
                <a:lnTo>
                  <a:pt x="0" y="398779"/>
                </a:lnTo>
                <a:close/>
              </a:path>
            </a:pathLst>
          </a:custGeom>
          <a:solidFill>
            <a:srgbClr val="1F517B"/>
          </a:solidFill>
        </p:spPr>
        <p:txBody>
          <a:bodyPr wrap="square" lIns="0" tIns="0" rIns="0" bIns="0" rtlCol="0"/>
          <a:lstStyle/>
          <a:p/>
        </p:txBody>
      </p:sp>
      <p:sp>
        <p:nvSpPr>
          <p:cNvPr id="23" name="bg object 23"/>
          <p:cNvSpPr/>
          <p:nvPr/>
        </p:nvSpPr>
        <p:spPr>
          <a:xfrm>
            <a:off x="405688" y="374650"/>
            <a:ext cx="27940" cy="398780"/>
          </a:xfrm>
          <a:custGeom>
            <a:avLst/>
            <a:gdLst/>
            <a:ahLst/>
            <a:cxnLst/>
            <a:rect l="l" t="t" r="r" b="b"/>
            <a:pathLst>
              <a:path w="27940" h="398780">
                <a:moveTo>
                  <a:pt x="0" y="398779"/>
                </a:moveTo>
                <a:lnTo>
                  <a:pt x="27736" y="398779"/>
                </a:lnTo>
                <a:lnTo>
                  <a:pt x="27736" y="0"/>
                </a:lnTo>
                <a:lnTo>
                  <a:pt x="0" y="0"/>
                </a:lnTo>
                <a:lnTo>
                  <a:pt x="0" y="398779"/>
                </a:lnTo>
                <a:close/>
              </a:path>
            </a:pathLst>
          </a:custGeom>
          <a:solidFill>
            <a:srgbClr val="1F517B"/>
          </a:solidFill>
        </p:spPr>
        <p:txBody>
          <a:bodyPr wrap="square" lIns="0" tIns="0" rIns="0" bIns="0" rtlCol="0"/>
          <a:lstStyle/>
          <a:p/>
        </p:txBody>
      </p:sp>
      <p:sp>
        <p:nvSpPr>
          <p:cNvPr id="24" name="bg object 24"/>
          <p:cNvSpPr/>
          <p:nvPr/>
        </p:nvSpPr>
        <p:spPr>
          <a:xfrm>
            <a:off x="479145" y="374650"/>
            <a:ext cx="15875" cy="398780"/>
          </a:xfrm>
          <a:custGeom>
            <a:avLst/>
            <a:gdLst/>
            <a:ahLst/>
            <a:cxnLst/>
            <a:rect l="l" t="t" r="r" b="b"/>
            <a:pathLst>
              <a:path w="15875" h="398780">
                <a:moveTo>
                  <a:pt x="0" y="398779"/>
                </a:moveTo>
                <a:lnTo>
                  <a:pt x="15836" y="398779"/>
                </a:lnTo>
                <a:lnTo>
                  <a:pt x="15836" y="0"/>
                </a:lnTo>
                <a:lnTo>
                  <a:pt x="0" y="0"/>
                </a:lnTo>
                <a:lnTo>
                  <a:pt x="0" y="398779"/>
                </a:lnTo>
                <a:close/>
              </a:path>
            </a:pathLst>
          </a:custGeom>
          <a:solidFill>
            <a:srgbClr val="1F517B"/>
          </a:solidFill>
        </p:spPr>
        <p:txBody>
          <a:bodyPr wrap="square" lIns="0" tIns="0" rIns="0" bIns="0" rtlCol="0"/>
          <a:lstStyle/>
          <a:p/>
        </p:txBody>
      </p:sp>
      <p:sp>
        <p:nvSpPr>
          <p:cNvPr id="25" name="bg object 25"/>
          <p:cNvSpPr/>
          <p:nvPr/>
        </p:nvSpPr>
        <p:spPr>
          <a:xfrm>
            <a:off x="326136" y="359409"/>
            <a:ext cx="34290" cy="15240"/>
          </a:xfrm>
          <a:custGeom>
            <a:avLst/>
            <a:gdLst/>
            <a:ahLst/>
            <a:cxnLst/>
            <a:rect l="l" t="t" r="r" b="b"/>
            <a:pathLst>
              <a:path w="34289" h="15239">
                <a:moveTo>
                  <a:pt x="0" y="15240"/>
                </a:moveTo>
                <a:lnTo>
                  <a:pt x="33832" y="15240"/>
                </a:lnTo>
                <a:lnTo>
                  <a:pt x="33832" y="0"/>
                </a:lnTo>
                <a:lnTo>
                  <a:pt x="0" y="0"/>
                </a:lnTo>
                <a:lnTo>
                  <a:pt x="0" y="15240"/>
                </a:lnTo>
                <a:close/>
              </a:path>
            </a:pathLst>
          </a:custGeom>
          <a:solidFill>
            <a:srgbClr val="1F517B"/>
          </a:solidFill>
        </p:spPr>
        <p:txBody>
          <a:bodyPr wrap="square" lIns="0" tIns="0" rIns="0" bIns="0" rtlCol="0"/>
          <a:lstStyle/>
          <a:p/>
        </p:txBody>
      </p:sp>
      <p:sp>
        <p:nvSpPr>
          <p:cNvPr id="26" name="bg object 26"/>
          <p:cNvSpPr/>
          <p:nvPr/>
        </p:nvSpPr>
        <p:spPr>
          <a:xfrm>
            <a:off x="405688" y="359410"/>
            <a:ext cx="89535" cy="15240"/>
          </a:xfrm>
          <a:custGeom>
            <a:avLst/>
            <a:gdLst/>
            <a:ahLst/>
            <a:cxnLst/>
            <a:rect l="l" t="t" r="r" b="b"/>
            <a:pathLst>
              <a:path w="89534" h="15239">
                <a:moveTo>
                  <a:pt x="0" y="15240"/>
                </a:moveTo>
                <a:lnTo>
                  <a:pt x="89293" y="15240"/>
                </a:lnTo>
                <a:lnTo>
                  <a:pt x="89293" y="0"/>
                </a:lnTo>
                <a:lnTo>
                  <a:pt x="0" y="0"/>
                </a:lnTo>
                <a:lnTo>
                  <a:pt x="0" y="15240"/>
                </a:lnTo>
                <a:close/>
              </a:path>
            </a:pathLst>
          </a:custGeom>
          <a:solidFill>
            <a:srgbClr val="1F517B"/>
          </a:solidFill>
        </p:spPr>
        <p:txBody>
          <a:bodyPr wrap="square" lIns="0" tIns="0" rIns="0" bIns="0" rtlCol="0"/>
          <a:lstStyle/>
          <a:p/>
        </p:txBody>
      </p:sp>
      <p:pic>
        <p:nvPicPr>
          <p:cNvPr id="27" name="bg object 27"/>
          <p:cNvPicPr/>
          <p:nvPr/>
        </p:nvPicPr>
        <p:blipFill>
          <a:blip r:embed="rId4" cstate="print"/>
          <a:stretch>
            <a:fillRect/>
          </a:stretch>
        </p:blipFill>
        <p:spPr>
          <a:xfrm>
            <a:off x="358140" y="219456"/>
            <a:ext cx="1433322" cy="787146"/>
          </a:xfrm>
          <a:prstGeom prst="rect">
            <a:avLst/>
          </a:prstGeom>
        </p:spPr>
      </p:pic>
      <p:pic>
        <p:nvPicPr>
          <p:cNvPr id="28" name="bg object 28"/>
          <p:cNvPicPr/>
          <p:nvPr/>
        </p:nvPicPr>
        <p:blipFill>
          <a:blip r:embed="rId5" cstate="print"/>
          <a:stretch>
            <a:fillRect/>
          </a:stretch>
        </p:blipFill>
        <p:spPr>
          <a:xfrm>
            <a:off x="1324356" y="219456"/>
            <a:ext cx="1235202" cy="787146"/>
          </a:xfrm>
          <a:prstGeom prst="rect">
            <a:avLst/>
          </a:prstGeom>
        </p:spPr>
      </p:pic>
      <p:pic>
        <p:nvPicPr>
          <p:cNvPr id="29" name="bg object 29"/>
          <p:cNvPicPr/>
          <p:nvPr/>
        </p:nvPicPr>
        <p:blipFill>
          <a:blip r:embed="rId6" cstate="print"/>
          <a:stretch>
            <a:fillRect/>
          </a:stretch>
        </p:blipFill>
        <p:spPr>
          <a:xfrm>
            <a:off x="2092451" y="219456"/>
            <a:ext cx="1887474" cy="787146"/>
          </a:xfrm>
          <a:prstGeom prst="rect">
            <a:avLst/>
          </a:prstGeom>
        </p:spPr>
      </p:pic>
      <p:sp>
        <p:nvSpPr>
          <p:cNvPr id="2" name="Holder 2"/>
          <p:cNvSpPr>
            <a:spLocks noGrp="1"/>
          </p:cNvSpPr>
          <p:nvPr>
            <p:ph type="ctrTitle"/>
          </p:nvPr>
        </p:nvSpPr>
        <p:spPr>
          <a:xfrm>
            <a:off x="566724" y="309498"/>
            <a:ext cx="3180715" cy="452120"/>
          </a:xfrm>
          <a:prstGeom prst="rect">
            <a:avLst/>
          </a:prstGeom>
        </p:spPr>
        <p:txBody>
          <a:bodyPr wrap="square" lIns="0" tIns="0" rIns="0" bIns="0">
            <a:spAutoFit/>
          </a:bodyPr>
          <a:lstStyle>
            <a:lvl1pPr>
              <a:defRPr sz="2800" b="1" i="0">
                <a:solidFill>
                  <a:srgbClr val="2D4E7D"/>
                </a:solidFill>
                <a:latin typeface="微软雅黑"/>
                <a:cs typeface="微软雅黑"/>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2D4E7D"/>
                </a:solidFill>
                <a:latin typeface="微软雅黑"/>
                <a:cs typeface="微软雅黑"/>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showMasterSp="0">
  <p:cSld name="Two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9"/>
          </a:xfrm>
          <a:prstGeom prst="rect">
            <a:avLst/>
          </a:prstGeom>
        </p:spPr>
      </p:pic>
      <p:sp>
        <p:nvSpPr>
          <p:cNvPr id="2" name="Holder 2"/>
          <p:cNvSpPr>
            <a:spLocks noGrp="1"/>
          </p:cNvSpPr>
          <p:nvPr>
            <p:ph type="title"/>
          </p:nvPr>
        </p:nvSpPr>
        <p:spPr/>
        <p:txBody>
          <a:bodyPr lIns="0" tIns="0" rIns="0" bIns="0"/>
          <a:lstStyle>
            <a:lvl1pPr>
              <a:defRPr sz="2800" b="1" i="0">
                <a:solidFill>
                  <a:srgbClr val="2D4E7D"/>
                </a:solidFill>
                <a:latin typeface="微软雅黑"/>
                <a:cs typeface="微软雅黑"/>
              </a:defRPr>
            </a:lvl1pPr>
          </a:lstStyle>
          <a:p/>
        </p:txBody>
      </p:sp>
      <p:sp>
        <p:nvSpPr>
          <p:cNvPr id="3" name="Holder 3"/>
          <p:cNvSpPr>
            <a:spLocks noGrp="1"/>
          </p:cNvSpPr>
          <p:nvPr>
            <p:ph idx="2" sz="half"/>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6394830" y="1897760"/>
            <a:ext cx="4413250" cy="4342765"/>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showMasterSp="0">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9"/>
          </a:xfrm>
          <a:prstGeom prst="rect">
            <a:avLst/>
          </a:prstGeom>
        </p:spPr>
      </p:pic>
      <p:sp>
        <p:nvSpPr>
          <p:cNvPr id="2" name="Holder 2"/>
          <p:cNvSpPr>
            <a:spLocks noGrp="1"/>
          </p:cNvSpPr>
          <p:nvPr>
            <p:ph type="title"/>
          </p:nvPr>
        </p:nvSpPr>
        <p:spPr/>
        <p:txBody>
          <a:bodyPr lIns="0" tIns="0" rIns="0" bIns="0"/>
          <a:lstStyle>
            <a:lvl1pPr>
              <a:defRPr sz="2800" b="1" i="0">
                <a:solidFill>
                  <a:srgbClr val="2D4E7D"/>
                </a:solidFill>
                <a:latin typeface="微软雅黑"/>
                <a:cs typeface="微软雅黑"/>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showMasterSp="0">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9"/>
          </a:xfrm>
          <a:prstGeom prst="rect">
            <a:avLst/>
          </a:prstGeom>
        </p:spPr>
      </p:pic>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8"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7999"/>
          </a:xfrm>
          <a:prstGeom prst="rect">
            <a:avLst/>
          </a:prstGeom>
        </p:spPr>
      </p:pic>
      <p:pic>
        <p:nvPicPr>
          <p:cNvPr id="17" name="bg object 17"/>
          <p:cNvPicPr/>
          <p:nvPr/>
        </p:nvPicPr>
        <p:blipFill>
          <a:blip r:embed="rId8" cstate="print"/>
          <a:stretch>
            <a:fillRect/>
          </a:stretch>
        </p:blipFill>
        <p:spPr>
          <a:xfrm>
            <a:off x="10056876" y="313943"/>
            <a:ext cx="1853183" cy="451103"/>
          </a:xfrm>
          <a:prstGeom prst="rect">
            <a:avLst/>
          </a:prstGeom>
        </p:spPr>
      </p:pic>
      <p:sp>
        <p:nvSpPr>
          <p:cNvPr id="18" name="bg object 18"/>
          <p:cNvSpPr/>
          <p:nvPr/>
        </p:nvSpPr>
        <p:spPr>
          <a:xfrm>
            <a:off x="12191" y="6691883"/>
            <a:ext cx="12179935" cy="166370"/>
          </a:xfrm>
          <a:custGeom>
            <a:avLst/>
            <a:gdLst/>
            <a:ahLst/>
            <a:cxnLst/>
            <a:rect l="l" t="t" r="r" b="b"/>
            <a:pathLst>
              <a:path w="12179935" h="166370">
                <a:moveTo>
                  <a:pt x="12179808" y="0"/>
                </a:moveTo>
                <a:lnTo>
                  <a:pt x="0" y="0"/>
                </a:lnTo>
                <a:lnTo>
                  <a:pt x="0" y="166114"/>
                </a:lnTo>
                <a:lnTo>
                  <a:pt x="12179808" y="166114"/>
                </a:lnTo>
                <a:lnTo>
                  <a:pt x="12179808" y="0"/>
                </a:lnTo>
                <a:close/>
              </a:path>
            </a:pathLst>
          </a:custGeom>
          <a:solidFill>
            <a:srgbClr val="1F517B"/>
          </a:solidFill>
        </p:spPr>
        <p:txBody>
          <a:bodyPr wrap="square" lIns="0" tIns="0" rIns="0" bIns="0" rtlCol="0"/>
          <a:lstStyle/>
          <a:p/>
        </p:txBody>
      </p:sp>
      <p:sp>
        <p:nvSpPr>
          <p:cNvPr id="19" name="bg object 19"/>
          <p:cNvSpPr/>
          <p:nvPr/>
        </p:nvSpPr>
        <p:spPr>
          <a:xfrm>
            <a:off x="326136" y="781050"/>
            <a:ext cx="107314" cy="11430"/>
          </a:xfrm>
          <a:custGeom>
            <a:avLst/>
            <a:gdLst/>
            <a:ahLst/>
            <a:cxnLst/>
            <a:rect l="l" t="t" r="r" b="b"/>
            <a:pathLst>
              <a:path w="107315" h="11429">
                <a:moveTo>
                  <a:pt x="0" y="11429"/>
                </a:moveTo>
                <a:lnTo>
                  <a:pt x="107289" y="11429"/>
                </a:lnTo>
                <a:lnTo>
                  <a:pt x="107289" y="0"/>
                </a:lnTo>
                <a:lnTo>
                  <a:pt x="0" y="0"/>
                </a:lnTo>
                <a:lnTo>
                  <a:pt x="0" y="11429"/>
                </a:lnTo>
                <a:close/>
              </a:path>
            </a:pathLst>
          </a:custGeom>
          <a:solidFill>
            <a:srgbClr val="1F517B"/>
          </a:solidFill>
        </p:spPr>
        <p:txBody>
          <a:bodyPr wrap="square" lIns="0" tIns="0" rIns="0" bIns="0" rtlCol="0"/>
          <a:lstStyle/>
          <a:p/>
        </p:txBody>
      </p:sp>
      <p:sp>
        <p:nvSpPr>
          <p:cNvPr id="20" name="bg object 20"/>
          <p:cNvSpPr/>
          <p:nvPr/>
        </p:nvSpPr>
        <p:spPr>
          <a:xfrm>
            <a:off x="479145" y="781050"/>
            <a:ext cx="1234440" cy="11430"/>
          </a:xfrm>
          <a:custGeom>
            <a:avLst/>
            <a:gdLst/>
            <a:ahLst/>
            <a:cxnLst/>
            <a:rect l="l" t="t" r="r" b="b"/>
            <a:pathLst>
              <a:path w="1234439" h="11429">
                <a:moveTo>
                  <a:pt x="0" y="11429"/>
                </a:moveTo>
                <a:lnTo>
                  <a:pt x="1233830" y="11429"/>
                </a:lnTo>
                <a:lnTo>
                  <a:pt x="1233830" y="0"/>
                </a:lnTo>
                <a:lnTo>
                  <a:pt x="0" y="0"/>
                </a:lnTo>
                <a:lnTo>
                  <a:pt x="0" y="11429"/>
                </a:lnTo>
                <a:close/>
              </a:path>
            </a:pathLst>
          </a:custGeom>
          <a:solidFill>
            <a:srgbClr val="1F517B"/>
          </a:solidFill>
        </p:spPr>
        <p:txBody>
          <a:bodyPr wrap="square" lIns="0" tIns="0" rIns="0" bIns="0" rtlCol="0"/>
          <a:lstStyle/>
          <a:p/>
        </p:txBody>
      </p:sp>
      <p:sp>
        <p:nvSpPr>
          <p:cNvPr id="21" name="bg object 21"/>
          <p:cNvSpPr/>
          <p:nvPr/>
        </p:nvSpPr>
        <p:spPr>
          <a:xfrm>
            <a:off x="326136" y="773430"/>
            <a:ext cx="107314" cy="7620"/>
          </a:xfrm>
          <a:custGeom>
            <a:avLst/>
            <a:gdLst/>
            <a:ahLst/>
            <a:cxnLst/>
            <a:rect l="l" t="t" r="r" b="b"/>
            <a:pathLst>
              <a:path w="107315" h="7620">
                <a:moveTo>
                  <a:pt x="0" y="7620"/>
                </a:moveTo>
                <a:lnTo>
                  <a:pt x="107289" y="7620"/>
                </a:lnTo>
                <a:lnTo>
                  <a:pt x="107289" y="0"/>
                </a:lnTo>
                <a:lnTo>
                  <a:pt x="0" y="0"/>
                </a:lnTo>
                <a:lnTo>
                  <a:pt x="0" y="7620"/>
                </a:lnTo>
                <a:close/>
              </a:path>
            </a:pathLst>
          </a:custGeom>
          <a:solidFill>
            <a:srgbClr val="1F517B"/>
          </a:solidFill>
        </p:spPr>
        <p:txBody>
          <a:bodyPr wrap="square" lIns="0" tIns="0" rIns="0" bIns="0" rtlCol="0"/>
          <a:lstStyle/>
          <a:p/>
        </p:txBody>
      </p:sp>
      <p:sp>
        <p:nvSpPr>
          <p:cNvPr id="22" name="bg object 22"/>
          <p:cNvSpPr/>
          <p:nvPr/>
        </p:nvSpPr>
        <p:spPr>
          <a:xfrm>
            <a:off x="326136" y="374650"/>
            <a:ext cx="34290" cy="398780"/>
          </a:xfrm>
          <a:custGeom>
            <a:avLst/>
            <a:gdLst/>
            <a:ahLst/>
            <a:cxnLst/>
            <a:rect l="l" t="t" r="r" b="b"/>
            <a:pathLst>
              <a:path w="34289" h="398780">
                <a:moveTo>
                  <a:pt x="0" y="398779"/>
                </a:moveTo>
                <a:lnTo>
                  <a:pt x="33832" y="398779"/>
                </a:lnTo>
                <a:lnTo>
                  <a:pt x="33832" y="0"/>
                </a:lnTo>
                <a:lnTo>
                  <a:pt x="0" y="0"/>
                </a:lnTo>
                <a:lnTo>
                  <a:pt x="0" y="398779"/>
                </a:lnTo>
                <a:close/>
              </a:path>
            </a:pathLst>
          </a:custGeom>
          <a:solidFill>
            <a:srgbClr val="1F517B"/>
          </a:solidFill>
        </p:spPr>
        <p:txBody>
          <a:bodyPr wrap="square" lIns="0" tIns="0" rIns="0" bIns="0" rtlCol="0"/>
          <a:lstStyle/>
          <a:p/>
        </p:txBody>
      </p:sp>
      <p:sp>
        <p:nvSpPr>
          <p:cNvPr id="23" name="bg object 23"/>
          <p:cNvSpPr/>
          <p:nvPr/>
        </p:nvSpPr>
        <p:spPr>
          <a:xfrm>
            <a:off x="405688" y="374650"/>
            <a:ext cx="27940" cy="398780"/>
          </a:xfrm>
          <a:custGeom>
            <a:avLst/>
            <a:gdLst/>
            <a:ahLst/>
            <a:cxnLst/>
            <a:rect l="l" t="t" r="r" b="b"/>
            <a:pathLst>
              <a:path w="27940" h="398780">
                <a:moveTo>
                  <a:pt x="0" y="398779"/>
                </a:moveTo>
                <a:lnTo>
                  <a:pt x="27736" y="398779"/>
                </a:lnTo>
                <a:lnTo>
                  <a:pt x="27736" y="0"/>
                </a:lnTo>
                <a:lnTo>
                  <a:pt x="0" y="0"/>
                </a:lnTo>
                <a:lnTo>
                  <a:pt x="0" y="398779"/>
                </a:lnTo>
                <a:close/>
              </a:path>
            </a:pathLst>
          </a:custGeom>
          <a:solidFill>
            <a:srgbClr val="1F517B"/>
          </a:solidFill>
        </p:spPr>
        <p:txBody>
          <a:bodyPr wrap="square" lIns="0" tIns="0" rIns="0" bIns="0" rtlCol="0"/>
          <a:lstStyle/>
          <a:p/>
        </p:txBody>
      </p:sp>
      <p:sp>
        <p:nvSpPr>
          <p:cNvPr id="24" name="bg object 24"/>
          <p:cNvSpPr/>
          <p:nvPr/>
        </p:nvSpPr>
        <p:spPr>
          <a:xfrm>
            <a:off x="479145" y="374650"/>
            <a:ext cx="15875" cy="398780"/>
          </a:xfrm>
          <a:custGeom>
            <a:avLst/>
            <a:gdLst/>
            <a:ahLst/>
            <a:cxnLst/>
            <a:rect l="l" t="t" r="r" b="b"/>
            <a:pathLst>
              <a:path w="15875" h="398780">
                <a:moveTo>
                  <a:pt x="0" y="398779"/>
                </a:moveTo>
                <a:lnTo>
                  <a:pt x="15836" y="398779"/>
                </a:lnTo>
                <a:lnTo>
                  <a:pt x="15836" y="0"/>
                </a:lnTo>
                <a:lnTo>
                  <a:pt x="0" y="0"/>
                </a:lnTo>
                <a:lnTo>
                  <a:pt x="0" y="398779"/>
                </a:lnTo>
                <a:close/>
              </a:path>
            </a:pathLst>
          </a:custGeom>
          <a:solidFill>
            <a:srgbClr val="1F517B"/>
          </a:solidFill>
        </p:spPr>
        <p:txBody>
          <a:bodyPr wrap="square" lIns="0" tIns="0" rIns="0" bIns="0" rtlCol="0"/>
          <a:lstStyle/>
          <a:p/>
        </p:txBody>
      </p:sp>
      <p:sp>
        <p:nvSpPr>
          <p:cNvPr id="25" name="bg object 25"/>
          <p:cNvSpPr/>
          <p:nvPr/>
        </p:nvSpPr>
        <p:spPr>
          <a:xfrm>
            <a:off x="326136" y="359409"/>
            <a:ext cx="34290" cy="15240"/>
          </a:xfrm>
          <a:custGeom>
            <a:avLst/>
            <a:gdLst/>
            <a:ahLst/>
            <a:cxnLst/>
            <a:rect l="l" t="t" r="r" b="b"/>
            <a:pathLst>
              <a:path w="34289" h="15239">
                <a:moveTo>
                  <a:pt x="0" y="15240"/>
                </a:moveTo>
                <a:lnTo>
                  <a:pt x="33832" y="15240"/>
                </a:lnTo>
                <a:lnTo>
                  <a:pt x="33832" y="0"/>
                </a:lnTo>
                <a:lnTo>
                  <a:pt x="0" y="0"/>
                </a:lnTo>
                <a:lnTo>
                  <a:pt x="0" y="15240"/>
                </a:lnTo>
                <a:close/>
              </a:path>
            </a:pathLst>
          </a:custGeom>
          <a:solidFill>
            <a:srgbClr val="1F517B"/>
          </a:solidFill>
        </p:spPr>
        <p:txBody>
          <a:bodyPr wrap="square" lIns="0" tIns="0" rIns="0" bIns="0" rtlCol="0"/>
          <a:lstStyle/>
          <a:p/>
        </p:txBody>
      </p:sp>
      <p:sp>
        <p:nvSpPr>
          <p:cNvPr id="26" name="bg object 26"/>
          <p:cNvSpPr/>
          <p:nvPr/>
        </p:nvSpPr>
        <p:spPr>
          <a:xfrm>
            <a:off x="405688" y="359410"/>
            <a:ext cx="89535" cy="15240"/>
          </a:xfrm>
          <a:custGeom>
            <a:avLst/>
            <a:gdLst/>
            <a:ahLst/>
            <a:cxnLst/>
            <a:rect l="l" t="t" r="r" b="b"/>
            <a:pathLst>
              <a:path w="89534" h="15239">
                <a:moveTo>
                  <a:pt x="0" y="15240"/>
                </a:moveTo>
                <a:lnTo>
                  <a:pt x="89293" y="15240"/>
                </a:lnTo>
                <a:lnTo>
                  <a:pt x="89293" y="0"/>
                </a:lnTo>
                <a:lnTo>
                  <a:pt x="0" y="0"/>
                </a:lnTo>
                <a:lnTo>
                  <a:pt x="0" y="15240"/>
                </a:lnTo>
                <a:close/>
              </a:path>
            </a:pathLst>
          </a:custGeom>
          <a:solidFill>
            <a:srgbClr val="1F517B"/>
          </a:solidFill>
        </p:spPr>
        <p:txBody>
          <a:bodyPr wrap="square" lIns="0" tIns="0" rIns="0" bIns="0" rtlCol="0"/>
          <a:lstStyle/>
          <a:p/>
        </p:txBody>
      </p:sp>
      <p:sp>
        <p:nvSpPr>
          <p:cNvPr id="2" name="Holder 2"/>
          <p:cNvSpPr>
            <a:spLocks noGrp="1"/>
          </p:cNvSpPr>
          <p:nvPr>
            <p:ph type="title"/>
          </p:nvPr>
        </p:nvSpPr>
        <p:spPr>
          <a:xfrm>
            <a:off x="566724" y="309498"/>
            <a:ext cx="1800860" cy="452120"/>
          </a:xfrm>
          <a:prstGeom prst="rect">
            <a:avLst/>
          </a:prstGeom>
        </p:spPr>
        <p:txBody>
          <a:bodyPr wrap="square" lIns="0" tIns="0" rIns="0" bIns="0">
            <a:spAutoFit/>
          </a:bodyPr>
          <a:lstStyle>
            <a:lvl1pPr>
              <a:defRPr sz="2800" b="1" i="0">
                <a:solidFill>
                  <a:srgbClr val="2D4E7D"/>
                </a:solidFill>
                <a:latin typeface="微软雅黑"/>
                <a:cs typeface="微软雅黑"/>
              </a:defRPr>
            </a:lvl1pPr>
          </a:lstStyle>
          <a:p/>
        </p:txBody>
      </p:sp>
      <p:sp>
        <p:nvSpPr>
          <p:cNvPr id="3" name="Holder 3"/>
          <p:cNvSpPr>
            <a:spLocks noGrp="1"/>
          </p:cNvSpPr>
          <p:nvPr>
            <p:ph type="body" idx="1"/>
          </p:nvPr>
        </p:nvSpPr>
        <p:spPr>
          <a:xfrm>
            <a:off x="1344675" y="1916880"/>
            <a:ext cx="9101455" cy="3912235"/>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idx="5" sz="quarter"/>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 Id="rId3"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 Id="rId3" Type="http://schemas.openxmlformats.org/officeDocument/2006/relationships/image" Target="../media/image36.png"/><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 Id="rId3" Type="http://schemas.openxmlformats.org/officeDocument/2006/relationships/image" Target="../media/image39.jpg"/><Relationship Id="rId4" Type="http://schemas.openxmlformats.org/officeDocument/2006/relationships/image" Target="../media/image40.jpg"/><Relationship Id="rId5" Type="http://schemas.openxmlformats.org/officeDocument/2006/relationships/image" Target="../media/image41.jpg"/><Relationship Id="rId6" Type="http://schemas.openxmlformats.org/officeDocument/2006/relationships/image" Target="../media/image4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43.png"/><Relationship Id="rId5" Type="http://schemas.openxmlformats.org/officeDocument/2006/relationships/image" Target="../media/image4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45.png"/><Relationship Id="rId4" Type="http://schemas.openxmlformats.org/officeDocument/2006/relationships/image" Target="../media/image4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47.jpg"/><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0.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53.png"/><Relationship Id="rId5" Type="http://schemas.openxmlformats.org/officeDocument/2006/relationships/image" Target="../media/image5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5.png"/><Relationship Id="rId3" Type="http://schemas.openxmlformats.org/officeDocument/2006/relationships/image" Target="../media/image56.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5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0.png"/><Relationship Id="rId3" Type="http://schemas.openxmlformats.org/officeDocument/2006/relationships/image" Target="../media/image61.png"/><Relationship Id="rId4" Type="http://schemas.openxmlformats.org/officeDocument/2006/relationships/image" Target="../media/image6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descr=""/>
          <p:cNvGrpSpPr/>
          <p:nvPr/>
        </p:nvGrpSpPr>
        <p:grpSpPr>
          <a:xfrm>
            <a:off x="358140" y="219456"/>
            <a:ext cx="2912110" cy="787400"/>
            <a:chOff x="358140" y="219456"/>
            <a:chExt cx="2912110" cy="787400"/>
          </a:xfrm>
        </p:grpSpPr>
        <p:pic>
          <p:nvPicPr>
            <p:cNvPr id="3" name="object 3" descr=""/>
            <p:cNvPicPr/>
            <p:nvPr/>
          </p:nvPicPr>
          <p:blipFill>
            <a:blip r:embed="rId2" cstate="print"/>
            <a:stretch>
              <a:fillRect/>
            </a:stretch>
          </p:blipFill>
          <p:spPr>
            <a:xfrm>
              <a:off x="358140" y="219456"/>
              <a:ext cx="1433322" cy="787146"/>
            </a:xfrm>
            <a:prstGeom prst="rect">
              <a:avLst/>
            </a:prstGeom>
          </p:spPr>
        </p:pic>
        <p:pic>
          <p:nvPicPr>
            <p:cNvPr id="4" name="object 4" descr=""/>
            <p:cNvPicPr/>
            <p:nvPr/>
          </p:nvPicPr>
          <p:blipFill>
            <a:blip r:embed="rId3" cstate="print"/>
            <a:stretch>
              <a:fillRect/>
            </a:stretch>
          </p:blipFill>
          <p:spPr>
            <a:xfrm>
              <a:off x="1324356" y="219456"/>
              <a:ext cx="1235202" cy="787146"/>
            </a:xfrm>
            <a:prstGeom prst="rect">
              <a:avLst/>
            </a:prstGeom>
          </p:spPr>
        </p:pic>
        <p:pic>
          <p:nvPicPr>
            <p:cNvPr id="5" name="object 5" descr=""/>
            <p:cNvPicPr/>
            <p:nvPr/>
          </p:nvPicPr>
          <p:blipFill>
            <a:blip r:embed="rId4" cstate="print"/>
            <a:stretch>
              <a:fillRect/>
            </a:stretch>
          </p:blipFill>
          <p:spPr>
            <a:xfrm>
              <a:off x="2092451" y="219456"/>
              <a:ext cx="1177289" cy="787146"/>
            </a:xfrm>
            <a:prstGeom prst="rect">
              <a:avLst/>
            </a:prstGeom>
          </p:spPr>
        </p:pic>
      </p:grpSp>
      <p:sp>
        <p:nvSpPr>
          <p:cNvPr id="6" name="object 6"/>
          <p:cNvSpPr txBox="1">
            <a:spLocks noGrp="1"/>
          </p:cNvSpPr>
          <p:nvPr>
            <p:ph type="title"/>
          </p:nvPr>
        </p:nvSpPr>
        <p:spPr>
          <a:xfrm>
            <a:off x="566724" y="309498"/>
            <a:ext cx="2470785" cy="452120"/>
          </a:xfrm>
          <a:prstGeom prst="rect"/>
        </p:spPr>
        <p:txBody>
          <a:bodyPr wrap="square" lIns="0" tIns="12065" rIns="0" bIns="0" rtlCol="0" vert="horz">
            <a:spAutoFit/>
          </a:bodyPr>
          <a:lstStyle/>
          <a:p>
            <a:pPr marL="12700">
              <a:lnSpc>
                <a:spcPct val="100000"/>
              </a:lnSpc>
              <a:spcBef>
                <a:spcPts val="95"/>
              </a:spcBef>
            </a:pPr>
            <a:r>
              <a:rPr dirty="0" spc="-25"/>
              <a:t>Linux</a:t>
            </a:r>
            <a:r>
              <a:rPr dirty="0" spc="-30"/>
              <a:t>——</a:t>
            </a:r>
            <a:r>
              <a:rPr dirty="0" spc="-35"/>
              <a:t>管</a:t>
            </a:r>
            <a:r>
              <a:rPr dirty="0" spc="-50"/>
              <a:t>道</a:t>
            </a:r>
          </a:p>
        </p:txBody>
      </p:sp>
      <p:sp>
        <p:nvSpPr>
          <p:cNvPr id="7" name="object 7" descr=""/>
          <p:cNvSpPr txBox="1"/>
          <p:nvPr/>
        </p:nvSpPr>
        <p:spPr>
          <a:xfrm>
            <a:off x="842873" y="1159670"/>
            <a:ext cx="10313035" cy="4781550"/>
          </a:xfrm>
          <a:prstGeom prst="rect">
            <a:avLst/>
          </a:prstGeom>
        </p:spPr>
        <p:txBody>
          <a:bodyPr wrap="square" lIns="0" tIns="121920" rIns="0" bIns="0" rtlCol="0" vert="horz">
            <a:spAutoFit/>
          </a:bodyPr>
          <a:lstStyle/>
          <a:p>
            <a:pPr marL="545465" indent="-533400">
              <a:lnSpc>
                <a:spcPct val="100000"/>
              </a:lnSpc>
              <a:spcBef>
                <a:spcPts val="960"/>
              </a:spcBef>
              <a:buClr>
                <a:srgbClr val="1F517B"/>
              </a:buClr>
              <a:buSzPct val="93750"/>
              <a:buFont typeface="Wingdings"/>
              <a:buChar char=""/>
              <a:tabLst>
                <a:tab pos="545465" algn="l"/>
                <a:tab pos="546735" algn="l"/>
              </a:tabLst>
            </a:pPr>
            <a:r>
              <a:rPr dirty="0" sz="2400" spc="-5">
                <a:latin typeface="微软雅黑"/>
                <a:cs typeface="微软雅黑"/>
              </a:rPr>
              <a:t>管道是进程间基于文件的一种间接通信机制。</a:t>
            </a:r>
            <a:endParaRPr sz="2400">
              <a:latin typeface="微软雅黑"/>
              <a:cs typeface="微软雅黑"/>
            </a:endParaRPr>
          </a:p>
          <a:p>
            <a:pPr marL="545465" indent="-533400">
              <a:lnSpc>
                <a:spcPct val="100000"/>
              </a:lnSpc>
              <a:spcBef>
                <a:spcPts val="865"/>
              </a:spcBef>
              <a:buClr>
                <a:srgbClr val="1F517B"/>
              </a:buClr>
              <a:buSzPct val="93750"/>
              <a:buFont typeface="Wingdings"/>
              <a:buChar char=""/>
              <a:tabLst>
                <a:tab pos="545465" algn="l"/>
                <a:tab pos="546735" algn="l"/>
              </a:tabLst>
            </a:pPr>
            <a:r>
              <a:rPr dirty="0" sz="2400" spc="-15">
                <a:latin typeface="微软雅黑"/>
                <a:cs typeface="微软雅黑"/>
              </a:rPr>
              <a:t>管道是半双工的，数据只能单向流动。</a:t>
            </a:r>
            <a:endParaRPr sz="2400">
              <a:latin typeface="微软雅黑"/>
              <a:cs typeface="微软雅黑"/>
            </a:endParaRPr>
          </a:p>
          <a:p>
            <a:pPr marL="545465" marR="5080" indent="-533400">
              <a:lnSpc>
                <a:spcPct val="130000"/>
              </a:lnSpc>
              <a:buClr>
                <a:srgbClr val="1F517B"/>
              </a:buClr>
              <a:buSzPct val="93750"/>
              <a:buFont typeface="Wingdings"/>
              <a:buChar char=""/>
              <a:tabLst>
                <a:tab pos="545465" algn="l"/>
                <a:tab pos="546735" algn="l"/>
              </a:tabLst>
            </a:pPr>
            <a:r>
              <a:rPr dirty="0" sz="2400" spc="-5">
                <a:latin typeface="微软雅黑"/>
                <a:cs typeface="微软雅黑"/>
              </a:rPr>
              <a:t>管道对于管道两端的进程而言就是一个文件，写管道时内容添加在文件末</a:t>
            </a:r>
            <a:r>
              <a:rPr dirty="0" sz="2400" spc="-5">
                <a:latin typeface="微软雅黑"/>
                <a:cs typeface="微软雅黑"/>
              </a:rPr>
              <a:t>尾，读管道则从文件头部读出。</a:t>
            </a:r>
            <a:endParaRPr sz="2400">
              <a:latin typeface="微软雅黑"/>
              <a:cs typeface="微软雅黑"/>
            </a:endParaRPr>
          </a:p>
          <a:p>
            <a:pPr marL="545465" indent="-533400">
              <a:lnSpc>
                <a:spcPct val="100000"/>
              </a:lnSpc>
              <a:spcBef>
                <a:spcPts val="865"/>
              </a:spcBef>
              <a:buClr>
                <a:srgbClr val="1F517B"/>
              </a:buClr>
              <a:buSzPct val="93750"/>
              <a:buFont typeface="Wingdings"/>
              <a:buChar char=""/>
              <a:tabLst>
                <a:tab pos="545465" algn="l"/>
                <a:tab pos="546735" algn="l"/>
              </a:tabLst>
            </a:pPr>
            <a:r>
              <a:rPr dirty="0" sz="2400" spc="-15" b="1">
                <a:solidFill>
                  <a:srgbClr val="C00000"/>
                </a:solidFill>
                <a:latin typeface="微软雅黑"/>
                <a:cs typeface="微软雅黑"/>
              </a:rPr>
              <a:t>无名管道</a:t>
            </a:r>
            <a:endParaRPr sz="2400">
              <a:latin typeface="微软雅黑"/>
              <a:cs typeface="微软雅黑"/>
            </a:endParaRPr>
          </a:p>
          <a:p>
            <a:pPr lvl="1" marL="1002665" indent="-533400">
              <a:lnSpc>
                <a:spcPct val="100000"/>
              </a:lnSpc>
              <a:spcBef>
                <a:spcPts val="865"/>
              </a:spcBef>
              <a:buClr>
                <a:srgbClr val="1F517B"/>
              </a:buClr>
              <a:buSzPct val="93750"/>
              <a:buFont typeface="Wingdings"/>
              <a:buChar char=""/>
              <a:tabLst>
                <a:tab pos="1002665" algn="l"/>
                <a:tab pos="1003935" algn="l"/>
              </a:tabLst>
            </a:pPr>
            <a:r>
              <a:rPr dirty="0" sz="2400" spc="-5">
                <a:latin typeface="微软雅黑"/>
                <a:cs typeface="微软雅黑"/>
              </a:rPr>
              <a:t>无名管道没有名字，只有一组文件描述</a:t>
            </a:r>
            <a:endParaRPr sz="2400">
              <a:latin typeface="微软雅黑"/>
              <a:cs typeface="微软雅黑"/>
            </a:endParaRPr>
          </a:p>
          <a:p>
            <a:pPr lvl="1" marL="1002665" indent="-533400">
              <a:lnSpc>
                <a:spcPct val="100000"/>
              </a:lnSpc>
              <a:spcBef>
                <a:spcPts val="865"/>
              </a:spcBef>
              <a:buClr>
                <a:srgbClr val="1F517B"/>
              </a:buClr>
              <a:buSzPct val="93750"/>
              <a:buFont typeface="Wingdings"/>
              <a:buChar char=""/>
              <a:tabLst>
                <a:tab pos="1002665" algn="l"/>
                <a:tab pos="1003935" algn="l"/>
              </a:tabLst>
            </a:pPr>
            <a:r>
              <a:rPr dirty="0" sz="2400" spc="-15">
                <a:latin typeface="微软雅黑"/>
                <a:cs typeface="微软雅黑"/>
              </a:rPr>
              <a:t>子进程从父进程继承文件描述符</a:t>
            </a:r>
            <a:endParaRPr sz="2400">
              <a:latin typeface="微软雅黑"/>
              <a:cs typeface="微软雅黑"/>
            </a:endParaRPr>
          </a:p>
          <a:p>
            <a:pPr lvl="1" marL="1002665" indent="-533400">
              <a:lnSpc>
                <a:spcPct val="100000"/>
              </a:lnSpc>
              <a:spcBef>
                <a:spcPts val="865"/>
              </a:spcBef>
              <a:buClr>
                <a:srgbClr val="1F517B"/>
              </a:buClr>
              <a:buSzPct val="93750"/>
              <a:buFont typeface="Wingdings"/>
              <a:buChar char=""/>
              <a:tabLst>
                <a:tab pos="1002665" algn="l"/>
                <a:tab pos="1003935" algn="l"/>
              </a:tabLst>
            </a:pPr>
            <a:r>
              <a:rPr dirty="0" sz="2400" spc="-5">
                <a:latin typeface="微软雅黑"/>
                <a:cs typeface="微软雅黑"/>
              </a:rPr>
              <a:t>只能用于具有亲缘关系的进程间的通信</a:t>
            </a:r>
            <a:endParaRPr sz="2400">
              <a:latin typeface="微软雅黑"/>
              <a:cs typeface="微软雅黑"/>
            </a:endParaRPr>
          </a:p>
          <a:p>
            <a:pPr marL="545465" indent="-533400">
              <a:lnSpc>
                <a:spcPct val="100000"/>
              </a:lnSpc>
              <a:spcBef>
                <a:spcPts val="865"/>
              </a:spcBef>
              <a:buClr>
                <a:srgbClr val="1F517B"/>
              </a:buClr>
              <a:buSzPct val="93750"/>
              <a:buFont typeface="Wingdings"/>
              <a:buChar char=""/>
              <a:tabLst>
                <a:tab pos="545465" algn="l"/>
                <a:tab pos="546735" algn="l"/>
              </a:tabLst>
            </a:pPr>
            <a:r>
              <a:rPr dirty="0" sz="2400" spc="-15" b="1">
                <a:solidFill>
                  <a:srgbClr val="C00000"/>
                </a:solidFill>
                <a:latin typeface="微软雅黑"/>
                <a:cs typeface="微软雅黑"/>
              </a:rPr>
              <a:t>命名管道</a:t>
            </a:r>
            <a:endParaRPr sz="2400">
              <a:latin typeface="微软雅黑"/>
              <a:cs typeface="微软雅黑"/>
            </a:endParaRPr>
          </a:p>
          <a:p>
            <a:pPr lvl="1" marL="1002665" indent="-533400">
              <a:lnSpc>
                <a:spcPct val="100000"/>
              </a:lnSpc>
              <a:spcBef>
                <a:spcPts val="865"/>
              </a:spcBef>
              <a:buClr>
                <a:srgbClr val="1F517B"/>
              </a:buClr>
              <a:buSzPct val="93750"/>
              <a:buFont typeface="Wingdings"/>
              <a:buChar char=""/>
              <a:tabLst>
                <a:tab pos="1002665" algn="l"/>
                <a:tab pos="1003935" algn="l"/>
              </a:tabLst>
            </a:pPr>
            <a:r>
              <a:rPr dirty="0" sz="2400" spc="-5">
                <a:latin typeface="微软雅黑"/>
                <a:cs typeface="微软雅黑"/>
              </a:rPr>
              <a:t>管道有文件名，允许无亲缘关系的进程通过访问管道文件进行通信。</a:t>
            </a:r>
            <a:endParaRPr sz="2400">
              <a:latin typeface="微软雅黑"/>
              <a:cs typeface="微软雅黑"/>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p:spPr>
        <p:txBody>
          <a:bodyPr wrap="square" lIns="0" tIns="12065" rIns="0" bIns="0" rtlCol="0" vert="horz">
            <a:spAutoFit/>
          </a:bodyPr>
          <a:lstStyle/>
          <a:p>
            <a:pPr marL="12700">
              <a:lnSpc>
                <a:spcPct val="100000"/>
              </a:lnSpc>
              <a:spcBef>
                <a:spcPts val="95"/>
              </a:spcBef>
            </a:pPr>
            <a:r>
              <a:rPr dirty="0" spc="-25"/>
              <a:t>Linux</a:t>
            </a:r>
            <a:r>
              <a:rPr dirty="0" spc="-30"/>
              <a:t>——</a:t>
            </a:r>
            <a:r>
              <a:rPr dirty="0" spc="-35"/>
              <a:t>共</a:t>
            </a:r>
            <a:r>
              <a:rPr dirty="0" spc="-35"/>
              <a:t>享</a:t>
            </a:r>
            <a:r>
              <a:rPr dirty="0" spc="-35"/>
              <a:t>内</a:t>
            </a:r>
            <a:r>
              <a:rPr dirty="0" spc="-50"/>
              <a:t>存</a:t>
            </a:r>
          </a:p>
        </p:txBody>
      </p:sp>
      <p:sp>
        <p:nvSpPr>
          <p:cNvPr id="3" name="object 3" descr=""/>
          <p:cNvSpPr txBox="1"/>
          <p:nvPr/>
        </p:nvSpPr>
        <p:spPr>
          <a:xfrm>
            <a:off x="756005" y="1170559"/>
            <a:ext cx="10694670" cy="391160"/>
          </a:xfrm>
          <a:prstGeom prst="rect">
            <a:avLst/>
          </a:prstGeom>
        </p:spPr>
        <p:txBody>
          <a:bodyPr wrap="square" lIns="0" tIns="12700" rIns="0" bIns="0" rtlCol="0" vert="horz">
            <a:spAutoFit/>
          </a:bodyPr>
          <a:lstStyle/>
          <a:p>
            <a:pPr marL="12700">
              <a:lnSpc>
                <a:spcPct val="100000"/>
              </a:lnSpc>
              <a:spcBef>
                <a:spcPts val="100"/>
              </a:spcBef>
            </a:pPr>
            <a:r>
              <a:rPr dirty="0" sz="2400" spc="-5">
                <a:latin typeface="微软雅黑"/>
                <a:cs typeface="微软雅黑"/>
              </a:rPr>
              <a:t>共享内存是把同一片物理内存区域同时映射到多个进程的地址空间的通信机制。</a:t>
            </a:r>
            <a:endParaRPr sz="2400">
              <a:latin typeface="微软雅黑"/>
              <a:cs typeface="微软雅黑"/>
            </a:endParaRPr>
          </a:p>
        </p:txBody>
      </p:sp>
      <p:pic>
        <p:nvPicPr>
          <p:cNvPr id="4" name="object 4"/>
          <p:cNvPicPr/>
          <p:nvPr/>
        </p:nvPicPr>
        <p:blipFill>
          <a:blip r:embed="rId2" cstate="print"/>
          <a:stretch>
            <a:fillRect/>
          </a:stretch>
        </p:blipFill>
        <p:spPr>
          <a:xfrm>
            <a:off x="940308" y="1825751"/>
            <a:ext cx="10296144" cy="439064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descr=""/>
          <p:cNvGrpSpPr/>
          <p:nvPr/>
        </p:nvGrpSpPr>
        <p:grpSpPr>
          <a:xfrm>
            <a:off x="358140" y="219456"/>
            <a:ext cx="2952750" cy="787400"/>
            <a:chOff x="358140" y="219456"/>
            <a:chExt cx="2952750" cy="787400"/>
          </a:xfrm>
        </p:grpSpPr>
        <p:pic>
          <p:nvPicPr>
            <p:cNvPr id="3" name="object 3" descr=""/>
            <p:cNvPicPr/>
            <p:nvPr/>
          </p:nvPicPr>
          <p:blipFill>
            <a:blip r:embed="rId2" cstate="print"/>
            <a:stretch>
              <a:fillRect/>
            </a:stretch>
          </p:blipFill>
          <p:spPr>
            <a:xfrm>
              <a:off x="358140" y="219456"/>
              <a:ext cx="1177290" cy="787146"/>
            </a:xfrm>
            <a:prstGeom prst="rect">
              <a:avLst/>
            </a:prstGeom>
          </p:spPr>
        </p:pic>
        <p:pic>
          <p:nvPicPr>
            <p:cNvPr id="4" name="object 4" descr=""/>
            <p:cNvPicPr/>
            <p:nvPr/>
          </p:nvPicPr>
          <p:blipFill>
            <a:blip r:embed="rId3" cstate="print"/>
            <a:stretch>
              <a:fillRect/>
            </a:stretch>
          </p:blipFill>
          <p:spPr>
            <a:xfrm>
              <a:off x="1068323" y="219456"/>
              <a:ext cx="2242566" cy="787146"/>
            </a:xfrm>
            <a:prstGeom prst="rect">
              <a:avLst/>
            </a:prstGeom>
          </p:spPr>
        </p:pic>
      </p:grpSp>
      <p:sp>
        <p:nvSpPr>
          <p:cNvPr id="5" name="object 5" descr=""/>
          <p:cNvSpPr txBox="1"/>
          <p:nvPr/>
        </p:nvSpPr>
        <p:spPr>
          <a:xfrm>
            <a:off x="1447291" y="1703908"/>
            <a:ext cx="9121140" cy="3044190"/>
          </a:xfrm>
          <a:prstGeom prst="rect">
            <a:avLst/>
          </a:prstGeom>
        </p:spPr>
        <p:txBody>
          <a:bodyPr wrap="square" lIns="0" tIns="12700" rIns="0" bIns="0" rtlCol="0" vert="horz">
            <a:spAutoFit/>
          </a:bodyPr>
          <a:lstStyle/>
          <a:p>
            <a:pPr marL="12700">
              <a:lnSpc>
                <a:spcPct val="100000"/>
              </a:lnSpc>
              <a:spcBef>
                <a:spcPts val="100"/>
              </a:spcBef>
            </a:pPr>
            <a:r>
              <a:rPr dirty="0" sz="2400" b="1">
                <a:solidFill>
                  <a:srgbClr val="C00000"/>
                </a:solidFill>
                <a:latin typeface="微软雅黑"/>
                <a:cs typeface="微软雅黑"/>
              </a:rPr>
              <a:t>int</a:t>
            </a:r>
            <a:r>
              <a:rPr dirty="0" sz="2400" spc="-80" b="1">
                <a:solidFill>
                  <a:srgbClr val="C00000"/>
                </a:solidFill>
                <a:latin typeface="微软雅黑"/>
                <a:cs typeface="微软雅黑"/>
              </a:rPr>
              <a:t> </a:t>
            </a:r>
            <a:r>
              <a:rPr dirty="0" sz="2400" b="1">
                <a:solidFill>
                  <a:srgbClr val="C00000"/>
                </a:solidFill>
                <a:latin typeface="微软雅黑"/>
                <a:cs typeface="微软雅黑"/>
              </a:rPr>
              <a:t>shmget(key_t</a:t>
            </a:r>
            <a:r>
              <a:rPr dirty="0" sz="2400" spc="-30" b="1">
                <a:solidFill>
                  <a:srgbClr val="C00000"/>
                </a:solidFill>
                <a:latin typeface="微软雅黑"/>
                <a:cs typeface="微软雅黑"/>
              </a:rPr>
              <a:t> </a:t>
            </a:r>
            <a:r>
              <a:rPr dirty="0" sz="2400" spc="-10" b="1">
                <a:solidFill>
                  <a:srgbClr val="C00000"/>
                </a:solidFill>
                <a:latin typeface="微软雅黑"/>
                <a:cs typeface="微软雅黑"/>
              </a:rPr>
              <a:t>key,int</a:t>
            </a:r>
            <a:r>
              <a:rPr dirty="0" sz="2400" spc="-65" b="1">
                <a:solidFill>
                  <a:srgbClr val="C00000"/>
                </a:solidFill>
                <a:latin typeface="微软雅黑"/>
                <a:cs typeface="微软雅黑"/>
              </a:rPr>
              <a:t> </a:t>
            </a:r>
            <a:r>
              <a:rPr dirty="0" sz="2400" b="1">
                <a:solidFill>
                  <a:srgbClr val="C00000"/>
                </a:solidFill>
                <a:latin typeface="微软雅黑"/>
                <a:cs typeface="微软雅黑"/>
              </a:rPr>
              <a:t>size,int</a:t>
            </a:r>
            <a:r>
              <a:rPr dirty="0" sz="2400" spc="-40" b="1">
                <a:solidFill>
                  <a:srgbClr val="C00000"/>
                </a:solidFill>
                <a:latin typeface="微软雅黑"/>
                <a:cs typeface="微软雅黑"/>
              </a:rPr>
              <a:t> </a:t>
            </a:r>
            <a:r>
              <a:rPr dirty="0" sz="2400" spc="-10" b="1">
                <a:solidFill>
                  <a:srgbClr val="C00000"/>
                </a:solidFill>
                <a:latin typeface="微软雅黑"/>
                <a:cs typeface="微软雅黑"/>
              </a:rPr>
              <a:t>shmflg)</a:t>
            </a:r>
            <a:endParaRPr sz="2400">
              <a:latin typeface="微软雅黑"/>
              <a:cs typeface="微软雅黑"/>
            </a:endParaRPr>
          </a:p>
          <a:p>
            <a:pPr marL="546100" marR="5080" indent="-533400">
              <a:lnSpc>
                <a:spcPct val="150000"/>
              </a:lnSpc>
              <a:spcBef>
                <a:spcPts val="1205"/>
              </a:spcBef>
              <a:tabLst>
                <a:tab pos="498475" algn="l"/>
              </a:tabLst>
            </a:pPr>
            <a:r>
              <a:rPr dirty="0" sz="2400" spc="-50">
                <a:latin typeface="微软雅黑"/>
                <a:cs typeface="微软雅黑"/>
              </a:rPr>
              <a:t>①</a:t>
            </a:r>
            <a:r>
              <a:rPr dirty="0" sz="2400">
                <a:latin typeface="微软雅黑"/>
                <a:cs typeface="微软雅黑"/>
              </a:rPr>
              <a:t>	</a:t>
            </a:r>
            <a:r>
              <a:rPr dirty="0" sz="2400" spc="-15">
                <a:latin typeface="微软雅黑"/>
                <a:cs typeface="微软雅黑"/>
              </a:rPr>
              <a:t>key</a:t>
            </a:r>
            <a:r>
              <a:rPr dirty="0" sz="2400" spc="-10">
                <a:latin typeface="微软雅黑"/>
                <a:cs typeface="微软雅黑"/>
              </a:rPr>
              <a:t>：键值，多个需要使用同一共享内存的进程用相同的</a:t>
            </a:r>
            <a:r>
              <a:rPr dirty="0" sz="2400" spc="-20">
                <a:latin typeface="微软雅黑"/>
                <a:cs typeface="微软雅黑"/>
              </a:rPr>
              <a:t>key</a:t>
            </a:r>
            <a:r>
              <a:rPr dirty="0" sz="2400" spc="-25">
                <a:latin typeface="微软雅黑"/>
                <a:cs typeface="微软雅黑"/>
              </a:rPr>
              <a:t>来创</a:t>
            </a:r>
            <a:r>
              <a:rPr dirty="0" sz="2400" spc="-15">
                <a:latin typeface="微软雅黑"/>
                <a:cs typeface="微软雅黑"/>
              </a:rPr>
              <a:t>建或获取该共享内存。</a:t>
            </a:r>
            <a:endParaRPr sz="2400">
              <a:latin typeface="微软雅黑"/>
              <a:cs typeface="微软雅黑"/>
            </a:endParaRPr>
          </a:p>
          <a:p>
            <a:pPr marL="12700">
              <a:lnSpc>
                <a:spcPct val="100000"/>
              </a:lnSpc>
              <a:spcBef>
                <a:spcPts val="2640"/>
              </a:spcBef>
              <a:tabLst>
                <a:tab pos="498475" algn="l"/>
              </a:tabLst>
            </a:pPr>
            <a:r>
              <a:rPr dirty="0" sz="2400" spc="-50">
                <a:latin typeface="微软雅黑"/>
                <a:cs typeface="微软雅黑"/>
              </a:rPr>
              <a:t>②</a:t>
            </a:r>
            <a:r>
              <a:rPr dirty="0" sz="2400">
                <a:latin typeface="微软雅黑"/>
                <a:cs typeface="微软雅黑"/>
              </a:rPr>
              <a:t>	</a:t>
            </a:r>
            <a:r>
              <a:rPr dirty="0" sz="2400" spc="-10">
                <a:latin typeface="微软雅黑"/>
                <a:cs typeface="微软雅黑"/>
              </a:rPr>
              <a:t>size：共享内存的大小。</a:t>
            </a:r>
            <a:endParaRPr sz="2400">
              <a:latin typeface="微软雅黑"/>
              <a:cs typeface="微软雅黑"/>
            </a:endParaRPr>
          </a:p>
          <a:p>
            <a:pPr marL="12700">
              <a:lnSpc>
                <a:spcPct val="100000"/>
              </a:lnSpc>
              <a:spcBef>
                <a:spcPts val="2640"/>
              </a:spcBef>
              <a:tabLst>
                <a:tab pos="498475" algn="l"/>
              </a:tabLst>
            </a:pPr>
            <a:r>
              <a:rPr dirty="0" sz="2400" spc="-50">
                <a:latin typeface="微软雅黑"/>
                <a:cs typeface="微软雅黑"/>
              </a:rPr>
              <a:t>③</a:t>
            </a:r>
            <a:r>
              <a:rPr dirty="0" sz="2400">
                <a:latin typeface="微软雅黑"/>
                <a:cs typeface="微软雅黑"/>
              </a:rPr>
              <a:t>	shmflg:</a:t>
            </a:r>
            <a:r>
              <a:rPr dirty="0" sz="2400" spc="-45">
                <a:latin typeface="微软雅黑"/>
                <a:cs typeface="微软雅黑"/>
              </a:rPr>
              <a:t> </a:t>
            </a:r>
            <a:r>
              <a:rPr dirty="0" sz="2400" spc="-10">
                <a:latin typeface="微软雅黑"/>
                <a:cs typeface="微软雅黑"/>
              </a:rPr>
              <a:t>IPC_CREAT</a:t>
            </a:r>
            <a:r>
              <a:rPr dirty="0" sz="2400" spc="-75">
                <a:latin typeface="微软雅黑"/>
                <a:cs typeface="微软雅黑"/>
              </a:rPr>
              <a:t> </a:t>
            </a:r>
            <a:r>
              <a:rPr dirty="0" sz="2400">
                <a:latin typeface="微软雅黑"/>
                <a:cs typeface="微软雅黑"/>
              </a:rPr>
              <a:t>|</a:t>
            </a:r>
            <a:r>
              <a:rPr dirty="0" sz="2400" spc="-35">
                <a:latin typeface="微软雅黑"/>
                <a:cs typeface="微软雅黑"/>
              </a:rPr>
              <a:t> </a:t>
            </a:r>
            <a:r>
              <a:rPr dirty="0" sz="2400" spc="-20">
                <a:latin typeface="微软雅黑"/>
                <a:cs typeface="微软雅黑"/>
              </a:rPr>
              <a:t>0666</a:t>
            </a:r>
            <a:endParaRPr sz="2400">
              <a:latin typeface="微软雅黑"/>
              <a:cs typeface="微软雅黑"/>
            </a:endParaRPr>
          </a:p>
        </p:txBody>
      </p:sp>
      <p:sp>
        <p:nvSpPr>
          <p:cNvPr id="6" name="object 6"/>
          <p:cNvSpPr txBox="1">
            <a:spLocks noGrp="1"/>
          </p:cNvSpPr>
          <p:nvPr>
            <p:ph type="title"/>
          </p:nvPr>
        </p:nvSpPr>
        <p:spPr>
          <a:xfrm>
            <a:off x="566724" y="309498"/>
            <a:ext cx="2511425" cy="452120"/>
          </a:xfrm>
          <a:prstGeom prst="rect"/>
        </p:spPr>
        <p:txBody>
          <a:bodyPr wrap="square" lIns="0" tIns="12065" rIns="0" bIns="0" rtlCol="0" vert="horz">
            <a:spAutoFit/>
          </a:bodyPr>
          <a:lstStyle/>
          <a:p>
            <a:pPr marL="12700">
              <a:lnSpc>
                <a:spcPct val="100000"/>
              </a:lnSpc>
              <a:spcBef>
                <a:spcPts val="95"/>
              </a:spcBef>
            </a:pPr>
            <a:r>
              <a:rPr dirty="0" spc="-40"/>
              <a:t>共享</a:t>
            </a:r>
            <a:r>
              <a:rPr dirty="0" spc="-35"/>
              <a:t>内</a:t>
            </a:r>
            <a:r>
              <a:rPr dirty="0" spc="-35"/>
              <a:t>存</a:t>
            </a:r>
            <a:r>
              <a:rPr dirty="0" spc="-35"/>
              <a:t>的</a:t>
            </a:r>
            <a:r>
              <a:rPr dirty="0" spc="-35"/>
              <a:t>创</a:t>
            </a:r>
            <a:r>
              <a:rPr dirty="0" spc="-50"/>
              <a:t>建</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358140" y="219456"/>
            <a:ext cx="2597658" cy="787146"/>
          </a:xfrm>
          <a:prstGeom prst="rect">
            <a:avLst/>
          </a:prstGeom>
        </p:spPr>
      </p:pic>
      <p:sp>
        <p:nvSpPr>
          <p:cNvPr id="3" name="object 3" descr=""/>
          <p:cNvSpPr txBox="1"/>
          <p:nvPr/>
        </p:nvSpPr>
        <p:spPr>
          <a:xfrm>
            <a:off x="1907794" y="1514678"/>
            <a:ext cx="7903209" cy="3839845"/>
          </a:xfrm>
          <a:prstGeom prst="rect">
            <a:avLst/>
          </a:prstGeom>
        </p:spPr>
        <p:txBody>
          <a:bodyPr wrap="square" lIns="0" tIns="12700" rIns="0" bIns="0" rtlCol="0" vert="horz">
            <a:spAutoFit/>
          </a:bodyPr>
          <a:lstStyle/>
          <a:p>
            <a:pPr marL="12700">
              <a:lnSpc>
                <a:spcPct val="100000"/>
              </a:lnSpc>
              <a:spcBef>
                <a:spcPts val="100"/>
              </a:spcBef>
            </a:pPr>
            <a:r>
              <a:rPr dirty="0" sz="2400" b="1">
                <a:solidFill>
                  <a:srgbClr val="C00000"/>
                </a:solidFill>
                <a:latin typeface="微软雅黑"/>
                <a:cs typeface="微软雅黑"/>
              </a:rPr>
              <a:t>void</a:t>
            </a:r>
            <a:r>
              <a:rPr dirty="0" sz="2400" spc="-20" b="1">
                <a:solidFill>
                  <a:srgbClr val="C00000"/>
                </a:solidFill>
                <a:latin typeface="微软雅黑"/>
                <a:cs typeface="微软雅黑"/>
              </a:rPr>
              <a:t> </a:t>
            </a:r>
            <a:r>
              <a:rPr dirty="0" sz="2400" b="1">
                <a:solidFill>
                  <a:srgbClr val="C00000"/>
                </a:solidFill>
                <a:latin typeface="微软雅黑"/>
                <a:cs typeface="微软雅黑"/>
              </a:rPr>
              <a:t>*shmat</a:t>
            </a:r>
            <a:r>
              <a:rPr dirty="0" sz="2400" spc="-20" b="1">
                <a:solidFill>
                  <a:srgbClr val="C00000"/>
                </a:solidFill>
                <a:latin typeface="微软雅黑"/>
                <a:cs typeface="微软雅黑"/>
              </a:rPr>
              <a:t> </a:t>
            </a:r>
            <a:r>
              <a:rPr dirty="0" sz="2400" b="1">
                <a:solidFill>
                  <a:srgbClr val="C00000"/>
                </a:solidFill>
                <a:latin typeface="微软雅黑"/>
                <a:cs typeface="微软雅黑"/>
              </a:rPr>
              <a:t>(</a:t>
            </a:r>
            <a:r>
              <a:rPr dirty="0" sz="2400" spc="-30" b="1">
                <a:solidFill>
                  <a:srgbClr val="C00000"/>
                </a:solidFill>
                <a:latin typeface="微软雅黑"/>
                <a:cs typeface="微软雅黑"/>
              </a:rPr>
              <a:t> </a:t>
            </a:r>
            <a:r>
              <a:rPr dirty="0" sz="2400" b="1">
                <a:solidFill>
                  <a:srgbClr val="C00000"/>
                </a:solidFill>
                <a:latin typeface="微软雅黑"/>
                <a:cs typeface="微软雅黑"/>
              </a:rPr>
              <a:t>int</a:t>
            </a:r>
            <a:r>
              <a:rPr dirty="0" sz="2400" spc="-30" b="1">
                <a:solidFill>
                  <a:srgbClr val="C00000"/>
                </a:solidFill>
                <a:latin typeface="微软雅黑"/>
                <a:cs typeface="微软雅黑"/>
              </a:rPr>
              <a:t> </a:t>
            </a:r>
            <a:r>
              <a:rPr dirty="0" sz="2400" b="1">
                <a:solidFill>
                  <a:srgbClr val="C00000"/>
                </a:solidFill>
                <a:latin typeface="微软雅黑"/>
                <a:cs typeface="微软雅黑"/>
              </a:rPr>
              <a:t>shmid,</a:t>
            </a:r>
            <a:r>
              <a:rPr dirty="0" sz="2400" spc="-25" b="1">
                <a:solidFill>
                  <a:srgbClr val="C00000"/>
                </a:solidFill>
                <a:latin typeface="微软雅黑"/>
                <a:cs typeface="微软雅黑"/>
              </a:rPr>
              <a:t> </a:t>
            </a:r>
            <a:r>
              <a:rPr dirty="0" sz="2400" b="1">
                <a:solidFill>
                  <a:srgbClr val="C00000"/>
                </a:solidFill>
                <a:latin typeface="微软雅黑"/>
                <a:cs typeface="微软雅黑"/>
              </a:rPr>
              <a:t>char</a:t>
            </a:r>
            <a:r>
              <a:rPr dirty="0" sz="2400" spc="-25" b="1">
                <a:solidFill>
                  <a:srgbClr val="C00000"/>
                </a:solidFill>
                <a:latin typeface="微软雅黑"/>
                <a:cs typeface="微软雅黑"/>
              </a:rPr>
              <a:t> </a:t>
            </a:r>
            <a:r>
              <a:rPr dirty="0" sz="2400" spc="-10" b="1">
                <a:solidFill>
                  <a:srgbClr val="C00000"/>
                </a:solidFill>
                <a:latin typeface="微软雅黑"/>
                <a:cs typeface="微软雅黑"/>
              </a:rPr>
              <a:t>*shmaddr,</a:t>
            </a:r>
            <a:r>
              <a:rPr dirty="0" sz="2400" spc="-25" b="1">
                <a:solidFill>
                  <a:srgbClr val="C00000"/>
                </a:solidFill>
                <a:latin typeface="微软雅黑"/>
                <a:cs typeface="微软雅黑"/>
              </a:rPr>
              <a:t> </a:t>
            </a:r>
            <a:r>
              <a:rPr dirty="0" sz="2400" b="1">
                <a:solidFill>
                  <a:srgbClr val="C00000"/>
                </a:solidFill>
                <a:latin typeface="微软雅黑"/>
                <a:cs typeface="微软雅黑"/>
              </a:rPr>
              <a:t>int</a:t>
            </a:r>
            <a:r>
              <a:rPr dirty="0" sz="2400" spc="-25" b="1">
                <a:solidFill>
                  <a:srgbClr val="C00000"/>
                </a:solidFill>
                <a:latin typeface="微软雅黑"/>
                <a:cs typeface="微软雅黑"/>
              </a:rPr>
              <a:t> </a:t>
            </a:r>
            <a:r>
              <a:rPr dirty="0" sz="2400" spc="-10" b="1">
                <a:solidFill>
                  <a:srgbClr val="C00000"/>
                </a:solidFill>
                <a:latin typeface="微软雅黑"/>
                <a:cs typeface="微软雅黑"/>
              </a:rPr>
              <a:t>shmflg)</a:t>
            </a:r>
            <a:endParaRPr sz="2400">
              <a:latin typeface="微软雅黑"/>
              <a:cs typeface="微软雅黑"/>
            </a:endParaRPr>
          </a:p>
          <a:p>
            <a:pPr marL="12700">
              <a:lnSpc>
                <a:spcPct val="100000"/>
              </a:lnSpc>
              <a:spcBef>
                <a:spcPts val="1730"/>
              </a:spcBef>
            </a:pPr>
            <a:r>
              <a:rPr dirty="0" sz="2400" spc="50">
                <a:latin typeface="微软雅黑"/>
                <a:cs typeface="微软雅黑"/>
              </a:rPr>
              <a:t>① </a:t>
            </a:r>
            <a:r>
              <a:rPr dirty="0" sz="2400" spc="-10">
                <a:latin typeface="微软雅黑"/>
                <a:cs typeface="微软雅黑"/>
              </a:rPr>
              <a:t>shmid</a:t>
            </a:r>
            <a:r>
              <a:rPr dirty="0" sz="2400" spc="-5">
                <a:latin typeface="微软雅黑"/>
                <a:cs typeface="微软雅黑"/>
              </a:rPr>
              <a:t>：共享内存句柄</a:t>
            </a:r>
            <a:r>
              <a:rPr dirty="0" sz="2400" spc="-10">
                <a:latin typeface="微软雅黑"/>
                <a:cs typeface="微软雅黑"/>
              </a:rPr>
              <a:t>，shmget调用的返回值；</a:t>
            </a:r>
            <a:endParaRPr sz="2400">
              <a:latin typeface="微软雅黑"/>
              <a:cs typeface="微软雅黑"/>
            </a:endParaRPr>
          </a:p>
          <a:p>
            <a:pPr marL="12700">
              <a:lnSpc>
                <a:spcPct val="100000"/>
              </a:lnSpc>
              <a:spcBef>
                <a:spcPts val="1730"/>
              </a:spcBef>
            </a:pPr>
            <a:r>
              <a:rPr dirty="0" sz="2400" spc="30">
                <a:latin typeface="微软雅黑"/>
                <a:cs typeface="微软雅黑"/>
              </a:rPr>
              <a:t>② </a:t>
            </a:r>
            <a:r>
              <a:rPr dirty="0" sz="2400" spc="-10">
                <a:latin typeface="微软雅黑"/>
                <a:cs typeface="微软雅黑"/>
              </a:rPr>
              <a:t>shmaddr：一般用NULL;</a:t>
            </a:r>
            <a:endParaRPr sz="2400">
              <a:latin typeface="微软雅黑"/>
              <a:cs typeface="微软雅黑"/>
            </a:endParaRPr>
          </a:p>
          <a:p>
            <a:pPr marL="12700">
              <a:lnSpc>
                <a:spcPct val="100000"/>
              </a:lnSpc>
              <a:spcBef>
                <a:spcPts val="1730"/>
              </a:spcBef>
            </a:pPr>
            <a:r>
              <a:rPr dirty="0" sz="2400">
                <a:latin typeface="微软雅黑"/>
                <a:cs typeface="微软雅黑"/>
              </a:rPr>
              <a:t>③</a:t>
            </a:r>
            <a:r>
              <a:rPr dirty="0" sz="2400" spc="-15">
                <a:latin typeface="微软雅黑"/>
                <a:cs typeface="微软雅黑"/>
              </a:rPr>
              <a:t> </a:t>
            </a:r>
            <a:r>
              <a:rPr dirty="0" sz="2400">
                <a:latin typeface="微软雅黑"/>
                <a:cs typeface="微软雅黑"/>
              </a:rPr>
              <a:t>shmflg：SHM_R</a:t>
            </a:r>
            <a:r>
              <a:rPr dirty="0" sz="2400" spc="10">
                <a:latin typeface="微软雅黑"/>
                <a:cs typeface="微软雅黑"/>
              </a:rPr>
              <a:t> </a:t>
            </a:r>
            <a:r>
              <a:rPr dirty="0" sz="2400">
                <a:latin typeface="微软雅黑"/>
                <a:cs typeface="微软雅黑"/>
              </a:rPr>
              <a:t>|</a:t>
            </a:r>
            <a:r>
              <a:rPr dirty="0" sz="2400" spc="-5">
                <a:latin typeface="微软雅黑"/>
                <a:cs typeface="微软雅黑"/>
              </a:rPr>
              <a:t> </a:t>
            </a:r>
            <a:r>
              <a:rPr dirty="0" sz="2400" spc="-10">
                <a:latin typeface="微软雅黑"/>
                <a:cs typeface="微软雅黑"/>
              </a:rPr>
              <a:t>SHM_W</a:t>
            </a:r>
            <a:endParaRPr sz="2400">
              <a:latin typeface="微软雅黑"/>
              <a:cs typeface="微软雅黑"/>
            </a:endParaRPr>
          </a:p>
          <a:p>
            <a:pPr marL="12700">
              <a:lnSpc>
                <a:spcPct val="100000"/>
              </a:lnSpc>
              <a:spcBef>
                <a:spcPts val="1730"/>
              </a:spcBef>
            </a:pPr>
            <a:r>
              <a:rPr dirty="0" sz="2400" spc="-30" b="1">
                <a:latin typeface="微软雅黑"/>
                <a:cs typeface="微软雅黑"/>
              </a:rPr>
              <a:t>例：</a:t>
            </a:r>
            <a:endParaRPr sz="2400">
              <a:latin typeface="微软雅黑"/>
              <a:cs typeface="微软雅黑"/>
            </a:endParaRPr>
          </a:p>
          <a:p>
            <a:pPr marL="12700">
              <a:lnSpc>
                <a:spcPct val="100000"/>
              </a:lnSpc>
              <a:spcBef>
                <a:spcPts val="1730"/>
              </a:spcBef>
            </a:pPr>
            <a:r>
              <a:rPr dirty="0" sz="2400" b="1">
                <a:solidFill>
                  <a:srgbClr val="1F517B"/>
                </a:solidFill>
                <a:latin typeface="微软雅黑"/>
                <a:cs typeface="微软雅黑"/>
              </a:rPr>
              <a:t>S =</a:t>
            </a:r>
            <a:r>
              <a:rPr dirty="0" sz="2400" spc="-5" b="1">
                <a:solidFill>
                  <a:srgbClr val="1F517B"/>
                </a:solidFill>
                <a:latin typeface="微软雅黑"/>
                <a:cs typeface="微软雅黑"/>
              </a:rPr>
              <a:t> </a:t>
            </a:r>
            <a:r>
              <a:rPr dirty="0" sz="2400" b="1">
                <a:solidFill>
                  <a:srgbClr val="1F517B"/>
                </a:solidFill>
                <a:latin typeface="微软雅黑"/>
                <a:cs typeface="微软雅黑"/>
              </a:rPr>
              <a:t>(char</a:t>
            </a:r>
            <a:r>
              <a:rPr dirty="0" sz="2400" spc="-15" b="1">
                <a:solidFill>
                  <a:srgbClr val="1F517B"/>
                </a:solidFill>
                <a:latin typeface="微软雅黑"/>
                <a:cs typeface="微软雅黑"/>
              </a:rPr>
              <a:t> </a:t>
            </a:r>
            <a:r>
              <a:rPr dirty="0" sz="2400" spc="-10" b="1">
                <a:solidFill>
                  <a:srgbClr val="1F517B"/>
                </a:solidFill>
                <a:latin typeface="微软雅黑"/>
                <a:cs typeface="微软雅黑"/>
              </a:rPr>
              <a:t>*)shmat(shmid1,NULL,SHM_R|SHM_W)</a:t>
            </a:r>
            <a:endParaRPr sz="2400">
              <a:latin typeface="微软雅黑"/>
              <a:cs typeface="微软雅黑"/>
            </a:endParaRPr>
          </a:p>
          <a:p>
            <a:pPr marL="12700">
              <a:lnSpc>
                <a:spcPct val="100000"/>
              </a:lnSpc>
              <a:spcBef>
                <a:spcPts val="1220"/>
              </a:spcBef>
            </a:pPr>
            <a:r>
              <a:rPr dirty="0" sz="2400">
                <a:latin typeface="微软雅黑"/>
                <a:cs typeface="微软雅黑"/>
              </a:rPr>
              <a:t>绑定后，对共享内存的操作即转化为对局部变量</a:t>
            </a:r>
            <a:r>
              <a:rPr dirty="0" sz="2400" spc="-10">
                <a:latin typeface="微软雅黑"/>
                <a:cs typeface="微软雅黑"/>
              </a:rPr>
              <a:t>S</a:t>
            </a:r>
            <a:r>
              <a:rPr dirty="0" sz="2400" spc="-15">
                <a:latin typeface="微软雅黑"/>
                <a:cs typeface="微软雅黑"/>
              </a:rPr>
              <a:t>的操作。</a:t>
            </a:r>
            <a:endParaRPr sz="2400">
              <a:latin typeface="微软雅黑"/>
              <a:cs typeface="微软雅黑"/>
            </a:endParaRPr>
          </a:p>
        </p:txBody>
      </p:sp>
      <p:sp>
        <p:nvSpPr>
          <p:cNvPr id="4" name="object 4"/>
          <p:cNvSpPr txBox="1">
            <a:spLocks noGrp="1"/>
          </p:cNvSpPr>
          <p:nvPr>
            <p:ph type="title"/>
          </p:nvPr>
        </p:nvSpPr>
        <p:spPr>
          <a:xfrm>
            <a:off x="566724" y="309498"/>
            <a:ext cx="2156460" cy="452120"/>
          </a:xfrm>
          <a:prstGeom prst="rect"/>
        </p:spPr>
        <p:txBody>
          <a:bodyPr wrap="square" lIns="0" tIns="12065" rIns="0" bIns="0" rtlCol="0" vert="horz">
            <a:spAutoFit/>
          </a:bodyPr>
          <a:lstStyle/>
          <a:p>
            <a:pPr marL="12700">
              <a:lnSpc>
                <a:spcPct val="100000"/>
              </a:lnSpc>
              <a:spcBef>
                <a:spcPts val="95"/>
              </a:spcBef>
            </a:pPr>
            <a:r>
              <a:rPr dirty="0" spc="-35"/>
              <a:t>共</a:t>
            </a:r>
            <a:r>
              <a:rPr dirty="0" spc="-35"/>
              <a:t>享</a:t>
            </a:r>
            <a:r>
              <a:rPr dirty="0" spc="-35"/>
              <a:t>内</a:t>
            </a:r>
            <a:r>
              <a:rPr dirty="0" spc="-35"/>
              <a:t>存</a:t>
            </a:r>
            <a:r>
              <a:rPr dirty="0" spc="-35"/>
              <a:t>绑</a:t>
            </a:r>
            <a:r>
              <a:rPr dirty="0" spc="-50"/>
              <a:t>定</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descr=""/>
          <p:cNvGrpSpPr/>
          <p:nvPr/>
        </p:nvGrpSpPr>
        <p:grpSpPr>
          <a:xfrm>
            <a:off x="358140" y="219456"/>
            <a:ext cx="2952750" cy="787400"/>
            <a:chOff x="358140" y="219456"/>
            <a:chExt cx="2952750" cy="787400"/>
          </a:xfrm>
        </p:grpSpPr>
        <p:pic>
          <p:nvPicPr>
            <p:cNvPr id="3" name="object 3" descr=""/>
            <p:cNvPicPr/>
            <p:nvPr/>
          </p:nvPicPr>
          <p:blipFill>
            <a:blip r:embed="rId2" cstate="print"/>
            <a:stretch>
              <a:fillRect/>
            </a:stretch>
          </p:blipFill>
          <p:spPr>
            <a:xfrm>
              <a:off x="358140" y="219456"/>
              <a:ext cx="1177290" cy="787146"/>
            </a:xfrm>
            <a:prstGeom prst="rect">
              <a:avLst/>
            </a:prstGeom>
          </p:spPr>
        </p:pic>
        <p:pic>
          <p:nvPicPr>
            <p:cNvPr id="4" name="object 4" descr=""/>
            <p:cNvPicPr/>
            <p:nvPr/>
          </p:nvPicPr>
          <p:blipFill>
            <a:blip r:embed="rId3" cstate="print"/>
            <a:stretch>
              <a:fillRect/>
            </a:stretch>
          </p:blipFill>
          <p:spPr>
            <a:xfrm>
              <a:off x="1068323" y="219456"/>
              <a:ext cx="2242566" cy="787146"/>
            </a:xfrm>
            <a:prstGeom prst="rect">
              <a:avLst/>
            </a:prstGeom>
          </p:spPr>
        </p:pic>
      </p:grpSp>
      <p:sp>
        <p:nvSpPr>
          <p:cNvPr id="5" name="object 5" descr=""/>
          <p:cNvSpPr txBox="1"/>
          <p:nvPr/>
        </p:nvSpPr>
        <p:spPr>
          <a:xfrm>
            <a:off x="1447291" y="1703908"/>
            <a:ext cx="8978900" cy="3782060"/>
          </a:xfrm>
          <a:prstGeom prst="rect">
            <a:avLst/>
          </a:prstGeom>
        </p:spPr>
        <p:txBody>
          <a:bodyPr wrap="square" lIns="0" tIns="12700" rIns="0" bIns="0" rtlCol="0" vert="horz">
            <a:spAutoFit/>
          </a:bodyPr>
          <a:lstStyle/>
          <a:p>
            <a:pPr marL="12700">
              <a:lnSpc>
                <a:spcPct val="100000"/>
              </a:lnSpc>
              <a:spcBef>
                <a:spcPts val="100"/>
              </a:spcBef>
              <a:tabLst>
                <a:tab pos="608330" algn="l"/>
              </a:tabLst>
            </a:pPr>
            <a:r>
              <a:rPr dirty="0" sz="2400" spc="-25" b="1">
                <a:solidFill>
                  <a:srgbClr val="C00000"/>
                </a:solidFill>
                <a:latin typeface="微软雅黑"/>
                <a:cs typeface="微软雅黑"/>
              </a:rPr>
              <a:t>int</a:t>
            </a:r>
            <a:r>
              <a:rPr dirty="0" sz="2400" b="1">
                <a:solidFill>
                  <a:srgbClr val="C00000"/>
                </a:solidFill>
                <a:latin typeface="微软雅黑"/>
                <a:cs typeface="微软雅黑"/>
              </a:rPr>
              <a:t>	shmctl(int</a:t>
            </a:r>
            <a:r>
              <a:rPr dirty="0" sz="2400" spc="-5" b="1">
                <a:solidFill>
                  <a:srgbClr val="C00000"/>
                </a:solidFill>
                <a:latin typeface="微软雅黑"/>
                <a:cs typeface="微软雅黑"/>
              </a:rPr>
              <a:t> </a:t>
            </a:r>
            <a:r>
              <a:rPr dirty="0" sz="2400" b="1">
                <a:solidFill>
                  <a:srgbClr val="C00000"/>
                </a:solidFill>
                <a:latin typeface="微软雅黑"/>
                <a:cs typeface="微软雅黑"/>
              </a:rPr>
              <a:t>shmid,</a:t>
            </a:r>
            <a:r>
              <a:rPr dirty="0" sz="2400" spc="-5" b="1">
                <a:solidFill>
                  <a:srgbClr val="C00000"/>
                </a:solidFill>
                <a:latin typeface="微软雅黑"/>
                <a:cs typeface="微软雅黑"/>
              </a:rPr>
              <a:t> </a:t>
            </a:r>
            <a:r>
              <a:rPr dirty="0" sz="2400" b="1">
                <a:solidFill>
                  <a:srgbClr val="C00000"/>
                </a:solidFill>
                <a:latin typeface="微软雅黑"/>
                <a:cs typeface="微软雅黑"/>
              </a:rPr>
              <a:t>int</a:t>
            </a:r>
            <a:r>
              <a:rPr dirty="0" sz="2400" spc="-15" b="1">
                <a:solidFill>
                  <a:srgbClr val="C00000"/>
                </a:solidFill>
                <a:latin typeface="微软雅黑"/>
                <a:cs typeface="微软雅黑"/>
              </a:rPr>
              <a:t> </a:t>
            </a:r>
            <a:r>
              <a:rPr dirty="0" sz="2400" b="1">
                <a:solidFill>
                  <a:srgbClr val="C00000"/>
                </a:solidFill>
                <a:latin typeface="微软雅黑"/>
                <a:cs typeface="微软雅黑"/>
              </a:rPr>
              <a:t>cmd, struct</a:t>
            </a:r>
            <a:r>
              <a:rPr dirty="0" sz="2400" spc="-10" b="1">
                <a:solidFill>
                  <a:srgbClr val="C00000"/>
                </a:solidFill>
                <a:latin typeface="微软雅黑"/>
                <a:cs typeface="微软雅黑"/>
              </a:rPr>
              <a:t> </a:t>
            </a:r>
            <a:r>
              <a:rPr dirty="0" sz="2400" b="1">
                <a:solidFill>
                  <a:srgbClr val="C00000"/>
                </a:solidFill>
                <a:latin typeface="微软雅黑"/>
                <a:cs typeface="微软雅黑"/>
              </a:rPr>
              <a:t>shmid_ds</a:t>
            </a:r>
            <a:r>
              <a:rPr dirty="0" sz="2400" spc="10" b="1">
                <a:solidFill>
                  <a:srgbClr val="C00000"/>
                </a:solidFill>
                <a:latin typeface="微软雅黑"/>
                <a:cs typeface="微软雅黑"/>
              </a:rPr>
              <a:t> </a:t>
            </a:r>
            <a:r>
              <a:rPr dirty="0" sz="2400" spc="-10" b="1">
                <a:solidFill>
                  <a:srgbClr val="C00000"/>
                </a:solidFill>
                <a:latin typeface="微软雅黑"/>
                <a:cs typeface="微软雅黑"/>
              </a:rPr>
              <a:t>*buf);</a:t>
            </a:r>
            <a:endParaRPr sz="2400">
              <a:latin typeface="微软雅黑"/>
              <a:cs typeface="微软雅黑"/>
            </a:endParaRPr>
          </a:p>
          <a:p>
            <a:pPr marL="12700">
              <a:lnSpc>
                <a:spcPct val="100000"/>
              </a:lnSpc>
              <a:spcBef>
                <a:spcPts val="2645"/>
              </a:spcBef>
              <a:tabLst>
                <a:tab pos="498475" algn="l"/>
              </a:tabLst>
            </a:pPr>
            <a:r>
              <a:rPr dirty="0" sz="2400" spc="-50">
                <a:latin typeface="微软雅黑"/>
                <a:cs typeface="微软雅黑"/>
              </a:rPr>
              <a:t>①</a:t>
            </a:r>
            <a:r>
              <a:rPr dirty="0" sz="2400">
                <a:latin typeface="微软雅黑"/>
                <a:cs typeface="微软雅黑"/>
              </a:rPr>
              <a:t>	</a:t>
            </a:r>
            <a:r>
              <a:rPr dirty="0" sz="2400" spc="-10">
                <a:latin typeface="微软雅黑"/>
                <a:cs typeface="微软雅黑"/>
              </a:rPr>
              <a:t>shmid</a:t>
            </a:r>
            <a:r>
              <a:rPr dirty="0" sz="2400" spc="-5">
                <a:latin typeface="微软雅黑"/>
                <a:cs typeface="微软雅黑"/>
              </a:rPr>
              <a:t>：共享内存句柄，即</a:t>
            </a:r>
            <a:r>
              <a:rPr dirty="0" sz="2400" spc="-10">
                <a:latin typeface="微软雅黑"/>
                <a:cs typeface="微软雅黑"/>
              </a:rPr>
              <a:t>shmget函数的返回值。</a:t>
            </a:r>
            <a:endParaRPr sz="2400">
              <a:latin typeface="微软雅黑"/>
              <a:cs typeface="微软雅黑"/>
            </a:endParaRPr>
          </a:p>
          <a:p>
            <a:pPr marL="12700">
              <a:lnSpc>
                <a:spcPct val="100000"/>
              </a:lnSpc>
              <a:spcBef>
                <a:spcPts val="2640"/>
              </a:spcBef>
              <a:tabLst>
                <a:tab pos="545465" algn="l"/>
              </a:tabLst>
            </a:pPr>
            <a:r>
              <a:rPr dirty="0" sz="2250" spc="-50">
                <a:latin typeface="微软雅黑"/>
                <a:cs typeface="微软雅黑"/>
              </a:rPr>
              <a:t>②</a:t>
            </a:r>
            <a:r>
              <a:rPr dirty="0" sz="2250">
                <a:latin typeface="微软雅黑"/>
                <a:cs typeface="微软雅黑"/>
              </a:rPr>
              <a:t>	</a:t>
            </a:r>
            <a:r>
              <a:rPr dirty="0" sz="2400" spc="-10">
                <a:latin typeface="微软雅黑"/>
                <a:cs typeface="微软雅黑"/>
              </a:rPr>
              <a:t>cmd：</a:t>
            </a:r>
            <a:r>
              <a:rPr dirty="0" sz="2400" spc="-20">
                <a:latin typeface="微软雅黑"/>
                <a:cs typeface="微软雅黑"/>
              </a:rPr>
              <a:t>控制命令。</a:t>
            </a:r>
            <a:endParaRPr sz="2400">
              <a:latin typeface="微软雅黑"/>
              <a:cs typeface="微软雅黑"/>
            </a:endParaRPr>
          </a:p>
          <a:p>
            <a:pPr marL="12700">
              <a:lnSpc>
                <a:spcPct val="100000"/>
              </a:lnSpc>
              <a:spcBef>
                <a:spcPts val="2640"/>
              </a:spcBef>
              <a:tabLst>
                <a:tab pos="545465" algn="l"/>
              </a:tabLst>
            </a:pPr>
            <a:r>
              <a:rPr dirty="0" sz="2250" spc="-50">
                <a:latin typeface="微软雅黑"/>
                <a:cs typeface="微软雅黑"/>
              </a:rPr>
              <a:t>③</a:t>
            </a:r>
            <a:r>
              <a:rPr dirty="0" sz="2250">
                <a:latin typeface="微软雅黑"/>
                <a:cs typeface="微软雅黑"/>
              </a:rPr>
              <a:t>	</a:t>
            </a:r>
            <a:r>
              <a:rPr dirty="0" sz="2400" spc="-10">
                <a:latin typeface="微软雅黑"/>
                <a:cs typeface="微软雅黑"/>
              </a:rPr>
              <a:t>buf：一个结构指针，它指向共享内存模式和访问权限的结构。</a:t>
            </a:r>
            <a:endParaRPr sz="2400">
              <a:latin typeface="微软雅黑"/>
              <a:cs typeface="微软雅黑"/>
            </a:endParaRPr>
          </a:p>
          <a:p>
            <a:pPr marL="12700">
              <a:lnSpc>
                <a:spcPct val="100000"/>
              </a:lnSpc>
              <a:spcBef>
                <a:spcPts val="1875"/>
              </a:spcBef>
            </a:pPr>
            <a:r>
              <a:rPr dirty="0" sz="2400" spc="-30" b="1">
                <a:latin typeface="微软雅黑"/>
                <a:cs typeface="微软雅黑"/>
              </a:rPr>
              <a:t>例：</a:t>
            </a:r>
            <a:endParaRPr sz="2400">
              <a:latin typeface="微软雅黑"/>
              <a:cs typeface="微软雅黑"/>
            </a:endParaRPr>
          </a:p>
          <a:p>
            <a:pPr marL="12700">
              <a:lnSpc>
                <a:spcPct val="100000"/>
              </a:lnSpc>
              <a:spcBef>
                <a:spcPts val="2495"/>
              </a:spcBef>
            </a:pPr>
            <a:r>
              <a:rPr dirty="0" sz="2400" spc="-10" b="1">
                <a:solidFill>
                  <a:srgbClr val="1F517B"/>
                </a:solidFill>
                <a:latin typeface="微软雅黑"/>
                <a:cs typeface="微软雅黑"/>
              </a:rPr>
              <a:t>shmctl(shmid,IPC_RMID,0)</a:t>
            </a:r>
            <a:endParaRPr sz="2400">
              <a:latin typeface="微软雅黑"/>
              <a:cs typeface="微软雅黑"/>
            </a:endParaRPr>
          </a:p>
        </p:txBody>
      </p:sp>
      <p:sp>
        <p:nvSpPr>
          <p:cNvPr id="6" name="object 6"/>
          <p:cNvSpPr txBox="1">
            <a:spLocks noGrp="1"/>
          </p:cNvSpPr>
          <p:nvPr>
            <p:ph type="title"/>
          </p:nvPr>
        </p:nvSpPr>
        <p:spPr>
          <a:xfrm>
            <a:off x="566724" y="309498"/>
            <a:ext cx="2511425" cy="452120"/>
          </a:xfrm>
          <a:prstGeom prst="rect"/>
        </p:spPr>
        <p:txBody>
          <a:bodyPr wrap="square" lIns="0" tIns="12065" rIns="0" bIns="0" rtlCol="0" vert="horz">
            <a:spAutoFit/>
          </a:bodyPr>
          <a:lstStyle/>
          <a:p>
            <a:pPr marL="12700">
              <a:lnSpc>
                <a:spcPct val="100000"/>
              </a:lnSpc>
              <a:spcBef>
                <a:spcPts val="95"/>
              </a:spcBef>
            </a:pPr>
            <a:r>
              <a:rPr dirty="0" spc="-40"/>
              <a:t>共享</a:t>
            </a:r>
            <a:r>
              <a:rPr dirty="0" spc="-35"/>
              <a:t>内</a:t>
            </a:r>
            <a:r>
              <a:rPr dirty="0" spc="-35"/>
              <a:t>存</a:t>
            </a:r>
            <a:r>
              <a:rPr dirty="0" spc="-35"/>
              <a:t>的</a:t>
            </a:r>
            <a:r>
              <a:rPr dirty="0" spc="-35"/>
              <a:t>释</a:t>
            </a:r>
            <a:r>
              <a:rPr dirty="0" spc="-50"/>
              <a:t>放</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descr=""/>
          <p:cNvGrpSpPr/>
          <p:nvPr/>
        </p:nvGrpSpPr>
        <p:grpSpPr>
          <a:xfrm>
            <a:off x="358140" y="219456"/>
            <a:ext cx="3267075" cy="787400"/>
            <a:chOff x="358140" y="219456"/>
            <a:chExt cx="3267075" cy="787400"/>
          </a:xfrm>
        </p:grpSpPr>
        <p:pic>
          <p:nvPicPr>
            <p:cNvPr id="3" name="object 3" descr=""/>
            <p:cNvPicPr/>
            <p:nvPr/>
          </p:nvPicPr>
          <p:blipFill>
            <a:blip r:embed="rId2" cstate="print"/>
            <a:stretch>
              <a:fillRect/>
            </a:stretch>
          </p:blipFill>
          <p:spPr>
            <a:xfrm>
              <a:off x="358140" y="219456"/>
              <a:ext cx="1433322" cy="787146"/>
            </a:xfrm>
            <a:prstGeom prst="rect">
              <a:avLst/>
            </a:prstGeom>
          </p:spPr>
        </p:pic>
        <p:pic>
          <p:nvPicPr>
            <p:cNvPr id="4" name="object 4" descr=""/>
            <p:cNvPicPr/>
            <p:nvPr/>
          </p:nvPicPr>
          <p:blipFill>
            <a:blip r:embed="rId3" cstate="print"/>
            <a:stretch>
              <a:fillRect/>
            </a:stretch>
          </p:blipFill>
          <p:spPr>
            <a:xfrm>
              <a:off x="1324356" y="219456"/>
              <a:ext cx="1235202" cy="787146"/>
            </a:xfrm>
            <a:prstGeom prst="rect">
              <a:avLst/>
            </a:prstGeom>
          </p:spPr>
        </p:pic>
        <p:pic>
          <p:nvPicPr>
            <p:cNvPr id="5" name="object 5" descr=""/>
            <p:cNvPicPr/>
            <p:nvPr/>
          </p:nvPicPr>
          <p:blipFill>
            <a:blip r:embed="rId4" cstate="print"/>
            <a:stretch>
              <a:fillRect/>
            </a:stretch>
          </p:blipFill>
          <p:spPr>
            <a:xfrm>
              <a:off x="2092451" y="219456"/>
              <a:ext cx="1532381" cy="787146"/>
            </a:xfrm>
            <a:prstGeom prst="rect">
              <a:avLst/>
            </a:prstGeom>
          </p:spPr>
        </p:pic>
      </p:grpSp>
      <p:sp>
        <p:nvSpPr>
          <p:cNvPr id="6" name="object 6"/>
          <p:cNvSpPr txBox="1">
            <a:spLocks noGrp="1"/>
          </p:cNvSpPr>
          <p:nvPr>
            <p:ph type="title"/>
          </p:nvPr>
        </p:nvSpPr>
        <p:spPr>
          <a:xfrm>
            <a:off x="566724" y="309498"/>
            <a:ext cx="2825750" cy="452120"/>
          </a:xfrm>
          <a:prstGeom prst="rect"/>
        </p:spPr>
        <p:txBody>
          <a:bodyPr wrap="square" lIns="0" tIns="12065" rIns="0" bIns="0" rtlCol="0" vert="horz">
            <a:spAutoFit/>
          </a:bodyPr>
          <a:lstStyle/>
          <a:p>
            <a:pPr marL="12700">
              <a:lnSpc>
                <a:spcPct val="100000"/>
              </a:lnSpc>
              <a:spcBef>
                <a:spcPts val="95"/>
              </a:spcBef>
            </a:pPr>
            <a:r>
              <a:rPr dirty="0" spc="-25"/>
              <a:t>Linux</a:t>
            </a:r>
            <a:r>
              <a:rPr dirty="0" spc="-30"/>
              <a:t>——</a:t>
            </a:r>
            <a:r>
              <a:rPr dirty="0" spc="-35"/>
              <a:t>信</a:t>
            </a:r>
            <a:r>
              <a:rPr dirty="0" spc="-35"/>
              <a:t>号</a:t>
            </a:r>
            <a:r>
              <a:rPr dirty="0" spc="-50"/>
              <a:t>量</a:t>
            </a:r>
          </a:p>
        </p:txBody>
      </p:sp>
      <p:sp>
        <p:nvSpPr>
          <p:cNvPr id="7" name="object 7" descr=""/>
          <p:cNvSpPr txBox="1"/>
          <p:nvPr/>
        </p:nvSpPr>
        <p:spPr>
          <a:xfrm>
            <a:off x="756005" y="1060577"/>
            <a:ext cx="10968990" cy="4306570"/>
          </a:xfrm>
          <a:prstGeom prst="rect">
            <a:avLst/>
          </a:prstGeom>
        </p:spPr>
        <p:txBody>
          <a:bodyPr wrap="square" lIns="0" tIns="122555" rIns="0" bIns="0" rtlCol="0" vert="horz">
            <a:spAutoFit/>
          </a:bodyPr>
          <a:lstStyle/>
          <a:p>
            <a:pPr marL="355600" indent="-342900">
              <a:lnSpc>
                <a:spcPct val="100000"/>
              </a:lnSpc>
              <a:spcBef>
                <a:spcPts val="965"/>
              </a:spcBef>
              <a:buClr>
                <a:srgbClr val="1F517B"/>
              </a:buClr>
              <a:buSzPct val="93750"/>
              <a:buFont typeface="Wingdings"/>
              <a:buChar char=""/>
              <a:tabLst>
                <a:tab pos="355600" algn="l"/>
              </a:tabLst>
            </a:pPr>
            <a:r>
              <a:rPr dirty="0" sz="2400" spc="-10" b="1">
                <a:latin typeface="微软雅黑"/>
                <a:cs typeface="微软雅黑"/>
              </a:rPr>
              <a:t>信号量的创建</a:t>
            </a:r>
            <a:endParaRPr sz="2400">
              <a:latin typeface="微软雅黑"/>
              <a:cs typeface="微软雅黑"/>
            </a:endParaRPr>
          </a:p>
          <a:p>
            <a:pPr marL="12700">
              <a:lnSpc>
                <a:spcPct val="100000"/>
              </a:lnSpc>
              <a:spcBef>
                <a:spcPts val="865"/>
              </a:spcBef>
            </a:pPr>
            <a:r>
              <a:rPr dirty="0" sz="2400" b="1">
                <a:solidFill>
                  <a:srgbClr val="C00000"/>
                </a:solidFill>
                <a:latin typeface="微软雅黑"/>
                <a:cs typeface="微软雅黑"/>
              </a:rPr>
              <a:t>int</a:t>
            </a:r>
            <a:r>
              <a:rPr dirty="0" sz="2400" spc="-40" b="1">
                <a:solidFill>
                  <a:srgbClr val="C00000"/>
                </a:solidFill>
                <a:latin typeface="微软雅黑"/>
                <a:cs typeface="微软雅黑"/>
              </a:rPr>
              <a:t> </a:t>
            </a:r>
            <a:r>
              <a:rPr dirty="0" sz="2400" b="1">
                <a:solidFill>
                  <a:srgbClr val="C00000"/>
                </a:solidFill>
                <a:latin typeface="微软雅黑"/>
                <a:cs typeface="微软雅黑"/>
              </a:rPr>
              <a:t>semget(key_t</a:t>
            </a:r>
            <a:r>
              <a:rPr dirty="0" sz="2400" spc="-15" b="1">
                <a:solidFill>
                  <a:srgbClr val="C00000"/>
                </a:solidFill>
                <a:latin typeface="微软雅黑"/>
                <a:cs typeface="微软雅黑"/>
              </a:rPr>
              <a:t> </a:t>
            </a:r>
            <a:r>
              <a:rPr dirty="0" sz="2400" spc="-10" b="1">
                <a:solidFill>
                  <a:srgbClr val="C00000"/>
                </a:solidFill>
                <a:latin typeface="微软雅黑"/>
                <a:cs typeface="微软雅黑"/>
              </a:rPr>
              <a:t>key,</a:t>
            </a:r>
            <a:r>
              <a:rPr dirty="0" sz="2400" spc="-40" b="1">
                <a:solidFill>
                  <a:srgbClr val="C00000"/>
                </a:solidFill>
                <a:latin typeface="微软雅黑"/>
                <a:cs typeface="微软雅黑"/>
              </a:rPr>
              <a:t> </a:t>
            </a:r>
            <a:r>
              <a:rPr dirty="0" sz="2400" b="1">
                <a:solidFill>
                  <a:srgbClr val="C00000"/>
                </a:solidFill>
                <a:latin typeface="微软雅黑"/>
                <a:cs typeface="微软雅黑"/>
              </a:rPr>
              <a:t>int</a:t>
            </a:r>
            <a:r>
              <a:rPr dirty="0" sz="2400" spc="-35" b="1">
                <a:solidFill>
                  <a:srgbClr val="C00000"/>
                </a:solidFill>
                <a:latin typeface="微软雅黑"/>
                <a:cs typeface="微软雅黑"/>
              </a:rPr>
              <a:t> </a:t>
            </a:r>
            <a:r>
              <a:rPr dirty="0" sz="2400" b="1">
                <a:solidFill>
                  <a:srgbClr val="C00000"/>
                </a:solidFill>
                <a:latin typeface="微软雅黑"/>
                <a:cs typeface="微软雅黑"/>
              </a:rPr>
              <a:t>num_sems,</a:t>
            </a:r>
            <a:r>
              <a:rPr dirty="0" sz="2400" spc="-40" b="1">
                <a:solidFill>
                  <a:srgbClr val="C00000"/>
                </a:solidFill>
                <a:latin typeface="微软雅黑"/>
                <a:cs typeface="微软雅黑"/>
              </a:rPr>
              <a:t> </a:t>
            </a:r>
            <a:r>
              <a:rPr dirty="0" sz="2400" b="1">
                <a:solidFill>
                  <a:srgbClr val="C00000"/>
                </a:solidFill>
                <a:latin typeface="微软雅黑"/>
                <a:cs typeface="微软雅黑"/>
              </a:rPr>
              <a:t>int</a:t>
            </a:r>
            <a:r>
              <a:rPr dirty="0" sz="2400" spc="-35" b="1">
                <a:solidFill>
                  <a:srgbClr val="C00000"/>
                </a:solidFill>
                <a:latin typeface="微软雅黑"/>
                <a:cs typeface="微软雅黑"/>
              </a:rPr>
              <a:t> </a:t>
            </a:r>
            <a:r>
              <a:rPr dirty="0" sz="2400" spc="-10" b="1">
                <a:solidFill>
                  <a:srgbClr val="C00000"/>
                </a:solidFill>
                <a:latin typeface="微软雅黑"/>
                <a:cs typeface="微软雅黑"/>
              </a:rPr>
              <a:t>sem_flags)</a:t>
            </a:r>
            <a:endParaRPr sz="2400">
              <a:latin typeface="微软雅黑"/>
              <a:cs typeface="微软雅黑"/>
            </a:endParaRPr>
          </a:p>
          <a:p>
            <a:pPr marL="469900" marR="24765" indent="-457200">
              <a:lnSpc>
                <a:spcPct val="130000"/>
              </a:lnSpc>
              <a:tabLst>
                <a:tab pos="469265" algn="l"/>
              </a:tabLst>
            </a:pPr>
            <a:r>
              <a:rPr dirty="0" sz="2400" spc="-50">
                <a:latin typeface="微软雅黑"/>
                <a:cs typeface="微软雅黑"/>
              </a:rPr>
              <a:t>①</a:t>
            </a:r>
            <a:r>
              <a:rPr dirty="0" sz="2400">
                <a:latin typeface="微软雅黑"/>
                <a:cs typeface="微软雅黑"/>
              </a:rPr>
              <a:t>	</a:t>
            </a:r>
            <a:r>
              <a:rPr dirty="0" sz="2400" spc="-20">
                <a:latin typeface="微软雅黑"/>
                <a:cs typeface="微软雅黑"/>
              </a:rPr>
              <a:t>Key：</a:t>
            </a:r>
            <a:r>
              <a:rPr dirty="0" sz="2400">
                <a:latin typeface="微软雅黑"/>
                <a:cs typeface="微软雅黑"/>
              </a:rPr>
              <a:t>用来允许多个进程访问相同信号量的整数值，它们通过相同的</a:t>
            </a:r>
            <a:r>
              <a:rPr dirty="0" sz="2400" spc="-20">
                <a:latin typeface="微软雅黑"/>
                <a:cs typeface="微软雅黑"/>
              </a:rPr>
              <a:t>key值来调</a:t>
            </a:r>
            <a:r>
              <a:rPr dirty="0" sz="2400" spc="-10">
                <a:latin typeface="微软雅黑"/>
                <a:cs typeface="微软雅黑"/>
              </a:rPr>
              <a:t>用semget</a:t>
            </a:r>
            <a:r>
              <a:rPr dirty="0" sz="2400" spc="-50">
                <a:latin typeface="微软雅黑"/>
                <a:cs typeface="微软雅黑"/>
              </a:rPr>
              <a:t>。</a:t>
            </a:r>
            <a:endParaRPr sz="2400">
              <a:latin typeface="微软雅黑"/>
              <a:cs typeface="微软雅黑"/>
            </a:endParaRPr>
          </a:p>
          <a:p>
            <a:pPr marL="469900" marR="218440" indent="-457200">
              <a:lnSpc>
                <a:spcPct val="130000"/>
              </a:lnSpc>
              <a:spcBef>
                <a:spcPts val="5"/>
              </a:spcBef>
              <a:tabLst>
                <a:tab pos="469265" algn="l"/>
              </a:tabLst>
            </a:pPr>
            <a:r>
              <a:rPr dirty="0" sz="2400" spc="-50">
                <a:latin typeface="微软雅黑"/>
                <a:cs typeface="微软雅黑"/>
              </a:rPr>
              <a:t>②</a:t>
            </a:r>
            <a:r>
              <a:rPr dirty="0" sz="2400">
                <a:latin typeface="微软雅黑"/>
                <a:cs typeface="微软雅黑"/>
              </a:rPr>
              <a:t>	</a:t>
            </a:r>
            <a:r>
              <a:rPr dirty="0" sz="2400" spc="-10">
                <a:latin typeface="微软雅黑"/>
                <a:cs typeface="微软雅黑"/>
              </a:rPr>
              <a:t>num_sems：</a:t>
            </a:r>
            <a:r>
              <a:rPr dirty="0" sz="2400">
                <a:latin typeface="微软雅黑"/>
                <a:cs typeface="微软雅黑"/>
              </a:rPr>
              <a:t>所需要的信号量数目。</a:t>
            </a:r>
            <a:r>
              <a:rPr dirty="0" sz="2400" spc="-10">
                <a:latin typeface="微软雅黑"/>
                <a:cs typeface="微软雅黑"/>
              </a:rPr>
              <a:t>Semget</a:t>
            </a:r>
            <a:r>
              <a:rPr dirty="0" sz="2400" spc="-5">
                <a:latin typeface="微软雅黑"/>
                <a:cs typeface="微软雅黑"/>
              </a:rPr>
              <a:t>创建的是一个信号量数组，数组</a:t>
            </a:r>
            <a:r>
              <a:rPr dirty="0" sz="2400">
                <a:latin typeface="微软雅黑"/>
                <a:cs typeface="微软雅黑"/>
              </a:rPr>
              <a:t>元素的个数即为</a:t>
            </a:r>
            <a:r>
              <a:rPr dirty="0" sz="2400" spc="-10">
                <a:latin typeface="微软雅黑"/>
                <a:cs typeface="微软雅黑"/>
              </a:rPr>
              <a:t>num_sems</a:t>
            </a:r>
            <a:r>
              <a:rPr dirty="0" sz="2400" spc="-50">
                <a:latin typeface="微软雅黑"/>
                <a:cs typeface="微软雅黑"/>
              </a:rPr>
              <a:t>。</a:t>
            </a:r>
            <a:endParaRPr sz="2400">
              <a:latin typeface="微软雅黑"/>
              <a:cs typeface="微软雅黑"/>
            </a:endParaRPr>
          </a:p>
          <a:p>
            <a:pPr algn="just" marL="469900" marR="5080" indent="-457200">
              <a:lnSpc>
                <a:spcPct val="130000"/>
              </a:lnSpc>
            </a:pPr>
            <a:r>
              <a:rPr dirty="0" sz="2400">
                <a:latin typeface="微软雅黑"/>
                <a:cs typeface="微软雅黑"/>
              </a:rPr>
              <a:t>③ </a:t>
            </a:r>
            <a:r>
              <a:rPr dirty="0" sz="2400" spc="-10">
                <a:latin typeface="微软雅黑"/>
                <a:cs typeface="微软雅黑"/>
              </a:rPr>
              <a:t>sem_flags</a:t>
            </a:r>
            <a:r>
              <a:rPr dirty="0" sz="2400" spc="-5">
                <a:latin typeface="微软雅黑"/>
                <a:cs typeface="微软雅黑"/>
              </a:rPr>
              <a:t>：一个标记集合，与</a:t>
            </a:r>
            <a:r>
              <a:rPr dirty="0" sz="2400" spc="-10">
                <a:latin typeface="微软雅黑"/>
                <a:cs typeface="微软雅黑"/>
              </a:rPr>
              <a:t>open</a:t>
            </a:r>
            <a:r>
              <a:rPr dirty="0" sz="2400" spc="-5">
                <a:latin typeface="微软雅黑"/>
                <a:cs typeface="微软雅黑"/>
              </a:rPr>
              <a:t>函数的标记十分类似。低九位是信号的权</a:t>
            </a:r>
            <a:r>
              <a:rPr dirty="0" sz="2400" spc="-5">
                <a:latin typeface="微软雅黑"/>
                <a:cs typeface="微软雅黑"/>
              </a:rPr>
              <a:t>限，其作用与文件权限类似。另外，这些标记可以与 </a:t>
            </a:r>
            <a:r>
              <a:rPr dirty="0" sz="2400" spc="-25">
                <a:latin typeface="微软雅黑"/>
                <a:cs typeface="微软雅黑"/>
              </a:rPr>
              <a:t>IPC_CREAT</a:t>
            </a:r>
            <a:r>
              <a:rPr dirty="0" sz="2400" spc="-10">
                <a:latin typeface="微软雅黑"/>
                <a:cs typeface="微软雅黑"/>
              </a:rPr>
              <a:t>进行或操作来</a:t>
            </a:r>
            <a:r>
              <a:rPr dirty="0" sz="2400" spc="-10">
                <a:latin typeface="微软雅黑"/>
                <a:cs typeface="微软雅黑"/>
              </a:rPr>
              <a:t>创建新的信号量。一般用：IPC_CREAT</a:t>
            </a:r>
            <a:r>
              <a:rPr dirty="0" sz="2400" spc="-65">
                <a:latin typeface="微软雅黑"/>
                <a:cs typeface="微软雅黑"/>
              </a:rPr>
              <a:t> </a:t>
            </a:r>
            <a:r>
              <a:rPr dirty="0" sz="2400">
                <a:latin typeface="微软雅黑"/>
                <a:cs typeface="微软雅黑"/>
              </a:rPr>
              <a:t>| </a:t>
            </a:r>
            <a:r>
              <a:rPr dirty="0" sz="2400" spc="-20">
                <a:latin typeface="微软雅黑"/>
                <a:cs typeface="微软雅黑"/>
              </a:rPr>
              <a:t>0666</a:t>
            </a:r>
            <a:endParaRPr sz="2400">
              <a:latin typeface="微软雅黑"/>
              <a:cs typeface="微软雅黑"/>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descr=""/>
          <p:cNvSpPr txBox="1"/>
          <p:nvPr/>
        </p:nvSpPr>
        <p:spPr>
          <a:xfrm>
            <a:off x="1103477" y="934974"/>
            <a:ext cx="10579100" cy="5220970"/>
          </a:xfrm>
          <a:prstGeom prst="rect">
            <a:avLst/>
          </a:prstGeom>
        </p:spPr>
        <p:txBody>
          <a:bodyPr wrap="square" lIns="0" tIns="85725" rIns="0" bIns="0" rtlCol="0" vert="horz">
            <a:spAutoFit/>
          </a:bodyPr>
          <a:lstStyle/>
          <a:p>
            <a:pPr marL="12700">
              <a:lnSpc>
                <a:spcPct val="100000"/>
              </a:lnSpc>
              <a:spcBef>
                <a:spcPts val="675"/>
              </a:spcBef>
            </a:pPr>
            <a:r>
              <a:rPr dirty="0" sz="2400" b="1">
                <a:solidFill>
                  <a:srgbClr val="C00000"/>
                </a:solidFill>
                <a:latin typeface="微软雅黑"/>
                <a:cs typeface="微软雅黑"/>
              </a:rPr>
              <a:t>int</a:t>
            </a:r>
            <a:r>
              <a:rPr dirty="0" sz="2400" spc="-30" b="1">
                <a:solidFill>
                  <a:srgbClr val="C00000"/>
                </a:solidFill>
                <a:latin typeface="微软雅黑"/>
                <a:cs typeface="微软雅黑"/>
              </a:rPr>
              <a:t> </a:t>
            </a:r>
            <a:r>
              <a:rPr dirty="0" sz="2400" b="1">
                <a:solidFill>
                  <a:srgbClr val="C00000"/>
                </a:solidFill>
                <a:latin typeface="微软雅黑"/>
                <a:cs typeface="微软雅黑"/>
              </a:rPr>
              <a:t>semctl(int</a:t>
            </a:r>
            <a:r>
              <a:rPr dirty="0" sz="2400" spc="20" b="1">
                <a:solidFill>
                  <a:srgbClr val="C00000"/>
                </a:solidFill>
                <a:latin typeface="微软雅黑"/>
                <a:cs typeface="微软雅黑"/>
              </a:rPr>
              <a:t> </a:t>
            </a:r>
            <a:r>
              <a:rPr dirty="0" sz="2400" b="1">
                <a:solidFill>
                  <a:srgbClr val="C00000"/>
                </a:solidFill>
                <a:latin typeface="微软雅黑"/>
                <a:cs typeface="微软雅黑"/>
              </a:rPr>
              <a:t>sem_id, int</a:t>
            </a:r>
            <a:r>
              <a:rPr dirty="0" sz="2400" spc="-5" b="1">
                <a:solidFill>
                  <a:srgbClr val="C00000"/>
                </a:solidFill>
                <a:latin typeface="微软雅黑"/>
                <a:cs typeface="微软雅黑"/>
              </a:rPr>
              <a:t> </a:t>
            </a:r>
            <a:r>
              <a:rPr dirty="0" sz="2400" b="1">
                <a:solidFill>
                  <a:srgbClr val="C00000"/>
                </a:solidFill>
                <a:latin typeface="微软雅黑"/>
                <a:cs typeface="微软雅黑"/>
              </a:rPr>
              <a:t>sem_num,</a:t>
            </a:r>
            <a:r>
              <a:rPr dirty="0" sz="2400" spc="-15" b="1">
                <a:solidFill>
                  <a:srgbClr val="C00000"/>
                </a:solidFill>
                <a:latin typeface="微软雅黑"/>
                <a:cs typeface="微软雅黑"/>
              </a:rPr>
              <a:t> </a:t>
            </a:r>
            <a:r>
              <a:rPr dirty="0" sz="2400" b="1">
                <a:solidFill>
                  <a:srgbClr val="C00000"/>
                </a:solidFill>
                <a:latin typeface="微软雅黑"/>
                <a:cs typeface="微软雅黑"/>
              </a:rPr>
              <a:t>int</a:t>
            </a:r>
            <a:r>
              <a:rPr dirty="0" sz="2400" spc="-5" b="1">
                <a:solidFill>
                  <a:srgbClr val="C00000"/>
                </a:solidFill>
                <a:latin typeface="微软雅黑"/>
                <a:cs typeface="微软雅黑"/>
              </a:rPr>
              <a:t> </a:t>
            </a:r>
            <a:r>
              <a:rPr dirty="0" sz="2400" b="1">
                <a:solidFill>
                  <a:srgbClr val="C00000"/>
                </a:solidFill>
                <a:latin typeface="微软雅黑"/>
                <a:cs typeface="微软雅黑"/>
              </a:rPr>
              <a:t>command,</a:t>
            </a:r>
            <a:r>
              <a:rPr dirty="0" sz="2400" spc="5" b="1">
                <a:solidFill>
                  <a:srgbClr val="C00000"/>
                </a:solidFill>
                <a:latin typeface="微软雅黑"/>
                <a:cs typeface="微软雅黑"/>
              </a:rPr>
              <a:t> </a:t>
            </a:r>
            <a:r>
              <a:rPr dirty="0" sz="2400" spc="-20" b="1">
                <a:solidFill>
                  <a:srgbClr val="C00000"/>
                </a:solidFill>
                <a:latin typeface="微软雅黑"/>
                <a:cs typeface="微软雅黑"/>
              </a:rPr>
              <a:t>...)</a:t>
            </a:r>
            <a:endParaRPr sz="2400">
              <a:latin typeface="微软雅黑"/>
              <a:cs typeface="微软雅黑"/>
            </a:endParaRPr>
          </a:p>
          <a:p>
            <a:pPr marL="12700">
              <a:lnSpc>
                <a:spcPct val="100000"/>
              </a:lnSpc>
              <a:spcBef>
                <a:spcPts val="575"/>
              </a:spcBef>
              <a:tabLst>
                <a:tab pos="583565" algn="l"/>
              </a:tabLst>
            </a:pPr>
            <a:r>
              <a:rPr dirty="0" sz="2250" spc="-50">
                <a:latin typeface="微软雅黑"/>
                <a:cs typeface="微软雅黑"/>
              </a:rPr>
              <a:t>①</a:t>
            </a:r>
            <a:r>
              <a:rPr dirty="0" sz="2250">
                <a:latin typeface="微软雅黑"/>
                <a:cs typeface="微软雅黑"/>
              </a:rPr>
              <a:t>	</a:t>
            </a:r>
            <a:r>
              <a:rPr dirty="0" sz="2400" spc="-10">
                <a:latin typeface="微软雅黑"/>
                <a:cs typeface="微软雅黑"/>
              </a:rPr>
              <a:t>sem_id</a:t>
            </a:r>
            <a:r>
              <a:rPr dirty="0" sz="2400" spc="-5">
                <a:latin typeface="微软雅黑"/>
                <a:cs typeface="微软雅黑"/>
              </a:rPr>
              <a:t>：是由</a:t>
            </a:r>
            <a:r>
              <a:rPr dirty="0" sz="2400" spc="-10">
                <a:latin typeface="微软雅黑"/>
                <a:cs typeface="微软雅黑"/>
              </a:rPr>
              <a:t>semget</a:t>
            </a:r>
            <a:r>
              <a:rPr dirty="0" sz="2400" spc="-5">
                <a:latin typeface="微软雅黑"/>
                <a:cs typeface="微软雅黑"/>
              </a:rPr>
              <a:t>所获得的信号量标识符。</a:t>
            </a:r>
            <a:endParaRPr sz="2400">
              <a:latin typeface="微软雅黑"/>
              <a:cs typeface="微软雅黑"/>
            </a:endParaRPr>
          </a:p>
          <a:p>
            <a:pPr marL="12700">
              <a:lnSpc>
                <a:spcPct val="100000"/>
              </a:lnSpc>
              <a:spcBef>
                <a:spcPts val="580"/>
              </a:spcBef>
              <a:tabLst>
                <a:tab pos="583565" algn="l"/>
              </a:tabLst>
            </a:pPr>
            <a:r>
              <a:rPr dirty="0" sz="2250" spc="-50">
                <a:latin typeface="微软雅黑"/>
                <a:cs typeface="微软雅黑"/>
              </a:rPr>
              <a:t>②</a:t>
            </a:r>
            <a:r>
              <a:rPr dirty="0" sz="2250">
                <a:latin typeface="微软雅黑"/>
                <a:cs typeface="微软雅黑"/>
              </a:rPr>
              <a:t>	</a:t>
            </a:r>
            <a:r>
              <a:rPr dirty="0" sz="2400">
                <a:latin typeface="微软雅黑"/>
                <a:cs typeface="微软雅黑"/>
              </a:rPr>
              <a:t>sem_num：</a:t>
            </a:r>
            <a:r>
              <a:rPr dirty="0" sz="2400" spc="-5">
                <a:latin typeface="微软雅黑"/>
                <a:cs typeface="微软雅黑"/>
              </a:rPr>
              <a:t>是信号量数组元素的下标，即指定对第几个信号量进行控制。</a:t>
            </a:r>
            <a:endParaRPr sz="2400">
              <a:latin typeface="微软雅黑"/>
              <a:cs typeface="微软雅黑"/>
            </a:endParaRPr>
          </a:p>
          <a:p>
            <a:pPr marL="584200" marR="5080" indent="-572135">
              <a:lnSpc>
                <a:spcPct val="120000"/>
              </a:lnSpc>
              <a:tabLst>
                <a:tab pos="583565" algn="l"/>
              </a:tabLst>
            </a:pPr>
            <a:r>
              <a:rPr dirty="0" sz="2250" spc="-50">
                <a:latin typeface="微软雅黑"/>
                <a:cs typeface="微软雅黑"/>
              </a:rPr>
              <a:t>③</a:t>
            </a:r>
            <a:r>
              <a:rPr dirty="0" sz="2250">
                <a:latin typeface="微软雅黑"/>
                <a:cs typeface="微软雅黑"/>
              </a:rPr>
              <a:t>	</a:t>
            </a:r>
            <a:r>
              <a:rPr dirty="0" sz="2400" spc="-10">
                <a:latin typeface="微软雅黑"/>
                <a:cs typeface="微软雅黑"/>
              </a:rPr>
              <a:t>command</a:t>
            </a:r>
            <a:r>
              <a:rPr dirty="0" sz="2400" spc="-5">
                <a:latin typeface="微软雅黑"/>
                <a:cs typeface="微软雅黑"/>
              </a:rPr>
              <a:t>：要执行的动作，有多个不同的</a:t>
            </a:r>
            <a:r>
              <a:rPr dirty="0" sz="2400" spc="-10">
                <a:latin typeface="微软雅黑"/>
                <a:cs typeface="微软雅黑"/>
              </a:rPr>
              <a:t>command</a:t>
            </a:r>
            <a:r>
              <a:rPr dirty="0" sz="2400" spc="-5">
                <a:latin typeface="微软雅黑"/>
                <a:cs typeface="微软雅黑"/>
              </a:rPr>
              <a:t>值可以用于</a:t>
            </a:r>
            <a:r>
              <a:rPr dirty="0" sz="2400" spc="-10">
                <a:latin typeface="微软雅黑"/>
                <a:cs typeface="微软雅黑"/>
              </a:rPr>
              <a:t>semctl</a:t>
            </a:r>
            <a:r>
              <a:rPr dirty="0" sz="2400" spc="-50">
                <a:latin typeface="微软雅黑"/>
                <a:cs typeface="微软雅黑"/>
              </a:rPr>
              <a:t>。</a:t>
            </a:r>
            <a:r>
              <a:rPr dirty="0" sz="2400" spc="-10">
                <a:latin typeface="微软雅黑"/>
                <a:cs typeface="微软雅黑"/>
              </a:rPr>
              <a:t>常用的两个command</a:t>
            </a:r>
            <a:r>
              <a:rPr dirty="0" sz="2400" spc="-20">
                <a:latin typeface="微软雅黑"/>
                <a:cs typeface="微软雅黑"/>
              </a:rPr>
              <a:t>值为:</a:t>
            </a:r>
            <a:endParaRPr sz="2400">
              <a:latin typeface="微软雅黑"/>
              <a:cs typeface="微软雅黑"/>
            </a:endParaRPr>
          </a:p>
          <a:p>
            <a:pPr algn="r" marL="286385" marR="2402840" indent="-287020">
              <a:lnSpc>
                <a:spcPct val="100000"/>
              </a:lnSpc>
              <a:spcBef>
                <a:spcPts val="560"/>
              </a:spcBef>
              <a:buSzPct val="93181"/>
              <a:buFont typeface="Wingdings"/>
              <a:buChar char=""/>
              <a:tabLst>
                <a:tab pos="287020" algn="l"/>
              </a:tabLst>
            </a:pPr>
            <a:r>
              <a:rPr dirty="0" sz="2200" spc="-35">
                <a:latin typeface="微软雅黑"/>
                <a:cs typeface="微软雅黑"/>
              </a:rPr>
              <a:t>SETVAL：</a:t>
            </a:r>
            <a:r>
              <a:rPr dirty="0" sz="2200" spc="-30">
                <a:latin typeface="微软雅黑"/>
                <a:cs typeface="微软雅黑"/>
              </a:rPr>
              <a:t>用</a:t>
            </a:r>
            <a:r>
              <a:rPr dirty="0" sz="2200" spc="-30">
                <a:latin typeface="微软雅黑"/>
                <a:cs typeface="微软雅黑"/>
              </a:rPr>
              <a:t>于</a:t>
            </a:r>
            <a:r>
              <a:rPr dirty="0" sz="2200" spc="-30">
                <a:latin typeface="微软雅黑"/>
                <a:cs typeface="微软雅黑"/>
              </a:rPr>
              <a:t>为</a:t>
            </a:r>
            <a:r>
              <a:rPr dirty="0" sz="2200" spc="-30">
                <a:latin typeface="微软雅黑"/>
                <a:cs typeface="微软雅黑"/>
              </a:rPr>
              <a:t>信</a:t>
            </a:r>
            <a:r>
              <a:rPr dirty="0" sz="2200" spc="-30">
                <a:latin typeface="微软雅黑"/>
                <a:cs typeface="微软雅黑"/>
              </a:rPr>
              <a:t>号</a:t>
            </a:r>
            <a:r>
              <a:rPr dirty="0" sz="2200" spc="-30">
                <a:latin typeface="微软雅黑"/>
                <a:cs typeface="微软雅黑"/>
              </a:rPr>
              <a:t>量</a:t>
            </a:r>
            <a:r>
              <a:rPr dirty="0" sz="2200" spc="-30">
                <a:latin typeface="微软雅黑"/>
                <a:cs typeface="微软雅黑"/>
              </a:rPr>
              <a:t>赋</a:t>
            </a:r>
            <a:r>
              <a:rPr dirty="0" sz="2200" spc="-30">
                <a:latin typeface="微软雅黑"/>
                <a:cs typeface="微软雅黑"/>
              </a:rPr>
              <a:t>初</a:t>
            </a:r>
            <a:r>
              <a:rPr dirty="0" sz="2200" spc="-30">
                <a:latin typeface="微软雅黑"/>
                <a:cs typeface="微软雅黑"/>
              </a:rPr>
              <a:t>值</a:t>
            </a:r>
            <a:r>
              <a:rPr dirty="0" sz="2200" spc="-30">
                <a:latin typeface="微软雅黑"/>
                <a:cs typeface="微软雅黑"/>
              </a:rPr>
              <a:t>，</a:t>
            </a:r>
            <a:r>
              <a:rPr dirty="0" sz="2200" spc="-30">
                <a:latin typeface="微软雅黑"/>
                <a:cs typeface="微软雅黑"/>
              </a:rPr>
              <a:t>其</a:t>
            </a:r>
            <a:r>
              <a:rPr dirty="0" sz="2200" spc="-30">
                <a:latin typeface="微软雅黑"/>
                <a:cs typeface="微软雅黑"/>
              </a:rPr>
              <a:t>值</a:t>
            </a:r>
            <a:r>
              <a:rPr dirty="0" sz="2200" spc="-25">
                <a:latin typeface="微软雅黑"/>
                <a:cs typeface="微软雅黑"/>
              </a:rPr>
              <a:t>通</a:t>
            </a:r>
            <a:r>
              <a:rPr dirty="0" sz="2200" spc="-30">
                <a:latin typeface="微软雅黑"/>
                <a:cs typeface="微软雅黑"/>
              </a:rPr>
              <a:t>过</a:t>
            </a:r>
            <a:r>
              <a:rPr dirty="0" sz="2200" spc="-30">
                <a:latin typeface="微软雅黑"/>
                <a:cs typeface="微软雅黑"/>
              </a:rPr>
              <a:t>第</a:t>
            </a:r>
            <a:r>
              <a:rPr dirty="0" sz="2200" spc="-25">
                <a:latin typeface="微软雅黑"/>
                <a:cs typeface="微软雅黑"/>
              </a:rPr>
              <a:t>四</a:t>
            </a:r>
            <a:r>
              <a:rPr dirty="0" sz="2200" spc="-30">
                <a:latin typeface="微软雅黑"/>
                <a:cs typeface="微软雅黑"/>
              </a:rPr>
              <a:t>个</a:t>
            </a:r>
            <a:r>
              <a:rPr dirty="0" sz="2200" spc="-30">
                <a:latin typeface="微软雅黑"/>
                <a:cs typeface="微软雅黑"/>
              </a:rPr>
              <a:t>参</a:t>
            </a:r>
            <a:r>
              <a:rPr dirty="0" sz="2200" spc="-25">
                <a:latin typeface="微软雅黑"/>
                <a:cs typeface="微软雅黑"/>
              </a:rPr>
              <a:t>数</a:t>
            </a:r>
            <a:r>
              <a:rPr dirty="0" sz="2200" spc="-30">
                <a:latin typeface="微软雅黑"/>
                <a:cs typeface="微软雅黑"/>
              </a:rPr>
              <a:t>指</a:t>
            </a:r>
            <a:r>
              <a:rPr dirty="0" sz="2200" spc="-30">
                <a:latin typeface="微软雅黑"/>
                <a:cs typeface="微软雅黑"/>
              </a:rPr>
              <a:t>定</a:t>
            </a:r>
            <a:r>
              <a:rPr dirty="0" sz="2200" spc="-50">
                <a:latin typeface="微软雅黑"/>
                <a:cs typeface="微软雅黑"/>
              </a:rPr>
              <a:t>。</a:t>
            </a:r>
            <a:endParaRPr sz="2200">
              <a:latin typeface="微软雅黑"/>
              <a:cs typeface="微软雅黑"/>
            </a:endParaRPr>
          </a:p>
          <a:p>
            <a:pPr algn="r" marL="286385" marR="2356485" indent="-287020">
              <a:lnSpc>
                <a:spcPct val="100000"/>
              </a:lnSpc>
              <a:spcBef>
                <a:spcPts val="530"/>
              </a:spcBef>
              <a:buSzPct val="93181"/>
              <a:buFont typeface="Wingdings"/>
              <a:buChar char=""/>
              <a:tabLst>
                <a:tab pos="287020" algn="l"/>
              </a:tabLst>
            </a:pPr>
            <a:r>
              <a:rPr dirty="0" sz="2200" spc="-25">
                <a:latin typeface="微软雅黑"/>
                <a:cs typeface="微软雅黑"/>
              </a:rPr>
              <a:t>IPC_RMID：</a:t>
            </a:r>
            <a:r>
              <a:rPr dirty="0" sz="2200" spc="-30">
                <a:latin typeface="微软雅黑"/>
                <a:cs typeface="微软雅黑"/>
              </a:rPr>
              <a:t>当</a:t>
            </a:r>
            <a:r>
              <a:rPr dirty="0" sz="2200" spc="-30">
                <a:latin typeface="微软雅黑"/>
                <a:cs typeface="微软雅黑"/>
              </a:rPr>
              <a:t>信</a:t>
            </a:r>
            <a:r>
              <a:rPr dirty="0" sz="2200" spc="-30">
                <a:latin typeface="微软雅黑"/>
                <a:cs typeface="微软雅黑"/>
              </a:rPr>
              <a:t>号</a:t>
            </a:r>
            <a:r>
              <a:rPr dirty="0" sz="2200" spc="-25">
                <a:latin typeface="微软雅黑"/>
                <a:cs typeface="微软雅黑"/>
              </a:rPr>
              <a:t>量</a:t>
            </a:r>
            <a:r>
              <a:rPr dirty="0" sz="2200" spc="-30">
                <a:latin typeface="微软雅黑"/>
                <a:cs typeface="微软雅黑"/>
              </a:rPr>
              <a:t>不</a:t>
            </a:r>
            <a:r>
              <a:rPr dirty="0" sz="2200" spc="-30">
                <a:latin typeface="微软雅黑"/>
                <a:cs typeface="微软雅黑"/>
              </a:rPr>
              <a:t>再</a:t>
            </a:r>
            <a:r>
              <a:rPr dirty="0" sz="2200" spc="-25">
                <a:latin typeface="微软雅黑"/>
                <a:cs typeface="微软雅黑"/>
              </a:rPr>
              <a:t>需</a:t>
            </a:r>
            <a:r>
              <a:rPr dirty="0" sz="2200" spc="-30">
                <a:latin typeface="微软雅黑"/>
                <a:cs typeface="微软雅黑"/>
              </a:rPr>
              <a:t>要</a:t>
            </a:r>
            <a:r>
              <a:rPr dirty="0" sz="2200" spc="-30">
                <a:latin typeface="微软雅黑"/>
                <a:cs typeface="微软雅黑"/>
              </a:rPr>
              <a:t>时</a:t>
            </a:r>
            <a:r>
              <a:rPr dirty="0" sz="2200" spc="-25">
                <a:latin typeface="微软雅黑"/>
                <a:cs typeface="微软雅黑"/>
              </a:rPr>
              <a:t>用</a:t>
            </a:r>
            <a:r>
              <a:rPr dirty="0" sz="2200" spc="-30">
                <a:latin typeface="微软雅黑"/>
                <a:cs typeface="微软雅黑"/>
              </a:rPr>
              <a:t>于</a:t>
            </a:r>
            <a:r>
              <a:rPr dirty="0" sz="2200" spc="-30">
                <a:latin typeface="微软雅黑"/>
                <a:cs typeface="微软雅黑"/>
              </a:rPr>
              <a:t>删</a:t>
            </a:r>
            <a:r>
              <a:rPr dirty="0" sz="2200" spc="-25">
                <a:latin typeface="微软雅黑"/>
                <a:cs typeface="微软雅黑"/>
              </a:rPr>
              <a:t>除</a:t>
            </a:r>
            <a:r>
              <a:rPr dirty="0" sz="2200" spc="-30">
                <a:latin typeface="微软雅黑"/>
                <a:cs typeface="微软雅黑"/>
              </a:rPr>
              <a:t>一</a:t>
            </a:r>
            <a:r>
              <a:rPr dirty="0" sz="2200" spc="-30">
                <a:latin typeface="微软雅黑"/>
                <a:cs typeface="微软雅黑"/>
              </a:rPr>
              <a:t>个</a:t>
            </a:r>
            <a:r>
              <a:rPr dirty="0" sz="2200" spc="-25">
                <a:latin typeface="微软雅黑"/>
                <a:cs typeface="微软雅黑"/>
              </a:rPr>
              <a:t>信</a:t>
            </a:r>
            <a:r>
              <a:rPr dirty="0" sz="2200" spc="-30">
                <a:latin typeface="微软雅黑"/>
                <a:cs typeface="微软雅黑"/>
              </a:rPr>
              <a:t>号</a:t>
            </a:r>
            <a:r>
              <a:rPr dirty="0" sz="2200" spc="-30">
                <a:latin typeface="微软雅黑"/>
                <a:cs typeface="微软雅黑"/>
              </a:rPr>
              <a:t>量</a:t>
            </a:r>
            <a:r>
              <a:rPr dirty="0" sz="2200" spc="-30">
                <a:latin typeface="微软雅黑"/>
                <a:cs typeface="微软雅黑"/>
              </a:rPr>
              <a:t>标识。</a:t>
            </a:r>
            <a:endParaRPr sz="2200">
              <a:latin typeface="微软雅黑"/>
              <a:cs typeface="微软雅黑"/>
            </a:endParaRPr>
          </a:p>
          <a:p>
            <a:pPr algn="r" marR="2293620">
              <a:lnSpc>
                <a:spcPct val="100000"/>
              </a:lnSpc>
              <a:spcBef>
                <a:spcPts val="540"/>
              </a:spcBef>
              <a:tabLst>
                <a:tab pos="570865" algn="l"/>
              </a:tabLst>
            </a:pPr>
            <a:r>
              <a:rPr dirty="0" sz="2250" spc="-50">
                <a:latin typeface="微软雅黑"/>
                <a:cs typeface="微软雅黑"/>
              </a:rPr>
              <a:t>④</a:t>
            </a:r>
            <a:r>
              <a:rPr dirty="0" sz="2250">
                <a:latin typeface="微软雅黑"/>
                <a:cs typeface="微软雅黑"/>
              </a:rPr>
              <a:t>	</a:t>
            </a:r>
            <a:r>
              <a:rPr dirty="0" sz="2400" spc="-10">
                <a:latin typeface="微软雅黑"/>
                <a:cs typeface="微软雅黑"/>
              </a:rPr>
              <a:t>如有第四个参数，则是</a:t>
            </a:r>
            <a:r>
              <a:rPr dirty="0" sz="2400">
                <a:latin typeface="微软雅黑"/>
                <a:cs typeface="微软雅黑"/>
              </a:rPr>
              <a:t>union</a:t>
            </a:r>
            <a:r>
              <a:rPr dirty="0" sz="2400" spc="95">
                <a:latin typeface="微软雅黑"/>
                <a:cs typeface="微软雅黑"/>
              </a:rPr>
              <a:t> </a:t>
            </a:r>
            <a:r>
              <a:rPr dirty="0" sz="2400" spc="-10">
                <a:latin typeface="微软雅黑"/>
                <a:cs typeface="微软雅黑"/>
              </a:rPr>
              <a:t>semun</a:t>
            </a:r>
            <a:r>
              <a:rPr dirty="0" sz="2400" spc="-15">
                <a:latin typeface="微软雅黑"/>
                <a:cs typeface="微软雅黑"/>
              </a:rPr>
              <a:t>，该联合定义如下：</a:t>
            </a:r>
            <a:endParaRPr sz="2400">
              <a:latin typeface="微软雅黑"/>
              <a:cs typeface="微软雅黑"/>
            </a:endParaRPr>
          </a:p>
          <a:p>
            <a:pPr marL="927100" marR="7811770" indent="-372110">
              <a:lnSpc>
                <a:spcPct val="120000"/>
              </a:lnSpc>
              <a:spcBef>
                <a:spcPts val="5"/>
              </a:spcBef>
            </a:pPr>
            <a:r>
              <a:rPr dirty="0" sz="2400" b="1">
                <a:solidFill>
                  <a:srgbClr val="1F517B"/>
                </a:solidFill>
                <a:latin typeface="微软雅黑"/>
                <a:cs typeface="微软雅黑"/>
              </a:rPr>
              <a:t>union</a:t>
            </a:r>
            <a:r>
              <a:rPr dirty="0" sz="2400" spc="-15" b="1">
                <a:solidFill>
                  <a:srgbClr val="1F517B"/>
                </a:solidFill>
                <a:latin typeface="微软雅黑"/>
                <a:cs typeface="微软雅黑"/>
              </a:rPr>
              <a:t> </a:t>
            </a:r>
            <a:r>
              <a:rPr dirty="0" sz="2400" b="1">
                <a:solidFill>
                  <a:srgbClr val="1F517B"/>
                </a:solidFill>
                <a:latin typeface="微软雅黑"/>
                <a:cs typeface="微软雅黑"/>
              </a:rPr>
              <a:t>semun</a:t>
            </a:r>
            <a:r>
              <a:rPr dirty="0" sz="2400" spc="-5" b="1">
                <a:solidFill>
                  <a:srgbClr val="1F517B"/>
                </a:solidFill>
                <a:latin typeface="微软雅黑"/>
                <a:cs typeface="微软雅黑"/>
              </a:rPr>
              <a:t> </a:t>
            </a:r>
            <a:r>
              <a:rPr dirty="0" sz="2400" spc="-50" b="1">
                <a:solidFill>
                  <a:srgbClr val="1F517B"/>
                </a:solidFill>
                <a:latin typeface="微软雅黑"/>
                <a:cs typeface="微软雅黑"/>
              </a:rPr>
              <a:t>{ </a:t>
            </a:r>
            <a:r>
              <a:rPr dirty="0" sz="2400" b="1">
                <a:solidFill>
                  <a:srgbClr val="1F517B"/>
                </a:solidFill>
                <a:latin typeface="微软雅黑"/>
                <a:cs typeface="微软雅黑"/>
              </a:rPr>
              <a:t>int</a:t>
            </a:r>
            <a:r>
              <a:rPr dirty="0" sz="2400" spc="-15" b="1">
                <a:solidFill>
                  <a:srgbClr val="1F517B"/>
                </a:solidFill>
                <a:latin typeface="微软雅黑"/>
                <a:cs typeface="微软雅黑"/>
              </a:rPr>
              <a:t> </a:t>
            </a:r>
            <a:r>
              <a:rPr dirty="0" sz="2400" spc="-20" b="1">
                <a:solidFill>
                  <a:srgbClr val="1F517B"/>
                </a:solidFill>
                <a:latin typeface="微软雅黑"/>
                <a:cs typeface="微软雅黑"/>
              </a:rPr>
              <a:t>val;</a:t>
            </a:r>
            <a:endParaRPr sz="2400">
              <a:latin typeface="微软雅黑"/>
              <a:cs typeface="微软雅黑"/>
            </a:endParaRPr>
          </a:p>
          <a:p>
            <a:pPr marL="927100">
              <a:lnSpc>
                <a:spcPct val="100000"/>
              </a:lnSpc>
              <a:spcBef>
                <a:spcPts val="575"/>
              </a:spcBef>
            </a:pPr>
            <a:r>
              <a:rPr dirty="0" sz="2400" b="1">
                <a:solidFill>
                  <a:srgbClr val="1F517B"/>
                </a:solidFill>
                <a:latin typeface="微软雅黑"/>
                <a:cs typeface="微软雅黑"/>
              </a:rPr>
              <a:t>struct</a:t>
            </a:r>
            <a:r>
              <a:rPr dirty="0" sz="2400" spc="-15" b="1">
                <a:solidFill>
                  <a:srgbClr val="1F517B"/>
                </a:solidFill>
                <a:latin typeface="微软雅黑"/>
                <a:cs typeface="微软雅黑"/>
              </a:rPr>
              <a:t> </a:t>
            </a:r>
            <a:r>
              <a:rPr dirty="0" sz="2400" b="1">
                <a:solidFill>
                  <a:srgbClr val="1F517B"/>
                </a:solidFill>
                <a:latin typeface="微软雅黑"/>
                <a:cs typeface="微软雅黑"/>
              </a:rPr>
              <a:t>semid_ds</a:t>
            </a:r>
            <a:r>
              <a:rPr dirty="0" sz="2400" spc="20" b="1">
                <a:solidFill>
                  <a:srgbClr val="1F517B"/>
                </a:solidFill>
                <a:latin typeface="微软雅黑"/>
                <a:cs typeface="微软雅黑"/>
              </a:rPr>
              <a:t> </a:t>
            </a:r>
            <a:r>
              <a:rPr dirty="0" sz="2400" spc="-10" b="1">
                <a:solidFill>
                  <a:srgbClr val="1F517B"/>
                </a:solidFill>
                <a:latin typeface="微软雅黑"/>
                <a:cs typeface="微软雅黑"/>
              </a:rPr>
              <a:t>*buf;</a:t>
            </a:r>
            <a:endParaRPr sz="2400">
              <a:latin typeface="微软雅黑"/>
              <a:cs typeface="微软雅黑"/>
            </a:endParaRPr>
          </a:p>
          <a:p>
            <a:pPr marL="927100">
              <a:lnSpc>
                <a:spcPct val="100000"/>
              </a:lnSpc>
              <a:spcBef>
                <a:spcPts val="580"/>
              </a:spcBef>
            </a:pPr>
            <a:r>
              <a:rPr dirty="0" sz="2400" b="1">
                <a:solidFill>
                  <a:srgbClr val="1F517B"/>
                </a:solidFill>
                <a:latin typeface="微软雅黑"/>
                <a:cs typeface="微软雅黑"/>
              </a:rPr>
              <a:t>unsigned</a:t>
            </a:r>
            <a:r>
              <a:rPr dirty="0" sz="2400" spc="15" b="1">
                <a:solidFill>
                  <a:srgbClr val="1F517B"/>
                </a:solidFill>
                <a:latin typeface="微软雅黑"/>
                <a:cs typeface="微软雅黑"/>
              </a:rPr>
              <a:t> </a:t>
            </a:r>
            <a:r>
              <a:rPr dirty="0" sz="2400" b="1">
                <a:solidFill>
                  <a:srgbClr val="1F517B"/>
                </a:solidFill>
                <a:latin typeface="微软雅黑"/>
                <a:cs typeface="微软雅黑"/>
              </a:rPr>
              <a:t>short</a:t>
            </a:r>
            <a:r>
              <a:rPr dirty="0" sz="2400" spc="25" b="1">
                <a:solidFill>
                  <a:srgbClr val="1F517B"/>
                </a:solidFill>
                <a:latin typeface="微软雅黑"/>
                <a:cs typeface="微软雅黑"/>
              </a:rPr>
              <a:t> </a:t>
            </a:r>
            <a:r>
              <a:rPr dirty="0" sz="2400" b="1">
                <a:solidFill>
                  <a:srgbClr val="1F517B"/>
                </a:solidFill>
                <a:latin typeface="微软雅黑"/>
                <a:cs typeface="微软雅黑"/>
              </a:rPr>
              <a:t>*array;</a:t>
            </a:r>
            <a:r>
              <a:rPr dirty="0" sz="2400" spc="5" b="1">
                <a:solidFill>
                  <a:srgbClr val="1F517B"/>
                </a:solidFill>
                <a:latin typeface="微软雅黑"/>
                <a:cs typeface="微软雅黑"/>
              </a:rPr>
              <a:t> </a:t>
            </a:r>
            <a:r>
              <a:rPr dirty="0" sz="2400" spc="-50" b="1">
                <a:solidFill>
                  <a:srgbClr val="1F517B"/>
                </a:solidFill>
                <a:latin typeface="微软雅黑"/>
                <a:cs typeface="微软雅黑"/>
              </a:rPr>
              <a:t>}</a:t>
            </a:r>
            <a:endParaRPr sz="2400">
              <a:latin typeface="微软雅黑"/>
              <a:cs typeface="微软雅黑"/>
            </a:endParaRPr>
          </a:p>
        </p:txBody>
      </p:sp>
      <p:pic>
        <p:nvPicPr>
          <p:cNvPr id="3" name="object 3" descr=""/>
          <p:cNvPicPr/>
          <p:nvPr/>
        </p:nvPicPr>
        <p:blipFill>
          <a:blip r:embed="rId2" cstate="print"/>
          <a:stretch>
            <a:fillRect/>
          </a:stretch>
        </p:blipFill>
        <p:spPr>
          <a:xfrm>
            <a:off x="358140" y="219456"/>
            <a:ext cx="2597658" cy="787146"/>
          </a:xfrm>
          <a:prstGeom prst="rect">
            <a:avLst/>
          </a:prstGeom>
        </p:spPr>
      </p:pic>
      <p:sp>
        <p:nvSpPr>
          <p:cNvPr id="4" name="object 4"/>
          <p:cNvSpPr txBox="1">
            <a:spLocks noGrp="1"/>
          </p:cNvSpPr>
          <p:nvPr>
            <p:ph type="title"/>
          </p:nvPr>
        </p:nvSpPr>
        <p:spPr>
          <a:xfrm>
            <a:off x="566724" y="309498"/>
            <a:ext cx="2156460" cy="452120"/>
          </a:xfrm>
          <a:prstGeom prst="rect"/>
        </p:spPr>
        <p:txBody>
          <a:bodyPr wrap="square" lIns="0" tIns="12065" rIns="0" bIns="0" rtlCol="0" vert="horz">
            <a:spAutoFit/>
          </a:bodyPr>
          <a:lstStyle/>
          <a:p>
            <a:pPr marL="12700">
              <a:lnSpc>
                <a:spcPct val="100000"/>
              </a:lnSpc>
              <a:spcBef>
                <a:spcPts val="95"/>
              </a:spcBef>
            </a:pPr>
            <a:r>
              <a:rPr dirty="0" spc="-35"/>
              <a:t>信</a:t>
            </a:r>
            <a:r>
              <a:rPr dirty="0" spc="-35"/>
              <a:t>号</a:t>
            </a:r>
            <a:r>
              <a:rPr dirty="0" spc="-35"/>
              <a:t>量</a:t>
            </a:r>
            <a:r>
              <a:rPr dirty="0" spc="-35"/>
              <a:t>的</a:t>
            </a:r>
            <a:r>
              <a:rPr dirty="0" spc="-35"/>
              <a:t>控</a:t>
            </a:r>
            <a:r>
              <a:rPr dirty="0" spc="-50"/>
              <a:t>制</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358140" y="219456"/>
            <a:ext cx="2597658" cy="787146"/>
          </a:xfrm>
          <a:prstGeom prst="rect">
            <a:avLst/>
          </a:prstGeom>
        </p:spPr>
      </p:pic>
      <p:sp>
        <p:nvSpPr>
          <p:cNvPr id="3" name="object 3" descr=""/>
          <p:cNvSpPr txBox="1"/>
          <p:nvPr/>
        </p:nvSpPr>
        <p:spPr>
          <a:xfrm>
            <a:off x="656945" y="1076959"/>
            <a:ext cx="10490835" cy="2199005"/>
          </a:xfrm>
          <a:prstGeom prst="rect">
            <a:avLst/>
          </a:prstGeom>
        </p:spPr>
        <p:txBody>
          <a:bodyPr wrap="square" lIns="0" tIns="12700" rIns="0" bIns="0" rtlCol="0" vert="horz">
            <a:spAutoFit/>
          </a:bodyPr>
          <a:lstStyle/>
          <a:p>
            <a:pPr marL="12700">
              <a:lnSpc>
                <a:spcPct val="100000"/>
              </a:lnSpc>
              <a:spcBef>
                <a:spcPts val="100"/>
              </a:spcBef>
            </a:pPr>
            <a:r>
              <a:rPr dirty="0" sz="2400" b="1">
                <a:solidFill>
                  <a:srgbClr val="C00000"/>
                </a:solidFill>
                <a:latin typeface="微软雅黑"/>
                <a:cs typeface="微软雅黑"/>
              </a:rPr>
              <a:t>int</a:t>
            </a:r>
            <a:r>
              <a:rPr dirty="0" sz="2400" spc="-10" b="1">
                <a:solidFill>
                  <a:srgbClr val="C00000"/>
                </a:solidFill>
                <a:latin typeface="微软雅黑"/>
                <a:cs typeface="微软雅黑"/>
              </a:rPr>
              <a:t> </a:t>
            </a:r>
            <a:r>
              <a:rPr dirty="0" sz="2400" b="1">
                <a:solidFill>
                  <a:srgbClr val="C00000"/>
                </a:solidFill>
                <a:latin typeface="微软雅黑"/>
                <a:cs typeface="微软雅黑"/>
              </a:rPr>
              <a:t>semop(int</a:t>
            </a:r>
            <a:r>
              <a:rPr dirty="0" sz="2400" spc="-5" b="1">
                <a:solidFill>
                  <a:srgbClr val="C00000"/>
                </a:solidFill>
                <a:latin typeface="微软雅黑"/>
                <a:cs typeface="微软雅黑"/>
              </a:rPr>
              <a:t> </a:t>
            </a:r>
            <a:r>
              <a:rPr dirty="0" sz="2400" b="1">
                <a:solidFill>
                  <a:srgbClr val="C00000"/>
                </a:solidFill>
                <a:latin typeface="微软雅黑"/>
                <a:cs typeface="微软雅黑"/>
              </a:rPr>
              <a:t>sem_id,</a:t>
            </a:r>
            <a:r>
              <a:rPr dirty="0" sz="2400" spc="-5" b="1">
                <a:solidFill>
                  <a:srgbClr val="C00000"/>
                </a:solidFill>
                <a:latin typeface="微软雅黑"/>
                <a:cs typeface="微软雅黑"/>
              </a:rPr>
              <a:t> </a:t>
            </a:r>
            <a:r>
              <a:rPr dirty="0" sz="2400" b="1">
                <a:solidFill>
                  <a:srgbClr val="C00000"/>
                </a:solidFill>
                <a:latin typeface="微软雅黑"/>
                <a:cs typeface="微软雅黑"/>
              </a:rPr>
              <a:t>struct</a:t>
            </a:r>
            <a:r>
              <a:rPr dirty="0" sz="2400" spc="-5" b="1">
                <a:solidFill>
                  <a:srgbClr val="C00000"/>
                </a:solidFill>
                <a:latin typeface="微软雅黑"/>
                <a:cs typeface="微软雅黑"/>
              </a:rPr>
              <a:t> </a:t>
            </a:r>
            <a:r>
              <a:rPr dirty="0" sz="2400" b="1">
                <a:solidFill>
                  <a:srgbClr val="C00000"/>
                </a:solidFill>
                <a:latin typeface="微软雅黑"/>
                <a:cs typeface="微软雅黑"/>
              </a:rPr>
              <a:t>sembuf</a:t>
            </a:r>
            <a:r>
              <a:rPr dirty="0" sz="2400" spc="-5" b="1">
                <a:solidFill>
                  <a:srgbClr val="C00000"/>
                </a:solidFill>
                <a:latin typeface="微软雅黑"/>
                <a:cs typeface="微软雅黑"/>
              </a:rPr>
              <a:t> </a:t>
            </a:r>
            <a:r>
              <a:rPr dirty="0" sz="2400" b="1">
                <a:solidFill>
                  <a:srgbClr val="C00000"/>
                </a:solidFill>
                <a:latin typeface="微软雅黑"/>
                <a:cs typeface="微软雅黑"/>
              </a:rPr>
              <a:t>*sem_ops,</a:t>
            </a:r>
            <a:r>
              <a:rPr dirty="0" sz="2400" spc="-5" b="1">
                <a:solidFill>
                  <a:srgbClr val="C00000"/>
                </a:solidFill>
                <a:latin typeface="微软雅黑"/>
                <a:cs typeface="微软雅黑"/>
              </a:rPr>
              <a:t> </a:t>
            </a:r>
            <a:r>
              <a:rPr dirty="0" sz="2400" b="1">
                <a:solidFill>
                  <a:srgbClr val="C00000"/>
                </a:solidFill>
                <a:latin typeface="微软雅黑"/>
                <a:cs typeface="微软雅黑"/>
              </a:rPr>
              <a:t>size_t</a:t>
            </a:r>
            <a:r>
              <a:rPr dirty="0" sz="2400" spc="-5" b="1">
                <a:solidFill>
                  <a:srgbClr val="C00000"/>
                </a:solidFill>
                <a:latin typeface="微软雅黑"/>
                <a:cs typeface="微软雅黑"/>
              </a:rPr>
              <a:t> </a:t>
            </a:r>
            <a:r>
              <a:rPr dirty="0" sz="2400" spc="-10" b="1">
                <a:solidFill>
                  <a:srgbClr val="C00000"/>
                </a:solidFill>
                <a:latin typeface="微软雅黑"/>
                <a:cs typeface="微软雅黑"/>
              </a:rPr>
              <a:t>num_sem_ops)</a:t>
            </a:r>
            <a:endParaRPr sz="2400">
              <a:latin typeface="微软雅黑"/>
              <a:cs typeface="微软雅黑"/>
            </a:endParaRPr>
          </a:p>
          <a:p>
            <a:pPr marL="12700">
              <a:lnSpc>
                <a:spcPct val="100000"/>
              </a:lnSpc>
              <a:spcBef>
                <a:spcPts val="1860"/>
              </a:spcBef>
              <a:tabLst>
                <a:tab pos="546100" algn="l"/>
              </a:tabLst>
            </a:pPr>
            <a:r>
              <a:rPr dirty="0" sz="2400" spc="-50">
                <a:latin typeface="微软雅黑"/>
                <a:cs typeface="微软雅黑"/>
              </a:rPr>
              <a:t>①</a:t>
            </a:r>
            <a:r>
              <a:rPr dirty="0" sz="2400">
                <a:latin typeface="微软雅黑"/>
                <a:cs typeface="微软雅黑"/>
              </a:rPr>
              <a:t>	</a:t>
            </a:r>
            <a:r>
              <a:rPr dirty="0" sz="2400" spc="-10">
                <a:latin typeface="微软雅黑"/>
                <a:cs typeface="微软雅黑"/>
              </a:rPr>
              <a:t>sem_id</a:t>
            </a:r>
            <a:r>
              <a:rPr dirty="0" sz="2400" spc="-5">
                <a:latin typeface="微软雅黑"/>
                <a:cs typeface="微软雅黑"/>
              </a:rPr>
              <a:t>：由</a:t>
            </a:r>
            <a:r>
              <a:rPr dirty="0" sz="2400" spc="-10">
                <a:latin typeface="微软雅黑"/>
                <a:cs typeface="微软雅黑"/>
              </a:rPr>
              <a:t>semget</a:t>
            </a:r>
            <a:r>
              <a:rPr dirty="0" sz="2400" spc="-5">
                <a:latin typeface="微软雅黑"/>
                <a:cs typeface="微软雅黑"/>
              </a:rPr>
              <a:t>函数所返回的信号量标识符。</a:t>
            </a:r>
            <a:endParaRPr sz="2400">
              <a:latin typeface="微软雅黑"/>
              <a:cs typeface="微软雅黑"/>
            </a:endParaRPr>
          </a:p>
          <a:p>
            <a:pPr marL="927100" marR="2263140" indent="-915035">
              <a:lnSpc>
                <a:spcPct val="164600"/>
              </a:lnSpc>
              <a:spcBef>
                <a:spcPts val="10"/>
              </a:spcBef>
              <a:tabLst>
                <a:tab pos="546100" algn="l"/>
              </a:tabLst>
            </a:pPr>
            <a:r>
              <a:rPr dirty="0" sz="2400" spc="-50">
                <a:latin typeface="微软雅黑"/>
                <a:cs typeface="微软雅黑"/>
              </a:rPr>
              <a:t>②</a:t>
            </a:r>
            <a:r>
              <a:rPr dirty="0" sz="2400">
                <a:latin typeface="微软雅黑"/>
                <a:cs typeface="微软雅黑"/>
              </a:rPr>
              <a:t>	sem_ops：</a:t>
            </a:r>
            <a:r>
              <a:rPr dirty="0" sz="2400" spc="-5">
                <a:latin typeface="微软雅黑"/>
                <a:cs typeface="微软雅黑"/>
              </a:rPr>
              <a:t>一个指向结构数组的指针，该结构定义如下：</a:t>
            </a:r>
            <a:r>
              <a:rPr dirty="0" sz="2400" spc="-50">
                <a:latin typeface="微软雅黑"/>
                <a:cs typeface="微软雅黑"/>
              </a:rPr>
              <a:t> </a:t>
            </a:r>
            <a:r>
              <a:rPr dirty="0" sz="2400">
                <a:latin typeface="微软雅黑"/>
                <a:cs typeface="微软雅黑"/>
              </a:rPr>
              <a:t>struct</a:t>
            </a:r>
            <a:r>
              <a:rPr dirty="0" sz="2400" spc="-5">
                <a:latin typeface="微软雅黑"/>
                <a:cs typeface="微软雅黑"/>
              </a:rPr>
              <a:t> </a:t>
            </a:r>
            <a:r>
              <a:rPr dirty="0" sz="2400">
                <a:latin typeface="微软雅黑"/>
                <a:cs typeface="微软雅黑"/>
              </a:rPr>
              <a:t>sembuf</a:t>
            </a:r>
            <a:r>
              <a:rPr dirty="0" sz="2400" spc="-25">
                <a:latin typeface="微软雅黑"/>
                <a:cs typeface="微软雅黑"/>
              </a:rPr>
              <a:t> {</a:t>
            </a:r>
            <a:endParaRPr sz="2400">
              <a:latin typeface="微软雅黑"/>
              <a:cs typeface="微软雅黑"/>
            </a:endParaRPr>
          </a:p>
        </p:txBody>
      </p:sp>
      <p:sp>
        <p:nvSpPr>
          <p:cNvPr id="4" name="object 4" descr=""/>
          <p:cNvSpPr txBox="1"/>
          <p:nvPr/>
        </p:nvSpPr>
        <p:spPr>
          <a:xfrm>
            <a:off x="2486025" y="3487039"/>
            <a:ext cx="2347595" cy="1597025"/>
          </a:xfrm>
          <a:prstGeom prst="rect">
            <a:avLst/>
          </a:prstGeom>
        </p:spPr>
        <p:txBody>
          <a:bodyPr wrap="square" lIns="0" tIns="12700" rIns="0" bIns="0" rtlCol="0" vert="horz">
            <a:spAutoFit/>
          </a:bodyPr>
          <a:lstStyle/>
          <a:p>
            <a:pPr marL="12700">
              <a:lnSpc>
                <a:spcPct val="100000"/>
              </a:lnSpc>
              <a:spcBef>
                <a:spcPts val="100"/>
              </a:spcBef>
            </a:pPr>
            <a:r>
              <a:rPr dirty="0" sz="2400">
                <a:latin typeface="微软雅黑"/>
                <a:cs typeface="微软雅黑"/>
              </a:rPr>
              <a:t>short</a:t>
            </a:r>
            <a:r>
              <a:rPr dirty="0" sz="2400" spc="75">
                <a:latin typeface="微软雅黑"/>
                <a:cs typeface="微软雅黑"/>
              </a:rPr>
              <a:t> </a:t>
            </a:r>
            <a:r>
              <a:rPr dirty="0" sz="2400" spc="-10">
                <a:latin typeface="微软雅黑"/>
                <a:cs typeface="微软雅黑"/>
              </a:rPr>
              <a:t>sem_num;</a:t>
            </a:r>
            <a:endParaRPr sz="2400">
              <a:latin typeface="微软雅黑"/>
              <a:cs typeface="微软雅黑"/>
            </a:endParaRPr>
          </a:p>
          <a:p>
            <a:pPr marL="12700" marR="276225">
              <a:lnSpc>
                <a:spcPct val="164600"/>
              </a:lnSpc>
              <a:spcBef>
                <a:spcPts val="10"/>
              </a:spcBef>
            </a:pPr>
            <a:r>
              <a:rPr dirty="0" sz="2400">
                <a:latin typeface="微软雅黑"/>
                <a:cs typeface="微软雅黑"/>
              </a:rPr>
              <a:t>short</a:t>
            </a:r>
            <a:r>
              <a:rPr dirty="0" sz="2400" spc="75">
                <a:latin typeface="微软雅黑"/>
                <a:cs typeface="微软雅黑"/>
              </a:rPr>
              <a:t> </a:t>
            </a:r>
            <a:r>
              <a:rPr dirty="0" sz="2400" spc="-10">
                <a:latin typeface="微软雅黑"/>
                <a:cs typeface="微软雅黑"/>
              </a:rPr>
              <a:t>sem_op; </a:t>
            </a:r>
            <a:r>
              <a:rPr dirty="0" sz="2400">
                <a:latin typeface="微软雅黑"/>
                <a:cs typeface="微软雅黑"/>
              </a:rPr>
              <a:t>short</a:t>
            </a:r>
            <a:r>
              <a:rPr dirty="0" sz="2400" spc="55">
                <a:latin typeface="微软雅黑"/>
                <a:cs typeface="微软雅黑"/>
              </a:rPr>
              <a:t> </a:t>
            </a:r>
            <a:r>
              <a:rPr dirty="0" sz="2400" spc="-10">
                <a:latin typeface="微软雅黑"/>
                <a:cs typeface="微软雅黑"/>
              </a:rPr>
              <a:t>sem_flg;</a:t>
            </a:r>
            <a:endParaRPr sz="2400">
              <a:latin typeface="微软雅黑"/>
              <a:cs typeface="微软雅黑"/>
            </a:endParaRPr>
          </a:p>
        </p:txBody>
      </p:sp>
      <p:sp>
        <p:nvSpPr>
          <p:cNvPr id="5" name="object 5" descr=""/>
          <p:cNvSpPr txBox="1"/>
          <p:nvPr/>
        </p:nvSpPr>
        <p:spPr>
          <a:xfrm>
            <a:off x="5229605" y="3487039"/>
            <a:ext cx="2219325" cy="1597025"/>
          </a:xfrm>
          <a:prstGeom prst="rect">
            <a:avLst/>
          </a:prstGeom>
        </p:spPr>
        <p:txBody>
          <a:bodyPr wrap="square" lIns="0" tIns="12700" rIns="0" bIns="0" rtlCol="0" vert="horz">
            <a:spAutoFit/>
          </a:bodyPr>
          <a:lstStyle/>
          <a:p>
            <a:pPr marL="12700">
              <a:lnSpc>
                <a:spcPct val="100000"/>
              </a:lnSpc>
              <a:spcBef>
                <a:spcPts val="100"/>
              </a:spcBef>
            </a:pPr>
            <a:r>
              <a:rPr dirty="0" sz="2400" spc="-20">
                <a:latin typeface="微软雅黑"/>
                <a:cs typeface="微软雅黑"/>
              </a:rPr>
              <a:t>//数组下标</a:t>
            </a:r>
            <a:endParaRPr sz="2400">
              <a:latin typeface="微软雅黑"/>
              <a:cs typeface="微软雅黑"/>
            </a:endParaRPr>
          </a:p>
          <a:p>
            <a:pPr marL="12700">
              <a:lnSpc>
                <a:spcPct val="100000"/>
              </a:lnSpc>
              <a:spcBef>
                <a:spcPts val="1870"/>
              </a:spcBef>
            </a:pPr>
            <a:r>
              <a:rPr dirty="0" sz="2400" spc="-10">
                <a:latin typeface="微软雅黑"/>
                <a:cs typeface="微软雅黑"/>
              </a:rPr>
              <a:t>//操作，-1</a:t>
            </a:r>
            <a:r>
              <a:rPr dirty="0" sz="2400" spc="-15">
                <a:latin typeface="微软雅黑"/>
                <a:cs typeface="微软雅黑"/>
              </a:rPr>
              <a:t>或+</a:t>
            </a:r>
            <a:r>
              <a:rPr dirty="0" sz="2400" spc="-25">
                <a:latin typeface="微软雅黑"/>
                <a:cs typeface="微软雅黑"/>
              </a:rPr>
              <a:t>1</a:t>
            </a:r>
            <a:endParaRPr sz="2400">
              <a:latin typeface="微软雅黑"/>
              <a:cs typeface="微软雅黑"/>
            </a:endParaRPr>
          </a:p>
          <a:p>
            <a:pPr marL="12700">
              <a:lnSpc>
                <a:spcPct val="100000"/>
              </a:lnSpc>
              <a:spcBef>
                <a:spcPts val="1860"/>
              </a:spcBef>
            </a:pPr>
            <a:r>
              <a:rPr dirty="0" sz="2400" spc="-25">
                <a:latin typeface="微软雅黑"/>
                <a:cs typeface="微软雅黑"/>
              </a:rPr>
              <a:t>//0</a:t>
            </a:r>
            <a:endParaRPr sz="2400">
              <a:latin typeface="微软雅黑"/>
              <a:cs typeface="微软雅黑"/>
            </a:endParaRPr>
          </a:p>
        </p:txBody>
      </p:sp>
      <p:sp>
        <p:nvSpPr>
          <p:cNvPr id="6" name="object 6" descr=""/>
          <p:cNvSpPr txBox="1"/>
          <p:nvPr/>
        </p:nvSpPr>
        <p:spPr>
          <a:xfrm>
            <a:off x="656945" y="5294782"/>
            <a:ext cx="5545455" cy="995044"/>
          </a:xfrm>
          <a:prstGeom prst="rect">
            <a:avLst/>
          </a:prstGeom>
        </p:spPr>
        <p:txBody>
          <a:bodyPr wrap="square" lIns="0" tIns="12700" rIns="0" bIns="0" rtlCol="0" vert="horz">
            <a:spAutoFit/>
          </a:bodyPr>
          <a:lstStyle/>
          <a:p>
            <a:pPr marL="927100">
              <a:lnSpc>
                <a:spcPct val="100000"/>
              </a:lnSpc>
              <a:spcBef>
                <a:spcPts val="100"/>
              </a:spcBef>
            </a:pPr>
            <a:r>
              <a:rPr dirty="0" sz="2400">
                <a:latin typeface="微软雅黑"/>
                <a:cs typeface="微软雅黑"/>
              </a:rPr>
              <a:t>}</a:t>
            </a:r>
            <a:endParaRPr sz="2400">
              <a:latin typeface="微软雅黑"/>
              <a:cs typeface="微软雅黑"/>
            </a:endParaRPr>
          </a:p>
          <a:p>
            <a:pPr marL="12700">
              <a:lnSpc>
                <a:spcPct val="100000"/>
              </a:lnSpc>
              <a:spcBef>
                <a:spcPts val="1870"/>
              </a:spcBef>
              <a:tabLst>
                <a:tab pos="546100" algn="l"/>
              </a:tabLst>
            </a:pPr>
            <a:r>
              <a:rPr dirty="0" sz="2400" spc="-50">
                <a:latin typeface="微软雅黑"/>
                <a:cs typeface="微软雅黑"/>
              </a:rPr>
              <a:t>③</a:t>
            </a:r>
            <a:r>
              <a:rPr dirty="0" sz="2400">
                <a:latin typeface="微软雅黑"/>
                <a:cs typeface="微软雅黑"/>
              </a:rPr>
              <a:t>	</a:t>
            </a:r>
            <a:r>
              <a:rPr dirty="0" sz="2400" spc="-10">
                <a:latin typeface="微软雅黑"/>
                <a:cs typeface="微软雅黑"/>
              </a:rPr>
              <a:t>num_sem_ops：操作次数，一般为</a:t>
            </a:r>
            <a:r>
              <a:rPr dirty="0" sz="2400" spc="-50">
                <a:latin typeface="微软雅黑"/>
                <a:cs typeface="微软雅黑"/>
              </a:rPr>
              <a:t>1</a:t>
            </a:r>
            <a:endParaRPr sz="2400">
              <a:latin typeface="微软雅黑"/>
              <a:cs typeface="微软雅黑"/>
            </a:endParaRPr>
          </a:p>
        </p:txBody>
      </p:sp>
      <p:sp>
        <p:nvSpPr>
          <p:cNvPr id="7" name="object 7"/>
          <p:cNvSpPr txBox="1">
            <a:spLocks noGrp="1"/>
          </p:cNvSpPr>
          <p:nvPr>
            <p:ph type="title"/>
          </p:nvPr>
        </p:nvSpPr>
        <p:spPr>
          <a:xfrm>
            <a:off x="566724" y="309498"/>
            <a:ext cx="2156460" cy="452120"/>
          </a:xfrm>
          <a:prstGeom prst="rect"/>
        </p:spPr>
        <p:txBody>
          <a:bodyPr wrap="square" lIns="0" tIns="12065" rIns="0" bIns="0" rtlCol="0" vert="horz">
            <a:spAutoFit/>
          </a:bodyPr>
          <a:lstStyle/>
          <a:p>
            <a:pPr marL="12700">
              <a:lnSpc>
                <a:spcPct val="100000"/>
              </a:lnSpc>
              <a:spcBef>
                <a:spcPts val="95"/>
              </a:spcBef>
            </a:pPr>
            <a:r>
              <a:rPr dirty="0" spc="-35"/>
              <a:t>信</a:t>
            </a:r>
            <a:r>
              <a:rPr dirty="0" spc="-35"/>
              <a:t>号</a:t>
            </a:r>
            <a:r>
              <a:rPr dirty="0" spc="-35"/>
              <a:t>量</a:t>
            </a:r>
            <a:r>
              <a:rPr dirty="0" spc="-35"/>
              <a:t>的</a:t>
            </a:r>
            <a:r>
              <a:rPr dirty="0" spc="-35"/>
              <a:t>操</a:t>
            </a:r>
            <a:r>
              <a:rPr dirty="0" spc="-50"/>
              <a:t>作</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descr=""/>
          <p:cNvGrpSpPr/>
          <p:nvPr/>
        </p:nvGrpSpPr>
        <p:grpSpPr>
          <a:xfrm>
            <a:off x="358140" y="219456"/>
            <a:ext cx="1410970" cy="787400"/>
            <a:chOff x="358140" y="219456"/>
            <a:chExt cx="1410970" cy="787400"/>
          </a:xfrm>
        </p:grpSpPr>
        <p:pic>
          <p:nvPicPr>
            <p:cNvPr id="3" name="object 3" descr=""/>
            <p:cNvPicPr/>
            <p:nvPr/>
          </p:nvPicPr>
          <p:blipFill>
            <a:blip r:embed="rId2" cstate="print"/>
            <a:stretch>
              <a:fillRect/>
            </a:stretch>
          </p:blipFill>
          <p:spPr>
            <a:xfrm>
              <a:off x="358140" y="219456"/>
              <a:ext cx="700278" cy="787146"/>
            </a:xfrm>
            <a:prstGeom prst="rect">
              <a:avLst/>
            </a:prstGeom>
          </p:spPr>
        </p:pic>
        <p:pic>
          <p:nvPicPr>
            <p:cNvPr id="4" name="object 4" descr=""/>
            <p:cNvPicPr/>
            <p:nvPr/>
          </p:nvPicPr>
          <p:blipFill>
            <a:blip r:embed="rId3" cstate="print"/>
            <a:stretch>
              <a:fillRect/>
            </a:stretch>
          </p:blipFill>
          <p:spPr>
            <a:xfrm>
              <a:off x="591312" y="219456"/>
              <a:ext cx="1177289" cy="787146"/>
            </a:xfrm>
            <a:prstGeom prst="rect">
              <a:avLst/>
            </a:prstGeom>
          </p:spPr>
        </p:pic>
      </p:grpSp>
      <p:sp>
        <p:nvSpPr>
          <p:cNvPr id="5" name="object 5"/>
          <p:cNvSpPr txBox="1">
            <a:spLocks noGrp="1"/>
          </p:cNvSpPr>
          <p:nvPr>
            <p:ph type="title"/>
          </p:nvPr>
        </p:nvSpPr>
        <p:spPr>
          <a:xfrm>
            <a:off x="1363725" y="1335989"/>
            <a:ext cx="3819525" cy="391795"/>
          </a:xfrm>
          <a:prstGeom prst="rect"/>
        </p:spPr>
        <p:txBody>
          <a:bodyPr wrap="square" lIns="0" tIns="12700" rIns="0" bIns="0" rtlCol="0" vert="horz">
            <a:spAutoFit/>
          </a:bodyPr>
          <a:lstStyle/>
          <a:p>
            <a:pPr marL="12700">
              <a:lnSpc>
                <a:spcPct val="100000"/>
              </a:lnSpc>
              <a:spcBef>
                <a:spcPts val="100"/>
              </a:spcBef>
            </a:pPr>
            <a:r>
              <a:rPr dirty="0" sz="2400" b="0">
                <a:solidFill>
                  <a:srgbClr val="000000"/>
                </a:solidFill>
                <a:latin typeface="微软雅黑"/>
                <a:cs typeface="微软雅黑"/>
              </a:rPr>
              <a:t>void</a:t>
            </a:r>
            <a:r>
              <a:rPr dirty="0" sz="2400" spc="-30" b="0">
                <a:solidFill>
                  <a:srgbClr val="000000"/>
                </a:solidFill>
                <a:latin typeface="微软雅黑"/>
                <a:cs typeface="微软雅黑"/>
              </a:rPr>
              <a:t> </a:t>
            </a:r>
            <a:r>
              <a:rPr dirty="0" sz="2400" b="0">
                <a:solidFill>
                  <a:srgbClr val="000000"/>
                </a:solidFill>
                <a:latin typeface="微软雅黑"/>
                <a:cs typeface="微软雅黑"/>
              </a:rPr>
              <a:t>P(int</a:t>
            </a:r>
            <a:r>
              <a:rPr dirty="0" sz="2400" spc="-25" b="0">
                <a:solidFill>
                  <a:srgbClr val="000000"/>
                </a:solidFill>
                <a:latin typeface="微软雅黑"/>
                <a:cs typeface="微软雅黑"/>
              </a:rPr>
              <a:t> </a:t>
            </a:r>
            <a:r>
              <a:rPr dirty="0" sz="2400" b="0">
                <a:solidFill>
                  <a:srgbClr val="000000"/>
                </a:solidFill>
                <a:latin typeface="微软雅黑"/>
                <a:cs typeface="微软雅黑"/>
              </a:rPr>
              <a:t>semid,int</a:t>
            </a:r>
            <a:r>
              <a:rPr dirty="0" sz="2400" spc="-25" b="0">
                <a:solidFill>
                  <a:srgbClr val="000000"/>
                </a:solidFill>
                <a:latin typeface="微软雅黑"/>
                <a:cs typeface="微软雅黑"/>
              </a:rPr>
              <a:t> </a:t>
            </a:r>
            <a:r>
              <a:rPr dirty="0" sz="2400" spc="-10" b="0">
                <a:solidFill>
                  <a:srgbClr val="000000"/>
                </a:solidFill>
                <a:latin typeface="微软雅黑"/>
                <a:cs typeface="微软雅黑"/>
              </a:rPr>
              <a:t>index)</a:t>
            </a:r>
            <a:endParaRPr sz="2400">
              <a:latin typeface="微软雅黑"/>
              <a:cs typeface="微软雅黑"/>
            </a:endParaRPr>
          </a:p>
        </p:txBody>
      </p:sp>
      <p:graphicFrame>
        <p:nvGraphicFramePr>
          <p:cNvPr id="6" name="object 6" descr=""/>
          <p:cNvGraphicFramePr>
            <a:graphicFrameLocks noGrp="1"/>
          </p:cNvGraphicFramePr>
          <p:nvPr/>
        </p:nvGraphicFramePr>
        <p:xfrm>
          <a:off x="1344675" y="1916880"/>
          <a:ext cx="9101455" cy="3912235"/>
        </p:xfrm>
        <a:graphic>
          <a:graphicData uri="http://schemas.openxmlformats.org/drawingml/2006/table">
            <a:tbl>
              <a:tblPr firstRow="1" bandRow="1">
                <a:tableStyleId>{2D5ABB26-0587-4C30-8999-92F81FD0307C}</a:tableStyleId>
              </a:tblPr>
              <a:tblGrid>
                <a:gridCol w="368300"/>
                <a:gridCol w="3981450"/>
                <a:gridCol w="4751705"/>
              </a:tblGrid>
              <a:tr h="1663700">
                <a:tc>
                  <a:txBody>
                    <a:bodyPr/>
                    <a:lstStyle/>
                    <a:p>
                      <a:pPr marL="31750">
                        <a:lnSpc>
                          <a:spcPct val="100000"/>
                        </a:lnSpc>
                        <a:spcBef>
                          <a:spcPts val="140"/>
                        </a:spcBef>
                      </a:pPr>
                      <a:r>
                        <a:rPr dirty="0" sz="2400">
                          <a:latin typeface="微软雅黑"/>
                          <a:cs typeface="微软雅黑"/>
                        </a:rPr>
                        <a:t>{</a:t>
                      </a:r>
                      <a:endParaRPr sz="2400">
                        <a:latin typeface="微软雅黑"/>
                        <a:cs typeface="微软雅黑"/>
                      </a:endParaRPr>
                    </a:p>
                  </a:txBody>
                  <a:tcPr marL="0" marR="0" marB="0" marT="17780"/>
                </a:tc>
                <a:tc>
                  <a:txBody>
                    <a:bodyPr/>
                    <a:lstStyle/>
                    <a:p>
                      <a:pPr marL="234315">
                        <a:lnSpc>
                          <a:spcPct val="100000"/>
                        </a:lnSpc>
                        <a:spcBef>
                          <a:spcPts val="140"/>
                        </a:spcBef>
                      </a:pPr>
                      <a:r>
                        <a:rPr dirty="0" sz="2400">
                          <a:latin typeface="微软雅黑"/>
                          <a:cs typeface="微软雅黑"/>
                        </a:rPr>
                        <a:t>struct</a:t>
                      </a:r>
                      <a:r>
                        <a:rPr dirty="0" sz="2400" spc="-5">
                          <a:latin typeface="微软雅黑"/>
                          <a:cs typeface="微软雅黑"/>
                        </a:rPr>
                        <a:t> </a:t>
                      </a:r>
                      <a:r>
                        <a:rPr dirty="0" sz="2400">
                          <a:latin typeface="微软雅黑"/>
                          <a:cs typeface="微软雅黑"/>
                        </a:rPr>
                        <a:t>sembuf</a:t>
                      </a:r>
                      <a:r>
                        <a:rPr dirty="0" sz="2400" spc="5">
                          <a:latin typeface="微软雅黑"/>
                          <a:cs typeface="微软雅黑"/>
                        </a:rPr>
                        <a:t> </a:t>
                      </a:r>
                      <a:r>
                        <a:rPr dirty="0" sz="2400" spc="-20">
                          <a:latin typeface="微软雅黑"/>
                          <a:cs typeface="微软雅黑"/>
                        </a:rPr>
                        <a:t>sem;</a:t>
                      </a:r>
                      <a:endParaRPr sz="2400">
                        <a:latin typeface="微软雅黑"/>
                        <a:cs typeface="微软雅黑"/>
                      </a:endParaRPr>
                    </a:p>
                    <a:p>
                      <a:pPr marL="386715">
                        <a:lnSpc>
                          <a:spcPct val="100000"/>
                        </a:lnSpc>
                        <a:spcBef>
                          <a:spcPts val="1725"/>
                        </a:spcBef>
                      </a:pPr>
                      <a:r>
                        <a:rPr dirty="0" sz="2400">
                          <a:latin typeface="微软雅黑"/>
                          <a:cs typeface="微软雅黑"/>
                        </a:rPr>
                        <a:t>sem.sem_num</a:t>
                      </a:r>
                      <a:r>
                        <a:rPr dirty="0" sz="2400" spc="-20">
                          <a:latin typeface="微软雅黑"/>
                          <a:cs typeface="微软雅黑"/>
                        </a:rPr>
                        <a:t> </a:t>
                      </a:r>
                      <a:r>
                        <a:rPr dirty="0" sz="2400">
                          <a:latin typeface="微软雅黑"/>
                          <a:cs typeface="微软雅黑"/>
                        </a:rPr>
                        <a:t>=</a:t>
                      </a:r>
                      <a:r>
                        <a:rPr dirty="0" sz="2400" spc="-25">
                          <a:latin typeface="微软雅黑"/>
                          <a:cs typeface="微软雅黑"/>
                        </a:rPr>
                        <a:t> </a:t>
                      </a:r>
                      <a:r>
                        <a:rPr dirty="0" sz="2400" spc="-10">
                          <a:latin typeface="微软雅黑"/>
                          <a:cs typeface="微软雅黑"/>
                        </a:rPr>
                        <a:t>index;</a:t>
                      </a:r>
                      <a:endParaRPr sz="2400">
                        <a:latin typeface="微软雅黑"/>
                        <a:cs typeface="微软雅黑"/>
                      </a:endParaRPr>
                    </a:p>
                    <a:p>
                      <a:pPr marL="386715">
                        <a:lnSpc>
                          <a:spcPct val="100000"/>
                        </a:lnSpc>
                        <a:spcBef>
                          <a:spcPts val="1730"/>
                        </a:spcBef>
                      </a:pPr>
                      <a:r>
                        <a:rPr dirty="0" sz="2400">
                          <a:latin typeface="微软雅黑"/>
                          <a:cs typeface="微软雅黑"/>
                        </a:rPr>
                        <a:t>sem.sem_op</a:t>
                      </a:r>
                      <a:r>
                        <a:rPr dirty="0" sz="2400" spc="15">
                          <a:latin typeface="微软雅黑"/>
                          <a:cs typeface="微软雅黑"/>
                        </a:rPr>
                        <a:t> </a:t>
                      </a:r>
                      <a:r>
                        <a:rPr dirty="0" sz="2400">
                          <a:latin typeface="微软雅黑"/>
                          <a:cs typeface="微软雅黑"/>
                        </a:rPr>
                        <a:t>=</a:t>
                      </a:r>
                      <a:r>
                        <a:rPr dirty="0" sz="2400" spc="-5">
                          <a:latin typeface="微软雅黑"/>
                          <a:cs typeface="微软雅黑"/>
                        </a:rPr>
                        <a:t> </a:t>
                      </a:r>
                      <a:r>
                        <a:rPr dirty="0" sz="2400">
                          <a:latin typeface="微软雅黑"/>
                          <a:cs typeface="微软雅黑"/>
                        </a:rPr>
                        <a:t>-</a:t>
                      </a:r>
                      <a:r>
                        <a:rPr dirty="0" sz="2400" spc="-25">
                          <a:latin typeface="微软雅黑"/>
                          <a:cs typeface="微软雅黑"/>
                        </a:rPr>
                        <a:t>1;</a:t>
                      </a:r>
                      <a:endParaRPr sz="2400">
                        <a:latin typeface="微软雅黑"/>
                        <a:cs typeface="微软雅黑"/>
                      </a:endParaRPr>
                    </a:p>
                  </a:txBody>
                  <a:tcPr marL="0" marR="0" marB="0" marT="17780"/>
                </a:tc>
                <a:tc>
                  <a:txBody>
                    <a:bodyPr/>
                    <a:lstStyle/>
                    <a:p>
                      <a:pPr>
                        <a:lnSpc>
                          <a:spcPct val="100000"/>
                        </a:lnSpc>
                      </a:pPr>
                      <a:endParaRPr sz="2400">
                        <a:latin typeface="Times New Roman"/>
                        <a:cs typeface="Times New Roman"/>
                      </a:endParaRPr>
                    </a:p>
                  </a:txBody>
                  <a:tcPr marL="0" marR="0" marB="0" marT="0"/>
                </a:tc>
              </a:tr>
              <a:tr h="585470">
                <a:tc>
                  <a:txBody>
                    <a:bodyPr/>
                    <a:lstStyle/>
                    <a:p>
                      <a:pPr>
                        <a:lnSpc>
                          <a:spcPct val="100000"/>
                        </a:lnSpc>
                      </a:pPr>
                      <a:endParaRPr sz="2400">
                        <a:latin typeface="Times New Roman"/>
                        <a:cs typeface="Times New Roman"/>
                      </a:endParaRPr>
                    </a:p>
                  </a:txBody>
                  <a:tcPr marL="0" marR="0" marB="0" marT="0"/>
                </a:tc>
                <a:tc>
                  <a:txBody>
                    <a:bodyPr/>
                    <a:lstStyle/>
                    <a:p>
                      <a:pPr marL="386715">
                        <a:lnSpc>
                          <a:spcPct val="100000"/>
                        </a:lnSpc>
                        <a:spcBef>
                          <a:spcPts val="860"/>
                        </a:spcBef>
                      </a:pPr>
                      <a:r>
                        <a:rPr dirty="0" sz="2400">
                          <a:latin typeface="微软雅黑"/>
                          <a:cs typeface="微软雅黑"/>
                        </a:rPr>
                        <a:t>sem.sem_flg</a:t>
                      </a:r>
                      <a:r>
                        <a:rPr dirty="0" sz="2400" spc="-15">
                          <a:latin typeface="微软雅黑"/>
                          <a:cs typeface="微软雅黑"/>
                        </a:rPr>
                        <a:t> </a:t>
                      </a:r>
                      <a:r>
                        <a:rPr dirty="0" sz="2400">
                          <a:latin typeface="微软雅黑"/>
                          <a:cs typeface="微软雅黑"/>
                        </a:rPr>
                        <a:t>=</a:t>
                      </a:r>
                      <a:r>
                        <a:rPr dirty="0" sz="2400" spc="-15">
                          <a:latin typeface="微软雅黑"/>
                          <a:cs typeface="微软雅黑"/>
                        </a:rPr>
                        <a:t> </a:t>
                      </a:r>
                      <a:r>
                        <a:rPr dirty="0" sz="2400" spc="-25">
                          <a:latin typeface="微软雅黑"/>
                          <a:cs typeface="微软雅黑"/>
                        </a:rPr>
                        <a:t>0;</a:t>
                      </a:r>
                      <a:endParaRPr sz="2400">
                        <a:latin typeface="微软雅黑"/>
                        <a:cs typeface="微软雅黑"/>
                      </a:endParaRPr>
                    </a:p>
                  </a:txBody>
                  <a:tcPr marL="0" marR="0" marB="0" marT="109220"/>
                </a:tc>
                <a:tc>
                  <a:txBody>
                    <a:bodyPr/>
                    <a:lstStyle/>
                    <a:p>
                      <a:pPr marL="254635">
                        <a:lnSpc>
                          <a:spcPct val="100000"/>
                        </a:lnSpc>
                        <a:spcBef>
                          <a:spcPts val="860"/>
                        </a:spcBef>
                      </a:pPr>
                      <a:r>
                        <a:rPr dirty="0" sz="2400" spc="-10">
                          <a:latin typeface="微软雅黑"/>
                          <a:cs typeface="微软雅黑"/>
                        </a:rPr>
                        <a:t>//操作标记：0或IPC_NOWAIT</a:t>
                      </a:r>
                      <a:r>
                        <a:rPr dirty="0" sz="2400" spc="-50">
                          <a:latin typeface="微软雅黑"/>
                          <a:cs typeface="微软雅黑"/>
                        </a:rPr>
                        <a:t>等</a:t>
                      </a:r>
                      <a:endParaRPr sz="2400">
                        <a:latin typeface="微软雅黑"/>
                        <a:cs typeface="微软雅黑"/>
                      </a:endParaRPr>
                    </a:p>
                  </a:txBody>
                  <a:tcPr marL="0" marR="0" marB="0" marT="109220"/>
                </a:tc>
              </a:tr>
              <a:tr h="584835">
                <a:tc>
                  <a:txBody>
                    <a:bodyPr/>
                    <a:lstStyle/>
                    <a:p>
                      <a:pPr>
                        <a:lnSpc>
                          <a:spcPct val="100000"/>
                        </a:lnSpc>
                      </a:pPr>
                      <a:endParaRPr sz="2400">
                        <a:latin typeface="Times New Roman"/>
                        <a:cs typeface="Times New Roman"/>
                      </a:endParaRPr>
                    </a:p>
                  </a:txBody>
                  <a:tcPr marL="0" marR="0" marB="0" marT="0"/>
                </a:tc>
                <a:tc>
                  <a:txBody>
                    <a:bodyPr/>
                    <a:lstStyle/>
                    <a:p>
                      <a:pPr marL="386715">
                        <a:lnSpc>
                          <a:spcPct val="100000"/>
                        </a:lnSpc>
                        <a:spcBef>
                          <a:spcPts val="860"/>
                        </a:spcBef>
                      </a:pPr>
                      <a:r>
                        <a:rPr dirty="0" sz="2400" spc="-10">
                          <a:latin typeface="微软雅黑"/>
                          <a:cs typeface="微软雅黑"/>
                        </a:rPr>
                        <a:t>semop(semid,&amp;sem,1);</a:t>
                      </a:r>
                      <a:endParaRPr sz="2400">
                        <a:latin typeface="微软雅黑"/>
                        <a:cs typeface="微软雅黑"/>
                      </a:endParaRPr>
                    </a:p>
                  </a:txBody>
                  <a:tcPr marL="0" marR="0" marB="0" marT="109220"/>
                </a:tc>
                <a:tc>
                  <a:txBody>
                    <a:bodyPr/>
                    <a:lstStyle/>
                    <a:p>
                      <a:pPr marL="254635">
                        <a:lnSpc>
                          <a:spcPct val="100000"/>
                        </a:lnSpc>
                        <a:spcBef>
                          <a:spcPts val="860"/>
                        </a:spcBef>
                      </a:pPr>
                      <a:r>
                        <a:rPr dirty="0" sz="2400" spc="-10">
                          <a:latin typeface="微软雅黑"/>
                          <a:cs typeface="微软雅黑"/>
                        </a:rPr>
                        <a:t>//1:表示执行命令的个数</a:t>
                      </a:r>
                      <a:endParaRPr sz="2400">
                        <a:latin typeface="微软雅黑"/>
                        <a:cs typeface="微软雅黑"/>
                      </a:endParaRPr>
                    </a:p>
                  </a:txBody>
                  <a:tcPr marL="0" marR="0" marB="0" marT="109220"/>
                </a:tc>
              </a:tr>
              <a:tr h="584835">
                <a:tc>
                  <a:txBody>
                    <a:bodyPr/>
                    <a:lstStyle/>
                    <a:p>
                      <a:pPr>
                        <a:lnSpc>
                          <a:spcPct val="100000"/>
                        </a:lnSpc>
                      </a:pPr>
                      <a:endParaRPr sz="2400">
                        <a:latin typeface="Times New Roman"/>
                        <a:cs typeface="Times New Roman"/>
                      </a:endParaRPr>
                    </a:p>
                  </a:txBody>
                  <a:tcPr marL="0" marR="0" marB="0" marT="0"/>
                </a:tc>
                <a:tc>
                  <a:txBody>
                    <a:bodyPr/>
                    <a:lstStyle/>
                    <a:p>
                      <a:pPr marL="386715">
                        <a:lnSpc>
                          <a:spcPct val="100000"/>
                        </a:lnSpc>
                        <a:spcBef>
                          <a:spcPts val="860"/>
                        </a:spcBef>
                      </a:pPr>
                      <a:r>
                        <a:rPr dirty="0" sz="2400" spc="-10">
                          <a:latin typeface="微软雅黑"/>
                          <a:cs typeface="微软雅黑"/>
                        </a:rPr>
                        <a:t>return;</a:t>
                      </a:r>
                      <a:endParaRPr sz="2400">
                        <a:latin typeface="微软雅黑"/>
                        <a:cs typeface="微软雅黑"/>
                      </a:endParaRPr>
                    </a:p>
                  </a:txBody>
                  <a:tcPr marL="0" marR="0" marB="0" marT="109220"/>
                </a:tc>
                <a:tc>
                  <a:txBody>
                    <a:bodyPr/>
                    <a:lstStyle/>
                    <a:p>
                      <a:pPr>
                        <a:lnSpc>
                          <a:spcPct val="100000"/>
                        </a:lnSpc>
                      </a:pPr>
                      <a:endParaRPr sz="2400">
                        <a:latin typeface="Times New Roman"/>
                        <a:cs typeface="Times New Roman"/>
                      </a:endParaRPr>
                    </a:p>
                  </a:txBody>
                  <a:tcPr marL="0" marR="0" marB="0" marT="0"/>
                </a:tc>
              </a:tr>
              <a:tr h="493395">
                <a:tc>
                  <a:txBody>
                    <a:bodyPr/>
                    <a:lstStyle/>
                    <a:p>
                      <a:pPr marL="31750">
                        <a:lnSpc>
                          <a:spcPct val="100000"/>
                        </a:lnSpc>
                        <a:spcBef>
                          <a:spcPts val="860"/>
                        </a:spcBef>
                      </a:pPr>
                      <a:r>
                        <a:rPr dirty="0" sz="2400">
                          <a:latin typeface="微软雅黑"/>
                          <a:cs typeface="微软雅黑"/>
                        </a:rPr>
                        <a:t>}</a:t>
                      </a:r>
                      <a:endParaRPr sz="2400">
                        <a:latin typeface="微软雅黑"/>
                        <a:cs typeface="微软雅黑"/>
                      </a:endParaRPr>
                    </a:p>
                  </a:txBody>
                  <a:tcPr marL="0" marR="0" marB="0" marT="109220"/>
                </a:tc>
                <a:tc>
                  <a:txBody>
                    <a:bodyPr/>
                    <a:lstStyle/>
                    <a:p>
                      <a:pPr>
                        <a:lnSpc>
                          <a:spcPct val="100000"/>
                        </a:lnSpc>
                      </a:pPr>
                      <a:endParaRPr sz="2400">
                        <a:latin typeface="Times New Roman"/>
                        <a:cs typeface="Times New Roman"/>
                      </a:endParaRPr>
                    </a:p>
                  </a:txBody>
                  <a:tcPr marL="0" marR="0" marB="0" marT="0"/>
                </a:tc>
                <a:tc>
                  <a:txBody>
                    <a:bodyPr/>
                    <a:lstStyle/>
                    <a:p>
                      <a:pPr>
                        <a:lnSpc>
                          <a:spcPct val="100000"/>
                        </a:lnSpc>
                      </a:pPr>
                      <a:endParaRPr sz="2400">
                        <a:latin typeface="Times New Roman"/>
                        <a:cs typeface="Times New Roman"/>
                      </a:endParaRPr>
                    </a:p>
                  </a:txBody>
                  <a:tcPr marL="0" marR="0" marB="0" marT="0"/>
                </a:tc>
              </a:tr>
            </a:tbl>
          </a:graphicData>
        </a:graphic>
      </p:graphicFrame>
      <p:sp>
        <p:nvSpPr>
          <p:cNvPr id="7" name="object 7" descr=""/>
          <p:cNvSpPr txBox="1"/>
          <p:nvPr/>
        </p:nvSpPr>
        <p:spPr>
          <a:xfrm>
            <a:off x="566724" y="309498"/>
            <a:ext cx="969010" cy="452120"/>
          </a:xfrm>
          <a:prstGeom prst="rect">
            <a:avLst/>
          </a:prstGeom>
        </p:spPr>
        <p:txBody>
          <a:bodyPr wrap="square" lIns="0" tIns="12065" rIns="0" bIns="0" rtlCol="0" vert="horz">
            <a:spAutoFit/>
          </a:bodyPr>
          <a:lstStyle/>
          <a:p>
            <a:pPr marL="12700">
              <a:lnSpc>
                <a:spcPct val="100000"/>
              </a:lnSpc>
              <a:spcBef>
                <a:spcPts val="95"/>
              </a:spcBef>
            </a:pPr>
            <a:r>
              <a:rPr dirty="0" sz="2800" spc="-30" b="1">
                <a:solidFill>
                  <a:srgbClr val="2D4E7D"/>
                </a:solidFill>
                <a:latin typeface="微软雅黑"/>
                <a:cs typeface="微软雅黑"/>
              </a:rPr>
              <a:t>P</a:t>
            </a:r>
            <a:r>
              <a:rPr dirty="0" sz="2800" spc="-35" b="1">
                <a:solidFill>
                  <a:srgbClr val="2D4E7D"/>
                </a:solidFill>
                <a:latin typeface="微软雅黑"/>
                <a:cs typeface="微软雅黑"/>
              </a:rPr>
              <a:t>操</a:t>
            </a:r>
            <a:r>
              <a:rPr dirty="0" sz="2800" spc="-50" b="1">
                <a:solidFill>
                  <a:srgbClr val="2D4E7D"/>
                </a:solidFill>
                <a:latin typeface="微软雅黑"/>
                <a:cs typeface="微软雅黑"/>
              </a:rPr>
              <a:t>作</a:t>
            </a:r>
            <a:endParaRPr sz="2800">
              <a:latin typeface="微软雅黑"/>
              <a:cs typeface="微软雅黑"/>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descr=""/>
          <p:cNvGrpSpPr/>
          <p:nvPr/>
        </p:nvGrpSpPr>
        <p:grpSpPr>
          <a:xfrm>
            <a:off x="358140" y="219456"/>
            <a:ext cx="1431925" cy="787400"/>
            <a:chOff x="358140" y="219456"/>
            <a:chExt cx="1431925" cy="787400"/>
          </a:xfrm>
        </p:grpSpPr>
        <p:pic>
          <p:nvPicPr>
            <p:cNvPr id="3" name="object 3" descr=""/>
            <p:cNvPicPr/>
            <p:nvPr/>
          </p:nvPicPr>
          <p:blipFill>
            <a:blip r:embed="rId2" cstate="print"/>
            <a:stretch>
              <a:fillRect/>
            </a:stretch>
          </p:blipFill>
          <p:spPr>
            <a:xfrm>
              <a:off x="358140" y="219456"/>
              <a:ext cx="721613" cy="787146"/>
            </a:xfrm>
            <a:prstGeom prst="rect">
              <a:avLst/>
            </a:prstGeom>
          </p:spPr>
        </p:pic>
        <p:pic>
          <p:nvPicPr>
            <p:cNvPr id="4" name="object 4" descr=""/>
            <p:cNvPicPr/>
            <p:nvPr/>
          </p:nvPicPr>
          <p:blipFill>
            <a:blip r:embed="rId3" cstate="print"/>
            <a:stretch>
              <a:fillRect/>
            </a:stretch>
          </p:blipFill>
          <p:spPr>
            <a:xfrm>
              <a:off x="612648" y="219456"/>
              <a:ext cx="1177289" cy="787146"/>
            </a:xfrm>
            <a:prstGeom prst="rect">
              <a:avLst/>
            </a:prstGeom>
          </p:spPr>
        </p:pic>
      </p:grpSp>
      <p:sp>
        <p:nvSpPr>
          <p:cNvPr id="5" name="object 5"/>
          <p:cNvSpPr txBox="1">
            <a:spLocks noGrp="1"/>
          </p:cNvSpPr>
          <p:nvPr>
            <p:ph type="title"/>
          </p:nvPr>
        </p:nvSpPr>
        <p:spPr>
          <a:xfrm>
            <a:off x="2738120" y="1303985"/>
            <a:ext cx="3840479" cy="391795"/>
          </a:xfrm>
          <a:prstGeom prst="rect"/>
        </p:spPr>
        <p:txBody>
          <a:bodyPr wrap="square" lIns="0" tIns="12700" rIns="0" bIns="0" rtlCol="0" vert="horz">
            <a:spAutoFit/>
          </a:bodyPr>
          <a:lstStyle/>
          <a:p>
            <a:pPr marL="12700">
              <a:lnSpc>
                <a:spcPct val="100000"/>
              </a:lnSpc>
              <a:spcBef>
                <a:spcPts val="100"/>
              </a:spcBef>
            </a:pPr>
            <a:r>
              <a:rPr dirty="0" sz="2400" b="0">
                <a:solidFill>
                  <a:srgbClr val="000000"/>
                </a:solidFill>
                <a:latin typeface="微软雅黑"/>
                <a:cs typeface="微软雅黑"/>
              </a:rPr>
              <a:t>void</a:t>
            </a:r>
            <a:r>
              <a:rPr dirty="0" sz="2400" spc="-40" b="0">
                <a:solidFill>
                  <a:srgbClr val="000000"/>
                </a:solidFill>
                <a:latin typeface="微软雅黑"/>
                <a:cs typeface="微软雅黑"/>
              </a:rPr>
              <a:t> </a:t>
            </a:r>
            <a:r>
              <a:rPr dirty="0" sz="2400" b="0">
                <a:solidFill>
                  <a:srgbClr val="000000"/>
                </a:solidFill>
                <a:latin typeface="微软雅黑"/>
                <a:cs typeface="微软雅黑"/>
              </a:rPr>
              <a:t>V(int</a:t>
            </a:r>
            <a:r>
              <a:rPr dirty="0" sz="2400" spc="-25" b="0">
                <a:solidFill>
                  <a:srgbClr val="000000"/>
                </a:solidFill>
                <a:latin typeface="微软雅黑"/>
                <a:cs typeface="微软雅黑"/>
              </a:rPr>
              <a:t> </a:t>
            </a:r>
            <a:r>
              <a:rPr dirty="0" sz="2400" b="0">
                <a:solidFill>
                  <a:srgbClr val="000000"/>
                </a:solidFill>
                <a:latin typeface="微软雅黑"/>
                <a:cs typeface="微软雅黑"/>
              </a:rPr>
              <a:t>semid,int </a:t>
            </a:r>
            <a:r>
              <a:rPr dirty="0" sz="2400" spc="-10" b="0">
                <a:solidFill>
                  <a:srgbClr val="000000"/>
                </a:solidFill>
                <a:latin typeface="微软雅黑"/>
                <a:cs typeface="微软雅黑"/>
              </a:rPr>
              <a:t>index)</a:t>
            </a:r>
            <a:endParaRPr sz="2400">
              <a:latin typeface="微软雅黑"/>
              <a:cs typeface="微软雅黑"/>
            </a:endParaRPr>
          </a:p>
        </p:txBody>
      </p:sp>
      <p:sp>
        <p:nvSpPr>
          <p:cNvPr id="6" name="object 6" descr=""/>
          <p:cNvSpPr txBox="1"/>
          <p:nvPr/>
        </p:nvSpPr>
        <p:spPr>
          <a:xfrm>
            <a:off x="2738120" y="1889886"/>
            <a:ext cx="4091940" cy="3903345"/>
          </a:xfrm>
          <a:prstGeom prst="rect">
            <a:avLst/>
          </a:prstGeom>
        </p:spPr>
        <p:txBody>
          <a:bodyPr wrap="square" lIns="0" tIns="12700" rIns="0" bIns="0" rtlCol="0" vert="horz">
            <a:spAutoFit/>
          </a:bodyPr>
          <a:lstStyle/>
          <a:p>
            <a:pPr marL="193675">
              <a:lnSpc>
                <a:spcPct val="100000"/>
              </a:lnSpc>
              <a:spcBef>
                <a:spcPts val="100"/>
              </a:spcBef>
              <a:tabLst>
                <a:tab pos="583565" algn="l"/>
              </a:tabLst>
            </a:pPr>
            <a:r>
              <a:rPr dirty="0" sz="2400" spc="-50">
                <a:latin typeface="微软雅黑"/>
                <a:cs typeface="微软雅黑"/>
              </a:rPr>
              <a:t>{</a:t>
            </a:r>
            <a:r>
              <a:rPr dirty="0" sz="2400">
                <a:latin typeface="微软雅黑"/>
                <a:cs typeface="微软雅黑"/>
              </a:rPr>
              <a:t>	struct</a:t>
            </a:r>
            <a:r>
              <a:rPr dirty="0" sz="2400" spc="-10">
                <a:latin typeface="微软雅黑"/>
                <a:cs typeface="微软雅黑"/>
              </a:rPr>
              <a:t> </a:t>
            </a:r>
            <a:r>
              <a:rPr dirty="0" sz="2400">
                <a:latin typeface="微软雅黑"/>
                <a:cs typeface="微软雅黑"/>
              </a:rPr>
              <a:t>sembuf</a:t>
            </a:r>
            <a:r>
              <a:rPr dirty="0" sz="2400" spc="15">
                <a:latin typeface="微软雅黑"/>
                <a:cs typeface="微软雅黑"/>
              </a:rPr>
              <a:t> </a:t>
            </a:r>
            <a:r>
              <a:rPr dirty="0" sz="2400" spc="-20">
                <a:latin typeface="微软雅黑"/>
                <a:cs typeface="微软雅黑"/>
              </a:rPr>
              <a:t>sem;</a:t>
            </a:r>
            <a:endParaRPr sz="2400">
              <a:latin typeface="微软雅黑"/>
              <a:cs typeface="微软雅黑"/>
            </a:endParaRPr>
          </a:p>
          <a:p>
            <a:pPr marL="736600">
              <a:lnSpc>
                <a:spcPct val="100000"/>
              </a:lnSpc>
              <a:spcBef>
                <a:spcPts val="1725"/>
              </a:spcBef>
            </a:pPr>
            <a:r>
              <a:rPr dirty="0" sz="2400">
                <a:latin typeface="微软雅黑"/>
                <a:cs typeface="微软雅黑"/>
              </a:rPr>
              <a:t>sem.sem_num</a:t>
            </a:r>
            <a:r>
              <a:rPr dirty="0" sz="2400" spc="-20">
                <a:latin typeface="微软雅黑"/>
                <a:cs typeface="微软雅黑"/>
              </a:rPr>
              <a:t> </a:t>
            </a:r>
            <a:r>
              <a:rPr dirty="0" sz="2400">
                <a:latin typeface="微软雅黑"/>
                <a:cs typeface="微软雅黑"/>
              </a:rPr>
              <a:t>=</a:t>
            </a:r>
            <a:r>
              <a:rPr dirty="0" sz="2400" spc="-15">
                <a:latin typeface="微软雅黑"/>
                <a:cs typeface="微软雅黑"/>
              </a:rPr>
              <a:t> </a:t>
            </a:r>
            <a:r>
              <a:rPr dirty="0" sz="2400" spc="-10">
                <a:latin typeface="微软雅黑"/>
                <a:cs typeface="微软雅黑"/>
              </a:rPr>
              <a:t>index;</a:t>
            </a:r>
            <a:endParaRPr sz="2400">
              <a:latin typeface="微软雅黑"/>
              <a:cs typeface="微软雅黑"/>
            </a:endParaRPr>
          </a:p>
          <a:p>
            <a:pPr marL="736600">
              <a:lnSpc>
                <a:spcPct val="100000"/>
              </a:lnSpc>
              <a:spcBef>
                <a:spcPts val="1730"/>
              </a:spcBef>
              <a:tabLst>
                <a:tab pos="3031490" algn="l"/>
              </a:tabLst>
            </a:pPr>
            <a:r>
              <a:rPr dirty="0" sz="2400">
                <a:latin typeface="微软雅黑"/>
                <a:cs typeface="微软雅黑"/>
              </a:rPr>
              <a:t>sem.sem_op</a:t>
            </a:r>
            <a:r>
              <a:rPr dirty="0" sz="2400" spc="5">
                <a:latin typeface="微软雅黑"/>
                <a:cs typeface="微软雅黑"/>
              </a:rPr>
              <a:t> </a:t>
            </a:r>
            <a:r>
              <a:rPr dirty="0" sz="2400" spc="-50">
                <a:latin typeface="微软雅黑"/>
                <a:cs typeface="微软雅黑"/>
              </a:rPr>
              <a:t>=</a:t>
            </a:r>
            <a:r>
              <a:rPr dirty="0" sz="2400">
                <a:latin typeface="微软雅黑"/>
                <a:cs typeface="微软雅黑"/>
              </a:rPr>
              <a:t>	</a:t>
            </a:r>
            <a:r>
              <a:rPr dirty="0" sz="2400" spc="-25">
                <a:latin typeface="微软雅黑"/>
                <a:cs typeface="微软雅黑"/>
              </a:rPr>
              <a:t>1;</a:t>
            </a:r>
            <a:endParaRPr sz="2400">
              <a:latin typeface="微软雅黑"/>
              <a:cs typeface="微软雅黑"/>
            </a:endParaRPr>
          </a:p>
          <a:p>
            <a:pPr marL="736600">
              <a:lnSpc>
                <a:spcPct val="100000"/>
              </a:lnSpc>
              <a:spcBef>
                <a:spcPts val="1730"/>
              </a:spcBef>
            </a:pPr>
            <a:r>
              <a:rPr dirty="0" sz="2400">
                <a:latin typeface="微软雅黑"/>
                <a:cs typeface="微软雅黑"/>
              </a:rPr>
              <a:t>sem.sem_flg =</a:t>
            </a:r>
            <a:r>
              <a:rPr dirty="0" sz="2400" spc="-5">
                <a:latin typeface="微软雅黑"/>
                <a:cs typeface="微软雅黑"/>
              </a:rPr>
              <a:t> </a:t>
            </a:r>
            <a:r>
              <a:rPr dirty="0" sz="2400" spc="-25">
                <a:latin typeface="微软雅黑"/>
                <a:cs typeface="微软雅黑"/>
              </a:rPr>
              <a:t>0;</a:t>
            </a:r>
            <a:endParaRPr sz="2400">
              <a:latin typeface="微软雅黑"/>
              <a:cs typeface="微软雅黑"/>
            </a:endParaRPr>
          </a:p>
          <a:p>
            <a:pPr marL="736600" marR="18415">
              <a:lnSpc>
                <a:spcPct val="160000"/>
              </a:lnSpc>
            </a:pPr>
            <a:r>
              <a:rPr dirty="0" sz="2400" spc="-10">
                <a:latin typeface="微软雅黑"/>
                <a:cs typeface="微软雅黑"/>
              </a:rPr>
              <a:t>semop(semid,&amp;sem,1); return;</a:t>
            </a:r>
            <a:endParaRPr sz="2400">
              <a:latin typeface="微软雅黑"/>
              <a:cs typeface="微软雅黑"/>
            </a:endParaRPr>
          </a:p>
          <a:p>
            <a:pPr marL="12700">
              <a:lnSpc>
                <a:spcPct val="100000"/>
              </a:lnSpc>
              <a:spcBef>
                <a:spcPts val="1735"/>
              </a:spcBef>
            </a:pPr>
            <a:r>
              <a:rPr dirty="0" sz="2400">
                <a:latin typeface="微软雅黑"/>
                <a:cs typeface="微软雅黑"/>
              </a:rPr>
              <a:t>}</a:t>
            </a:r>
            <a:endParaRPr sz="2400">
              <a:latin typeface="微软雅黑"/>
              <a:cs typeface="微软雅黑"/>
            </a:endParaRPr>
          </a:p>
        </p:txBody>
      </p:sp>
      <p:sp>
        <p:nvSpPr>
          <p:cNvPr id="7" name="object 7" descr=""/>
          <p:cNvSpPr txBox="1"/>
          <p:nvPr/>
        </p:nvSpPr>
        <p:spPr>
          <a:xfrm>
            <a:off x="566724" y="309498"/>
            <a:ext cx="990600" cy="452120"/>
          </a:xfrm>
          <a:prstGeom prst="rect">
            <a:avLst/>
          </a:prstGeom>
        </p:spPr>
        <p:txBody>
          <a:bodyPr wrap="square" lIns="0" tIns="12065" rIns="0" bIns="0" rtlCol="0" vert="horz">
            <a:spAutoFit/>
          </a:bodyPr>
          <a:lstStyle/>
          <a:p>
            <a:pPr marL="12700">
              <a:lnSpc>
                <a:spcPct val="100000"/>
              </a:lnSpc>
              <a:spcBef>
                <a:spcPts val="95"/>
              </a:spcBef>
            </a:pPr>
            <a:r>
              <a:rPr dirty="0" sz="2800" spc="-25" b="1">
                <a:solidFill>
                  <a:srgbClr val="2D4E7D"/>
                </a:solidFill>
                <a:latin typeface="微软雅黑"/>
                <a:cs typeface="微软雅黑"/>
              </a:rPr>
              <a:t>V</a:t>
            </a:r>
            <a:r>
              <a:rPr dirty="0" sz="2800" spc="-35" b="1">
                <a:solidFill>
                  <a:srgbClr val="2D4E7D"/>
                </a:solidFill>
                <a:latin typeface="微软雅黑"/>
                <a:cs typeface="微软雅黑"/>
              </a:rPr>
              <a:t>操</a:t>
            </a:r>
            <a:r>
              <a:rPr dirty="0" sz="2800" spc="-50" b="1">
                <a:solidFill>
                  <a:srgbClr val="2D4E7D"/>
                </a:solidFill>
                <a:latin typeface="微软雅黑"/>
                <a:cs typeface="微软雅黑"/>
              </a:rPr>
              <a:t>作</a:t>
            </a:r>
            <a:endParaRPr sz="2800">
              <a:latin typeface="微软雅黑"/>
              <a:cs typeface="微软雅黑"/>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5132832" y="2580132"/>
            <a:ext cx="1844802" cy="1229106"/>
          </a:xfrm>
          <a:prstGeom prst="rect">
            <a:avLst/>
          </a:prstGeom>
        </p:spPr>
      </p:pic>
      <p:sp>
        <p:nvSpPr>
          <p:cNvPr id="3" name="object 3" descr=""/>
          <p:cNvSpPr txBox="1"/>
          <p:nvPr/>
        </p:nvSpPr>
        <p:spPr>
          <a:xfrm>
            <a:off x="5465826" y="2724734"/>
            <a:ext cx="1144905" cy="697230"/>
          </a:xfrm>
          <a:prstGeom prst="rect">
            <a:avLst/>
          </a:prstGeom>
        </p:spPr>
        <p:txBody>
          <a:bodyPr wrap="square" lIns="0" tIns="13335" rIns="0" bIns="0" rtlCol="0" vert="horz">
            <a:spAutoFit/>
          </a:bodyPr>
          <a:lstStyle/>
          <a:p>
            <a:pPr marL="12700">
              <a:lnSpc>
                <a:spcPct val="100000"/>
              </a:lnSpc>
              <a:spcBef>
                <a:spcPts val="105"/>
              </a:spcBef>
            </a:pPr>
            <a:r>
              <a:rPr dirty="0" sz="4400" spc="-25" b="1">
                <a:solidFill>
                  <a:srgbClr val="1F517B"/>
                </a:solidFill>
                <a:latin typeface="微软雅黑"/>
                <a:cs typeface="微软雅黑"/>
              </a:rPr>
              <a:t>线程</a:t>
            </a:r>
            <a:endParaRPr sz="4400">
              <a:latin typeface="微软雅黑"/>
              <a:cs typeface="微软雅黑"/>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358140" y="219456"/>
            <a:ext cx="1887474" cy="787146"/>
          </a:xfrm>
          <a:prstGeom prst="rect">
            <a:avLst/>
          </a:prstGeom>
        </p:spPr>
      </p:pic>
      <p:sp>
        <p:nvSpPr>
          <p:cNvPr id="3" name="object 3"/>
          <p:cNvSpPr txBox="1">
            <a:spLocks noGrp="1"/>
          </p:cNvSpPr>
          <p:nvPr>
            <p:ph type="title"/>
          </p:nvPr>
        </p:nvSpPr>
        <p:spPr>
          <a:xfrm>
            <a:off x="566724" y="309498"/>
            <a:ext cx="1445895" cy="452120"/>
          </a:xfrm>
          <a:prstGeom prst="rect"/>
        </p:spPr>
        <p:txBody>
          <a:bodyPr wrap="square" lIns="0" tIns="12065" rIns="0" bIns="0" rtlCol="0" vert="horz">
            <a:spAutoFit/>
          </a:bodyPr>
          <a:lstStyle/>
          <a:p>
            <a:pPr marL="12700">
              <a:lnSpc>
                <a:spcPct val="100000"/>
              </a:lnSpc>
              <a:spcBef>
                <a:spcPts val="95"/>
              </a:spcBef>
            </a:pPr>
            <a:r>
              <a:rPr dirty="0" spc="-35"/>
              <a:t>管</a:t>
            </a:r>
            <a:r>
              <a:rPr dirty="0" spc="-35"/>
              <a:t>道</a:t>
            </a:r>
            <a:r>
              <a:rPr dirty="0" spc="-35"/>
              <a:t>示</a:t>
            </a:r>
            <a:r>
              <a:rPr dirty="0" spc="-50"/>
              <a:t>例</a:t>
            </a:r>
          </a:p>
        </p:txBody>
      </p:sp>
      <p:sp>
        <p:nvSpPr>
          <p:cNvPr id="4" name="object 4" descr=""/>
          <p:cNvSpPr txBox="1"/>
          <p:nvPr/>
        </p:nvSpPr>
        <p:spPr>
          <a:xfrm>
            <a:off x="4819269" y="1402206"/>
            <a:ext cx="1903095" cy="452120"/>
          </a:xfrm>
          <a:prstGeom prst="rect">
            <a:avLst/>
          </a:prstGeom>
        </p:spPr>
        <p:txBody>
          <a:bodyPr wrap="square" lIns="0" tIns="12065" rIns="0" bIns="0" rtlCol="0" vert="horz">
            <a:spAutoFit/>
          </a:bodyPr>
          <a:lstStyle/>
          <a:p>
            <a:pPr marL="12700">
              <a:lnSpc>
                <a:spcPct val="100000"/>
              </a:lnSpc>
              <a:spcBef>
                <a:spcPts val="95"/>
              </a:spcBef>
            </a:pPr>
            <a:r>
              <a:rPr dirty="0" sz="2800" b="1">
                <a:solidFill>
                  <a:srgbClr val="C00000"/>
                </a:solidFill>
                <a:latin typeface="微软雅黑"/>
                <a:cs typeface="微软雅黑"/>
              </a:rPr>
              <a:t>$</a:t>
            </a:r>
            <a:r>
              <a:rPr dirty="0" sz="2800" spc="-15" b="1">
                <a:solidFill>
                  <a:srgbClr val="C00000"/>
                </a:solidFill>
                <a:latin typeface="微软雅黑"/>
                <a:cs typeface="微软雅黑"/>
              </a:rPr>
              <a:t> </a:t>
            </a:r>
            <a:r>
              <a:rPr dirty="0" sz="2800" b="1">
                <a:solidFill>
                  <a:srgbClr val="C00000"/>
                </a:solidFill>
                <a:latin typeface="微软雅黑"/>
                <a:cs typeface="微软雅黑"/>
              </a:rPr>
              <a:t>ls</a:t>
            </a:r>
            <a:r>
              <a:rPr dirty="0" sz="2800" spc="-20" b="1">
                <a:solidFill>
                  <a:srgbClr val="C00000"/>
                </a:solidFill>
                <a:latin typeface="微软雅黑"/>
                <a:cs typeface="微软雅黑"/>
              </a:rPr>
              <a:t> </a:t>
            </a:r>
            <a:r>
              <a:rPr dirty="0" sz="2800" b="1">
                <a:solidFill>
                  <a:srgbClr val="C00000"/>
                </a:solidFill>
                <a:latin typeface="微软雅黑"/>
                <a:cs typeface="微软雅黑"/>
              </a:rPr>
              <a:t>|</a:t>
            </a:r>
            <a:r>
              <a:rPr dirty="0" sz="2800" spc="-10" b="1">
                <a:solidFill>
                  <a:srgbClr val="C00000"/>
                </a:solidFill>
                <a:latin typeface="微软雅黑"/>
                <a:cs typeface="微软雅黑"/>
              </a:rPr>
              <a:t> </a:t>
            </a:r>
            <a:r>
              <a:rPr dirty="0" sz="2800" spc="-20" b="1">
                <a:solidFill>
                  <a:srgbClr val="C00000"/>
                </a:solidFill>
                <a:latin typeface="微软雅黑"/>
                <a:cs typeface="微软雅黑"/>
              </a:rPr>
              <a:t>more</a:t>
            </a:r>
            <a:endParaRPr sz="2800">
              <a:latin typeface="微软雅黑"/>
              <a:cs typeface="微软雅黑"/>
            </a:endParaRPr>
          </a:p>
        </p:txBody>
      </p:sp>
      <p:grpSp>
        <p:nvGrpSpPr>
          <p:cNvPr id="5" name="object 5" descr=""/>
          <p:cNvGrpSpPr/>
          <p:nvPr/>
        </p:nvGrpSpPr>
        <p:grpSpPr>
          <a:xfrm>
            <a:off x="1985581" y="2840482"/>
            <a:ext cx="4990465" cy="1020444"/>
            <a:chOff x="1985581" y="2840482"/>
            <a:chExt cx="4990465" cy="1020444"/>
          </a:xfrm>
        </p:grpSpPr>
        <p:sp>
          <p:nvSpPr>
            <p:cNvPr id="6" name="object 6" descr=""/>
            <p:cNvSpPr/>
            <p:nvPr/>
          </p:nvSpPr>
          <p:spPr>
            <a:xfrm>
              <a:off x="4591811" y="2846832"/>
              <a:ext cx="2377440" cy="1007744"/>
            </a:xfrm>
            <a:custGeom>
              <a:avLst/>
              <a:gdLst/>
              <a:ahLst/>
              <a:cxnLst/>
              <a:rect l="l" t="t" r="r" b="b"/>
              <a:pathLst>
                <a:path w="2377440" h="1007745">
                  <a:moveTo>
                    <a:pt x="1981199" y="0"/>
                  </a:moveTo>
                  <a:lnTo>
                    <a:pt x="396239" y="0"/>
                  </a:lnTo>
                  <a:lnTo>
                    <a:pt x="353068" y="2956"/>
                  </a:lnTo>
                  <a:lnTo>
                    <a:pt x="311242" y="11619"/>
                  </a:lnTo>
                  <a:lnTo>
                    <a:pt x="271003" y="25682"/>
                  </a:lnTo>
                  <a:lnTo>
                    <a:pt x="232594" y="44837"/>
                  </a:lnTo>
                  <a:lnTo>
                    <a:pt x="196257" y="68777"/>
                  </a:lnTo>
                  <a:lnTo>
                    <a:pt x="162232" y="97194"/>
                  </a:lnTo>
                  <a:lnTo>
                    <a:pt x="130763" y="129781"/>
                  </a:lnTo>
                  <a:lnTo>
                    <a:pt x="102090" y="166230"/>
                  </a:lnTo>
                  <a:lnTo>
                    <a:pt x="76456" y="206233"/>
                  </a:lnTo>
                  <a:lnTo>
                    <a:pt x="54101" y="249484"/>
                  </a:lnTo>
                  <a:lnTo>
                    <a:pt x="35270" y="295674"/>
                  </a:lnTo>
                  <a:lnTo>
                    <a:pt x="20202" y="344497"/>
                  </a:lnTo>
                  <a:lnTo>
                    <a:pt x="9139" y="395644"/>
                  </a:lnTo>
                  <a:lnTo>
                    <a:pt x="2325" y="448808"/>
                  </a:lnTo>
                  <a:lnTo>
                    <a:pt x="0" y="503681"/>
                  </a:lnTo>
                  <a:lnTo>
                    <a:pt x="2325" y="558555"/>
                  </a:lnTo>
                  <a:lnTo>
                    <a:pt x="9139" y="611719"/>
                  </a:lnTo>
                  <a:lnTo>
                    <a:pt x="20202" y="662866"/>
                  </a:lnTo>
                  <a:lnTo>
                    <a:pt x="35270" y="711689"/>
                  </a:lnTo>
                  <a:lnTo>
                    <a:pt x="54102" y="757879"/>
                  </a:lnTo>
                  <a:lnTo>
                    <a:pt x="76456" y="801130"/>
                  </a:lnTo>
                  <a:lnTo>
                    <a:pt x="102090" y="841133"/>
                  </a:lnTo>
                  <a:lnTo>
                    <a:pt x="130763" y="877582"/>
                  </a:lnTo>
                  <a:lnTo>
                    <a:pt x="162232" y="910169"/>
                  </a:lnTo>
                  <a:lnTo>
                    <a:pt x="196257" y="938586"/>
                  </a:lnTo>
                  <a:lnTo>
                    <a:pt x="232594" y="962526"/>
                  </a:lnTo>
                  <a:lnTo>
                    <a:pt x="271003" y="981681"/>
                  </a:lnTo>
                  <a:lnTo>
                    <a:pt x="311242" y="995744"/>
                  </a:lnTo>
                  <a:lnTo>
                    <a:pt x="353068" y="1004407"/>
                  </a:lnTo>
                  <a:lnTo>
                    <a:pt x="396239" y="1007363"/>
                  </a:lnTo>
                  <a:lnTo>
                    <a:pt x="1981199" y="1007363"/>
                  </a:lnTo>
                  <a:lnTo>
                    <a:pt x="2024371" y="1004407"/>
                  </a:lnTo>
                  <a:lnTo>
                    <a:pt x="2066197" y="995744"/>
                  </a:lnTo>
                  <a:lnTo>
                    <a:pt x="2106436" y="981681"/>
                  </a:lnTo>
                  <a:lnTo>
                    <a:pt x="2144845" y="962526"/>
                  </a:lnTo>
                  <a:lnTo>
                    <a:pt x="2181182" y="938586"/>
                  </a:lnTo>
                  <a:lnTo>
                    <a:pt x="2215207" y="910169"/>
                  </a:lnTo>
                  <a:lnTo>
                    <a:pt x="2246676" y="877582"/>
                  </a:lnTo>
                  <a:lnTo>
                    <a:pt x="2275349" y="841133"/>
                  </a:lnTo>
                  <a:lnTo>
                    <a:pt x="2300983" y="801130"/>
                  </a:lnTo>
                  <a:lnTo>
                    <a:pt x="2323337" y="757879"/>
                  </a:lnTo>
                  <a:lnTo>
                    <a:pt x="2342169" y="711689"/>
                  </a:lnTo>
                  <a:lnTo>
                    <a:pt x="2357237" y="662866"/>
                  </a:lnTo>
                  <a:lnTo>
                    <a:pt x="2368300" y="611719"/>
                  </a:lnTo>
                  <a:lnTo>
                    <a:pt x="2375114" y="558555"/>
                  </a:lnTo>
                  <a:lnTo>
                    <a:pt x="2377440" y="503681"/>
                  </a:lnTo>
                  <a:lnTo>
                    <a:pt x="2375114" y="448808"/>
                  </a:lnTo>
                  <a:lnTo>
                    <a:pt x="2368300" y="395644"/>
                  </a:lnTo>
                  <a:lnTo>
                    <a:pt x="2357237" y="344497"/>
                  </a:lnTo>
                  <a:lnTo>
                    <a:pt x="2342169" y="295674"/>
                  </a:lnTo>
                  <a:lnTo>
                    <a:pt x="2323338" y="249484"/>
                  </a:lnTo>
                  <a:lnTo>
                    <a:pt x="2300983" y="206233"/>
                  </a:lnTo>
                  <a:lnTo>
                    <a:pt x="2275349" y="166230"/>
                  </a:lnTo>
                  <a:lnTo>
                    <a:pt x="2246676" y="129781"/>
                  </a:lnTo>
                  <a:lnTo>
                    <a:pt x="2215207" y="97194"/>
                  </a:lnTo>
                  <a:lnTo>
                    <a:pt x="2181182" y="68777"/>
                  </a:lnTo>
                  <a:lnTo>
                    <a:pt x="2144845" y="44837"/>
                  </a:lnTo>
                  <a:lnTo>
                    <a:pt x="2106436" y="25682"/>
                  </a:lnTo>
                  <a:lnTo>
                    <a:pt x="2066197" y="11619"/>
                  </a:lnTo>
                  <a:lnTo>
                    <a:pt x="2024371" y="2956"/>
                  </a:lnTo>
                  <a:lnTo>
                    <a:pt x="1981199" y="0"/>
                  </a:lnTo>
                  <a:close/>
                </a:path>
              </a:pathLst>
            </a:custGeom>
            <a:solidFill>
              <a:srgbClr val="FFF1CC"/>
            </a:solidFill>
          </p:spPr>
          <p:txBody>
            <a:bodyPr wrap="square" lIns="0" tIns="0" rIns="0" bIns="0" rtlCol="0"/>
            <a:lstStyle/>
            <a:p/>
          </p:txBody>
        </p:sp>
        <p:sp>
          <p:nvSpPr>
            <p:cNvPr id="7" name="object 7" descr=""/>
            <p:cNvSpPr/>
            <p:nvPr/>
          </p:nvSpPr>
          <p:spPr>
            <a:xfrm>
              <a:off x="4591811" y="2846832"/>
              <a:ext cx="2377440" cy="1007744"/>
            </a:xfrm>
            <a:custGeom>
              <a:avLst/>
              <a:gdLst/>
              <a:ahLst/>
              <a:cxnLst/>
              <a:rect l="l" t="t" r="r" b="b"/>
              <a:pathLst>
                <a:path w="2377440" h="1007745">
                  <a:moveTo>
                    <a:pt x="1981199" y="1007363"/>
                  </a:moveTo>
                  <a:lnTo>
                    <a:pt x="1938028" y="1004407"/>
                  </a:lnTo>
                  <a:lnTo>
                    <a:pt x="1896202" y="995744"/>
                  </a:lnTo>
                  <a:lnTo>
                    <a:pt x="1855963" y="981681"/>
                  </a:lnTo>
                  <a:lnTo>
                    <a:pt x="1817554" y="962526"/>
                  </a:lnTo>
                  <a:lnTo>
                    <a:pt x="1781217" y="938586"/>
                  </a:lnTo>
                  <a:lnTo>
                    <a:pt x="1747192" y="910169"/>
                  </a:lnTo>
                  <a:lnTo>
                    <a:pt x="1715723" y="877582"/>
                  </a:lnTo>
                  <a:lnTo>
                    <a:pt x="1687050" y="841133"/>
                  </a:lnTo>
                  <a:lnTo>
                    <a:pt x="1661416" y="801130"/>
                  </a:lnTo>
                  <a:lnTo>
                    <a:pt x="1639062" y="757879"/>
                  </a:lnTo>
                  <a:lnTo>
                    <a:pt x="1620230" y="711689"/>
                  </a:lnTo>
                  <a:lnTo>
                    <a:pt x="1605162" y="662866"/>
                  </a:lnTo>
                  <a:lnTo>
                    <a:pt x="1594099" y="611719"/>
                  </a:lnTo>
                  <a:lnTo>
                    <a:pt x="1587285" y="558555"/>
                  </a:lnTo>
                  <a:lnTo>
                    <a:pt x="1584960" y="503681"/>
                  </a:lnTo>
                  <a:lnTo>
                    <a:pt x="1587285" y="448808"/>
                  </a:lnTo>
                  <a:lnTo>
                    <a:pt x="1594099" y="395644"/>
                  </a:lnTo>
                  <a:lnTo>
                    <a:pt x="1605162" y="344497"/>
                  </a:lnTo>
                  <a:lnTo>
                    <a:pt x="1620230" y="295674"/>
                  </a:lnTo>
                  <a:lnTo>
                    <a:pt x="1639061" y="249484"/>
                  </a:lnTo>
                  <a:lnTo>
                    <a:pt x="1661416" y="206233"/>
                  </a:lnTo>
                  <a:lnTo>
                    <a:pt x="1687050" y="166230"/>
                  </a:lnTo>
                  <a:lnTo>
                    <a:pt x="1715723" y="129781"/>
                  </a:lnTo>
                  <a:lnTo>
                    <a:pt x="1747192" y="97194"/>
                  </a:lnTo>
                  <a:lnTo>
                    <a:pt x="1781217" y="68777"/>
                  </a:lnTo>
                  <a:lnTo>
                    <a:pt x="1817554" y="44837"/>
                  </a:lnTo>
                  <a:lnTo>
                    <a:pt x="1855963" y="25682"/>
                  </a:lnTo>
                  <a:lnTo>
                    <a:pt x="1896202" y="11619"/>
                  </a:lnTo>
                  <a:lnTo>
                    <a:pt x="1938028" y="2956"/>
                  </a:lnTo>
                  <a:lnTo>
                    <a:pt x="1981199" y="0"/>
                  </a:lnTo>
                </a:path>
                <a:path w="2377440" h="1007745">
                  <a:moveTo>
                    <a:pt x="396239" y="0"/>
                  </a:moveTo>
                  <a:lnTo>
                    <a:pt x="1981199" y="0"/>
                  </a:lnTo>
                  <a:lnTo>
                    <a:pt x="2024371" y="2956"/>
                  </a:lnTo>
                  <a:lnTo>
                    <a:pt x="2066197" y="11619"/>
                  </a:lnTo>
                  <a:lnTo>
                    <a:pt x="2106436" y="25682"/>
                  </a:lnTo>
                  <a:lnTo>
                    <a:pt x="2144845" y="44837"/>
                  </a:lnTo>
                  <a:lnTo>
                    <a:pt x="2181182" y="68777"/>
                  </a:lnTo>
                  <a:lnTo>
                    <a:pt x="2215207" y="97194"/>
                  </a:lnTo>
                  <a:lnTo>
                    <a:pt x="2246676" y="129781"/>
                  </a:lnTo>
                  <a:lnTo>
                    <a:pt x="2275349" y="166230"/>
                  </a:lnTo>
                  <a:lnTo>
                    <a:pt x="2300983" y="206233"/>
                  </a:lnTo>
                  <a:lnTo>
                    <a:pt x="2323338" y="249484"/>
                  </a:lnTo>
                  <a:lnTo>
                    <a:pt x="2342169" y="295674"/>
                  </a:lnTo>
                  <a:lnTo>
                    <a:pt x="2357237" y="344497"/>
                  </a:lnTo>
                  <a:lnTo>
                    <a:pt x="2368300" y="395644"/>
                  </a:lnTo>
                  <a:lnTo>
                    <a:pt x="2375114" y="448808"/>
                  </a:lnTo>
                  <a:lnTo>
                    <a:pt x="2377440" y="503681"/>
                  </a:lnTo>
                  <a:lnTo>
                    <a:pt x="2375114" y="558555"/>
                  </a:lnTo>
                  <a:lnTo>
                    <a:pt x="2368300" y="611719"/>
                  </a:lnTo>
                  <a:lnTo>
                    <a:pt x="2357237" y="662866"/>
                  </a:lnTo>
                  <a:lnTo>
                    <a:pt x="2342169" y="711689"/>
                  </a:lnTo>
                  <a:lnTo>
                    <a:pt x="2323337" y="757879"/>
                  </a:lnTo>
                  <a:lnTo>
                    <a:pt x="2300983" y="801130"/>
                  </a:lnTo>
                  <a:lnTo>
                    <a:pt x="2275349" y="841133"/>
                  </a:lnTo>
                  <a:lnTo>
                    <a:pt x="2246676" y="877582"/>
                  </a:lnTo>
                  <a:lnTo>
                    <a:pt x="2215207" y="910169"/>
                  </a:lnTo>
                  <a:lnTo>
                    <a:pt x="2181182" y="938586"/>
                  </a:lnTo>
                  <a:lnTo>
                    <a:pt x="2144845" y="962526"/>
                  </a:lnTo>
                  <a:lnTo>
                    <a:pt x="2106436" y="981681"/>
                  </a:lnTo>
                  <a:lnTo>
                    <a:pt x="2066197" y="995744"/>
                  </a:lnTo>
                  <a:lnTo>
                    <a:pt x="2024371" y="1004407"/>
                  </a:lnTo>
                  <a:lnTo>
                    <a:pt x="1981199" y="1007363"/>
                  </a:lnTo>
                  <a:lnTo>
                    <a:pt x="396239" y="1007363"/>
                  </a:lnTo>
                  <a:lnTo>
                    <a:pt x="353068" y="1004407"/>
                  </a:lnTo>
                  <a:lnTo>
                    <a:pt x="311242" y="995744"/>
                  </a:lnTo>
                  <a:lnTo>
                    <a:pt x="271003" y="981681"/>
                  </a:lnTo>
                  <a:lnTo>
                    <a:pt x="232594" y="962526"/>
                  </a:lnTo>
                  <a:lnTo>
                    <a:pt x="196257" y="938586"/>
                  </a:lnTo>
                  <a:lnTo>
                    <a:pt x="162232" y="910169"/>
                  </a:lnTo>
                  <a:lnTo>
                    <a:pt x="130763" y="877582"/>
                  </a:lnTo>
                  <a:lnTo>
                    <a:pt x="102090" y="841133"/>
                  </a:lnTo>
                  <a:lnTo>
                    <a:pt x="76456" y="801130"/>
                  </a:lnTo>
                  <a:lnTo>
                    <a:pt x="54102" y="757879"/>
                  </a:lnTo>
                  <a:lnTo>
                    <a:pt x="35270" y="711689"/>
                  </a:lnTo>
                  <a:lnTo>
                    <a:pt x="20202" y="662866"/>
                  </a:lnTo>
                  <a:lnTo>
                    <a:pt x="9139" y="611719"/>
                  </a:lnTo>
                  <a:lnTo>
                    <a:pt x="2325" y="558555"/>
                  </a:lnTo>
                  <a:lnTo>
                    <a:pt x="0" y="503681"/>
                  </a:lnTo>
                  <a:lnTo>
                    <a:pt x="2325" y="448808"/>
                  </a:lnTo>
                  <a:lnTo>
                    <a:pt x="9139" y="395644"/>
                  </a:lnTo>
                  <a:lnTo>
                    <a:pt x="20202" y="344497"/>
                  </a:lnTo>
                  <a:lnTo>
                    <a:pt x="35270" y="295674"/>
                  </a:lnTo>
                  <a:lnTo>
                    <a:pt x="54101" y="249484"/>
                  </a:lnTo>
                  <a:lnTo>
                    <a:pt x="76456" y="206233"/>
                  </a:lnTo>
                  <a:lnTo>
                    <a:pt x="102090" y="166230"/>
                  </a:lnTo>
                  <a:lnTo>
                    <a:pt x="130763" y="129781"/>
                  </a:lnTo>
                  <a:lnTo>
                    <a:pt x="162232" y="97194"/>
                  </a:lnTo>
                  <a:lnTo>
                    <a:pt x="196257" y="68777"/>
                  </a:lnTo>
                  <a:lnTo>
                    <a:pt x="232594" y="44837"/>
                  </a:lnTo>
                  <a:lnTo>
                    <a:pt x="271003" y="25682"/>
                  </a:lnTo>
                  <a:lnTo>
                    <a:pt x="311242" y="11619"/>
                  </a:lnTo>
                  <a:lnTo>
                    <a:pt x="353068" y="2956"/>
                  </a:lnTo>
                  <a:lnTo>
                    <a:pt x="396239" y="0"/>
                  </a:lnTo>
                  <a:close/>
                </a:path>
              </a:pathLst>
            </a:custGeom>
            <a:ln w="12192">
              <a:solidFill>
                <a:srgbClr val="133958"/>
              </a:solidFill>
            </a:ln>
          </p:spPr>
          <p:txBody>
            <a:bodyPr wrap="square" lIns="0" tIns="0" rIns="0" bIns="0" rtlCol="0"/>
            <a:lstStyle/>
            <a:p/>
          </p:txBody>
        </p:sp>
        <p:sp>
          <p:nvSpPr>
            <p:cNvPr id="8" name="object 8" descr=""/>
            <p:cNvSpPr/>
            <p:nvPr/>
          </p:nvSpPr>
          <p:spPr>
            <a:xfrm>
              <a:off x="1990344" y="3089148"/>
              <a:ext cx="1117600" cy="523240"/>
            </a:xfrm>
            <a:custGeom>
              <a:avLst/>
              <a:gdLst/>
              <a:ahLst/>
              <a:cxnLst/>
              <a:rect l="l" t="t" r="r" b="b"/>
              <a:pathLst>
                <a:path w="1117600" h="523239">
                  <a:moveTo>
                    <a:pt x="1117092" y="0"/>
                  </a:moveTo>
                  <a:lnTo>
                    <a:pt x="0" y="0"/>
                  </a:lnTo>
                  <a:lnTo>
                    <a:pt x="0" y="522731"/>
                  </a:lnTo>
                  <a:lnTo>
                    <a:pt x="1117092" y="522731"/>
                  </a:lnTo>
                  <a:lnTo>
                    <a:pt x="1117092" y="0"/>
                  </a:lnTo>
                  <a:close/>
                </a:path>
              </a:pathLst>
            </a:custGeom>
            <a:solidFill>
              <a:srgbClr val="C6DDEF"/>
            </a:solidFill>
          </p:spPr>
          <p:txBody>
            <a:bodyPr wrap="square" lIns="0" tIns="0" rIns="0" bIns="0" rtlCol="0"/>
            <a:lstStyle/>
            <a:p/>
          </p:txBody>
        </p:sp>
        <p:sp>
          <p:nvSpPr>
            <p:cNvPr id="9" name="object 9" descr=""/>
            <p:cNvSpPr/>
            <p:nvPr/>
          </p:nvSpPr>
          <p:spPr>
            <a:xfrm>
              <a:off x="1990344" y="3089148"/>
              <a:ext cx="1117600" cy="523240"/>
            </a:xfrm>
            <a:custGeom>
              <a:avLst/>
              <a:gdLst/>
              <a:ahLst/>
              <a:cxnLst/>
              <a:rect l="l" t="t" r="r" b="b"/>
              <a:pathLst>
                <a:path w="1117600" h="523239">
                  <a:moveTo>
                    <a:pt x="0" y="522731"/>
                  </a:moveTo>
                  <a:lnTo>
                    <a:pt x="1117092" y="522731"/>
                  </a:lnTo>
                  <a:lnTo>
                    <a:pt x="1117092" y="0"/>
                  </a:lnTo>
                  <a:lnTo>
                    <a:pt x="0" y="0"/>
                  </a:lnTo>
                  <a:lnTo>
                    <a:pt x="0" y="522731"/>
                  </a:lnTo>
                  <a:close/>
                </a:path>
              </a:pathLst>
            </a:custGeom>
            <a:ln w="9143">
              <a:solidFill>
                <a:srgbClr val="000000"/>
              </a:solidFill>
            </a:ln>
          </p:spPr>
          <p:txBody>
            <a:bodyPr wrap="square" lIns="0" tIns="0" rIns="0" bIns="0" rtlCol="0"/>
            <a:lstStyle/>
            <a:p/>
          </p:txBody>
        </p:sp>
      </p:grpSp>
      <p:sp>
        <p:nvSpPr>
          <p:cNvPr id="10" name="object 10" descr=""/>
          <p:cNvSpPr txBox="1"/>
          <p:nvPr/>
        </p:nvSpPr>
        <p:spPr>
          <a:xfrm>
            <a:off x="1990344" y="3089148"/>
            <a:ext cx="1117600" cy="523240"/>
          </a:xfrm>
          <a:prstGeom prst="rect">
            <a:avLst/>
          </a:prstGeom>
        </p:spPr>
        <p:txBody>
          <a:bodyPr wrap="square" lIns="0" tIns="36830" rIns="0" bIns="0" rtlCol="0" vert="horz">
            <a:spAutoFit/>
          </a:bodyPr>
          <a:lstStyle/>
          <a:p>
            <a:pPr algn="ctr">
              <a:lnSpc>
                <a:spcPct val="100000"/>
              </a:lnSpc>
              <a:spcBef>
                <a:spcPts val="290"/>
              </a:spcBef>
            </a:pPr>
            <a:r>
              <a:rPr dirty="0" sz="2800" spc="-25" b="1">
                <a:solidFill>
                  <a:srgbClr val="4138F9"/>
                </a:solidFill>
                <a:latin typeface="Arial"/>
                <a:cs typeface="Arial"/>
              </a:rPr>
              <a:t>ls</a:t>
            </a:r>
            <a:endParaRPr sz="2800">
              <a:latin typeface="Arial"/>
              <a:cs typeface="Arial"/>
            </a:endParaRPr>
          </a:p>
        </p:txBody>
      </p:sp>
      <p:grpSp>
        <p:nvGrpSpPr>
          <p:cNvPr id="11" name="object 11" descr=""/>
          <p:cNvGrpSpPr/>
          <p:nvPr/>
        </p:nvGrpSpPr>
        <p:grpSpPr>
          <a:xfrm>
            <a:off x="8482393" y="3084385"/>
            <a:ext cx="1128395" cy="532765"/>
            <a:chOff x="8482393" y="3084385"/>
            <a:chExt cx="1128395" cy="532765"/>
          </a:xfrm>
        </p:grpSpPr>
        <p:sp>
          <p:nvSpPr>
            <p:cNvPr id="12" name="object 12" descr=""/>
            <p:cNvSpPr/>
            <p:nvPr/>
          </p:nvSpPr>
          <p:spPr>
            <a:xfrm>
              <a:off x="8487156" y="3089148"/>
              <a:ext cx="1118870" cy="523240"/>
            </a:xfrm>
            <a:custGeom>
              <a:avLst/>
              <a:gdLst/>
              <a:ahLst/>
              <a:cxnLst/>
              <a:rect l="l" t="t" r="r" b="b"/>
              <a:pathLst>
                <a:path w="1118870" h="523239">
                  <a:moveTo>
                    <a:pt x="1118616" y="0"/>
                  </a:moveTo>
                  <a:lnTo>
                    <a:pt x="0" y="0"/>
                  </a:lnTo>
                  <a:lnTo>
                    <a:pt x="0" y="522731"/>
                  </a:lnTo>
                  <a:lnTo>
                    <a:pt x="1118616" y="522731"/>
                  </a:lnTo>
                  <a:lnTo>
                    <a:pt x="1118616" y="0"/>
                  </a:lnTo>
                  <a:close/>
                </a:path>
              </a:pathLst>
            </a:custGeom>
            <a:solidFill>
              <a:srgbClr val="C6DDEF"/>
            </a:solidFill>
          </p:spPr>
          <p:txBody>
            <a:bodyPr wrap="square" lIns="0" tIns="0" rIns="0" bIns="0" rtlCol="0"/>
            <a:lstStyle/>
            <a:p/>
          </p:txBody>
        </p:sp>
        <p:sp>
          <p:nvSpPr>
            <p:cNvPr id="13" name="object 13" descr=""/>
            <p:cNvSpPr/>
            <p:nvPr/>
          </p:nvSpPr>
          <p:spPr>
            <a:xfrm>
              <a:off x="8487156" y="3089148"/>
              <a:ext cx="1118870" cy="523240"/>
            </a:xfrm>
            <a:custGeom>
              <a:avLst/>
              <a:gdLst/>
              <a:ahLst/>
              <a:cxnLst/>
              <a:rect l="l" t="t" r="r" b="b"/>
              <a:pathLst>
                <a:path w="1118870" h="523239">
                  <a:moveTo>
                    <a:pt x="0" y="522731"/>
                  </a:moveTo>
                  <a:lnTo>
                    <a:pt x="1118616" y="522731"/>
                  </a:lnTo>
                  <a:lnTo>
                    <a:pt x="1118616" y="0"/>
                  </a:lnTo>
                  <a:lnTo>
                    <a:pt x="0" y="0"/>
                  </a:lnTo>
                  <a:lnTo>
                    <a:pt x="0" y="522731"/>
                  </a:lnTo>
                  <a:close/>
                </a:path>
              </a:pathLst>
            </a:custGeom>
            <a:ln w="9144">
              <a:solidFill>
                <a:srgbClr val="000000"/>
              </a:solidFill>
            </a:ln>
          </p:spPr>
          <p:txBody>
            <a:bodyPr wrap="square" lIns="0" tIns="0" rIns="0" bIns="0" rtlCol="0"/>
            <a:lstStyle/>
            <a:p/>
          </p:txBody>
        </p:sp>
      </p:grpSp>
      <p:sp>
        <p:nvSpPr>
          <p:cNvPr id="14" name="object 14" descr=""/>
          <p:cNvSpPr txBox="1"/>
          <p:nvPr/>
        </p:nvSpPr>
        <p:spPr>
          <a:xfrm>
            <a:off x="8487156" y="3089148"/>
            <a:ext cx="1118870" cy="523240"/>
          </a:xfrm>
          <a:prstGeom prst="rect">
            <a:avLst/>
          </a:prstGeom>
        </p:spPr>
        <p:txBody>
          <a:bodyPr wrap="square" lIns="0" tIns="36830" rIns="0" bIns="0" rtlCol="0" vert="horz">
            <a:spAutoFit/>
          </a:bodyPr>
          <a:lstStyle/>
          <a:p>
            <a:pPr marL="127000">
              <a:lnSpc>
                <a:spcPct val="100000"/>
              </a:lnSpc>
              <a:spcBef>
                <a:spcPts val="290"/>
              </a:spcBef>
            </a:pPr>
            <a:r>
              <a:rPr dirty="0" sz="2800" spc="-20" b="1">
                <a:solidFill>
                  <a:srgbClr val="4138F9"/>
                </a:solidFill>
                <a:latin typeface="Arial"/>
                <a:cs typeface="Arial"/>
              </a:rPr>
              <a:t>more</a:t>
            </a:r>
            <a:endParaRPr sz="2800">
              <a:latin typeface="Arial"/>
              <a:cs typeface="Arial"/>
            </a:endParaRPr>
          </a:p>
        </p:txBody>
      </p:sp>
      <p:sp>
        <p:nvSpPr>
          <p:cNvPr id="15" name="object 15" descr=""/>
          <p:cNvSpPr/>
          <p:nvPr/>
        </p:nvSpPr>
        <p:spPr>
          <a:xfrm>
            <a:off x="3108198" y="3256788"/>
            <a:ext cx="1483360" cy="190500"/>
          </a:xfrm>
          <a:custGeom>
            <a:avLst/>
            <a:gdLst/>
            <a:ahLst/>
            <a:cxnLst/>
            <a:rect l="l" t="t" r="r" b="b"/>
            <a:pathLst>
              <a:path w="1483360" h="190500">
                <a:moveTo>
                  <a:pt x="1292732" y="0"/>
                </a:moveTo>
                <a:lnTo>
                  <a:pt x="1292732" y="190500"/>
                </a:lnTo>
                <a:lnTo>
                  <a:pt x="1445132" y="114300"/>
                </a:lnTo>
                <a:lnTo>
                  <a:pt x="1311782" y="114300"/>
                </a:lnTo>
                <a:lnTo>
                  <a:pt x="1311782" y="76200"/>
                </a:lnTo>
                <a:lnTo>
                  <a:pt x="1445132" y="76200"/>
                </a:lnTo>
                <a:lnTo>
                  <a:pt x="1292732" y="0"/>
                </a:lnTo>
                <a:close/>
              </a:path>
              <a:path w="1483360" h="190500">
                <a:moveTo>
                  <a:pt x="1292732" y="76200"/>
                </a:moveTo>
                <a:lnTo>
                  <a:pt x="0" y="76200"/>
                </a:lnTo>
                <a:lnTo>
                  <a:pt x="0" y="114300"/>
                </a:lnTo>
                <a:lnTo>
                  <a:pt x="1292732" y="114300"/>
                </a:lnTo>
                <a:lnTo>
                  <a:pt x="1292732" y="76200"/>
                </a:lnTo>
                <a:close/>
              </a:path>
              <a:path w="1483360" h="190500">
                <a:moveTo>
                  <a:pt x="1445132" y="76200"/>
                </a:moveTo>
                <a:lnTo>
                  <a:pt x="1311782" y="76200"/>
                </a:lnTo>
                <a:lnTo>
                  <a:pt x="1311782" y="114300"/>
                </a:lnTo>
                <a:lnTo>
                  <a:pt x="1445132" y="114300"/>
                </a:lnTo>
                <a:lnTo>
                  <a:pt x="1483232" y="95250"/>
                </a:lnTo>
                <a:lnTo>
                  <a:pt x="1445132" y="76200"/>
                </a:lnTo>
                <a:close/>
              </a:path>
            </a:pathLst>
          </a:custGeom>
          <a:solidFill>
            <a:srgbClr val="1F517B"/>
          </a:solidFill>
        </p:spPr>
        <p:txBody>
          <a:bodyPr wrap="square" lIns="0" tIns="0" rIns="0" bIns="0" rtlCol="0"/>
          <a:lstStyle/>
          <a:p/>
        </p:txBody>
      </p:sp>
      <p:sp>
        <p:nvSpPr>
          <p:cNvPr id="16" name="object 16" descr=""/>
          <p:cNvSpPr txBox="1"/>
          <p:nvPr/>
        </p:nvSpPr>
        <p:spPr>
          <a:xfrm>
            <a:off x="3327653" y="2912490"/>
            <a:ext cx="1028065" cy="391160"/>
          </a:xfrm>
          <a:prstGeom prst="rect">
            <a:avLst/>
          </a:prstGeom>
        </p:spPr>
        <p:txBody>
          <a:bodyPr wrap="square" lIns="0" tIns="12700" rIns="0" bIns="0" rtlCol="0" vert="horz">
            <a:spAutoFit/>
          </a:bodyPr>
          <a:lstStyle/>
          <a:p>
            <a:pPr marL="12700">
              <a:lnSpc>
                <a:spcPct val="100000"/>
              </a:lnSpc>
              <a:spcBef>
                <a:spcPts val="100"/>
              </a:spcBef>
            </a:pPr>
            <a:r>
              <a:rPr dirty="0" sz="2400" spc="-10" b="1">
                <a:latin typeface="微软雅黑"/>
                <a:cs typeface="微软雅黑"/>
              </a:rPr>
              <a:t>stdout</a:t>
            </a:r>
            <a:endParaRPr sz="2400">
              <a:latin typeface="微软雅黑"/>
              <a:cs typeface="微软雅黑"/>
            </a:endParaRPr>
          </a:p>
        </p:txBody>
      </p:sp>
      <p:sp>
        <p:nvSpPr>
          <p:cNvPr id="17" name="object 17" descr=""/>
          <p:cNvSpPr/>
          <p:nvPr/>
        </p:nvSpPr>
        <p:spPr>
          <a:xfrm>
            <a:off x="6970014" y="3256788"/>
            <a:ext cx="1483360" cy="190500"/>
          </a:xfrm>
          <a:custGeom>
            <a:avLst/>
            <a:gdLst/>
            <a:ahLst/>
            <a:cxnLst/>
            <a:rect l="l" t="t" r="r" b="b"/>
            <a:pathLst>
              <a:path w="1483359" h="190500">
                <a:moveTo>
                  <a:pt x="1292732" y="0"/>
                </a:moveTo>
                <a:lnTo>
                  <a:pt x="1292732" y="190500"/>
                </a:lnTo>
                <a:lnTo>
                  <a:pt x="1445132" y="114300"/>
                </a:lnTo>
                <a:lnTo>
                  <a:pt x="1311782" y="114300"/>
                </a:lnTo>
                <a:lnTo>
                  <a:pt x="1311782" y="76200"/>
                </a:lnTo>
                <a:lnTo>
                  <a:pt x="1445132" y="76200"/>
                </a:lnTo>
                <a:lnTo>
                  <a:pt x="1292732" y="0"/>
                </a:lnTo>
                <a:close/>
              </a:path>
              <a:path w="1483359" h="190500">
                <a:moveTo>
                  <a:pt x="1292732" y="76200"/>
                </a:moveTo>
                <a:lnTo>
                  <a:pt x="0" y="76200"/>
                </a:lnTo>
                <a:lnTo>
                  <a:pt x="0" y="114300"/>
                </a:lnTo>
                <a:lnTo>
                  <a:pt x="1292732" y="114300"/>
                </a:lnTo>
                <a:lnTo>
                  <a:pt x="1292732" y="76200"/>
                </a:lnTo>
                <a:close/>
              </a:path>
              <a:path w="1483359" h="190500">
                <a:moveTo>
                  <a:pt x="1445132" y="76200"/>
                </a:moveTo>
                <a:lnTo>
                  <a:pt x="1311782" y="76200"/>
                </a:lnTo>
                <a:lnTo>
                  <a:pt x="1311782" y="114300"/>
                </a:lnTo>
                <a:lnTo>
                  <a:pt x="1445132" y="114300"/>
                </a:lnTo>
                <a:lnTo>
                  <a:pt x="1483232" y="95250"/>
                </a:lnTo>
                <a:lnTo>
                  <a:pt x="1445132" y="76200"/>
                </a:lnTo>
                <a:close/>
              </a:path>
            </a:pathLst>
          </a:custGeom>
          <a:solidFill>
            <a:srgbClr val="1F517B"/>
          </a:solidFill>
        </p:spPr>
        <p:txBody>
          <a:bodyPr wrap="square" lIns="0" tIns="0" rIns="0" bIns="0" rtlCol="0"/>
          <a:lstStyle/>
          <a:p/>
        </p:txBody>
      </p:sp>
      <p:sp>
        <p:nvSpPr>
          <p:cNvPr id="18" name="object 18" descr=""/>
          <p:cNvSpPr txBox="1"/>
          <p:nvPr/>
        </p:nvSpPr>
        <p:spPr>
          <a:xfrm>
            <a:off x="7337806" y="2905125"/>
            <a:ext cx="791845" cy="391160"/>
          </a:xfrm>
          <a:prstGeom prst="rect">
            <a:avLst/>
          </a:prstGeom>
        </p:spPr>
        <p:txBody>
          <a:bodyPr wrap="square" lIns="0" tIns="12700" rIns="0" bIns="0" rtlCol="0" vert="horz">
            <a:spAutoFit/>
          </a:bodyPr>
          <a:lstStyle/>
          <a:p>
            <a:pPr marL="12700">
              <a:lnSpc>
                <a:spcPct val="100000"/>
              </a:lnSpc>
              <a:spcBef>
                <a:spcPts val="100"/>
              </a:spcBef>
            </a:pPr>
            <a:r>
              <a:rPr dirty="0" sz="2400" spc="-10" b="1">
                <a:latin typeface="微软雅黑"/>
                <a:cs typeface="微软雅黑"/>
              </a:rPr>
              <a:t>stdin</a:t>
            </a:r>
            <a:endParaRPr sz="2400">
              <a:latin typeface="微软雅黑"/>
              <a:cs typeface="微软雅黑"/>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358140" y="219456"/>
            <a:ext cx="1887474" cy="787146"/>
          </a:xfrm>
          <a:prstGeom prst="rect">
            <a:avLst/>
          </a:prstGeom>
        </p:spPr>
      </p:pic>
      <p:sp>
        <p:nvSpPr>
          <p:cNvPr id="3" name="object 3"/>
          <p:cNvSpPr txBox="1">
            <a:spLocks noGrp="1"/>
          </p:cNvSpPr>
          <p:nvPr>
            <p:ph type="title"/>
          </p:nvPr>
        </p:nvSpPr>
        <p:spPr>
          <a:xfrm>
            <a:off x="566724" y="309498"/>
            <a:ext cx="1445895" cy="452120"/>
          </a:xfrm>
          <a:prstGeom prst="rect"/>
        </p:spPr>
        <p:txBody>
          <a:bodyPr wrap="square" lIns="0" tIns="12065" rIns="0" bIns="0" rtlCol="0" vert="horz">
            <a:spAutoFit/>
          </a:bodyPr>
          <a:lstStyle/>
          <a:p>
            <a:pPr marL="12700">
              <a:lnSpc>
                <a:spcPct val="100000"/>
              </a:lnSpc>
              <a:spcBef>
                <a:spcPts val="95"/>
              </a:spcBef>
            </a:pPr>
            <a:r>
              <a:rPr dirty="0" spc="-35"/>
              <a:t>一</a:t>
            </a:r>
            <a:r>
              <a:rPr dirty="0" spc="-35"/>
              <a:t>个</a:t>
            </a:r>
            <a:r>
              <a:rPr dirty="0" spc="-35"/>
              <a:t>例</a:t>
            </a:r>
            <a:r>
              <a:rPr dirty="0" spc="-50"/>
              <a:t>子</a:t>
            </a:r>
          </a:p>
        </p:txBody>
      </p:sp>
      <p:sp>
        <p:nvSpPr>
          <p:cNvPr id="4" name="object 4" descr=""/>
          <p:cNvSpPr txBox="1"/>
          <p:nvPr/>
        </p:nvSpPr>
        <p:spPr>
          <a:xfrm>
            <a:off x="790752" y="1100073"/>
            <a:ext cx="10427335" cy="4964430"/>
          </a:xfrm>
          <a:prstGeom prst="rect">
            <a:avLst/>
          </a:prstGeom>
        </p:spPr>
        <p:txBody>
          <a:bodyPr wrap="square" lIns="0" tIns="195580" rIns="0" bIns="0" rtlCol="0" vert="horz">
            <a:spAutoFit/>
          </a:bodyPr>
          <a:lstStyle/>
          <a:p>
            <a:pPr marL="12700">
              <a:lnSpc>
                <a:spcPct val="100000"/>
              </a:lnSpc>
              <a:spcBef>
                <a:spcPts val="1540"/>
              </a:spcBef>
            </a:pPr>
            <a:r>
              <a:rPr dirty="0" sz="2400" spc="-30" b="1">
                <a:latin typeface="微软雅黑"/>
                <a:cs typeface="微软雅黑"/>
              </a:rPr>
              <a:t>Word</a:t>
            </a:r>
            <a:r>
              <a:rPr dirty="0" sz="2400" spc="-25" b="1">
                <a:latin typeface="微软雅黑"/>
                <a:cs typeface="微软雅黑"/>
              </a:rPr>
              <a:t>软件</a:t>
            </a:r>
            <a:endParaRPr sz="2400">
              <a:latin typeface="微软雅黑"/>
              <a:cs typeface="微软雅黑"/>
            </a:endParaRPr>
          </a:p>
          <a:p>
            <a:pPr marL="354965" indent="-342265">
              <a:lnSpc>
                <a:spcPct val="100000"/>
              </a:lnSpc>
              <a:spcBef>
                <a:spcPts val="1440"/>
              </a:spcBef>
              <a:buFont typeface="Arial"/>
              <a:buChar char="•"/>
              <a:tabLst>
                <a:tab pos="354965" algn="l"/>
                <a:tab pos="355600" algn="l"/>
              </a:tabLst>
            </a:pPr>
            <a:r>
              <a:rPr dirty="0" sz="2400" spc="-10">
                <a:latin typeface="微软雅黑"/>
                <a:cs typeface="微软雅黑"/>
              </a:rPr>
              <a:t>用户交互——接收用户的输入</a:t>
            </a:r>
            <a:r>
              <a:rPr dirty="0" sz="2400">
                <a:latin typeface="微软雅黑"/>
                <a:cs typeface="微软雅黑"/>
              </a:rPr>
              <a:t>（文档内容或处理命令</a:t>
            </a:r>
            <a:r>
              <a:rPr dirty="0" sz="2400" spc="-50">
                <a:latin typeface="微软雅黑"/>
                <a:cs typeface="微软雅黑"/>
              </a:rPr>
              <a:t>）</a:t>
            </a:r>
            <a:endParaRPr sz="2400">
              <a:latin typeface="微软雅黑"/>
              <a:cs typeface="微软雅黑"/>
            </a:endParaRPr>
          </a:p>
          <a:p>
            <a:pPr marL="354965" indent="-342265">
              <a:lnSpc>
                <a:spcPct val="100000"/>
              </a:lnSpc>
              <a:spcBef>
                <a:spcPts val="1440"/>
              </a:spcBef>
              <a:buFont typeface="Arial"/>
              <a:buChar char="•"/>
              <a:tabLst>
                <a:tab pos="354965" algn="l"/>
                <a:tab pos="355600" algn="l"/>
              </a:tabLst>
            </a:pPr>
            <a:r>
              <a:rPr dirty="0" sz="2400" spc="-15">
                <a:latin typeface="微软雅黑"/>
                <a:cs typeface="微软雅黑"/>
              </a:rPr>
              <a:t>格式处理——根据用户的输入调整文档的显示格式</a:t>
            </a:r>
            <a:endParaRPr sz="2400">
              <a:latin typeface="微软雅黑"/>
              <a:cs typeface="微软雅黑"/>
            </a:endParaRPr>
          </a:p>
          <a:p>
            <a:pPr marL="354965" indent="-342265">
              <a:lnSpc>
                <a:spcPct val="100000"/>
              </a:lnSpc>
              <a:spcBef>
                <a:spcPts val="1440"/>
              </a:spcBef>
              <a:buFont typeface="Arial"/>
              <a:buChar char="•"/>
              <a:tabLst>
                <a:tab pos="354965" algn="l"/>
                <a:tab pos="355600" algn="l"/>
              </a:tabLst>
            </a:pPr>
            <a:r>
              <a:rPr dirty="0" sz="2400" spc="-15">
                <a:latin typeface="微软雅黑"/>
                <a:cs typeface="微软雅黑"/>
              </a:rPr>
              <a:t>自动存盘——每隔一段时间自动将文档存盘</a:t>
            </a:r>
            <a:endParaRPr sz="2400">
              <a:latin typeface="微软雅黑"/>
              <a:cs typeface="微软雅黑"/>
            </a:endParaRPr>
          </a:p>
          <a:p>
            <a:pPr marL="12700">
              <a:lnSpc>
                <a:spcPct val="100000"/>
              </a:lnSpc>
              <a:spcBef>
                <a:spcPts val="1445"/>
              </a:spcBef>
            </a:pPr>
            <a:r>
              <a:rPr dirty="0" sz="2400" spc="-10" b="1">
                <a:latin typeface="微软雅黑"/>
                <a:cs typeface="微软雅黑"/>
              </a:rPr>
              <a:t>解决方案：</a:t>
            </a:r>
            <a:endParaRPr sz="2400">
              <a:latin typeface="微软雅黑"/>
              <a:cs typeface="微软雅黑"/>
            </a:endParaRPr>
          </a:p>
          <a:p>
            <a:pPr marL="354965" indent="-342265">
              <a:lnSpc>
                <a:spcPct val="100000"/>
              </a:lnSpc>
              <a:spcBef>
                <a:spcPts val="1440"/>
              </a:spcBef>
              <a:buFont typeface="Arial"/>
              <a:buChar char="•"/>
              <a:tabLst>
                <a:tab pos="354965" algn="l"/>
                <a:tab pos="355600" algn="l"/>
              </a:tabLst>
            </a:pPr>
            <a:r>
              <a:rPr dirty="0" sz="2400" spc="-5">
                <a:latin typeface="微软雅黑"/>
                <a:cs typeface="微软雅黑"/>
              </a:rPr>
              <a:t>单进程：任务无法并行处理，用户感受到交互延迟</a:t>
            </a:r>
            <a:endParaRPr sz="2400">
              <a:latin typeface="微软雅黑"/>
              <a:cs typeface="微软雅黑"/>
            </a:endParaRPr>
          </a:p>
          <a:p>
            <a:pPr marL="354965" indent="-342265">
              <a:lnSpc>
                <a:spcPct val="100000"/>
              </a:lnSpc>
              <a:spcBef>
                <a:spcPts val="1440"/>
              </a:spcBef>
              <a:buFont typeface="Arial"/>
              <a:buChar char="•"/>
              <a:tabLst>
                <a:tab pos="354965" algn="l"/>
                <a:tab pos="355600" algn="l"/>
              </a:tabLst>
            </a:pPr>
            <a:r>
              <a:rPr dirty="0" sz="2400" spc="-15">
                <a:latin typeface="微软雅黑"/>
                <a:cs typeface="微软雅黑"/>
              </a:rPr>
              <a:t>多进程：三个进程处理的是同一个文档，但是地址空间相互隔离。进程间相</a:t>
            </a:r>
            <a:endParaRPr sz="2400">
              <a:latin typeface="微软雅黑"/>
              <a:cs typeface="微软雅黑"/>
            </a:endParaRPr>
          </a:p>
          <a:p>
            <a:pPr marL="354965">
              <a:lnSpc>
                <a:spcPct val="100000"/>
              </a:lnSpc>
              <a:spcBef>
                <a:spcPts val="1440"/>
              </a:spcBef>
            </a:pPr>
            <a:r>
              <a:rPr dirty="0" sz="2400" spc="-5">
                <a:latin typeface="微软雅黑"/>
                <a:cs typeface="微软雅黑"/>
              </a:rPr>
              <a:t>互通信和共享数据困难，切换开销大。</a:t>
            </a:r>
            <a:endParaRPr sz="2400">
              <a:latin typeface="微软雅黑"/>
              <a:cs typeface="微软雅黑"/>
            </a:endParaRPr>
          </a:p>
          <a:p>
            <a:pPr marL="354965" indent="-342265">
              <a:lnSpc>
                <a:spcPct val="100000"/>
              </a:lnSpc>
              <a:spcBef>
                <a:spcPts val="1440"/>
              </a:spcBef>
              <a:buFont typeface="Arial"/>
              <a:buChar char="•"/>
              <a:tabLst>
                <a:tab pos="354965" algn="l"/>
                <a:tab pos="355600" algn="l"/>
              </a:tabLst>
            </a:pPr>
            <a:r>
              <a:rPr dirty="0" sz="2400" spc="-15">
                <a:latin typeface="微软雅黑"/>
                <a:cs typeface="微软雅黑"/>
              </a:rPr>
              <a:t>多线程：在进程内部创建多个线程，每个线程完成一个任务。</a:t>
            </a:r>
            <a:endParaRPr sz="2400">
              <a:latin typeface="微软雅黑"/>
              <a:cs typeface="微软雅黑"/>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358140" y="219456"/>
            <a:ext cx="2952750" cy="787146"/>
          </a:xfrm>
          <a:prstGeom prst="rect">
            <a:avLst/>
          </a:prstGeom>
        </p:spPr>
      </p:pic>
      <p:sp>
        <p:nvSpPr>
          <p:cNvPr id="3" name="object 3"/>
          <p:cNvSpPr txBox="1">
            <a:spLocks noGrp="1"/>
          </p:cNvSpPr>
          <p:nvPr>
            <p:ph type="title"/>
          </p:nvPr>
        </p:nvSpPr>
        <p:spPr>
          <a:xfrm>
            <a:off x="566724" y="309498"/>
            <a:ext cx="2511425" cy="452120"/>
          </a:xfrm>
          <a:prstGeom prst="rect"/>
        </p:spPr>
        <p:txBody>
          <a:bodyPr wrap="square" lIns="0" tIns="12065" rIns="0" bIns="0" rtlCol="0" vert="horz">
            <a:spAutoFit/>
          </a:bodyPr>
          <a:lstStyle/>
          <a:p>
            <a:pPr marL="12700">
              <a:lnSpc>
                <a:spcPct val="100000"/>
              </a:lnSpc>
              <a:spcBef>
                <a:spcPts val="95"/>
              </a:spcBef>
            </a:pPr>
            <a:r>
              <a:rPr dirty="0" spc="-35"/>
              <a:t>传</a:t>
            </a:r>
            <a:r>
              <a:rPr dirty="0" spc="-35"/>
              <a:t>统</a:t>
            </a:r>
            <a:r>
              <a:rPr dirty="0" spc="-35"/>
              <a:t>的</a:t>
            </a:r>
            <a:r>
              <a:rPr dirty="0" spc="-35"/>
              <a:t>进</a:t>
            </a:r>
            <a:r>
              <a:rPr dirty="0" spc="-35"/>
              <a:t>程</a:t>
            </a:r>
            <a:r>
              <a:rPr dirty="0" spc="-35"/>
              <a:t>模</a:t>
            </a:r>
            <a:r>
              <a:rPr dirty="0" spc="-50"/>
              <a:t>型</a:t>
            </a:r>
          </a:p>
        </p:txBody>
      </p:sp>
      <p:sp>
        <p:nvSpPr>
          <p:cNvPr id="4" name="object 4" descr=""/>
          <p:cNvSpPr txBox="1"/>
          <p:nvPr/>
        </p:nvSpPr>
        <p:spPr>
          <a:xfrm>
            <a:off x="981252" y="1085702"/>
            <a:ext cx="10281285" cy="4964430"/>
          </a:xfrm>
          <a:prstGeom prst="rect">
            <a:avLst/>
          </a:prstGeom>
        </p:spPr>
        <p:txBody>
          <a:bodyPr wrap="square" lIns="0" tIns="12065" rIns="0" bIns="0" rtlCol="0" vert="horz">
            <a:spAutoFit/>
          </a:bodyPr>
          <a:lstStyle/>
          <a:p>
            <a:pPr marL="241300" marR="5080" indent="-228600">
              <a:lnSpc>
                <a:spcPct val="150000"/>
              </a:lnSpc>
              <a:spcBef>
                <a:spcPts val="95"/>
              </a:spcBef>
              <a:buFont typeface="Arial"/>
              <a:buChar char="•"/>
              <a:tabLst>
                <a:tab pos="241300" algn="l"/>
              </a:tabLst>
            </a:pPr>
            <a:r>
              <a:rPr dirty="0" sz="2400" spc="55" b="1">
                <a:latin typeface="微软雅黑"/>
                <a:cs typeface="微软雅黑"/>
              </a:rPr>
              <a:t>进程是资源占用的基本单位</a:t>
            </a:r>
            <a:r>
              <a:rPr dirty="0" sz="2400" spc="60">
                <a:latin typeface="微软雅黑"/>
                <a:cs typeface="微软雅黑"/>
              </a:rPr>
              <a:t>：进程拥有主存、</a:t>
            </a:r>
            <a:r>
              <a:rPr dirty="0" sz="2400">
                <a:latin typeface="微软雅黑"/>
                <a:cs typeface="微软雅黑"/>
              </a:rPr>
              <a:t>I/O</a:t>
            </a:r>
            <a:r>
              <a:rPr dirty="0" sz="2400" spc="60">
                <a:latin typeface="微软雅黑"/>
                <a:cs typeface="微软雅黑"/>
              </a:rPr>
              <a:t>通道、</a:t>
            </a:r>
            <a:r>
              <a:rPr dirty="0" sz="2400">
                <a:latin typeface="微软雅黑"/>
                <a:cs typeface="微软雅黑"/>
              </a:rPr>
              <a:t>I/O</a:t>
            </a:r>
            <a:r>
              <a:rPr dirty="0" sz="2400" spc="35">
                <a:latin typeface="微软雅黑"/>
                <a:cs typeface="微软雅黑"/>
              </a:rPr>
              <a:t>设备、文件等</a:t>
            </a:r>
            <a:r>
              <a:rPr dirty="0" sz="2400" spc="-15">
                <a:latin typeface="微软雅黑"/>
                <a:cs typeface="微软雅黑"/>
              </a:rPr>
              <a:t>系统资源的使用权。</a:t>
            </a:r>
            <a:endParaRPr sz="2400">
              <a:latin typeface="微软雅黑"/>
              <a:cs typeface="微软雅黑"/>
            </a:endParaRPr>
          </a:p>
          <a:p>
            <a:pPr marL="241300" indent="-228600">
              <a:lnSpc>
                <a:spcPct val="100000"/>
              </a:lnSpc>
              <a:spcBef>
                <a:spcPts val="1440"/>
              </a:spcBef>
              <a:buFont typeface="Arial"/>
              <a:buChar char="•"/>
              <a:tabLst>
                <a:tab pos="241300" algn="l"/>
              </a:tabLst>
            </a:pPr>
            <a:r>
              <a:rPr dirty="0" sz="2400" spc="-5" b="1">
                <a:latin typeface="微软雅黑"/>
                <a:cs typeface="微软雅黑"/>
              </a:rPr>
              <a:t>进程是调度/执行的基本单位</a:t>
            </a:r>
            <a:r>
              <a:rPr dirty="0" sz="2400" spc="-5">
                <a:latin typeface="微软雅黑"/>
                <a:cs typeface="微软雅黑"/>
              </a:rPr>
              <a:t>：操作系统以进程为单位进行处理机的调度。</a:t>
            </a:r>
            <a:endParaRPr sz="2400">
              <a:latin typeface="微软雅黑"/>
              <a:cs typeface="微软雅黑"/>
            </a:endParaRPr>
          </a:p>
          <a:p>
            <a:pPr marL="241300" indent="-228600">
              <a:lnSpc>
                <a:spcPct val="100000"/>
              </a:lnSpc>
              <a:spcBef>
                <a:spcPts val="1440"/>
              </a:spcBef>
              <a:buFont typeface="Arial"/>
              <a:buChar char="•"/>
              <a:tabLst>
                <a:tab pos="241300" algn="l"/>
              </a:tabLst>
            </a:pPr>
            <a:r>
              <a:rPr dirty="0" sz="2400" spc="-25">
                <a:latin typeface="微软雅黑"/>
                <a:cs typeface="微软雅黑"/>
              </a:rPr>
              <a:t>不足：</a:t>
            </a:r>
            <a:endParaRPr sz="2400">
              <a:latin typeface="微软雅黑"/>
              <a:cs typeface="微软雅黑"/>
            </a:endParaRPr>
          </a:p>
          <a:p>
            <a:pPr lvl="1" marL="697865" indent="-229235">
              <a:lnSpc>
                <a:spcPct val="100000"/>
              </a:lnSpc>
              <a:spcBef>
                <a:spcPts val="1445"/>
              </a:spcBef>
              <a:buFont typeface="Arial"/>
              <a:buChar char="•"/>
              <a:tabLst>
                <a:tab pos="698500" algn="l"/>
              </a:tabLst>
            </a:pPr>
            <a:r>
              <a:rPr dirty="0" sz="2400" spc="-10">
                <a:latin typeface="微软雅黑"/>
                <a:cs typeface="微软雅黑"/>
              </a:rPr>
              <a:t>进程创建开销大</a:t>
            </a:r>
            <a:endParaRPr sz="2400">
              <a:latin typeface="微软雅黑"/>
              <a:cs typeface="微软雅黑"/>
            </a:endParaRPr>
          </a:p>
          <a:p>
            <a:pPr lvl="1" marL="697865" indent="-229235">
              <a:lnSpc>
                <a:spcPct val="100000"/>
              </a:lnSpc>
              <a:spcBef>
                <a:spcPts val="1440"/>
              </a:spcBef>
              <a:buFont typeface="Arial"/>
              <a:buChar char="•"/>
              <a:tabLst>
                <a:tab pos="698500" algn="l"/>
              </a:tabLst>
            </a:pPr>
            <a:r>
              <a:rPr dirty="0" sz="2400" spc="-10">
                <a:latin typeface="微软雅黑"/>
                <a:cs typeface="微软雅黑"/>
              </a:rPr>
              <a:t>进程切换开销大</a:t>
            </a:r>
            <a:endParaRPr sz="2400">
              <a:latin typeface="微软雅黑"/>
              <a:cs typeface="微软雅黑"/>
            </a:endParaRPr>
          </a:p>
          <a:p>
            <a:pPr lvl="1" marL="697865" indent="-229235">
              <a:lnSpc>
                <a:spcPct val="100000"/>
              </a:lnSpc>
              <a:spcBef>
                <a:spcPts val="1440"/>
              </a:spcBef>
              <a:buFont typeface="Arial"/>
              <a:buChar char="•"/>
              <a:tabLst>
                <a:tab pos="698500" algn="l"/>
              </a:tabLst>
            </a:pPr>
            <a:r>
              <a:rPr dirty="0" sz="2400" spc="-10">
                <a:latin typeface="微软雅黑"/>
                <a:cs typeface="微软雅黑"/>
              </a:rPr>
              <a:t>进程通信代价大</a:t>
            </a:r>
            <a:endParaRPr sz="2400">
              <a:latin typeface="微软雅黑"/>
              <a:cs typeface="微软雅黑"/>
            </a:endParaRPr>
          </a:p>
          <a:p>
            <a:pPr lvl="1" marL="697865" indent="-229235">
              <a:lnSpc>
                <a:spcPct val="100000"/>
              </a:lnSpc>
              <a:spcBef>
                <a:spcPts val="1440"/>
              </a:spcBef>
              <a:buFont typeface="Arial"/>
              <a:buChar char="•"/>
              <a:tabLst>
                <a:tab pos="698500" algn="l"/>
              </a:tabLst>
            </a:pPr>
            <a:r>
              <a:rPr dirty="0" sz="2400" spc="-5">
                <a:latin typeface="微软雅黑"/>
                <a:cs typeface="微软雅黑"/>
              </a:rPr>
              <a:t>进程之间的并发性粒度较粗，并发度不高</a:t>
            </a:r>
            <a:endParaRPr sz="2400">
              <a:latin typeface="微软雅黑"/>
              <a:cs typeface="微软雅黑"/>
            </a:endParaRPr>
          </a:p>
          <a:p>
            <a:pPr lvl="1" marL="697865" indent="-229235">
              <a:lnSpc>
                <a:spcPct val="100000"/>
              </a:lnSpc>
              <a:spcBef>
                <a:spcPts val="1445"/>
              </a:spcBef>
              <a:buFont typeface="Arial"/>
              <a:buChar char="•"/>
              <a:tabLst>
                <a:tab pos="698500" algn="l"/>
              </a:tabLst>
            </a:pPr>
            <a:r>
              <a:rPr dirty="0" sz="2400" spc="-10">
                <a:latin typeface="微软雅黑"/>
                <a:cs typeface="微软雅黑"/>
              </a:rPr>
              <a:t>不适合客户/服务器计算的要求</a:t>
            </a:r>
            <a:endParaRPr sz="2400">
              <a:latin typeface="微软雅黑"/>
              <a:cs typeface="微软雅黑"/>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descr=""/>
          <p:cNvGrpSpPr/>
          <p:nvPr/>
        </p:nvGrpSpPr>
        <p:grpSpPr>
          <a:xfrm>
            <a:off x="358140" y="202692"/>
            <a:ext cx="4018279" cy="787400"/>
            <a:chOff x="358140" y="202692"/>
            <a:chExt cx="4018279" cy="787400"/>
          </a:xfrm>
        </p:grpSpPr>
        <p:pic>
          <p:nvPicPr>
            <p:cNvPr id="3" name="object 3" descr=""/>
            <p:cNvPicPr/>
            <p:nvPr/>
          </p:nvPicPr>
          <p:blipFill>
            <a:blip r:embed="rId2" cstate="print"/>
            <a:stretch>
              <a:fillRect/>
            </a:stretch>
          </p:blipFill>
          <p:spPr>
            <a:xfrm>
              <a:off x="358140" y="202692"/>
              <a:ext cx="822197" cy="787145"/>
            </a:xfrm>
            <a:prstGeom prst="rect">
              <a:avLst/>
            </a:prstGeom>
          </p:spPr>
        </p:pic>
        <p:pic>
          <p:nvPicPr>
            <p:cNvPr id="4" name="object 4" descr=""/>
            <p:cNvPicPr/>
            <p:nvPr/>
          </p:nvPicPr>
          <p:blipFill>
            <a:blip r:embed="rId3" cstate="print"/>
            <a:stretch>
              <a:fillRect/>
            </a:stretch>
          </p:blipFill>
          <p:spPr>
            <a:xfrm>
              <a:off x="713231" y="202692"/>
              <a:ext cx="3662934" cy="787145"/>
            </a:xfrm>
            <a:prstGeom prst="rect">
              <a:avLst/>
            </a:prstGeom>
          </p:spPr>
        </p:pic>
      </p:grpSp>
      <p:sp>
        <p:nvSpPr>
          <p:cNvPr id="5" name="object 5"/>
          <p:cNvSpPr txBox="1">
            <a:spLocks noGrp="1"/>
          </p:cNvSpPr>
          <p:nvPr>
            <p:ph type="title"/>
          </p:nvPr>
        </p:nvSpPr>
        <p:spPr>
          <a:xfrm>
            <a:off x="566419" y="292354"/>
            <a:ext cx="3576320" cy="452120"/>
          </a:xfrm>
          <a:prstGeom prst="rect"/>
        </p:spPr>
        <p:txBody>
          <a:bodyPr wrap="square" lIns="0" tIns="12065" rIns="0" bIns="0" rtlCol="0" vert="horz">
            <a:spAutoFit/>
          </a:bodyPr>
          <a:lstStyle/>
          <a:p>
            <a:pPr marL="12700">
              <a:lnSpc>
                <a:spcPct val="100000"/>
              </a:lnSpc>
              <a:spcBef>
                <a:spcPts val="95"/>
              </a:spcBef>
            </a:pPr>
            <a:r>
              <a:rPr dirty="0" spc="-35"/>
              <a:t>多</a:t>
            </a:r>
            <a:r>
              <a:rPr dirty="0" spc="-35"/>
              <a:t>线</a:t>
            </a:r>
            <a:r>
              <a:rPr dirty="0" spc="-35"/>
              <a:t>程</a:t>
            </a:r>
            <a:r>
              <a:rPr dirty="0" spc="-35"/>
              <a:t>方</a:t>
            </a:r>
            <a:r>
              <a:rPr dirty="0" spc="-35"/>
              <a:t>案</a:t>
            </a:r>
            <a:r>
              <a:rPr dirty="0" spc="-35"/>
              <a:t>的</a:t>
            </a:r>
            <a:r>
              <a:rPr dirty="0" spc="-35"/>
              <a:t>解</a:t>
            </a:r>
            <a:r>
              <a:rPr dirty="0" spc="-35"/>
              <a:t>决</a:t>
            </a:r>
            <a:r>
              <a:rPr dirty="0" spc="-35"/>
              <a:t>思</a:t>
            </a:r>
            <a:r>
              <a:rPr dirty="0" spc="-50"/>
              <a:t>路</a:t>
            </a:r>
          </a:p>
        </p:txBody>
      </p:sp>
      <p:sp>
        <p:nvSpPr>
          <p:cNvPr id="6" name="object 6" descr=""/>
          <p:cNvSpPr txBox="1"/>
          <p:nvPr/>
        </p:nvSpPr>
        <p:spPr>
          <a:xfrm>
            <a:off x="946200" y="1409827"/>
            <a:ext cx="9449435" cy="3094355"/>
          </a:xfrm>
          <a:prstGeom prst="rect">
            <a:avLst/>
          </a:prstGeom>
        </p:spPr>
        <p:txBody>
          <a:bodyPr wrap="square" lIns="0" tIns="12700" rIns="0" bIns="0" rtlCol="0" vert="horz">
            <a:spAutoFit/>
          </a:bodyPr>
          <a:lstStyle/>
          <a:p>
            <a:pPr marL="241300" indent="-228600">
              <a:lnSpc>
                <a:spcPct val="100000"/>
              </a:lnSpc>
              <a:spcBef>
                <a:spcPts val="100"/>
              </a:spcBef>
              <a:buFont typeface="Arial"/>
              <a:buChar char="•"/>
              <a:tabLst>
                <a:tab pos="241300" algn="l"/>
              </a:tabLst>
            </a:pPr>
            <a:r>
              <a:rPr dirty="0" sz="2400" spc="-15">
                <a:latin typeface="微软雅黑"/>
                <a:cs typeface="微软雅黑"/>
              </a:rPr>
              <a:t>把进程的两项功能——“独立分配资源”与“被调度执行”分离开来</a:t>
            </a:r>
            <a:endParaRPr sz="2400">
              <a:latin typeface="微软雅黑"/>
              <a:cs typeface="微软雅黑"/>
            </a:endParaRPr>
          </a:p>
          <a:p>
            <a:pPr marL="241300" indent="-228600">
              <a:lnSpc>
                <a:spcPct val="100000"/>
              </a:lnSpc>
              <a:spcBef>
                <a:spcPts val="2435"/>
              </a:spcBef>
              <a:buFont typeface="Arial"/>
              <a:buChar char="•"/>
              <a:tabLst>
                <a:tab pos="241300" algn="l"/>
              </a:tabLst>
            </a:pPr>
            <a:r>
              <a:rPr dirty="0" sz="2400" spc="-15">
                <a:latin typeface="微软雅黑"/>
                <a:cs typeface="微软雅黑"/>
              </a:rPr>
              <a:t>进程作为系统资源分配和保护的独立单位</a:t>
            </a:r>
            <a:endParaRPr sz="2400">
              <a:latin typeface="微软雅黑"/>
              <a:cs typeface="微软雅黑"/>
            </a:endParaRPr>
          </a:p>
          <a:p>
            <a:pPr marL="241300" indent="-228600">
              <a:lnSpc>
                <a:spcPct val="100000"/>
              </a:lnSpc>
              <a:spcBef>
                <a:spcPts val="2450"/>
              </a:spcBef>
              <a:buFont typeface="Arial"/>
              <a:buChar char="•"/>
              <a:tabLst>
                <a:tab pos="241300" algn="l"/>
              </a:tabLst>
            </a:pPr>
            <a:r>
              <a:rPr dirty="0" sz="2400" spc="-5">
                <a:latin typeface="微软雅黑"/>
                <a:cs typeface="微软雅黑"/>
              </a:rPr>
              <a:t>在进程内增加一类实体——</a:t>
            </a:r>
            <a:r>
              <a:rPr dirty="0" sz="2400" spc="-25" b="1">
                <a:latin typeface="微软雅黑"/>
                <a:cs typeface="微软雅黑"/>
              </a:rPr>
              <a:t>线程</a:t>
            </a:r>
            <a:endParaRPr sz="2400">
              <a:latin typeface="微软雅黑"/>
              <a:cs typeface="微软雅黑"/>
            </a:endParaRPr>
          </a:p>
          <a:p>
            <a:pPr marL="241300" indent="-228600">
              <a:lnSpc>
                <a:spcPct val="100000"/>
              </a:lnSpc>
              <a:spcBef>
                <a:spcPts val="2435"/>
              </a:spcBef>
              <a:buFont typeface="Arial"/>
              <a:buChar char="•"/>
              <a:tabLst>
                <a:tab pos="241300" algn="l"/>
              </a:tabLst>
            </a:pPr>
            <a:r>
              <a:rPr dirty="0" sz="2400" spc="-15">
                <a:latin typeface="微软雅黑"/>
                <a:cs typeface="微软雅黑"/>
              </a:rPr>
              <a:t>线程作为调度的基本单位</a:t>
            </a:r>
            <a:endParaRPr sz="2400">
              <a:latin typeface="微软雅黑"/>
              <a:cs typeface="微软雅黑"/>
            </a:endParaRPr>
          </a:p>
          <a:p>
            <a:pPr marL="241300" indent="-228600">
              <a:lnSpc>
                <a:spcPct val="100000"/>
              </a:lnSpc>
              <a:spcBef>
                <a:spcPts val="2440"/>
              </a:spcBef>
              <a:buFont typeface="Arial"/>
              <a:buChar char="•"/>
              <a:tabLst>
                <a:tab pos="241300" algn="l"/>
              </a:tabLst>
            </a:pPr>
            <a:r>
              <a:rPr dirty="0" sz="2400" spc="-5">
                <a:latin typeface="微软雅黑"/>
                <a:cs typeface="微软雅黑"/>
              </a:rPr>
              <a:t>同一进程内的线程共享相同的地址空间</a:t>
            </a:r>
            <a:endParaRPr sz="2400">
              <a:latin typeface="微软雅黑"/>
              <a:cs typeface="微软雅黑"/>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358140" y="219456"/>
            <a:ext cx="2242566" cy="787146"/>
          </a:xfrm>
          <a:prstGeom prst="rect">
            <a:avLst/>
          </a:prstGeom>
        </p:spPr>
      </p:pic>
      <p:sp>
        <p:nvSpPr>
          <p:cNvPr id="3" name="object 3" descr=""/>
          <p:cNvSpPr txBox="1"/>
          <p:nvPr/>
        </p:nvSpPr>
        <p:spPr>
          <a:xfrm>
            <a:off x="1056538" y="1423796"/>
            <a:ext cx="7080884" cy="2586355"/>
          </a:xfrm>
          <a:prstGeom prst="rect">
            <a:avLst/>
          </a:prstGeom>
        </p:spPr>
        <p:txBody>
          <a:bodyPr wrap="square" lIns="0" tIns="12700" rIns="0" bIns="0" rtlCol="0" vert="horz">
            <a:spAutoFit/>
          </a:bodyPr>
          <a:lstStyle/>
          <a:p>
            <a:pPr marL="354965" indent="-342900">
              <a:lnSpc>
                <a:spcPct val="100000"/>
              </a:lnSpc>
              <a:spcBef>
                <a:spcPts val="100"/>
              </a:spcBef>
              <a:buClr>
                <a:srgbClr val="1F517B"/>
              </a:buClr>
              <a:buSzPct val="93750"/>
              <a:buFont typeface="Arial"/>
              <a:buChar char="•"/>
              <a:tabLst>
                <a:tab pos="354965" algn="l"/>
                <a:tab pos="355600" algn="l"/>
              </a:tabLst>
            </a:pPr>
            <a:r>
              <a:rPr dirty="0" sz="2400" spc="-5">
                <a:latin typeface="微软雅黑"/>
                <a:cs typeface="微软雅黑"/>
              </a:rPr>
              <a:t>线程是进程中的一条执行路径；</a:t>
            </a:r>
            <a:endParaRPr sz="2400">
              <a:latin typeface="微软雅黑"/>
              <a:cs typeface="微软雅黑"/>
            </a:endParaRPr>
          </a:p>
          <a:p>
            <a:pPr>
              <a:lnSpc>
                <a:spcPct val="100000"/>
              </a:lnSpc>
              <a:spcBef>
                <a:spcPts val="20"/>
              </a:spcBef>
              <a:buClr>
                <a:srgbClr val="1F517B"/>
              </a:buClr>
              <a:buFont typeface="Arial"/>
              <a:buChar char="•"/>
            </a:pPr>
            <a:endParaRPr sz="1550">
              <a:latin typeface="微软雅黑"/>
              <a:cs typeface="微软雅黑"/>
            </a:endParaRPr>
          </a:p>
          <a:p>
            <a:pPr marL="354965" indent="-342900">
              <a:lnSpc>
                <a:spcPct val="100000"/>
              </a:lnSpc>
              <a:buClr>
                <a:srgbClr val="1F517B"/>
              </a:buClr>
              <a:buSzPct val="93750"/>
              <a:buFont typeface="Arial"/>
              <a:buChar char="•"/>
              <a:tabLst>
                <a:tab pos="354965" algn="l"/>
                <a:tab pos="355600" algn="l"/>
              </a:tabLst>
            </a:pPr>
            <a:r>
              <a:rPr dirty="0" sz="2400" spc="-10">
                <a:latin typeface="微软雅黑"/>
                <a:cs typeface="微软雅黑"/>
              </a:rPr>
              <a:t>每个线程有自己私用的堆栈和处理机执行环境 ；</a:t>
            </a:r>
            <a:endParaRPr sz="2400">
              <a:latin typeface="微软雅黑"/>
              <a:cs typeface="微软雅黑"/>
            </a:endParaRPr>
          </a:p>
          <a:p>
            <a:pPr>
              <a:lnSpc>
                <a:spcPct val="100000"/>
              </a:lnSpc>
              <a:spcBef>
                <a:spcPts val="25"/>
              </a:spcBef>
              <a:buClr>
                <a:srgbClr val="1F517B"/>
              </a:buClr>
              <a:buFont typeface="Arial"/>
              <a:buChar char="•"/>
            </a:pPr>
            <a:endParaRPr sz="1550">
              <a:latin typeface="微软雅黑"/>
              <a:cs typeface="微软雅黑"/>
            </a:endParaRPr>
          </a:p>
          <a:p>
            <a:pPr marL="354965" indent="-342900">
              <a:lnSpc>
                <a:spcPct val="100000"/>
              </a:lnSpc>
              <a:buClr>
                <a:srgbClr val="1F517B"/>
              </a:buClr>
              <a:buSzPct val="93750"/>
              <a:buFont typeface="Arial"/>
              <a:buChar char="•"/>
              <a:tabLst>
                <a:tab pos="354965" algn="l"/>
                <a:tab pos="355600" algn="l"/>
              </a:tabLst>
            </a:pPr>
            <a:r>
              <a:rPr dirty="0" sz="2400" spc="-5">
                <a:latin typeface="微软雅黑"/>
                <a:cs typeface="微软雅黑"/>
              </a:rPr>
              <a:t>单个进程可创建多个同时存在的线程；</a:t>
            </a:r>
            <a:endParaRPr sz="2400">
              <a:latin typeface="微软雅黑"/>
              <a:cs typeface="微软雅黑"/>
            </a:endParaRPr>
          </a:p>
          <a:p>
            <a:pPr>
              <a:lnSpc>
                <a:spcPct val="100000"/>
              </a:lnSpc>
              <a:spcBef>
                <a:spcPts val="25"/>
              </a:spcBef>
              <a:buClr>
                <a:srgbClr val="1F517B"/>
              </a:buClr>
              <a:buFont typeface="Arial"/>
              <a:buChar char="•"/>
            </a:pPr>
            <a:endParaRPr sz="1550">
              <a:latin typeface="微软雅黑"/>
              <a:cs typeface="微软雅黑"/>
            </a:endParaRPr>
          </a:p>
          <a:p>
            <a:pPr marL="354965" indent="-342900">
              <a:lnSpc>
                <a:spcPct val="100000"/>
              </a:lnSpc>
              <a:buClr>
                <a:srgbClr val="1F517B"/>
              </a:buClr>
              <a:buSzPct val="93750"/>
              <a:buFont typeface="Arial"/>
              <a:buChar char="•"/>
              <a:tabLst>
                <a:tab pos="354965" algn="l"/>
                <a:tab pos="355600" algn="l"/>
              </a:tabLst>
            </a:pPr>
            <a:r>
              <a:rPr dirty="0" sz="2400" spc="-5">
                <a:latin typeface="微软雅黑"/>
                <a:cs typeface="微软雅黑"/>
              </a:rPr>
              <a:t>同一进程中的多个线程共享分配给该进程的内存。</a:t>
            </a:r>
            <a:endParaRPr sz="2400">
              <a:latin typeface="微软雅黑"/>
              <a:cs typeface="微软雅黑"/>
            </a:endParaRPr>
          </a:p>
        </p:txBody>
      </p:sp>
      <p:sp>
        <p:nvSpPr>
          <p:cNvPr id="4" name="object 4"/>
          <p:cNvSpPr txBox="1">
            <a:spLocks noGrp="1"/>
          </p:cNvSpPr>
          <p:nvPr>
            <p:ph type="title"/>
          </p:nvPr>
        </p:nvSpPr>
        <p:spPr>
          <a:prstGeom prst="rect"/>
        </p:spPr>
        <p:txBody>
          <a:bodyPr wrap="square" lIns="0" tIns="12065" rIns="0" bIns="0" rtlCol="0" vert="horz">
            <a:spAutoFit/>
          </a:bodyPr>
          <a:lstStyle/>
          <a:p>
            <a:pPr marL="12700">
              <a:lnSpc>
                <a:spcPct val="100000"/>
              </a:lnSpc>
              <a:spcBef>
                <a:spcPts val="95"/>
              </a:spcBef>
            </a:pPr>
            <a:r>
              <a:rPr dirty="0" spc="-35"/>
              <a:t>线</a:t>
            </a:r>
            <a:r>
              <a:rPr dirty="0" spc="-35"/>
              <a:t>程</a:t>
            </a:r>
            <a:r>
              <a:rPr dirty="0" spc="-35"/>
              <a:t>的</a:t>
            </a:r>
            <a:r>
              <a:rPr dirty="0" spc="-35"/>
              <a:t>定</a:t>
            </a:r>
            <a:r>
              <a:rPr dirty="0" spc="-50"/>
              <a:t>义</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descr=""/>
          <p:cNvGrpSpPr/>
          <p:nvPr/>
        </p:nvGrpSpPr>
        <p:grpSpPr>
          <a:xfrm>
            <a:off x="5195125" y="1276921"/>
            <a:ext cx="6000750" cy="5244465"/>
            <a:chOff x="5195125" y="1276921"/>
            <a:chExt cx="6000750" cy="5244465"/>
          </a:xfrm>
        </p:grpSpPr>
        <p:pic>
          <p:nvPicPr>
            <p:cNvPr id="3" name="object 3" descr=""/>
            <p:cNvPicPr/>
            <p:nvPr/>
          </p:nvPicPr>
          <p:blipFill>
            <a:blip r:embed="rId2" cstate="print"/>
            <a:stretch>
              <a:fillRect/>
            </a:stretch>
          </p:blipFill>
          <p:spPr>
            <a:xfrm>
              <a:off x="5199888" y="1281683"/>
              <a:ext cx="5995416" cy="5239512"/>
            </a:xfrm>
            <a:prstGeom prst="rect">
              <a:avLst/>
            </a:prstGeom>
          </p:spPr>
        </p:pic>
        <p:sp>
          <p:nvSpPr>
            <p:cNvPr id="4" name="object 4" descr=""/>
            <p:cNvSpPr/>
            <p:nvPr/>
          </p:nvSpPr>
          <p:spPr>
            <a:xfrm>
              <a:off x="5199888" y="1281683"/>
              <a:ext cx="1530350" cy="2540635"/>
            </a:xfrm>
            <a:custGeom>
              <a:avLst/>
              <a:gdLst/>
              <a:ahLst/>
              <a:cxnLst/>
              <a:rect l="l" t="t" r="r" b="b"/>
              <a:pathLst>
                <a:path w="1530350" h="2540635">
                  <a:moveTo>
                    <a:pt x="1275079" y="0"/>
                  </a:moveTo>
                  <a:lnTo>
                    <a:pt x="255015" y="0"/>
                  </a:lnTo>
                  <a:lnTo>
                    <a:pt x="209176" y="4108"/>
                  </a:lnTo>
                  <a:lnTo>
                    <a:pt x="166032" y="15954"/>
                  </a:lnTo>
                  <a:lnTo>
                    <a:pt x="126303" y="34816"/>
                  </a:lnTo>
                  <a:lnTo>
                    <a:pt x="90711" y="59976"/>
                  </a:lnTo>
                  <a:lnTo>
                    <a:pt x="59976" y="90711"/>
                  </a:lnTo>
                  <a:lnTo>
                    <a:pt x="34816" y="126303"/>
                  </a:lnTo>
                  <a:lnTo>
                    <a:pt x="15954" y="166032"/>
                  </a:lnTo>
                  <a:lnTo>
                    <a:pt x="4108" y="209176"/>
                  </a:lnTo>
                  <a:lnTo>
                    <a:pt x="0" y="255015"/>
                  </a:lnTo>
                  <a:lnTo>
                    <a:pt x="0" y="2090419"/>
                  </a:lnTo>
                  <a:lnTo>
                    <a:pt x="4108" y="2136259"/>
                  </a:lnTo>
                  <a:lnTo>
                    <a:pt x="15954" y="2179403"/>
                  </a:lnTo>
                  <a:lnTo>
                    <a:pt x="34816" y="2219132"/>
                  </a:lnTo>
                  <a:lnTo>
                    <a:pt x="59976" y="2254724"/>
                  </a:lnTo>
                  <a:lnTo>
                    <a:pt x="90711" y="2285459"/>
                  </a:lnTo>
                  <a:lnTo>
                    <a:pt x="126303" y="2310619"/>
                  </a:lnTo>
                  <a:lnTo>
                    <a:pt x="166032" y="2329481"/>
                  </a:lnTo>
                  <a:lnTo>
                    <a:pt x="209176" y="2341327"/>
                  </a:lnTo>
                  <a:lnTo>
                    <a:pt x="255015" y="2345435"/>
                  </a:lnTo>
                  <a:lnTo>
                    <a:pt x="892556" y="2345435"/>
                  </a:lnTo>
                  <a:lnTo>
                    <a:pt x="1286383" y="2540508"/>
                  </a:lnTo>
                  <a:lnTo>
                    <a:pt x="1275079" y="2345435"/>
                  </a:lnTo>
                  <a:lnTo>
                    <a:pt x="1320919" y="2341327"/>
                  </a:lnTo>
                  <a:lnTo>
                    <a:pt x="1364063" y="2329481"/>
                  </a:lnTo>
                  <a:lnTo>
                    <a:pt x="1403792" y="2310619"/>
                  </a:lnTo>
                  <a:lnTo>
                    <a:pt x="1439384" y="2285459"/>
                  </a:lnTo>
                  <a:lnTo>
                    <a:pt x="1470119" y="2254724"/>
                  </a:lnTo>
                  <a:lnTo>
                    <a:pt x="1495279" y="2219132"/>
                  </a:lnTo>
                  <a:lnTo>
                    <a:pt x="1514141" y="2179403"/>
                  </a:lnTo>
                  <a:lnTo>
                    <a:pt x="1525987" y="2136259"/>
                  </a:lnTo>
                  <a:lnTo>
                    <a:pt x="1530095" y="2090419"/>
                  </a:lnTo>
                  <a:lnTo>
                    <a:pt x="1530095" y="255015"/>
                  </a:lnTo>
                  <a:lnTo>
                    <a:pt x="1525987" y="209176"/>
                  </a:lnTo>
                  <a:lnTo>
                    <a:pt x="1514141" y="166032"/>
                  </a:lnTo>
                  <a:lnTo>
                    <a:pt x="1495279" y="126303"/>
                  </a:lnTo>
                  <a:lnTo>
                    <a:pt x="1470119" y="90711"/>
                  </a:lnTo>
                  <a:lnTo>
                    <a:pt x="1439384" y="59976"/>
                  </a:lnTo>
                  <a:lnTo>
                    <a:pt x="1403792" y="34816"/>
                  </a:lnTo>
                  <a:lnTo>
                    <a:pt x="1364063" y="15954"/>
                  </a:lnTo>
                  <a:lnTo>
                    <a:pt x="1320919" y="4108"/>
                  </a:lnTo>
                  <a:lnTo>
                    <a:pt x="1275079" y="0"/>
                  </a:lnTo>
                  <a:close/>
                </a:path>
              </a:pathLst>
            </a:custGeom>
            <a:solidFill>
              <a:srgbClr val="FFF1CC"/>
            </a:solidFill>
          </p:spPr>
          <p:txBody>
            <a:bodyPr wrap="square" lIns="0" tIns="0" rIns="0" bIns="0" rtlCol="0"/>
            <a:lstStyle/>
            <a:p/>
          </p:txBody>
        </p:sp>
        <p:sp>
          <p:nvSpPr>
            <p:cNvPr id="5" name="object 5" descr=""/>
            <p:cNvSpPr/>
            <p:nvPr/>
          </p:nvSpPr>
          <p:spPr>
            <a:xfrm>
              <a:off x="5199888" y="1281683"/>
              <a:ext cx="1530350" cy="2540635"/>
            </a:xfrm>
            <a:custGeom>
              <a:avLst/>
              <a:gdLst/>
              <a:ahLst/>
              <a:cxnLst/>
              <a:rect l="l" t="t" r="r" b="b"/>
              <a:pathLst>
                <a:path w="1530350" h="2540635">
                  <a:moveTo>
                    <a:pt x="0" y="255015"/>
                  </a:moveTo>
                  <a:lnTo>
                    <a:pt x="4108" y="209176"/>
                  </a:lnTo>
                  <a:lnTo>
                    <a:pt x="15954" y="166032"/>
                  </a:lnTo>
                  <a:lnTo>
                    <a:pt x="34816" y="126303"/>
                  </a:lnTo>
                  <a:lnTo>
                    <a:pt x="59976" y="90711"/>
                  </a:lnTo>
                  <a:lnTo>
                    <a:pt x="90711" y="59976"/>
                  </a:lnTo>
                  <a:lnTo>
                    <a:pt x="126303" y="34816"/>
                  </a:lnTo>
                  <a:lnTo>
                    <a:pt x="166032" y="15954"/>
                  </a:lnTo>
                  <a:lnTo>
                    <a:pt x="209176" y="4108"/>
                  </a:lnTo>
                  <a:lnTo>
                    <a:pt x="255015" y="0"/>
                  </a:lnTo>
                  <a:lnTo>
                    <a:pt x="892556" y="0"/>
                  </a:lnTo>
                  <a:lnTo>
                    <a:pt x="1275079" y="0"/>
                  </a:lnTo>
                  <a:lnTo>
                    <a:pt x="1320919" y="4108"/>
                  </a:lnTo>
                  <a:lnTo>
                    <a:pt x="1364063" y="15954"/>
                  </a:lnTo>
                  <a:lnTo>
                    <a:pt x="1403792" y="34816"/>
                  </a:lnTo>
                  <a:lnTo>
                    <a:pt x="1439384" y="59976"/>
                  </a:lnTo>
                  <a:lnTo>
                    <a:pt x="1470119" y="90711"/>
                  </a:lnTo>
                  <a:lnTo>
                    <a:pt x="1495279" y="126303"/>
                  </a:lnTo>
                  <a:lnTo>
                    <a:pt x="1514141" y="166032"/>
                  </a:lnTo>
                  <a:lnTo>
                    <a:pt x="1525987" y="209176"/>
                  </a:lnTo>
                  <a:lnTo>
                    <a:pt x="1530095" y="255015"/>
                  </a:lnTo>
                  <a:lnTo>
                    <a:pt x="1530095" y="1368170"/>
                  </a:lnTo>
                  <a:lnTo>
                    <a:pt x="1530095" y="1954529"/>
                  </a:lnTo>
                  <a:lnTo>
                    <a:pt x="1530095" y="2090419"/>
                  </a:lnTo>
                  <a:lnTo>
                    <a:pt x="1525987" y="2136259"/>
                  </a:lnTo>
                  <a:lnTo>
                    <a:pt x="1514141" y="2179403"/>
                  </a:lnTo>
                  <a:lnTo>
                    <a:pt x="1495279" y="2219132"/>
                  </a:lnTo>
                  <a:lnTo>
                    <a:pt x="1470119" y="2254724"/>
                  </a:lnTo>
                  <a:lnTo>
                    <a:pt x="1439384" y="2285459"/>
                  </a:lnTo>
                  <a:lnTo>
                    <a:pt x="1403792" y="2310619"/>
                  </a:lnTo>
                  <a:lnTo>
                    <a:pt x="1364063" y="2329481"/>
                  </a:lnTo>
                  <a:lnTo>
                    <a:pt x="1320919" y="2341327"/>
                  </a:lnTo>
                  <a:lnTo>
                    <a:pt x="1275079" y="2345435"/>
                  </a:lnTo>
                  <a:lnTo>
                    <a:pt x="1286383" y="2540508"/>
                  </a:lnTo>
                  <a:lnTo>
                    <a:pt x="892556" y="2345435"/>
                  </a:lnTo>
                  <a:lnTo>
                    <a:pt x="255015" y="2345435"/>
                  </a:lnTo>
                  <a:lnTo>
                    <a:pt x="209176" y="2341327"/>
                  </a:lnTo>
                  <a:lnTo>
                    <a:pt x="166032" y="2329481"/>
                  </a:lnTo>
                  <a:lnTo>
                    <a:pt x="126303" y="2310619"/>
                  </a:lnTo>
                  <a:lnTo>
                    <a:pt x="90711" y="2285459"/>
                  </a:lnTo>
                  <a:lnTo>
                    <a:pt x="59976" y="2254724"/>
                  </a:lnTo>
                  <a:lnTo>
                    <a:pt x="34816" y="2219132"/>
                  </a:lnTo>
                  <a:lnTo>
                    <a:pt x="15954" y="2179403"/>
                  </a:lnTo>
                  <a:lnTo>
                    <a:pt x="4108" y="2136259"/>
                  </a:lnTo>
                  <a:lnTo>
                    <a:pt x="0" y="2090419"/>
                  </a:lnTo>
                  <a:lnTo>
                    <a:pt x="0" y="1954529"/>
                  </a:lnTo>
                  <a:lnTo>
                    <a:pt x="0" y="1368170"/>
                  </a:lnTo>
                  <a:lnTo>
                    <a:pt x="0" y="255015"/>
                  </a:lnTo>
                  <a:close/>
                </a:path>
              </a:pathLst>
            </a:custGeom>
            <a:ln w="9144">
              <a:solidFill>
                <a:srgbClr val="1F517B"/>
              </a:solidFill>
            </a:ln>
          </p:spPr>
          <p:txBody>
            <a:bodyPr wrap="square" lIns="0" tIns="0" rIns="0" bIns="0" rtlCol="0"/>
            <a:lstStyle/>
            <a:p/>
          </p:txBody>
        </p:sp>
      </p:grpSp>
      <p:sp>
        <p:nvSpPr>
          <p:cNvPr id="6" name="object 6" descr=""/>
          <p:cNvSpPr txBox="1"/>
          <p:nvPr/>
        </p:nvSpPr>
        <p:spPr>
          <a:xfrm>
            <a:off x="5353939" y="1332945"/>
            <a:ext cx="1168400" cy="2084705"/>
          </a:xfrm>
          <a:prstGeom prst="rect">
            <a:avLst/>
          </a:prstGeom>
        </p:spPr>
        <p:txBody>
          <a:bodyPr wrap="square" lIns="0" tIns="150495" rIns="0" bIns="0" rtlCol="0" vert="horz">
            <a:spAutoFit/>
          </a:bodyPr>
          <a:lstStyle/>
          <a:p>
            <a:pPr marL="12700">
              <a:lnSpc>
                <a:spcPct val="100000"/>
              </a:lnSpc>
              <a:spcBef>
                <a:spcPts val="1185"/>
              </a:spcBef>
            </a:pPr>
            <a:r>
              <a:rPr dirty="0" sz="1800" spc="-20" b="1">
                <a:solidFill>
                  <a:srgbClr val="C00000"/>
                </a:solidFill>
                <a:latin typeface="微软雅黑"/>
                <a:cs typeface="微软雅黑"/>
              </a:rPr>
              <a:t>进程的内容</a:t>
            </a:r>
            <a:endParaRPr sz="1800">
              <a:latin typeface="微软雅黑"/>
              <a:cs typeface="微软雅黑"/>
            </a:endParaRPr>
          </a:p>
          <a:p>
            <a:pPr marL="192405" indent="-180340">
              <a:lnSpc>
                <a:spcPct val="100000"/>
              </a:lnSpc>
              <a:spcBef>
                <a:spcPts val="1080"/>
              </a:spcBef>
              <a:buFont typeface="Arial"/>
              <a:buChar char="•"/>
              <a:tabLst>
                <a:tab pos="193040" algn="l"/>
              </a:tabLst>
            </a:pPr>
            <a:r>
              <a:rPr dirty="0" sz="1800" spc="-25" b="1">
                <a:solidFill>
                  <a:srgbClr val="1F517B"/>
                </a:solidFill>
                <a:latin typeface="微软雅黑"/>
                <a:cs typeface="微软雅黑"/>
              </a:rPr>
              <a:t>代码</a:t>
            </a:r>
            <a:endParaRPr sz="1800">
              <a:latin typeface="微软雅黑"/>
              <a:cs typeface="微软雅黑"/>
            </a:endParaRPr>
          </a:p>
          <a:p>
            <a:pPr marL="192405" indent="-180340">
              <a:lnSpc>
                <a:spcPct val="100000"/>
              </a:lnSpc>
              <a:spcBef>
                <a:spcPts val="1080"/>
              </a:spcBef>
              <a:buFont typeface="Arial"/>
              <a:buChar char="•"/>
              <a:tabLst>
                <a:tab pos="193040" algn="l"/>
              </a:tabLst>
            </a:pPr>
            <a:r>
              <a:rPr dirty="0" sz="1800" spc="-25" b="1">
                <a:solidFill>
                  <a:srgbClr val="1F517B"/>
                </a:solidFill>
                <a:latin typeface="微软雅黑"/>
                <a:cs typeface="微软雅黑"/>
              </a:rPr>
              <a:t>数据</a:t>
            </a:r>
            <a:endParaRPr sz="1800">
              <a:latin typeface="微软雅黑"/>
              <a:cs typeface="微软雅黑"/>
            </a:endParaRPr>
          </a:p>
          <a:p>
            <a:pPr marL="192405" indent="-180340">
              <a:lnSpc>
                <a:spcPct val="100000"/>
              </a:lnSpc>
              <a:spcBef>
                <a:spcPts val="1080"/>
              </a:spcBef>
              <a:buFont typeface="Arial"/>
              <a:buChar char="•"/>
              <a:tabLst>
                <a:tab pos="193040" algn="l"/>
              </a:tabLst>
            </a:pPr>
            <a:r>
              <a:rPr dirty="0" sz="1800" spc="-20" b="1">
                <a:solidFill>
                  <a:srgbClr val="1F517B"/>
                </a:solidFill>
                <a:latin typeface="微软雅黑"/>
                <a:cs typeface="微软雅黑"/>
              </a:rPr>
              <a:t>打开文件</a:t>
            </a:r>
            <a:endParaRPr sz="1800">
              <a:latin typeface="微软雅黑"/>
              <a:cs typeface="微软雅黑"/>
            </a:endParaRPr>
          </a:p>
          <a:p>
            <a:pPr marL="192405" indent="-180340">
              <a:lnSpc>
                <a:spcPct val="100000"/>
              </a:lnSpc>
              <a:spcBef>
                <a:spcPts val="1085"/>
              </a:spcBef>
              <a:buFont typeface="Arial"/>
              <a:buChar char="•"/>
              <a:tabLst>
                <a:tab pos="193040" algn="l"/>
              </a:tabLst>
            </a:pPr>
            <a:r>
              <a:rPr dirty="0" sz="1800" spc="-25" b="1">
                <a:solidFill>
                  <a:srgbClr val="1F517B"/>
                </a:solidFill>
                <a:latin typeface="微软雅黑"/>
                <a:cs typeface="微软雅黑"/>
              </a:rPr>
              <a:t>……</a:t>
            </a:r>
            <a:endParaRPr sz="1800">
              <a:latin typeface="微软雅黑"/>
              <a:cs typeface="微软雅黑"/>
            </a:endParaRPr>
          </a:p>
        </p:txBody>
      </p:sp>
      <p:grpSp>
        <p:nvGrpSpPr>
          <p:cNvPr id="7" name="object 7" descr=""/>
          <p:cNvGrpSpPr/>
          <p:nvPr/>
        </p:nvGrpSpPr>
        <p:grpSpPr>
          <a:xfrm>
            <a:off x="9367773" y="1684020"/>
            <a:ext cx="1960245" cy="1541145"/>
            <a:chOff x="9367773" y="1684020"/>
            <a:chExt cx="1960245" cy="1541145"/>
          </a:xfrm>
        </p:grpSpPr>
        <p:sp>
          <p:nvSpPr>
            <p:cNvPr id="8" name="object 8" descr=""/>
            <p:cNvSpPr/>
            <p:nvPr/>
          </p:nvSpPr>
          <p:spPr>
            <a:xfrm>
              <a:off x="9372345" y="1688592"/>
              <a:ext cx="1951355" cy="1531620"/>
            </a:xfrm>
            <a:custGeom>
              <a:avLst/>
              <a:gdLst/>
              <a:ahLst/>
              <a:cxnLst/>
              <a:rect l="l" t="t" r="r" b="b"/>
              <a:pathLst>
                <a:path w="1951354" h="1531620">
                  <a:moveTo>
                    <a:pt x="1695703" y="0"/>
                  </a:moveTo>
                  <a:lnTo>
                    <a:pt x="545083" y="0"/>
                  </a:lnTo>
                  <a:lnTo>
                    <a:pt x="499201" y="4113"/>
                  </a:lnTo>
                  <a:lnTo>
                    <a:pt x="456016" y="15971"/>
                  </a:lnTo>
                  <a:lnTo>
                    <a:pt x="416249" y="34854"/>
                  </a:lnTo>
                  <a:lnTo>
                    <a:pt x="380621" y="60040"/>
                  </a:lnTo>
                  <a:lnTo>
                    <a:pt x="349854" y="90807"/>
                  </a:lnTo>
                  <a:lnTo>
                    <a:pt x="324668" y="126435"/>
                  </a:lnTo>
                  <a:lnTo>
                    <a:pt x="305785" y="166202"/>
                  </a:lnTo>
                  <a:lnTo>
                    <a:pt x="293927" y="209387"/>
                  </a:lnTo>
                  <a:lnTo>
                    <a:pt x="289813" y="255270"/>
                  </a:lnTo>
                  <a:lnTo>
                    <a:pt x="289813" y="893445"/>
                  </a:lnTo>
                  <a:lnTo>
                    <a:pt x="0" y="1197102"/>
                  </a:lnTo>
                  <a:lnTo>
                    <a:pt x="289813" y="1276350"/>
                  </a:lnTo>
                  <a:lnTo>
                    <a:pt x="293927" y="1322232"/>
                  </a:lnTo>
                  <a:lnTo>
                    <a:pt x="305785" y="1365417"/>
                  </a:lnTo>
                  <a:lnTo>
                    <a:pt x="324668" y="1405184"/>
                  </a:lnTo>
                  <a:lnTo>
                    <a:pt x="349854" y="1440812"/>
                  </a:lnTo>
                  <a:lnTo>
                    <a:pt x="380621" y="1471579"/>
                  </a:lnTo>
                  <a:lnTo>
                    <a:pt x="416249" y="1496765"/>
                  </a:lnTo>
                  <a:lnTo>
                    <a:pt x="456016" y="1515648"/>
                  </a:lnTo>
                  <a:lnTo>
                    <a:pt x="499201" y="1527506"/>
                  </a:lnTo>
                  <a:lnTo>
                    <a:pt x="545083" y="1531620"/>
                  </a:lnTo>
                  <a:lnTo>
                    <a:pt x="1695703" y="1531620"/>
                  </a:lnTo>
                  <a:lnTo>
                    <a:pt x="1741586" y="1527506"/>
                  </a:lnTo>
                  <a:lnTo>
                    <a:pt x="1784771" y="1515648"/>
                  </a:lnTo>
                  <a:lnTo>
                    <a:pt x="1824538" y="1496765"/>
                  </a:lnTo>
                  <a:lnTo>
                    <a:pt x="1860166" y="1471579"/>
                  </a:lnTo>
                  <a:lnTo>
                    <a:pt x="1890933" y="1440812"/>
                  </a:lnTo>
                  <a:lnTo>
                    <a:pt x="1916119" y="1405184"/>
                  </a:lnTo>
                  <a:lnTo>
                    <a:pt x="1935002" y="1365417"/>
                  </a:lnTo>
                  <a:lnTo>
                    <a:pt x="1946860" y="1322232"/>
                  </a:lnTo>
                  <a:lnTo>
                    <a:pt x="1950974" y="1276350"/>
                  </a:lnTo>
                  <a:lnTo>
                    <a:pt x="1950974" y="255270"/>
                  </a:lnTo>
                  <a:lnTo>
                    <a:pt x="1946860" y="209387"/>
                  </a:lnTo>
                  <a:lnTo>
                    <a:pt x="1935002" y="166202"/>
                  </a:lnTo>
                  <a:lnTo>
                    <a:pt x="1916119" y="126435"/>
                  </a:lnTo>
                  <a:lnTo>
                    <a:pt x="1890933" y="90807"/>
                  </a:lnTo>
                  <a:lnTo>
                    <a:pt x="1860166" y="60040"/>
                  </a:lnTo>
                  <a:lnTo>
                    <a:pt x="1824538" y="34854"/>
                  </a:lnTo>
                  <a:lnTo>
                    <a:pt x="1784771" y="15971"/>
                  </a:lnTo>
                  <a:lnTo>
                    <a:pt x="1741586" y="4113"/>
                  </a:lnTo>
                  <a:lnTo>
                    <a:pt x="1695703" y="0"/>
                  </a:lnTo>
                  <a:close/>
                </a:path>
              </a:pathLst>
            </a:custGeom>
            <a:solidFill>
              <a:srgbClr val="FFF1CC"/>
            </a:solidFill>
          </p:spPr>
          <p:txBody>
            <a:bodyPr wrap="square" lIns="0" tIns="0" rIns="0" bIns="0" rtlCol="0"/>
            <a:lstStyle/>
            <a:p/>
          </p:txBody>
        </p:sp>
        <p:sp>
          <p:nvSpPr>
            <p:cNvPr id="9" name="object 9" descr=""/>
            <p:cNvSpPr/>
            <p:nvPr/>
          </p:nvSpPr>
          <p:spPr>
            <a:xfrm>
              <a:off x="9372345" y="1688592"/>
              <a:ext cx="1951355" cy="1531620"/>
            </a:xfrm>
            <a:custGeom>
              <a:avLst/>
              <a:gdLst/>
              <a:ahLst/>
              <a:cxnLst/>
              <a:rect l="l" t="t" r="r" b="b"/>
              <a:pathLst>
                <a:path w="1951354" h="1531620">
                  <a:moveTo>
                    <a:pt x="289813" y="255270"/>
                  </a:moveTo>
                  <a:lnTo>
                    <a:pt x="293927" y="209387"/>
                  </a:lnTo>
                  <a:lnTo>
                    <a:pt x="305785" y="166202"/>
                  </a:lnTo>
                  <a:lnTo>
                    <a:pt x="324668" y="126435"/>
                  </a:lnTo>
                  <a:lnTo>
                    <a:pt x="349854" y="90807"/>
                  </a:lnTo>
                  <a:lnTo>
                    <a:pt x="380621" y="60040"/>
                  </a:lnTo>
                  <a:lnTo>
                    <a:pt x="416249" y="34854"/>
                  </a:lnTo>
                  <a:lnTo>
                    <a:pt x="456016" y="15971"/>
                  </a:lnTo>
                  <a:lnTo>
                    <a:pt x="499201" y="4113"/>
                  </a:lnTo>
                  <a:lnTo>
                    <a:pt x="545083" y="0"/>
                  </a:lnTo>
                  <a:lnTo>
                    <a:pt x="566674" y="0"/>
                  </a:lnTo>
                  <a:lnTo>
                    <a:pt x="981963" y="0"/>
                  </a:lnTo>
                  <a:lnTo>
                    <a:pt x="1695703" y="0"/>
                  </a:lnTo>
                  <a:lnTo>
                    <a:pt x="1741586" y="4113"/>
                  </a:lnTo>
                  <a:lnTo>
                    <a:pt x="1784771" y="15971"/>
                  </a:lnTo>
                  <a:lnTo>
                    <a:pt x="1824538" y="34854"/>
                  </a:lnTo>
                  <a:lnTo>
                    <a:pt x="1860166" y="60040"/>
                  </a:lnTo>
                  <a:lnTo>
                    <a:pt x="1890933" y="90807"/>
                  </a:lnTo>
                  <a:lnTo>
                    <a:pt x="1916119" y="126435"/>
                  </a:lnTo>
                  <a:lnTo>
                    <a:pt x="1935002" y="166202"/>
                  </a:lnTo>
                  <a:lnTo>
                    <a:pt x="1946860" y="209387"/>
                  </a:lnTo>
                  <a:lnTo>
                    <a:pt x="1950974" y="255270"/>
                  </a:lnTo>
                  <a:lnTo>
                    <a:pt x="1950974" y="893445"/>
                  </a:lnTo>
                  <a:lnTo>
                    <a:pt x="1950974" y="1276350"/>
                  </a:lnTo>
                  <a:lnTo>
                    <a:pt x="1946860" y="1322232"/>
                  </a:lnTo>
                  <a:lnTo>
                    <a:pt x="1935002" y="1365417"/>
                  </a:lnTo>
                  <a:lnTo>
                    <a:pt x="1916119" y="1405184"/>
                  </a:lnTo>
                  <a:lnTo>
                    <a:pt x="1890933" y="1440812"/>
                  </a:lnTo>
                  <a:lnTo>
                    <a:pt x="1860166" y="1471579"/>
                  </a:lnTo>
                  <a:lnTo>
                    <a:pt x="1824538" y="1496765"/>
                  </a:lnTo>
                  <a:lnTo>
                    <a:pt x="1784771" y="1515648"/>
                  </a:lnTo>
                  <a:lnTo>
                    <a:pt x="1741586" y="1527506"/>
                  </a:lnTo>
                  <a:lnTo>
                    <a:pt x="1695703" y="1531620"/>
                  </a:lnTo>
                  <a:lnTo>
                    <a:pt x="981963" y="1531620"/>
                  </a:lnTo>
                  <a:lnTo>
                    <a:pt x="566674" y="1531620"/>
                  </a:lnTo>
                  <a:lnTo>
                    <a:pt x="545083" y="1531620"/>
                  </a:lnTo>
                  <a:lnTo>
                    <a:pt x="499201" y="1527506"/>
                  </a:lnTo>
                  <a:lnTo>
                    <a:pt x="456016" y="1515648"/>
                  </a:lnTo>
                  <a:lnTo>
                    <a:pt x="416249" y="1496765"/>
                  </a:lnTo>
                  <a:lnTo>
                    <a:pt x="380621" y="1471579"/>
                  </a:lnTo>
                  <a:lnTo>
                    <a:pt x="349854" y="1440812"/>
                  </a:lnTo>
                  <a:lnTo>
                    <a:pt x="324668" y="1405184"/>
                  </a:lnTo>
                  <a:lnTo>
                    <a:pt x="305785" y="1365417"/>
                  </a:lnTo>
                  <a:lnTo>
                    <a:pt x="293927" y="1322232"/>
                  </a:lnTo>
                  <a:lnTo>
                    <a:pt x="289813" y="1276350"/>
                  </a:lnTo>
                  <a:lnTo>
                    <a:pt x="0" y="1197102"/>
                  </a:lnTo>
                  <a:lnTo>
                    <a:pt x="289813" y="893445"/>
                  </a:lnTo>
                  <a:lnTo>
                    <a:pt x="289813" y="255270"/>
                  </a:lnTo>
                  <a:close/>
                </a:path>
              </a:pathLst>
            </a:custGeom>
            <a:ln w="9144">
              <a:solidFill>
                <a:srgbClr val="1F517B"/>
              </a:solidFill>
            </a:ln>
          </p:spPr>
          <p:txBody>
            <a:bodyPr wrap="square" lIns="0" tIns="0" rIns="0" bIns="0" rtlCol="0"/>
            <a:lstStyle/>
            <a:p/>
          </p:txBody>
        </p:sp>
      </p:grpSp>
      <p:sp>
        <p:nvSpPr>
          <p:cNvPr id="10" name="object 10" descr=""/>
          <p:cNvSpPr txBox="1"/>
          <p:nvPr/>
        </p:nvSpPr>
        <p:spPr>
          <a:xfrm>
            <a:off x="9817100" y="1724424"/>
            <a:ext cx="1297940" cy="1321435"/>
          </a:xfrm>
          <a:prstGeom prst="rect">
            <a:avLst/>
          </a:prstGeom>
        </p:spPr>
        <p:txBody>
          <a:bodyPr wrap="square" lIns="0" tIns="173355" rIns="0" bIns="0" rtlCol="0" vert="horz">
            <a:spAutoFit/>
          </a:bodyPr>
          <a:lstStyle/>
          <a:p>
            <a:pPr marL="12700">
              <a:lnSpc>
                <a:spcPct val="100000"/>
              </a:lnSpc>
              <a:spcBef>
                <a:spcPts val="1365"/>
              </a:spcBef>
            </a:pPr>
            <a:r>
              <a:rPr dirty="0" sz="2000" spc="-10" b="1">
                <a:solidFill>
                  <a:srgbClr val="C00000"/>
                </a:solidFill>
                <a:latin typeface="微软雅黑"/>
                <a:cs typeface="微软雅黑"/>
              </a:rPr>
              <a:t>线程的内容</a:t>
            </a:r>
            <a:endParaRPr sz="2000">
              <a:latin typeface="微软雅黑"/>
              <a:cs typeface="微软雅黑"/>
            </a:endParaRPr>
          </a:p>
          <a:p>
            <a:pPr marL="192405" indent="-180340">
              <a:lnSpc>
                <a:spcPct val="100000"/>
              </a:lnSpc>
              <a:spcBef>
                <a:spcPts val="1135"/>
              </a:spcBef>
              <a:buFont typeface="Arial"/>
              <a:buChar char="•"/>
              <a:tabLst>
                <a:tab pos="193040" algn="l"/>
              </a:tabLst>
            </a:pPr>
            <a:r>
              <a:rPr dirty="0" sz="1800" spc="-25" b="1">
                <a:solidFill>
                  <a:srgbClr val="1F517B"/>
                </a:solidFill>
                <a:latin typeface="微软雅黑"/>
                <a:cs typeface="微软雅黑"/>
              </a:rPr>
              <a:t>堆栈</a:t>
            </a:r>
            <a:endParaRPr sz="1800">
              <a:latin typeface="微软雅黑"/>
              <a:cs typeface="微软雅黑"/>
            </a:endParaRPr>
          </a:p>
          <a:p>
            <a:pPr marL="192405" indent="-180340">
              <a:lnSpc>
                <a:spcPct val="100000"/>
              </a:lnSpc>
              <a:spcBef>
                <a:spcPts val="1080"/>
              </a:spcBef>
              <a:buFont typeface="Arial"/>
              <a:buChar char="•"/>
              <a:tabLst>
                <a:tab pos="193040" algn="l"/>
              </a:tabLst>
            </a:pPr>
            <a:r>
              <a:rPr dirty="0" sz="1800" spc="-25" b="1">
                <a:solidFill>
                  <a:srgbClr val="1F517B"/>
                </a:solidFill>
                <a:latin typeface="微软雅黑"/>
                <a:cs typeface="微软雅黑"/>
              </a:rPr>
              <a:t>寄存器</a:t>
            </a:r>
            <a:endParaRPr sz="1800">
              <a:latin typeface="微软雅黑"/>
              <a:cs typeface="微软雅黑"/>
            </a:endParaRPr>
          </a:p>
        </p:txBody>
      </p:sp>
      <p:pic>
        <p:nvPicPr>
          <p:cNvPr id="11" name="object 11" descr=""/>
          <p:cNvPicPr/>
          <p:nvPr/>
        </p:nvPicPr>
        <p:blipFill>
          <a:blip r:embed="rId3" cstate="print"/>
          <a:stretch>
            <a:fillRect/>
          </a:stretch>
        </p:blipFill>
        <p:spPr>
          <a:xfrm>
            <a:off x="358140" y="219456"/>
            <a:ext cx="4373118" cy="787146"/>
          </a:xfrm>
          <a:prstGeom prst="rect">
            <a:avLst/>
          </a:prstGeom>
        </p:spPr>
      </p:pic>
      <p:sp>
        <p:nvSpPr>
          <p:cNvPr id="12" name="object 12"/>
          <p:cNvSpPr txBox="1">
            <a:spLocks noGrp="1"/>
          </p:cNvSpPr>
          <p:nvPr>
            <p:ph type="title"/>
          </p:nvPr>
        </p:nvSpPr>
        <p:spPr>
          <a:xfrm>
            <a:off x="566724" y="309498"/>
            <a:ext cx="3931920" cy="452120"/>
          </a:xfrm>
          <a:prstGeom prst="rect"/>
        </p:spPr>
        <p:txBody>
          <a:bodyPr wrap="square" lIns="0" tIns="12065" rIns="0" bIns="0" rtlCol="0" vert="horz">
            <a:spAutoFit/>
          </a:bodyPr>
          <a:lstStyle/>
          <a:p>
            <a:pPr marL="12700">
              <a:lnSpc>
                <a:spcPct val="100000"/>
              </a:lnSpc>
              <a:spcBef>
                <a:spcPts val="95"/>
              </a:spcBef>
            </a:pPr>
            <a:r>
              <a:rPr dirty="0" spc="-35"/>
              <a:t>单</a:t>
            </a:r>
            <a:r>
              <a:rPr dirty="0" spc="-35"/>
              <a:t>线</a:t>
            </a:r>
            <a:r>
              <a:rPr dirty="0" spc="-35"/>
              <a:t>程</a:t>
            </a:r>
            <a:r>
              <a:rPr dirty="0" spc="-35"/>
              <a:t>模</a:t>
            </a:r>
            <a:r>
              <a:rPr dirty="0" spc="-35"/>
              <a:t>型</a:t>
            </a:r>
            <a:r>
              <a:rPr dirty="0" spc="-35"/>
              <a:t>和</a:t>
            </a:r>
            <a:r>
              <a:rPr dirty="0" spc="-35"/>
              <a:t>多</a:t>
            </a:r>
            <a:r>
              <a:rPr dirty="0" spc="-35"/>
              <a:t>线</a:t>
            </a:r>
            <a:r>
              <a:rPr dirty="0" spc="-35"/>
              <a:t>程</a:t>
            </a:r>
            <a:r>
              <a:rPr dirty="0" spc="-35"/>
              <a:t>模</a:t>
            </a:r>
            <a:r>
              <a:rPr dirty="0" spc="-50"/>
              <a:t>型</a:t>
            </a:r>
          </a:p>
        </p:txBody>
      </p:sp>
      <p:grpSp>
        <p:nvGrpSpPr>
          <p:cNvPr id="13" name="object 13" descr=""/>
          <p:cNvGrpSpPr/>
          <p:nvPr/>
        </p:nvGrpSpPr>
        <p:grpSpPr>
          <a:xfrm>
            <a:off x="256031" y="861060"/>
            <a:ext cx="4236720" cy="5278120"/>
            <a:chOff x="256031" y="861060"/>
            <a:chExt cx="4236720" cy="5278120"/>
          </a:xfrm>
        </p:grpSpPr>
        <p:pic>
          <p:nvPicPr>
            <p:cNvPr id="14" name="object 14" descr=""/>
            <p:cNvPicPr/>
            <p:nvPr/>
          </p:nvPicPr>
          <p:blipFill>
            <a:blip r:embed="rId4" cstate="print"/>
            <a:stretch>
              <a:fillRect/>
            </a:stretch>
          </p:blipFill>
          <p:spPr>
            <a:xfrm>
              <a:off x="1085087" y="1551432"/>
              <a:ext cx="3407664" cy="4587240"/>
            </a:xfrm>
            <a:prstGeom prst="rect">
              <a:avLst/>
            </a:prstGeom>
          </p:spPr>
        </p:pic>
        <p:sp>
          <p:nvSpPr>
            <p:cNvPr id="15" name="object 15" descr=""/>
            <p:cNvSpPr/>
            <p:nvPr/>
          </p:nvSpPr>
          <p:spPr>
            <a:xfrm>
              <a:off x="260603" y="865632"/>
              <a:ext cx="2005964" cy="2991485"/>
            </a:xfrm>
            <a:custGeom>
              <a:avLst/>
              <a:gdLst/>
              <a:ahLst/>
              <a:cxnLst/>
              <a:rect l="l" t="t" r="r" b="b"/>
              <a:pathLst>
                <a:path w="2005964" h="2991485">
                  <a:moveTo>
                    <a:pt x="1671320" y="0"/>
                  </a:moveTo>
                  <a:lnTo>
                    <a:pt x="334276" y="0"/>
                  </a:lnTo>
                  <a:lnTo>
                    <a:pt x="284878" y="3623"/>
                  </a:lnTo>
                  <a:lnTo>
                    <a:pt x="237731" y="14148"/>
                  </a:lnTo>
                  <a:lnTo>
                    <a:pt x="193352" y="31059"/>
                  </a:lnTo>
                  <a:lnTo>
                    <a:pt x="152257" y="53839"/>
                  </a:lnTo>
                  <a:lnTo>
                    <a:pt x="114965" y="81972"/>
                  </a:lnTo>
                  <a:lnTo>
                    <a:pt x="81991" y="114942"/>
                  </a:lnTo>
                  <a:lnTo>
                    <a:pt x="53853" y="152232"/>
                  </a:lnTo>
                  <a:lnTo>
                    <a:pt x="31067" y="193325"/>
                  </a:lnTo>
                  <a:lnTo>
                    <a:pt x="14152" y="237706"/>
                  </a:lnTo>
                  <a:lnTo>
                    <a:pt x="3624" y="284857"/>
                  </a:lnTo>
                  <a:lnTo>
                    <a:pt x="0" y="334263"/>
                  </a:lnTo>
                  <a:lnTo>
                    <a:pt x="0" y="2427223"/>
                  </a:lnTo>
                  <a:lnTo>
                    <a:pt x="3624" y="2476630"/>
                  </a:lnTo>
                  <a:lnTo>
                    <a:pt x="14152" y="2523781"/>
                  </a:lnTo>
                  <a:lnTo>
                    <a:pt x="31067" y="2568162"/>
                  </a:lnTo>
                  <a:lnTo>
                    <a:pt x="53853" y="2609255"/>
                  </a:lnTo>
                  <a:lnTo>
                    <a:pt x="81991" y="2646545"/>
                  </a:lnTo>
                  <a:lnTo>
                    <a:pt x="114965" y="2679515"/>
                  </a:lnTo>
                  <a:lnTo>
                    <a:pt x="152257" y="2707648"/>
                  </a:lnTo>
                  <a:lnTo>
                    <a:pt x="193352" y="2730428"/>
                  </a:lnTo>
                  <a:lnTo>
                    <a:pt x="237731" y="2747339"/>
                  </a:lnTo>
                  <a:lnTo>
                    <a:pt x="284878" y="2757864"/>
                  </a:lnTo>
                  <a:lnTo>
                    <a:pt x="334276" y="2761487"/>
                  </a:lnTo>
                  <a:lnTo>
                    <a:pt x="1169924" y="2761487"/>
                  </a:lnTo>
                  <a:lnTo>
                    <a:pt x="1686178" y="2991230"/>
                  </a:lnTo>
                  <a:lnTo>
                    <a:pt x="1671320" y="2761487"/>
                  </a:lnTo>
                  <a:lnTo>
                    <a:pt x="1720726" y="2757864"/>
                  </a:lnTo>
                  <a:lnTo>
                    <a:pt x="1767877" y="2747339"/>
                  </a:lnTo>
                  <a:lnTo>
                    <a:pt x="1812258" y="2730428"/>
                  </a:lnTo>
                  <a:lnTo>
                    <a:pt x="1853351" y="2707648"/>
                  </a:lnTo>
                  <a:lnTo>
                    <a:pt x="1890641" y="2679515"/>
                  </a:lnTo>
                  <a:lnTo>
                    <a:pt x="1923611" y="2646545"/>
                  </a:lnTo>
                  <a:lnTo>
                    <a:pt x="1951744" y="2609255"/>
                  </a:lnTo>
                  <a:lnTo>
                    <a:pt x="1974524" y="2568162"/>
                  </a:lnTo>
                  <a:lnTo>
                    <a:pt x="1991435" y="2523781"/>
                  </a:lnTo>
                  <a:lnTo>
                    <a:pt x="2001960" y="2476630"/>
                  </a:lnTo>
                  <a:lnTo>
                    <a:pt x="2005583" y="2427223"/>
                  </a:lnTo>
                  <a:lnTo>
                    <a:pt x="2005583" y="334263"/>
                  </a:lnTo>
                  <a:lnTo>
                    <a:pt x="2001960" y="284857"/>
                  </a:lnTo>
                  <a:lnTo>
                    <a:pt x="1991435" y="237706"/>
                  </a:lnTo>
                  <a:lnTo>
                    <a:pt x="1974524" y="193325"/>
                  </a:lnTo>
                  <a:lnTo>
                    <a:pt x="1951744" y="152232"/>
                  </a:lnTo>
                  <a:lnTo>
                    <a:pt x="1923611" y="114942"/>
                  </a:lnTo>
                  <a:lnTo>
                    <a:pt x="1890641" y="81972"/>
                  </a:lnTo>
                  <a:lnTo>
                    <a:pt x="1853351" y="53839"/>
                  </a:lnTo>
                  <a:lnTo>
                    <a:pt x="1812258" y="31059"/>
                  </a:lnTo>
                  <a:lnTo>
                    <a:pt x="1767877" y="14148"/>
                  </a:lnTo>
                  <a:lnTo>
                    <a:pt x="1720726" y="3623"/>
                  </a:lnTo>
                  <a:lnTo>
                    <a:pt x="1671320" y="0"/>
                  </a:lnTo>
                  <a:close/>
                </a:path>
              </a:pathLst>
            </a:custGeom>
            <a:solidFill>
              <a:srgbClr val="FFF1CC"/>
            </a:solidFill>
          </p:spPr>
          <p:txBody>
            <a:bodyPr wrap="square" lIns="0" tIns="0" rIns="0" bIns="0" rtlCol="0"/>
            <a:lstStyle/>
            <a:p/>
          </p:txBody>
        </p:sp>
        <p:sp>
          <p:nvSpPr>
            <p:cNvPr id="16" name="object 16" descr=""/>
            <p:cNvSpPr/>
            <p:nvPr/>
          </p:nvSpPr>
          <p:spPr>
            <a:xfrm>
              <a:off x="260603" y="865632"/>
              <a:ext cx="2005964" cy="2991485"/>
            </a:xfrm>
            <a:custGeom>
              <a:avLst/>
              <a:gdLst/>
              <a:ahLst/>
              <a:cxnLst/>
              <a:rect l="l" t="t" r="r" b="b"/>
              <a:pathLst>
                <a:path w="2005964" h="2991485">
                  <a:moveTo>
                    <a:pt x="0" y="334263"/>
                  </a:moveTo>
                  <a:lnTo>
                    <a:pt x="3624" y="284857"/>
                  </a:lnTo>
                  <a:lnTo>
                    <a:pt x="14152" y="237706"/>
                  </a:lnTo>
                  <a:lnTo>
                    <a:pt x="31067" y="193325"/>
                  </a:lnTo>
                  <a:lnTo>
                    <a:pt x="53853" y="152232"/>
                  </a:lnTo>
                  <a:lnTo>
                    <a:pt x="81991" y="114942"/>
                  </a:lnTo>
                  <a:lnTo>
                    <a:pt x="114965" y="81972"/>
                  </a:lnTo>
                  <a:lnTo>
                    <a:pt x="152257" y="53839"/>
                  </a:lnTo>
                  <a:lnTo>
                    <a:pt x="193352" y="31059"/>
                  </a:lnTo>
                  <a:lnTo>
                    <a:pt x="237731" y="14148"/>
                  </a:lnTo>
                  <a:lnTo>
                    <a:pt x="284878" y="3623"/>
                  </a:lnTo>
                  <a:lnTo>
                    <a:pt x="334276" y="0"/>
                  </a:lnTo>
                  <a:lnTo>
                    <a:pt x="1169924" y="0"/>
                  </a:lnTo>
                  <a:lnTo>
                    <a:pt x="1671320" y="0"/>
                  </a:lnTo>
                  <a:lnTo>
                    <a:pt x="1720726" y="3623"/>
                  </a:lnTo>
                  <a:lnTo>
                    <a:pt x="1767877" y="14148"/>
                  </a:lnTo>
                  <a:lnTo>
                    <a:pt x="1812258" y="31059"/>
                  </a:lnTo>
                  <a:lnTo>
                    <a:pt x="1853351" y="53839"/>
                  </a:lnTo>
                  <a:lnTo>
                    <a:pt x="1890641" y="81972"/>
                  </a:lnTo>
                  <a:lnTo>
                    <a:pt x="1923611" y="114942"/>
                  </a:lnTo>
                  <a:lnTo>
                    <a:pt x="1951744" y="152232"/>
                  </a:lnTo>
                  <a:lnTo>
                    <a:pt x="1974524" y="193325"/>
                  </a:lnTo>
                  <a:lnTo>
                    <a:pt x="1991435" y="237706"/>
                  </a:lnTo>
                  <a:lnTo>
                    <a:pt x="2001960" y="284857"/>
                  </a:lnTo>
                  <a:lnTo>
                    <a:pt x="2005583" y="334263"/>
                  </a:lnTo>
                  <a:lnTo>
                    <a:pt x="2005583" y="1610867"/>
                  </a:lnTo>
                  <a:lnTo>
                    <a:pt x="2005583" y="2301240"/>
                  </a:lnTo>
                  <a:lnTo>
                    <a:pt x="2005583" y="2427223"/>
                  </a:lnTo>
                  <a:lnTo>
                    <a:pt x="2001960" y="2476630"/>
                  </a:lnTo>
                  <a:lnTo>
                    <a:pt x="1991435" y="2523781"/>
                  </a:lnTo>
                  <a:lnTo>
                    <a:pt x="1974524" y="2568162"/>
                  </a:lnTo>
                  <a:lnTo>
                    <a:pt x="1951744" y="2609255"/>
                  </a:lnTo>
                  <a:lnTo>
                    <a:pt x="1923611" y="2646545"/>
                  </a:lnTo>
                  <a:lnTo>
                    <a:pt x="1890641" y="2679515"/>
                  </a:lnTo>
                  <a:lnTo>
                    <a:pt x="1853351" y="2707648"/>
                  </a:lnTo>
                  <a:lnTo>
                    <a:pt x="1812258" y="2730428"/>
                  </a:lnTo>
                  <a:lnTo>
                    <a:pt x="1767877" y="2747339"/>
                  </a:lnTo>
                  <a:lnTo>
                    <a:pt x="1720726" y="2757864"/>
                  </a:lnTo>
                  <a:lnTo>
                    <a:pt x="1671320" y="2761487"/>
                  </a:lnTo>
                  <a:lnTo>
                    <a:pt x="1686178" y="2991230"/>
                  </a:lnTo>
                  <a:lnTo>
                    <a:pt x="1169924" y="2761487"/>
                  </a:lnTo>
                  <a:lnTo>
                    <a:pt x="334276" y="2761487"/>
                  </a:lnTo>
                  <a:lnTo>
                    <a:pt x="284878" y="2757864"/>
                  </a:lnTo>
                  <a:lnTo>
                    <a:pt x="237731" y="2747339"/>
                  </a:lnTo>
                  <a:lnTo>
                    <a:pt x="193352" y="2730428"/>
                  </a:lnTo>
                  <a:lnTo>
                    <a:pt x="152257" y="2707648"/>
                  </a:lnTo>
                  <a:lnTo>
                    <a:pt x="114965" y="2679515"/>
                  </a:lnTo>
                  <a:lnTo>
                    <a:pt x="81991" y="2646545"/>
                  </a:lnTo>
                  <a:lnTo>
                    <a:pt x="53853" y="2609255"/>
                  </a:lnTo>
                  <a:lnTo>
                    <a:pt x="31067" y="2568162"/>
                  </a:lnTo>
                  <a:lnTo>
                    <a:pt x="14152" y="2523781"/>
                  </a:lnTo>
                  <a:lnTo>
                    <a:pt x="3624" y="2476630"/>
                  </a:lnTo>
                  <a:lnTo>
                    <a:pt x="0" y="2427223"/>
                  </a:lnTo>
                  <a:lnTo>
                    <a:pt x="0" y="2301240"/>
                  </a:lnTo>
                  <a:lnTo>
                    <a:pt x="0" y="1610867"/>
                  </a:lnTo>
                  <a:lnTo>
                    <a:pt x="0" y="334263"/>
                  </a:lnTo>
                  <a:close/>
                </a:path>
              </a:pathLst>
            </a:custGeom>
            <a:ln w="9144">
              <a:solidFill>
                <a:srgbClr val="1F517B"/>
              </a:solidFill>
            </a:ln>
          </p:spPr>
          <p:txBody>
            <a:bodyPr wrap="square" lIns="0" tIns="0" rIns="0" bIns="0" rtlCol="0"/>
            <a:lstStyle/>
            <a:p/>
          </p:txBody>
        </p:sp>
      </p:grpSp>
      <p:sp>
        <p:nvSpPr>
          <p:cNvPr id="17" name="object 17" descr=""/>
          <p:cNvSpPr txBox="1"/>
          <p:nvPr/>
        </p:nvSpPr>
        <p:spPr>
          <a:xfrm>
            <a:off x="437489" y="940388"/>
            <a:ext cx="1120140" cy="2495550"/>
          </a:xfrm>
          <a:prstGeom prst="rect">
            <a:avLst/>
          </a:prstGeom>
        </p:spPr>
        <p:txBody>
          <a:bodyPr wrap="square" lIns="0" tIns="150495" rIns="0" bIns="0" rtlCol="0" vert="horz">
            <a:spAutoFit/>
          </a:bodyPr>
          <a:lstStyle/>
          <a:p>
            <a:pPr marL="192405" indent="-180340">
              <a:lnSpc>
                <a:spcPct val="100000"/>
              </a:lnSpc>
              <a:spcBef>
                <a:spcPts val="1185"/>
              </a:spcBef>
              <a:buFont typeface="Arial"/>
              <a:buChar char="•"/>
              <a:tabLst>
                <a:tab pos="193040" algn="l"/>
              </a:tabLst>
            </a:pPr>
            <a:r>
              <a:rPr dirty="0" sz="1800" spc="-30" b="1">
                <a:solidFill>
                  <a:srgbClr val="1F517B"/>
                </a:solidFill>
                <a:latin typeface="微软雅黑"/>
                <a:cs typeface="微软雅黑"/>
              </a:rPr>
              <a:t>代码</a:t>
            </a:r>
            <a:endParaRPr sz="1800">
              <a:latin typeface="微软雅黑"/>
              <a:cs typeface="微软雅黑"/>
            </a:endParaRPr>
          </a:p>
          <a:p>
            <a:pPr marL="192405" indent="-180340">
              <a:lnSpc>
                <a:spcPct val="100000"/>
              </a:lnSpc>
              <a:spcBef>
                <a:spcPts val="1080"/>
              </a:spcBef>
              <a:buFont typeface="Arial"/>
              <a:buChar char="•"/>
              <a:tabLst>
                <a:tab pos="193040" algn="l"/>
              </a:tabLst>
            </a:pPr>
            <a:r>
              <a:rPr dirty="0" sz="1800" spc="-25" b="1">
                <a:solidFill>
                  <a:srgbClr val="1F517B"/>
                </a:solidFill>
                <a:latin typeface="微软雅黑"/>
                <a:cs typeface="微软雅黑"/>
              </a:rPr>
              <a:t>数据</a:t>
            </a:r>
            <a:endParaRPr sz="1800">
              <a:latin typeface="微软雅黑"/>
              <a:cs typeface="微软雅黑"/>
            </a:endParaRPr>
          </a:p>
          <a:p>
            <a:pPr marL="192405" indent="-180340">
              <a:lnSpc>
                <a:spcPct val="100000"/>
              </a:lnSpc>
              <a:spcBef>
                <a:spcPts val="1080"/>
              </a:spcBef>
              <a:buFont typeface="Arial"/>
              <a:buChar char="•"/>
              <a:tabLst>
                <a:tab pos="193040" algn="l"/>
              </a:tabLst>
            </a:pPr>
            <a:r>
              <a:rPr dirty="0" sz="1800" spc="-25" b="1">
                <a:solidFill>
                  <a:srgbClr val="1F517B"/>
                </a:solidFill>
                <a:latin typeface="微软雅黑"/>
                <a:cs typeface="微软雅黑"/>
              </a:rPr>
              <a:t>堆栈</a:t>
            </a:r>
            <a:endParaRPr sz="1800">
              <a:latin typeface="微软雅黑"/>
              <a:cs typeface="微软雅黑"/>
            </a:endParaRPr>
          </a:p>
          <a:p>
            <a:pPr marL="192405" indent="-180340">
              <a:lnSpc>
                <a:spcPct val="100000"/>
              </a:lnSpc>
              <a:spcBef>
                <a:spcPts val="1080"/>
              </a:spcBef>
              <a:buFont typeface="Arial"/>
              <a:buChar char="•"/>
              <a:tabLst>
                <a:tab pos="193040" algn="l"/>
              </a:tabLst>
            </a:pPr>
            <a:r>
              <a:rPr dirty="0" sz="1800" spc="-25" b="1">
                <a:solidFill>
                  <a:srgbClr val="1F517B"/>
                </a:solidFill>
                <a:latin typeface="微软雅黑"/>
                <a:cs typeface="微软雅黑"/>
              </a:rPr>
              <a:t>寄存器</a:t>
            </a:r>
            <a:endParaRPr sz="1800">
              <a:latin typeface="微软雅黑"/>
              <a:cs typeface="微软雅黑"/>
            </a:endParaRPr>
          </a:p>
          <a:p>
            <a:pPr marL="192405" indent="-180340">
              <a:lnSpc>
                <a:spcPct val="100000"/>
              </a:lnSpc>
              <a:spcBef>
                <a:spcPts val="1085"/>
              </a:spcBef>
              <a:buFont typeface="Arial"/>
              <a:buChar char="•"/>
              <a:tabLst>
                <a:tab pos="193040" algn="l"/>
              </a:tabLst>
            </a:pPr>
            <a:r>
              <a:rPr dirty="0" sz="1800" spc="-15" b="1">
                <a:solidFill>
                  <a:srgbClr val="1F517B"/>
                </a:solidFill>
                <a:latin typeface="微软雅黑"/>
                <a:cs typeface="微软雅黑"/>
              </a:rPr>
              <a:t>打开文件</a:t>
            </a:r>
            <a:endParaRPr sz="1800">
              <a:latin typeface="微软雅黑"/>
              <a:cs typeface="微软雅黑"/>
            </a:endParaRPr>
          </a:p>
          <a:p>
            <a:pPr marL="192405" indent="-180340">
              <a:lnSpc>
                <a:spcPct val="100000"/>
              </a:lnSpc>
              <a:spcBef>
                <a:spcPts val="1080"/>
              </a:spcBef>
              <a:buFont typeface="Arial"/>
              <a:buChar char="•"/>
              <a:tabLst>
                <a:tab pos="193040" algn="l"/>
              </a:tabLst>
            </a:pPr>
            <a:r>
              <a:rPr dirty="0" sz="1800" spc="-25" b="1">
                <a:solidFill>
                  <a:srgbClr val="1F517B"/>
                </a:solidFill>
                <a:latin typeface="微软雅黑"/>
                <a:cs typeface="微软雅黑"/>
              </a:rPr>
              <a:t>……</a:t>
            </a:r>
            <a:endParaRPr sz="1800">
              <a:latin typeface="微软雅黑"/>
              <a:cs typeface="微软雅黑"/>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descr=""/>
          <p:cNvGrpSpPr/>
          <p:nvPr/>
        </p:nvGrpSpPr>
        <p:grpSpPr>
          <a:xfrm>
            <a:off x="358140" y="219456"/>
            <a:ext cx="2242820" cy="787400"/>
            <a:chOff x="358140" y="219456"/>
            <a:chExt cx="2242820" cy="787400"/>
          </a:xfrm>
        </p:grpSpPr>
        <p:pic>
          <p:nvPicPr>
            <p:cNvPr id="3" name="object 3" descr=""/>
            <p:cNvPicPr/>
            <p:nvPr/>
          </p:nvPicPr>
          <p:blipFill>
            <a:blip r:embed="rId2" cstate="print"/>
            <a:stretch>
              <a:fillRect/>
            </a:stretch>
          </p:blipFill>
          <p:spPr>
            <a:xfrm>
              <a:off x="358140" y="219456"/>
              <a:ext cx="1177290" cy="787146"/>
            </a:xfrm>
            <a:prstGeom prst="rect">
              <a:avLst/>
            </a:prstGeom>
          </p:spPr>
        </p:pic>
        <p:pic>
          <p:nvPicPr>
            <p:cNvPr id="4" name="object 4" descr=""/>
            <p:cNvPicPr/>
            <p:nvPr/>
          </p:nvPicPr>
          <p:blipFill>
            <a:blip r:embed="rId3" cstate="print"/>
            <a:stretch>
              <a:fillRect/>
            </a:stretch>
          </p:blipFill>
          <p:spPr>
            <a:xfrm>
              <a:off x="1068323" y="219456"/>
              <a:ext cx="822198" cy="787146"/>
            </a:xfrm>
            <a:prstGeom prst="rect">
              <a:avLst/>
            </a:prstGeom>
          </p:spPr>
        </p:pic>
        <p:pic>
          <p:nvPicPr>
            <p:cNvPr id="5" name="object 5" descr=""/>
            <p:cNvPicPr/>
            <p:nvPr/>
          </p:nvPicPr>
          <p:blipFill>
            <a:blip r:embed="rId4" cstate="print"/>
            <a:stretch>
              <a:fillRect/>
            </a:stretch>
          </p:blipFill>
          <p:spPr>
            <a:xfrm>
              <a:off x="1423415" y="219456"/>
              <a:ext cx="1177290" cy="787146"/>
            </a:xfrm>
            <a:prstGeom prst="rect">
              <a:avLst/>
            </a:prstGeom>
          </p:spPr>
        </p:pic>
      </p:grpSp>
      <p:sp>
        <p:nvSpPr>
          <p:cNvPr id="6" name="object 6" descr=""/>
          <p:cNvSpPr txBox="1"/>
          <p:nvPr/>
        </p:nvSpPr>
        <p:spPr>
          <a:xfrm>
            <a:off x="801725" y="1363471"/>
            <a:ext cx="10732770" cy="4342765"/>
          </a:xfrm>
          <a:prstGeom prst="rect">
            <a:avLst/>
          </a:prstGeom>
        </p:spPr>
        <p:txBody>
          <a:bodyPr wrap="square" lIns="0" tIns="12700" rIns="0" bIns="0" rtlCol="0" vert="horz">
            <a:spAutoFit/>
          </a:bodyPr>
          <a:lstStyle/>
          <a:p>
            <a:pPr marL="12700">
              <a:lnSpc>
                <a:spcPct val="100000"/>
              </a:lnSpc>
              <a:spcBef>
                <a:spcPts val="100"/>
              </a:spcBef>
            </a:pPr>
            <a:r>
              <a:rPr dirty="0" sz="2400" spc="-20" b="1">
                <a:solidFill>
                  <a:srgbClr val="C00000"/>
                </a:solidFill>
                <a:latin typeface="微软雅黑"/>
                <a:cs typeface="微软雅黑"/>
              </a:rPr>
              <a:t>优点：</a:t>
            </a:r>
            <a:endParaRPr sz="2400">
              <a:latin typeface="微软雅黑"/>
              <a:cs typeface="微软雅黑"/>
            </a:endParaRPr>
          </a:p>
          <a:p>
            <a:pPr marL="354965" indent="-342265">
              <a:lnSpc>
                <a:spcPct val="100000"/>
              </a:lnSpc>
              <a:spcBef>
                <a:spcPts val="2305"/>
              </a:spcBef>
              <a:buClr>
                <a:srgbClr val="1F517B"/>
              </a:buClr>
              <a:buSzPct val="93750"/>
              <a:buFont typeface="Arial"/>
              <a:buChar char="•"/>
              <a:tabLst>
                <a:tab pos="354965" algn="l"/>
                <a:tab pos="355600" algn="l"/>
              </a:tabLst>
            </a:pPr>
            <a:r>
              <a:rPr dirty="0" sz="2400" spc="-10">
                <a:latin typeface="微软雅黑"/>
                <a:cs typeface="微软雅黑"/>
              </a:rPr>
              <a:t>创建和撤销一个线程比创建一个进程的开销要小得多</a:t>
            </a:r>
            <a:r>
              <a:rPr dirty="0" sz="2400">
                <a:latin typeface="微软雅黑"/>
                <a:cs typeface="微软雅黑"/>
              </a:rPr>
              <a:t>（10</a:t>
            </a:r>
            <a:r>
              <a:rPr dirty="0" sz="2400" spc="75">
                <a:latin typeface="微软雅黑"/>
                <a:cs typeface="微软雅黑"/>
              </a:rPr>
              <a:t> </a:t>
            </a:r>
            <a:r>
              <a:rPr dirty="0" sz="2400">
                <a:latin typeface="微软雅黑"/>
                <a:cs typeface="微软雅黑"/>
              </a:rPr>
              <a:t>~</a:t>
            </a:r>
            <a:r>
              <a:rPr dirty="0" sz="2400" spc="55">
                <a:latin typeface="微软雅黑"/>
                <a:cs typeface="微软雅黑"/>
              </a:rPr>
              <a:t> </a:t>
            </a:r>
            <a:r>
              <a:rPr dirty="0" sz="2400" spc="-10">
                <a:latin typeface="微软雅黑"/>
                <a:cs typeface="微软雅黑"/>
              </a:rPr>
              <a:t>100倍）</a:t>
            </a:r>
            <a:r>
              <a:rPr dirty="0" sz="2400" spc="-50">
                <a:latin typeface="微软雅黑"/>
                <a:cs typeface="微软雅黑"/>
              </a:rPr>
              <a:t>。</a:t>
            </a:r>
            <a:endParaRPr sz="2400">
              <a:latin typeface="微软雅黑"/>
              <a:cs typeface="微软雅黑"/>
            </a:endParaRPr>
          </a:p>
          <a:p>
            <a:pPr marL="354965" indent="-342265">
              <a:lnSpc>
                <a:spcPct val="100000"/>
              </a:lnSpc>
              <a:spcBef>
                <a:spcPts val="2305"/>
              </a:spcBef>
              <a:buClr>
                <a:srgbClr val="1F517B"/>
              </a:buClr>
              <a:buSzPct val="93750"/>
              <a:buFont typeface="Arial"/>
              <a:buChar char="•"/>
              <a:tabLst>
                <a:tab pos="354965" algn="l"/>
                <a:tab pos="355600" algn="l"/>
              </a:tabLst>
            </a:pPr>
            <a:r>
              <a:rPr dirty="0" sz="2400" spc="-5">
                <a:latin typeface="微软雅黑"/>
                <a:cs typeface="微软雅黑"/>
              </a:rPr>
              <a:t>因为共享地址空间和数据，线程间通信十分方便且高效。</a:t>
            </a:r>
            <a:endParaRPr sz="2400">
              <a:latin typeface="微软雅黑"/>
              <a:cs typeface="微软雅黑"/>
            </a:endParaRPr>
          </a:p>
          <a:p>
            <a:pPr marL="354965" indent="-342265">
              <a:lnSpc>
                <a:spcPct val="100000"/>
              </a:lnSpc>
              <a:spcBef>
                <a:spcPts val="2305"/>
              </a:spcBef>
              <a:buClr>
                <a:srgbClr val="1F517B"/>
              </a:buClr>
              <a:buSzPct val="93750"/>
              <a:buFont typeface="Arial"/>
              <a:buChar char="•"/>
              <a:tabLst>
                <a:tab pos="354965" algn="l"/>
                <a:tab pos="355600" algn="l"/>
              </a:tabLst>
            </a:pPr>
            <a:r>
              <a:rPr dirty="0" sz="2400" spc="-10">
                <a:latin typeface="微软雅黑"/>
                <a:cs typeface="微软雅黑"/>
              </a:rPr>
              <a:t>同一个进程的线程间切换速度快（纳秒级）</a:t>
            </a:r>
            <a:r>
              <a:rPr dirty="0" sz="2400" spc="-50">
                <a:latin typeface="微软雅黑"/>
                <a:cs typeface="微软雅黑"/>
              </a:rPr>
              <a:t>。</a:t>
            </a:r>
            <a:endParaRPr sz="2400">
              <a:latin typeface="微软雅黑"/>
              <a:cs typeface="微软雅黑"/>
            </a:endParaRPr>
          </a:p>
          <a:p>
            <a:pPr marL="354965" indent="-342265">
              <a:lnSpc>
                <a:spcPct val="100000"/>
              </a:lnSpc>
              <a:spcBef>
                <a:spcPts val="2305"/>
              </a:spcBef>
              <a:buClr>
                <a:srgbClr val="1F517B"/>
              </a:buClr>
              <a:buSzPct val="93750"/>
              <a:buFont typeface="Arial"/>
              <a:buChar char="•"/>
              <a:tabLst>
                <a:tab pos="354965" algn="l"/>
                <a:tab pos="355600" algn="l"/>
              </a:tabLst>
            </a:pPr>
            <a:r>
              <a:rPr dirty="0" sz="2400" spc="-5">
                <a:latin typeface="微软雅黑"/>
                <a:cs typeface="微软雅黑"/>
              </a:rPr>
              <a:t>在进程内创建多线程，可以提高系统的并行处理能力，加快进程的处理速度。</a:t>
            </a:r>
            <a:endParaRPr sz="2400">
              <a:latin typeface="微软雅黑"/>
              <a:cs typeface="微软雅黑"/>
            </a:endParaRPr>
          </a:p>
          <a:p>
            <a:pPr marL="12700">
              <a:lnSpc>
                <a:spcPct val="100000"/>
              </a:lnSpc>
              <a:spcBef>
                <a:spcPts val="2305"/>
              </a:spcBef>
            </a:pPr>
            <a:r>
              <a:rPr dirty="0" sz="2400" spc="-25" b="1">
                <a:solidFill>
                  <a:srgbClr val="C00000"/>
                </a:solidFill>
                <a:latin typeface="微软雅黑"/>
                <a:cs typeface="微软雅黑"/>
              </a:rPr>
              <a:t>缺点：</a:t>
            </a:r>
            <a:endParaRPr sz="2400">
              <a:latin typeface="微软雅黑"/>
              <a:cs typeface="微软雅黑"/>
            </a:endParaRPr>
          </a:p>
          <a:p>
            <a:pPr marL="354965" indent="-342265">
              <a:lnSpc>
                <a:spcPct val="100000"/>
              </a:lnSpc>
              <a:spcBef>
                <a:spcPts val="2305"/>
              </a:spcBef>
              <a:buClr>
                <a:srgbClr val="1F517B"/>
              </a:buClr>
              <a:buSzPct val="93750"/>
              <a:buFont typeface="Arial"/>
              <a:buChar char="•"/>
              <a:tabLst>
                <a:tab pos="354965" algn="l"/>
                <a:tab pos="355600" algn="l"/>
              </a:tabLst>
            </a:pPr>
            <a:r>
              <a:rPr dirty="0" sz="2400" spc="-5">
                <a:latin typeface="微软雅黑"/>
                <a:cs typeface="微软雅黑"/>
              </a:rPr>
              <a:t>一个线程崩溃，会导致其所属进程内的所有线程崩溃。</a:t>
            </a:r>
            <a:endParaRPr sz="2400">
              <a:latin typeface="微软雅黑"/>
              <a:cs typeface="微软雅黑"/>
            </a:endParaRPr>
          </a:p>
        </p:txBody>
      </p:sp>
      <p:sp>
        <p:nvSpPr>
          <p:cNvPr id="7" name="object 7"/>
          <p:cNvSpPr txBox="1">
            <a:spLocks noGrp="1"/>
          </p:cNvSpPr>
          <p:nvPr>
            <p:ph type="title"/>
          </p:nvPr>
        </p:nvSpPr>
        <p:spPr>
          <a:prstGeom prst="rect"/>
        </p:spPr>
        <p:txBody>
          <a:bodyPr wrap="square" lIns="0" tIns="12065" rIns="0" bIns="0" rtlCol="0" vert="horz">
            <a:spAutoFit/>
          </a:bodyPr>
          <a:lstStyle/>
          <a:p>
            <a:pPr marL="12700">
              <a:lnSpc>
                <a:spcPct val="100000"/>
              </a:lnSpc>
              <a:spcBef>
                <a:spcPts val="95"/>
              </a:spcBef>
            </a:pPr>
            <a:r>
              <a:rPr dirty="0" spc="-40"/>
              <a:t>线程</a:t>
            </a:r>
            <a:r>
              <a:rPr dirty="0" spc="-35"/>
              <a:t>的</a:t>
            </a:r>
            <a:r>
              <a:rPr dirty="0" spc="-35"/>
              <a:t>特</a:t>
            </a:r>
            <a:r>
              <a:rPr dirty="0" spc="-50"/>
              <a:t>点</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358140" y="219456"/>
            <a:ext cx="4728210" cy="787146"/>
          </a:xfrm>
          <a:prstGeom prst="rect">
            <a:avLst/>
          </a:prstGeom>
        </p:spPr>
      </p:pic>
      <p:sp>
        <p:nvSpPr>
          <p:cNvPr id="3" name="object 3"/>
          <p:cNvSpPr txBox="1">
            <a:spLocks noGrp="1"/>
          </p:cNvSpPr>
          <p:nvPr>
            <p:ph type="title"/>
          </p:nvPr>
        </p:nvSpPr>
        <p:spPr>
          <a:xfrm>
            <a:off x="566724" y="309498"/>
            <a:ext cx="4286885" cy="452120"/>
          </a:xfrm>
          <a:prstGeom prst="rect"/>
        </p:spPr>
        <p:txBody>
          <a:bodyPr wrap="square" lIns="0" tIns="12065" rIns="0" bIns="0" rtlCol="0" vert="horz">
            <a:spAutoFit/>
          </a:bodyPr>
          <a:lstStyle/>
          <a:p>
            <a:pPr marL="12700">
              <a:lnSpc>
                <a:spcPct val="100000"/>
              </a:lnSpc>
              <a:spcBef>
                <a:spcPts val="95"/>
              </a:spcBef>
            </a:pPr>
            <a:r>
              <a:rPr dirty="0" spc="-35"/>
              <a:t>不</a:t>
            </a:r>
            <a:r>
              <a:rPr dirty="0" spc="-35"/>
              <a:t>同</a:t>
            </a:r>
            <a:r>
              <a:rPr dirty="0" spc="-35"/>
              <a:t>操</a:t>
            </a:r>
            <a:r>
              <a:rPr dirty="0" spc="-35"/>
              <a:t>作</a:t>
            </a:r>
            <a:r>
              <a:rPr dirty="0" spc="-35"/>
              <a:t>系</a:t>
            </a:r>
            <a:r>
              <a:rPr dirty="0" spc="-35"/>
              <a:t>统</a:t>
            </a:r>
            <a:r>
              <a:rPr dirty="0" spc="-35"/>
              <a:t>对</a:t>
            </a:r>
            <a:r>
              <a:rPr dirty="0" spc="-35"/>
              <a:t>线</a:t>
            </a:r>
            <a:r>
              <a:rPr dirty="0" spc="-35"/>
              <a:t>程</a:t>
            </a:r>
            <a:r>
              <a:rPr dirty="0" spc="-35"/>
              <a:t>的</a:t>
            </a:r>
            <a:r>
              <a:rPr dirty="0" spc="-35"/>
              <a:t>支</a:t>
            </a:r>
            <a:r>
              <a:rPr dirty="0" spc="-50"/>
              <a:t>持</a:t>
            </a:r>
          </a:p>
        </p:txBody>
      </p:sp>
      <p:pic>
        <p:nvPicPr>
          <p:cNvPr id="4" name="object 4" descr=""/>
          <p:cNvPicPr/>
          <p:nvPr/>
        </p:nvPicPr>
        <p:blipFill>
          <a:blip r:embed="rId3" cstate="print"/>
          <a:stretch>
            <a:fillRect/>
          </a:stretch>
        </p:blipFill>
        <p:spPr>
          <a:xfrm>
            <a:off x="2436875" y="1156756"/>
            <a:ext cx="1952203" cy="2156334"/>
          </a:xfrm>
          <a:prstGeom prst="rect">
            <a:avLst/>
          </a:prstGeom>
        </p:spPr>
      </p:pic>
      <p:pic>
        <p:nvPicPr>
          <p:cNvPr id="5" name="object 5" descr=""/>
          <p:cNvPicPr/>
          <p:nvPr/>
        </p:nvPicPr>
        <p:blipFill>
          <a:blip r:embed="rId4" cstate="print"/>
          <a:stretch>
            <a:fillRect/>
          </a:stretch>
        </p:blipFill>
        <p:spPr>
          <a:xfrm>
            <a:off x="8005571" y="1156791"/>
            <a:ext cx="1982079" cy="2151766"/>
          </a:xfrm>
          <a:prstGeom prst="rect">
            <a:avLst/>
          </a:prstGeom>
        </p:spPr>
      </p:pic>
      <p:pic>
        <p:nvPicPr>
          <p:cNvPr id="6" name="object 6" descr=""/>
          <p:cNvPicPr/>
          <p:nvPr/>
        </p:nvPicPr>
        <p:blipFill>
          <a:blip r:embed="rId5" cstate="print"/>
          <a:stretch>
            <a:fillRect/>
          </a:stretch>
        </p:blipFill>
        <p:spPr>
          <a:xfrm>
            <a:off x="1156715" y="3820743"/>
            <a:ext cx="4092435" cy="2183768"/>
          </a:xfrm>
          <a:prstGeom prst="rect">
            <a:avLst/>
          </a:prstGeom>
        </p:spPr>
      </p:pic>
      <p:pic>
        <p:nvPicPr>
          <p:cNvPr id="7" name="object 7" descr=""/>
          <p:cNvPicPr/>
          <p:nvPr/>
        </p:nvPicPr>
        <p:blipFill>
          <a:blip r:embed="rId6" cstate="print"/>
          <a:stretch>
            <a:fillRect/>
          </a:stretch>
        </p:blipFill>
        <p:spPr>
          <a:xfrm>
            <a:off x="7098792" y="3810022"/>
            <a:ext cx="4120798" cy="2194465"/>
          </a:xfrm>
          <a:prstGeom prst="rect">
            <a:avLst/>
          </a:prstGeom>
        </p:spPr>
      </p:pic>
      <p:sp>
        <p:nvSpPr>
          <p:cNvPr id="8" name="object 8" descr=""/>
          <p:cNvSpPr txBox="1"/>
          <p:nvPr/>
        </p:nvSpPr>
        <p:spPr>
          <a:xfrm>
            <a:off x="2606167" y="3295903"/>
            <a:ext cx="1623695" cy="330835"/>
          </a:xfrm>
          <a:prstGeom prst="rect">
            <a:avLst/>
          </a:prstGeom>
        </p:spPr>
        <p:txBody>
          <a:bodyPr wrap="square" lIns="0" tIns="13335" rIns="0" bIns="0" rtlCol="0" vert="horz">
            <a:spAutoFit/>
          </a:bodyPr>
          <a:lstStyle/>
          <a:p>
            <a:pPr marL="12700">
              <a:lnSpc>
                <a:spcPct val="100000"/>
              </a:lnSpc>
              <a:spcBef>
                <a:spcPts val="105"/>
              </a:spcBef>
            </a:pPr>
            <a:r>
              <a:rPr dirty="0" sz="2000" b="1">
                <a:solidFill>
                  <a:srgbClr val="1F517B"/>
                </a:solidFill>
                <a:latin typeface="微软雅黑"/>
                <a:cs typeface="微软雅黑"/>
              </a:rPr>
              <a:t>例</a:t>
            </a:r>
            <a:r>
              <a:rPr dirty="0" sz="2000" spc="-10" b="1">
                <a:solidFill>
                  <a:srgbClr val="1F517B"/>
                </a:solidFill>
                <a:latin typeface="微软雅黑"/>
                <a:cs typeface="微软雅黑"/>
              </a:rPr>
              <a:t>：MS-</a:t>
            </a:r>
            <a:r>
              <a:rPr dirty="0" sz="2000" spc="-25" b="1">
                <a:solidFill>
                  <a:srgbClr val="1F517B"/>
                </a:solidFill>
                <a:latin typeface="微软雅黑"/>
                <a:cs typeface="微软雅黑"/>
              </a:rPr>
              <a:t>DOS</a:t>
            </a:r>
            <a:endParaRPr sz="2000">
              <a:latin typeface="微软雅黑"/>
              <a:cs typeface="微软雅黑"/>
            </a:endParaRPr>
          </a:p>
        </p:txBody>
      </p:sp>
      <p:sp>
        <p:nvSpPr>
          <p:cNvPr id="9" name="object 9" descr=""/>
          <p:cNvSpPr txBox="1"/>
          <p:nvPr/>
        </p:nvSpPr>
        <p:spPr>
          <a:xfrm>
            <a:off x="8390635" y="3295903"/>
            <a:ext cx="1218565" cy="330835"/>
          </a:xfrm>
          <a:prstGeom prst="rect">
            <a:avLst/>
          </a:prstGeom>
        </p:spPr>
        <p:txBody>
          <a:bodyPr wrap="square" lIns="0" tIns="13335" rIns="0" bIns="0" rtlCol="0" vert="horz">
            <a:spAutoFit/>
          </a:bodyPr>
          <a:lstStyle/>
          <a:p>
            <a:pPr marL="12700">
              <a:lnSpc>
                <a:spcPct val="100000"/>
              </a:lnSpc>
              <a:spcBef>
                <a:spcPts val="105"/>
              </a:spcBef>
            </a:pPr>
            <a:r>
              <a:rPr dirty="0" sz="2000" b="1">
                <a:solidFill>
                  <a:srgbClr val="1F517B"/>
                </a:solidFill>
                <a:latin typeface="微软雅黑"/>
                <a:cs typeface="微软雅黑"/>
              </a:rPr>
              <a:t>例</a:t>
            </a:r>
            <a:r>
              <a:rPr dirty="0" sz="2000" spc="-10" b="1">
                <a:solidFill>
                  <a:srgbClr val="1F517B"/>
                </a:solidFill>
                <a:latin typeface="微软雅黑"/>
                <a:cs typeface="微软雅黑"/>
              </a:rPr>
              <a:t>：pSOS</a:t>
            </a:r>
            <a:endParaRPr sz="2000">
              <a:latin typeface="微软雅黑"/>
              <a:cs typeface="微软雅黑"/>
            </a:endParaRPr>
          </a:p>
        </p:txBody>
      </p:sp>
      <p:sp>
        <p:nvSpPr>
          <p:cNvPr id="10" name="object 10" descr=""/>
          <p:cNvSpPr txBox="1"/>
          <p:nvPr/>
        </p:nvSpPr>
        <p:spPr>
          <a:xfrm>
            <a:off x="2403475" y="6005576"/>
            <a:ext cx="1721485" cy="331470"/>
          </a:xfrm>
          <a:prstGeom prst="rect">
            <a:avLst/>
          </a:prstGeom>
        </p:spPr>
        <p:txBody>
          <a:bodyPr wrap="square" lIns="0" tIns="13335" rIns="0" bIns="0" rtlCol="0" vert="horz">
            <a:spAutoFit/>
          </a:bodyPr>
          <a:lstStyle/>
          <a:p>
            <a:pPr marL="12700">
              <a:lnSpc>
                <a:spcPct val="100000"/>
              </a:lnSpc>
              <a:spcBef>
                <a:spcPts val="105"/>
              </a:spcBef>
            </a:pPr>
            <a:r>
              <a:rPr dirty="0" sz="2000" spc="-10" b="1">
                <a:solidFill>
                  <a:srgbClr val="1F517B"/>
                </a:solidFill>
                <a:latin typeface="微软雅黑"/>
                <a:cs typeface="微软雅黑"/>
              </a:rPr>
              <a:t>例：传统</a:t>
            </a:r>
            <a:r>
              <a:rPr dirty="0" sz="2000" spc="-20" b="1">
                <a:solidFill>
                  <a:srgbClr val="1F517B"/>
                </a:solidFill>
                <a:latin typeface="微软雅黑"/>
                <a:cs typeface="微软雅黑"/>
              </a:rPr>
              <a:t>UNIX</a:t>
            </a:r>
            <a:endParaRPr sz="2000">
              <a:latin typeface="微软雅黑"/>
              <a:cs typeface="微软雅黑"/>
            </a:endParaRPr>
          </a:p>
        </p:txBody>
      </p:sp>
      <p:sp>
        <p:nvSpPr>
          <p:cNvPr id="11" name="object 11" descr=""/>
          <p:cNvSpPr txBox="1"/>
          <p:nvPr/>
        </p:nvSpPr>
        <p:spPr>
          <a:xfrm>
            <a:off x="8344027" y="6010147"/>
            <a:ext cx="1721485" cy="330835"/>
          </a:xfrm>
          <a:prstGeom prst="rect">
            <a:avLst/>
          </a:prstGeom>
        </p:spPr>
        <p:txBody>
          <a:bodyPr wrap="square" lIns="0" tIns="12700" rIns="0" bIns="0" rtlCol="0" vert="horz">
            <a:spAutoFit/>
          </a:bodyPr>
          <a:lstStyle/>
          <a:p>
            <a:pPr marL="12700">
              <a:lnSpc>
                <a:spcPct val="100000"/>
              </a:lnSpc>
              <a:spcBef>
                <a:spcPts val="100"/>
              </a:spcBef>
            </a:pPr>
            <a:r>
              <a:rPr dirty="0" sz="2000" b="1">
                <a:solidFill>
                  <a:srgbClr val="1F517B"/>
                </a:solidFill>
                <a:latin typeface="微软雅黑"/>
                <a:cs typeface="微软雅黑"/>
              </a:rPr>
              <a:t>例：现代</a:t>
            </a:r>
            <a:r>
              <a:rPr dirty="0" sz="2000" spc="-20" b="1">
                <a:solidFill>
                  <a:srgbClr val="1F517B"/>
                </a:solidFill>
                <a:latin typeface="微软雅黑"/>
                <a:cs typeface="微软雅黑"/>
              </a:rPr>
              <a:t>UNIX</a:t>
            </a:r>
            <a:endParaRPr sz="2000">
              <a:latin typeface="微软雅黑"/>
              <a:cs typeface="微软雅黑"/>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0" y="0"/>
            <a:ext cx="12192000" cy="6857999"/>
          </a:xfrm>
          <a:prstGeom prst="rect">
            <a:avLst/>
          </a:prstGeom>
        </p:spPr>
      </p:pic>
      <p:sp>
        <p:nvSpPr>
          <p:cNvPr id="3" name="object 3" descr=""/>
          <p:cNvSpPr/>
          <p:nvPr/>
        </p:nvSpPr>
        <p:spPr>
          <a:xfrm>
            <a:off x="12191" y="6691883"/>
            <a:ext cx="12179935" cy="166370"/>
          </a:xfrm>
          <a:custGeom>
            <a:avLst/>
            <a:gdLst/>
            <a:ahLst/>
            <a:cxnLst/>
            <a:rect l="l" t="t" r="r" b="b"/>
            <a:pathLst>
              <a:path w="12179935" h="166370">
                <a:moveTo>
                  <a:pt x="12179808" y="0"/>
                </a:moveTo>
                <a:lnTo>
                  <a:pt x="0" y="0"/>
                </a:lnTo>
                <a:lnTo>
                  <a:pt x="0" y="166114"/>
                </a:lnTo>
                <a:lnTo>
                  <a:pt x="12179808" y="166114"/>
                </a:lnTo>
                <a:lnTo>
                  <a:pt x="12179808" y="0"/>
                </a:lnTo>
                <a:close/>
              </a:path>
            </a:pathLst>
          </a:custGeom>
          <a:solidFill>
            <a:srgbClr val="1F517B"/>
          </a:solidFill>
        </p:spPr>
        <p:txBody>
          <a:bodyPr wrap="square" lIns="0" tIns="0" rIns="0" bIns="0" rtlCol="0"/>
          <a:lstStyle/>
          <a:p/>
        </p:txBody>
      </p:sp>
      <p:pic>
        <p:nvPicPr>
          <p:cNvPr id="4" name="object 4" descr=""/>
          <p:cNvPicPr/>
          <p:nvPr/>
        </p:nvPicPr>
        <p:blipFill>
          <a:blip r:embed="rId3" cstate="print"/>
          <a:stretch>
            <a:fillRect/>
          </a:stretch>
        </p:blipFill>
        <p:spPr>
          <a:xfrm>
            <a:off x="10056876" y="313943"/>
            <a:ext cx="1853183" cy="451103"/>
          </a:xfrm>
          <a:prstGeom prst="rect">
            <a:avLst/>
          </a:prstGeom>
        </p:spPr>
      </p:pic>
      <p:sp>
        <p:nvSpPr>
          <p:cNvPr id="5" name="object 5" descr=""/>
          <p:cNvSpPr/>
          <p:nvPr/>
        </p:nvSpPr>
        <p:spPr>
          <a:xfrm>
            <a:off x="326136" y="781050"/>
            <a:ext cx="107314" cy="11430"/>
          </a:xfrm>
          <a:custGeom>
            <a:avLst/>
            <a:gdLst/>
            <a:ahLst/>
            <a:cxnLst/>
            <a:rect l="l" t="t" r="r" b="b"/>
            <a:pathLst>
              <a:path w="107315" h="11429">
                <a:moveTo>
                  <a:pt x="0" y="11429"/>
                </a:moveTo>
                <a:lnTo>
                  <a:pt x="107289" y="11429"/>
                </a:lnTo>
                <a:lnTo>
                  <a:pt x="107289" y="0"/>
                </a:lnTo>
                <a:lnTo>
                  <a:pt x="0" y="0"/>
                </a:lnTo>
                <a:lnTo>
                  <a:pt x="0" y="11429"/>
                </a:lnTo>
                <a:close/>
              </a:path>
            </a:pathLst>
          </a:custGeom>
          <a:solidFill>
            <a:srgbClr val="1F517B"/>
          </a:solidFill>
        </p:spPr>
        <p:txBody>
          <a:bodyPr wrap="square" lIns="0" tIns="0" rIns="0" bIns="0" rtlCol="0"/>
          <a:lstStyle/>
          <a:p/>
        </p:txBody>
      </p:sp>
      <p:sp>
        <p:nvSpPr>
          <p:cNvPr id="6" name="object 6" descr=""/>
          <p:cNvSpPr/>
          <p:nvPr/>
        </p:nvSpPr>
        <p:spPr>
          <a:xfrm>
            <a:off x="479145" y="781050"/>
            <a:ext cx="1234440" cy="11430"/>
          </a:xfrm>
          <a:custGeom>
            <a:avLst/>
            <a:gdLst/>
            <a:ahLst/>
            <a:cxnLst/>
            <a:rect l="l" t="t" r="r" b="b"/>
            <a:pathLst>
              <a:path w="1234439" h="11429">
                <a:moveTo>
                  <a:pt x="0" y="11429"/>
                </a:moveTo>
                <a:lnTo>
                  <a:pt x="1233830" y="11429"/>
                </a:lnTo>
                <a:lnTo>
                  <a:pt x="1233830" y="0"/>
                </a:lnTo>
                <a:lnTo>
                  <a:pt x="0" y="0"/>
                </a:lnTo>
                <a:lnTo>
                  <a:pt x="0" y="11429"/>
                </a:lnTo>
                <a:close/>
              </a:path>
            </a:pathLst>
          </a:custGeom>
          <a:solidFill>
            <a:srgbClr val="1F517B"/>
          </a:solidFill>
        </p:spPr>
        <p:txBody>
          <a:bodyPr wrap="square" lIns="0" tIns="0" rIns="0" bIns="0" rtlCol="0"/>
          <a:lstStyle/>
          <a:p/>
        </p:txBody>
      </p:sp>
      <p:sp>
        <p:nvSpPr>
          <p:cNvPr id="7" name="object 7" descr=""/>
          <p:cNvSpPr/>
          <p:nvPr/>
        </p:nvSpPr>
        <p:spPr>
          <a:xfrm>
            <a:off x="326136" y="773430"/>
            <a:ext cx="107314" cy="7620"/>
          </a:xfrm>
          <a:custGeom>
            <a:avLst/>
            <a:gdLst/>
            <a:ahLst/>
            <a:cxnLst/>
            <a:rect l="l" t="t" r="r" b="b"/>
            <a:pathLst>
              <a:path w="107315" h="7620">
                <a:moveTo>
                  <a:pt x="0" y="7620"/>
                </a:moveTo>
                <a:lnTo>
                  <a:pt x="107289" y="7620"/>
                </a:lnTo>
                <a:lnTo>
                  <a:pt x="107289" y="0"/>
                </a:lnTo>
                <a:lnTo>
                  <a:pt x="0" y="0"/>
                </a:lnTo>
                <a:lnTo>
                  <a:pt x="0" y="7620"/>
                </a:lnTo>
                <a:close/>
              </a:path>
            </a:pathLst>
          </a:custGeom>
          <a:solidFill>
            <a:srgbClr val="1F517B"/>
          </a:solidFill>
        </p:spPr>
        <p:txBody>
          <a:bodyPr wrap="square" lIns="0" tIns="0" rIns="0" bIns="0" rtlCol="0"/>
          <a:lstStyle/>
          <a:p/>
        </p:txBody>
      </p:sp>
      <p:sp>
        <p:nvSpPr>
          <p:cNvPr id="8" name="object 8" descr=""/>
          <p:cNvSpPr/>
          <p:nvPr/>
        </p:nvSpPr>
        <p:spPr>
          <a:xfrm>
            <a:off x="326136" y="374650"/>
            <a:ext cx="34290" cy="398780"/>
          </a:xfrm>
          <a:custGeom>
            <a:avLst/>
            <a:gdLst/>
            <a:ahLst/>
            <a:cxnLst/>
            <a:rect l="l" t="t" r="r" b="b"/>
            <a:pathLst>
              <a:path w="34289" h="398780">
                <a:moveTo>
                  <a:pt x="0" y="398779"/>
                </a:moveTo>
                <a:lnTo>
                  <a:pt x="33832" y="398779"/>
                </a:lnTo>
                <a:lnTo>
                  <a:pt x="33832" y="0"/>
                </a:lnTo>
                <a:lnTo>
                  <a:pt x="0" y="0"/>
                </a:lnTo>
                <a:lnTo>
                  <a:pt x="0" y="398779"/>
                </a:lnTo>
                <a:close/>
              </a:path>
            </a:pathLst>
          </a:custGeom>
          <a:solidFill>
            <a:srgbClr val="1F517B"/>
          </a:solidFill>
        </p:spPr>
        <p:txBody>
          <a:bodyPr wrap="square" lIns="0" tIns="0" rIns="0" bIns="0" rtlCol="0"/>
          <a:lstStyle/>
          <a:p/>
        </p:txBody>
      </p:sp>
      <p:sp>
        <p:nvSpPr>
          <p:cNvPr id="9" name="object 9" descr=""/>
          <p:cNvSpPr/>
          <p:nvPr/>
        </p:nvSpPr>
        <p:spPr>
          <a:xfrm>
            <a:off x="405688" y="374650"/>
            <a:ext cx="27940" cy="398780"/>
          </a:xfrm>
          <a:custGeom>
            <a:avLst/>
            <a:gdLst/>
            <a:ahLst/>
            <a:cxnLst/>
            <a:rect l="l" t="t" r="r" b="b"/>
            <a:pathLst>
              <a:path w="27940" h="398780">
                <a:moveTo>
                  <a:pt x="0" y="398779"/>
                </a:moveTo>
                <a:lnTo>
                  <a:pt x="27736" y="398779"/>
                </a:lnTo>
                <a:lnTo>
                  <a:pt x="27736" y="0"/>
                </a:lnTo>
                <a:lnTo>
                  <a:pt x="0" y="0"/>
                </a:lnTo>
                <a:lnTo>
                  <a:pt x="0" y="398779"/>
                </a:lnTo>
                <a:close/>
              </a:path>
            </a:pathLst>
          </a:custGeom>
          <a:solidFill>
            <a:srgbClr val="1F517B"/>
          </a:solidFill>
        </p:spPr>
        <p:txBody>
          <a:bodyPr wrap="square" lIns="0" tIns="0" rIns="0" bIns="0" rtlCol="0"/>
          <a:lstStyle/>
          <a:p/>
        </p:txBody>
      </p:sp>
      <p:sp>
        <p:nvSpPr>
          <p:cNvPr id="10" name="object 10" descr=""/>
          <p:cNvSpPr/>
          <p:nvPr/>
        </p:nvSpPr>
        <p:spPr>
          <a:xfrm>
            <a:off x="479145" y="374650"/>
            <a:ext cx="15875" cy="398780"/>
          </a:xfrm>
          <a:custGeom>
            <a:avLst/>
            <a:gdLst/>
            <a:ahLst/>
            <a:cxnLst/>
            <a:rect l="l" t="t" r="r" b="b"/>
            <a:pathLst>
              <a:path w="15875" h="398780">
                <a:moveTo>
                  <a:pt x="0" y="398779"/>
                </a:moveTo>
                <a:lnTo>
                  <a:pt x="15836" y="398779"/>
                </a:lnTo>
                <a:lnTo>
                  <a:pt x="15836" y="0"/>
                </a:lnTo>
                <a:lnTo>
                  <a:pt x="0" y="0"/>
                </a:lnTo>
                <a:lnTo>
                  <a:pt x="0" y="398779"/>
                </a:lnTo>
                <a:close/>
              </a:path>
            </a:pathLst>
          </a:custGeom>
          <a:solidFill>
            <a:srgbClr val="1F517B"/>
          </a:solidFill>
        </p:spPr>
        <p:txBody>
          <a:bodyPr wrap="square" lIns="0" tIns="0" rIns="0" bIns="0" rtlCol="0"/>
          <a:lstStyle/>
          <a:p/>
        </p:txBody>
      </p:sp>
      <p:sp>
        <p:nvSpPr>
          <p:cNvPr id="11" name="object 11" descr=""/>
          <p:cNvSpPr/>
          <p:nvPr/>
        </p:nvSpPr>
        <p:spPr>
          <a:xfrm>
            <a:off x="326136" y="359409"/>
            <a:ext cx="34290" cy="15240"/>
          </a:xfrm>
          <a:custGeom>
            <a:avLst/>
            <a:gdLst/>
            <a:ahLst/>
            <a:cxnLst/>
            <a:rect l="l" t="t" r="r" b="b"/>
            <a:pathLst>
              <a:path w="34289" h="15239">
                <a:moveTo>
                  <a:pt x="0" y="15240"/>
                </a:moveTo>
                <a:lnTo>
                  <a:pt x="33832" y="15240"/>
                </a:lnTo>
                <a:lnTo>
                  <a:pt x="33832" y="0"/>
                </a:lnTo>
                <a:lnTo>
                  <a:pt x="0" y="0"/>
                </a:lnTo>
                <a:lnTo>
                  <a:pt x="0" y="15240"/>
                </a:lnTo>
                <a:close/>
              </a:path>
            </a:pathLst>
          </a:custGeom>
          <a:solidFill>
            <a:srgbClr val="1F517B"/>
          </a:solidFill>
        </p:spPr>
        <p:txBody>
          <a:bodyPr wrap="square" lIns="0" tIns="0" rIns="0" bIns="0" rtlCol="0"/>
          <a:lstStyle/>
          <a:p/>
        </p:txBody>
      </p:sp>
      <p:sp>
        <p:nvSpPr>
          <p:cNvPr id="12" name="object 12" descr=""/>
          <p:cNvSpPr/>
          <p:nvPr/>
        </p:nvSpPr>
        <p:spPr>
          <a:xfrm>
            <a:off x="405688" y="359409"/>
            <a:ext cx="89535" cy="15240"/>
          </a:xfrm>
          <a:custGeom>
            <a:avLst/>
            <a:gdLst/>
            <a:ahLst/>
            <a:cxnLst/>
            <a:rect l="l" t="t" r="r" b="b"/>
            <a:pathLst>
              <a:path w="89534" h="15239">
                <a:moveTo>
                  <a:pt x="0" y="15240"/>
                </a:moveTo>
                <a:lnTo>
                  <a:pt x="89293" y="15240"/>
                </a:lnTo>
                <a:lnTo>
                  <a:pt x="89293" y="0"/>
                </a:lnTo>
                <a:lnTo>
                  <a:pt x="0" y="0"/>
                </a:lnTo>
                <a:lnTo>
                  <a:pt x="0" y="15240"/>
                </a:lnTo>
                <a:close/>
              </a:path>
            </a:pathLst>
          </a:custGeom>
          <a:solidFill>
            <a:srgbClr val="1F517B"/>
          </a:solidFill>
        </p:spPr>
        <p:txBody>
          <a:bodyPr wrap="square" lIns="0" tIns="0" rIns="0" bIns="0" rtlCol="0"/>
          <a:lstStyle/>
          <a:p/>
        </p:txBody>
      </p:sp>
      <p:pic>
        <p:nvPicPr>
          <p:cNvPr id="13" name="object 13" descr=""/>
          <p:cNvPicPr/>
          <p:nvPr/>
        </p:nvPicPr>
        <p:blipFill>
          <a:blip r:embed="rId4" cstate="print"/>
          <a:stretch>
            <a:fillRect/>
          </a:stretch>
        </p:blipFill>
        <p:spPr>
          <a:xfrm>
            <a:off x="2674620" y="2275332"/>
            <a:ext cx="7082028" cy="2502408"/>
          </a:xfrm>
          <a:prstGeom prst="rect">
            <a:avLst/>
          </a:prstGeom>
        </p:spPr>
      </p:pic>
      <p:sp>
        <p:nvSpPr>
          <p:cNvPr id="14" name="object 14" descr=""/>
          <p:cNvSpPr txBox="1"/>
          <p:nvPr/>
        </p:nvSpPr>
        <p:spPr>
          <a:xfrm>
            <a:off x="6067805" y="2504058"/>
            <a:ext cx="610870" cy="330835"/>
          </a:xfrm>
          <a:prstGeom prst="rect">
            <a:avLst/>
          </a:prstGeom>
        </p:spPr>
        <p:txBody>
          <a:bodyPr wrap="square" lIns="0" tIns="13335" rIns="0" bIns="0" rtlCol="0" vert="horz">
            <a:spAutoFit/>
          </a:bodyPr>
          <a:lstStyle/>
          <a:p>
            <a:pPr marL="12700">
              <a:lnSpc>
                <a:spcPct val="100000"/>
              </a:lnSpc>
              <a:spcBef>
                <a:spcPts val="105"/>
              </a:spcBef>
            </a:pPr>
            <a:r>
              <a:rPr dirty="0" sz="2000" spc="-20" b="1">
                <a:solidFill>
                  <a:srgbClr val="1F517B"/>
                </a:solidFill>
                <a:latin typeface="微软雅黑"/>
                <a:cs typeface="微软雅黑"/>
              </a:rPr>
              <a:t>运 行</a:t>
            </a:r>
            <a:endParaRPr sz="2000">
              <a:latin typeface="微软雅黑"/>
              <a:cs typeface="微软雅黑"/>
            </a:endParaRPr>
          </a:p>
        </p:txBody>
      </p:sp>
      <p:sp>
        <p:nvSpPr>
          <p:cNvPr id="15" name="object 15" descr=""/>
          <p:cNvSpPr txBox="1"/>
          <p:nvPr/>
        </p:nvSpPr>
        <p:spPr>
          <a:xfrm>
            <a:off x="8851518" y="2709163"/>
            <a:ext cx="535305" cy="330835"/>
          </a:xfrm>
          <a:prstGeom prst="rect">
            <a:avLst/>
          </a:prstGeom>
        </p:spPr>
        <p:txBody>
          <a:bodyPr wrap="square" lIns="0" tIns="13335" rIns="0" bIns="0" rtlCol="0" vert="horz">
            <a:spAutoFit/>
          </a:bodyPr>
          <a:lstStyle/>
          <a:p>
            <a:pPr marL="12700">
              <a:lnSpc>
                <a:spcPct val="100000"/>
              </a:lnSpc>
              <a:spcBef>
                <a:spcPts val="105"/>
              </a:spcBef>
            </a:pPr>
            <a:r>
              <a:rPr dirty="0" sz="2000" spc="-25" b="1">
                <a:solidFill>
                  <a:srgbClr val="1F517B"/>
                </a:solidFill>
                <a:latin typeface="微软雅黑"/>
                <a:cs typeface="微软雅黑"/>
              </a:rPr>
              <a:t>终止</a:t>
            </a:r>
            <a:endParaRPr sz="2000">
              <a:latin typeface="微软雅黑"/>
              <a:cs typeface="微软雅黑"/>
            </a:endParaRPr>
          </a:p>
        </p:txBody>
      </p:sp>
      <p:sp>
        <p:nvSpPr>
          <p:cNvPr id="16" name="object 16" descr=""/>
          <p:cNvSpPr txBox="1"/>
          <p:nvPr/>
        </p:nvSpPr>
        <p:spPr>
          <a:xfrm>
            <a:off x="3088639" y="4207002"/>
            <a:ext cx="534670" cy="330835"/>
          </a:xfrm>
          <a:prstGeom prst="rect">
            <a:avLst/>
          </a:prstGeom>
        </p:spPr>
        <p:txBody>
          <a:bodyPr wrap="square" lIns="0" tIns="12700" rIns="0" bIns="0" rtlCol="0" vert="horz">
            <a:spAutoFit/>
          </a:bodyPr>
          <a:lstStyle/>
          <a:p>
            <a:pPr marL="12700">
              <a:lnSpc>
                <a:spcPct val="100000"/>
              </a:lnSpc>
              <a:spcBef>
                <a:spcPts val="100"/>
              </a:spcBef>
            </a:pPr>
            <a:r>
              <a:rPr dirty="0" sz="2000" spc="-25" b="1">
                <a:solidFill>
                  <a:srgbClr val="1F517B"/>
                </a:solidFill>
                <a:latin typeface="微软雅黑"/>
                <a:cs typeface="微软雅黑"/>
              </a:rPr>
              <a:t>创建</a:t>
            </a:r>
            <a:endParaRPr sz="2000">
              <a:latin typeface="微软雅黑"/>
              <a:cs typeface="微软雅黑"/>
            </a:endParaRPr>
          </a:p>
        </p:txBody>
      </p:sp>
      <p:sp>
        <p:nvSpPr>
          <p:cNvPr id="17" name="object 17" descr=""/>
          <p:cNvSpPr txBox="1"/>
          <p:nvPr/>
        </p:nvSpPr>
        <p:spPr>
          <a:xfrm>
            <a:off x="4934839" y="4211192"/>
            <a:ext cx="534670" cy="330835"/>
          </a:xfrm>
          <a:prstGeom prst="rect">
            <a:avLst/>
          </a:prstGeom>
        </p:spPr>
        <p:txBody>
          <a:bodyPr wrap="square" lIns="0" tIns="12700" rIns="0" bIns="0" rtlCol="0" vert="horz">
            <a:spAutoFit/>
          </a:bodyPr>
          <a:lstStyle/>
          <a:p>
            <a:pPr marL="12700">
              <a:lnSpc>
                <a:spcPct val="100000"/>
              </a:lnSpc>
              <a:spcBef>
                <a:spcPts val="100"/>
              </a:spcBef>
            </a:pPr>
            <a:r>
              <a:rPr dirty="0" sz="2000" spc="-25" b="1">
                <a:solidFill>
                  <a:srgbClr val="1F517B"/>
                </a:solidFill>
                <a:latin typeface="微软雅黑"/>
                <a:cs typeface="微软雅黑"/>
              </a:rPr>
              <a:t>就绪</a:t>
            </a:r>
            <a:endParaRPr sz="2000">
              <a:latin typeface="微软雅黑"/>
              <a:cs typeface="微软雅黑"/>
            </a:endParaRPr>
          </a:p>
        </p:txBody>
      </p:sp>
      <p:sp>
        <p:nvSpPr>
          <p:cNvPr id="18" name="object 18" descr=""/>
          <p:cNvSpPr txBox="1"/>
          <p:nvPr/>
        </p:nvSpPr>
        <p:spPr>
          <a:xfrm>
            <a:off x="7560056" y="4240148"/>
            <a:ext cx="534670" cy="330835"/>
          </a:xfrm>
          <a:prstGeom prst="rect">
            <a:avLst/>
          </a:prstGeom>
        </p:spPr>
        <p:txBody>
          <a:bodyPr wrap="square" lIns="0" tIns="12700" rIns="0" bIns="0" rtlCol="0" vert="horz">
            <a:spAutoFit/>
          </a:bodyPr>
          <a:lstStyle/>
          <a:p>
            <a:pPr marL="12700">
              <a:lnSpc>
                <a:spcPct val="100000"/>
              </a:lnSpc>
              <a:spcBef>
                <a:spcPts val="100"/>
              </a:spcBef>
            </a:pPr>
            <a:r>
              <a:rPr dirty="0" sz="2000" spc="-25" b="1">
                <a:solidFill>
                  <a:srgbClr val="1F517B"/>
                </a:solidFill>
                <a:latin typeface="微软雅黑"/>
                <a:cs typeface="微软雅黑"/>
              </a:rPr>
              <a:t>等待</a:t>
            </a:r>
            <a:endParaRPr sz="2000">
              <a:latin typeface="微软雅黑"/>
              <a:cs typeface="微软雅黑"/>
            </a:endParaRPr>
          </a:p>
        </p:txBody>
      </p:sp>
      <p:pic>
        <p:nvPicPr>
          <p:cNvPr id="19" name="object 19" descr=""/>
          <p:cNvPicPr/>
          <p:nvPr/>
        </p:nvPicPr>
        <p:blipFill>
          <a:blip r:embed="rId5" cstate="print"/>
          <a:stretch>
            <a:fillRect/>
          </a:stretch>
        </p:blipFill>
        <p:spPr>
          <a:xfrm>
            <a:off x="338327" y="211836"/>
            <a:ext cx="2952750" cy="787145"/>
          </a:xfrm>
          <a:prstGeom prst="rect">
            <a:avLst/>
          </a:prstGeom>
        </p:spPr>
      </p:pic>
      <p:sp>
        <p:nvSpPr>
          <p:cNvPr id="20" name="object 20"/>
          <p:cNvSpPr txBox="1">
            <a:spLocks noGrp="1"/>
          </p:cNvSpPr>
          <p:nvPr>
            <p:ph type="title"/>
          </p:nvPr>
        </p:nvSpPr>
        <p:spPr>
          <a:xfrm>
            <a:off x="546303" y="300990"/>
            <a:ext cx="2511425" cy="452120"/>
          </a:xfrm>
          <a:prstGeom prst="rect"/>
        </p:spPr>
        <p:txBody>
          <a:bodyPr wrap="square" lIns="0" tIns="12065" rIns="0" bIns="0" rtlCol="0" vert="horz">
            <a:spAutoFit/>
          </a:bodyPr>
          <a:lstStyle/>
          <a:p>
            <a:pPr marL="12700">
              <a:lnSpc>
                <a:spcPct val="100000"/>
              </a:lnSpc>
              <a:spcBef>
                <a:spcPts val="95"/>
              </a:spcBef>
            </a:pPr>
            <a:r>
              <a:rPr dirty="0" spc="-35"/>
              <a:t>线</a:t>
            </a:r>
            <a:r>
              <a:rPr dirty="0" spc="-35"/>
              <a:t>程</a:t>
            </a:r>
            <a:r>
              <a:rPr dirty="0" spc="-35"/>
              <a:t>的</a:t>
            </a:r>
            <a:r>
              <a:rPr dirty="0" spc="-35"/>
              <a:t>状</a:t>
            </a:r>
            <a:r>
              <a:rPr dirty="0" spc="-35"/>
              <a:t>态</a:t>
            </a:r>
            <a:r>
              <a:rPr dirty="0" spc="-35"/>
              <a:t>变</a:t>
            </a:r>
            <a:r>
              <a:rPr dirty="0" spc="-50"/>
              <a:t>迁</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descr=""/>
          <p:cNvSpPr/>
          <p:nvPr/>
        </p:nvSpPr>
        <p:spPr>
          <a:xfrm>
            <a:off x="12191" y="6691883"/>
            <a:ext cx="12179935" cy="166370"/>
          </a:xfrm>
          <a:custGeom>
            <a:avLst/>
            <a:gdLst/>
            <a:ahLst/>
            <a:cxnLst/>
            <a:rect l="l" t="t" r="r" b="b"/>
            <a:pathLst>
              <a:path w="12179935" h="166370">
                <a:moveTo>
                  <a:pt x="12179808" y="0"/>
                </a:moveTo>
                <a:lnTo>
                  <a:pt x="0" y="0"/>
                </a:lnTo>
                <a:lnTo>
                  <a:pt x="0" y="166114"/>
                </a:lnTo>
                <a:lnTo>
                  <a:pt x="12179808" y="166114"/>
                </a:lnTo>
                <a:lnTo>
                  <a:pt x="12179808" y="0"/>
                </a:lnTo>
                <a:close/>
              </a:path>
            </a:pathLst>
          </a:custGeom>
          <a:solidFill>
            <a:srgbClr val="1F517B"/>
          </a:solidFill>
        </p:spPr>
        <p:txBody>
          <a:bodyPr wrap="square" lIns="0" tIns="0" rIns="0" bIns="0" rtlCol="0"/>
          <a:lstStyle/>
          <a:p/>
        </p:txBody>
      </p:sp>
      <p:pic>
        <p:nvPicPr>
          <p:cNvPr id="3" name="object 3" descr=""/>
          <p:cNvPicPr/>
          <p:nvPr/>
        </p:nvPicPr>
        <p:blipFill>
          <a:blip r:embed="rId2" cstate="print"/>
          <a:stretch>
            <a:fillRect/>
          </a:stretch>
        </p:blipFill>
        <p:spPr>
          <a:xfrm>
            <a:off x="10056876" y="313943"/>
            <a:ext cx="1853183" cy="451103"/>
          </a:xfrm>
          <a:prstGeom prst="rect">
            <a:avLst/>
          </a:prstGeom>
        </p:spPr>
      </p:pic>
      <p:sp>
        <p:nvSpPr>
          <p:cNvPr id="4" name="object 4" descr=""/>
          <p:cNvSpPr/>
          <p:nvPr/>
        </p:nvSpPr>
        <p:spPr>
          <a:xfrm>
            <a:off x="326136" y="781050"/>
            <a:ext cx="107314" cy="11430"/>
          </a:xfrm>
          <a:custGeom>
            <a:avLst/>
            <a:gdLst/>
            <a:ahLst/>
            <a:cxnLst/>
            <a:rect l="l" t="t" r="r" b="b"/>
            <a:pathLst>
              <a:path w="107315" h="11429">
                <a:moveTo>
                  <a:pt x="0" y="11429"/>
                </a:moveTo>
                <a:lnTo>
                  <a:pt x="107289" y="11429"/>
                </a:lnTo>
                <a:lnTo>
                  <a:pt x="107289" y="0"/>
                </a:lnTo>
                <a:lnTo>
                  <a:pt x="0" y="0"/>
                </a:lnTo>
                <a:lnTo>
                  <a:pt x="0" y="11429"/>
                </a:lnTo>
                <a:close/>
              </a:path>
            </a:pathLst>
          </a:custGeom>
          <a:solidFill>
            <a:srgbClr val="1F517B"/>
          </a:solidFill>
        </p:spPr>
        <p:txBody>
          <a:bodyPr wrap="square" lIns="0" tIns="0" rIns="0" bIns="0" rtlCol="0"/>
          <a:lstStyle/>
          <a:p/>
        </p:txBody>
      </p:sp>
      <p:sp>
        <p:nvSpPr>
          <p:cNvPr id="5" name="object 5" descr=""/>
          <p:cNvSpPr/>
          <p:nvPr/>
        </p:nvSpPr>
        <p:spPr>
          <a:xfrm>
            <a:off x="479145" y="781050"/>
            <a:ext cx="1234440" cy="11430"/>
          </a:xfrm>
          <a:custGeom>
            <a:avLst/>
            <a:gdLst/>
            <a:ahLst/>
            <a:cxnLst/>
            <a:rect l="l" t="t" r="r" b="b"/>
            <a:pathLst>
              <a:path w="1234439" h="11429">
                <a:moveTo>
                  <a:pt x="0" y="11429"/>
                </a:moveTo>
                <a:lnTo>
                  <a:pt x="1233830" y="11429"/>
                </a:lnTo>
                <a:lnTo>
                  <a:pt x="1233830" y="0"/>
                </a:lnTo>
                <a:lnTo>
                  <a:pt x="0" y="0"/>
                </a:lnTo>
                <a:lnTo>
                  <a:pt x="0" y="11429"/>
                </a:lnTo>
                <a:close/>
              </a:path>
            </a:pathLst>
          </a:custGeom>
          <a:solidFill>
            <a:srgbClr val="1F517B"/>
          </a:solidFill>
        </p:spPr>
        <p:txBody>
          <a:bodyPr wrap="square" lIns="0" tIns="0" rIns="0" bIns="0" rtlCol="0"/>
          <a:lstStyle/>
          <a:p/>
        </p:txBody>
      </p:sp>
      <p:sp>
        <p:nvSpPr>
          <p:cNvPr id="6" name="object 6" descr=""/>
          <p:cNvSpPr/>
          <p:nvPr/>
        </p:nvSpPr>
        <p:spPr>
          <a:xfrm>
            <a:off x="326136" y="773430"/>
            <a:ext cx="107314" cy="7620"/>
          </a:xfrm>
          <a:custGeom>
            <a:avLst/>
            <a:gdLst/>
            <a:ahLst/>
            <a:cxnLst/>
            <a:rect l="l" t="t" r="r" b="b"/>
            <a:pathLst>
              <a:path w="107315" h="7620">
                <a:moveTo>
                  <a:pt x="0" y="7620"/>
                </a:moveTo>
                <a:lnTo>
                  <a:pt x="107289" y="7620"/>
                </a:lnTo>
                <a:lnTo>
                  <a:pt x="107289" y="0"/>
                </a:lnTo>
                <a:lnTo>
                  <a:pt x="0" y="0"/>
                </a:lnTo>
                <a:lnTo>
                  <a:pt x="0" y="7620"/>
                </a:lnTo>
                <a:close/>
              </a:path>
            </a:pathLst>
          </a:custGeom>
          <a:solidFill>
            <a:srgbClr val="1F517B"/>
          </a:solidFill>
        </p:spPr>
        <p:txBody>
          <a:bodyPr wrap="square" lIns="0" tIns="0" rIns="0" bIns="0" rtlCol="0"/>
          <a:lstStyle/>
          <a:p/>
        </p:txBody>
      </p:sp>
      <p:sp>
        <p:nvSpPr>
          <p:cNvPr id="7" name="object 7" descr=""/>
          <p:cNvSpPr/>
          <p:nvPr/>
        </p:nvSpPr>
        <p:spPr>
          <a:xfrm>
            <a:off x="326136" y="374650"/>
            <a:ext cx="34290" cy="398780"/>
          </a:xfrm>
          <a:custGeom>
            <a:avLst/>
            <a:gdLst/>
            <a:ahLst/>
            <a:cxnLst/>
            <a:rect l="l" t="t" r="r" b="b"/>
            <a:pathLst>
              <a:path w="34289" h="398780">
                <a:moveTo>
                  <a:pt x="0" y="398779"/>
                </a:moveTo>
                <a:lnTo>
                  <a:pt x="33832" y="398779"/>
                </a:lnTo>
                <a:lnTo>
                  <a:pt x="33832" y="0"/>
                </a:lnTo>
                <a:lnTo>
                  <a:pt x="0" y="0"/>
                </a:lnTo>
                <a:lnTo>
                  <a:pt x="0" y="398779"/>
                </a:lnTo>
                <a:close/>
              </a:path>
            </a:pathLst>
          </a:custGeom>
          <a:solidFill>
            <a:srgbClr val="1F517B"/>
          </a:solidFill>
        </p:spPr>
        <p:txBody>
          <a:bodyPr wrap="square" lIns="0" tIns="0" rIns="0" bIns="0" rtlCol="0"/>
          <a:lstStyle/>
          <a:p/>
        </p:txBody>
      </p:sp>
      <p:sp>
        <p:nvSpPr>
          <p:cNvPr id="8" name="object 8" descr=""/>
          <p:cNvSpPr/>
          <p:nvPr/>
        </p:nvSpPr>
        <p:spPr>
          <a:xfrm>
            <a:off x="405688" y="374650"/>
            <a:ext cx="27940" cy="398780"/>
          </a:xfrm>
          <a:custGeom>
            <a:avLst/>
            <a:gdLst/>
            <a:ahLst/>
            <a:cxnLst/>
            <a:rect l="l" t="t" r="r" b="b"/>
            <a:pathLst>
              <a:path w="27940" h="398780">
                <a:moveTo>
                  <a:pt x="0" y="398779"/>
                </a:moveTo>
                <a:lnTo>
                  <a:pt x="27736" y="398779"/>
                </a:lnTo>
                <a:lnTo>
                  <a:pt x="27736" y="0"/>
                </a:lnTo>
                <a:lnTo>
                  <a:pt x="0" y="0"/>
                </a:lnTo>
                <a:lnTo>
                  <a:pt x="0" y="398779"/>
                </a:lnTo>
                <a:close/>
              </a:path>
            </a:pathLst>
          </a:custGeom>
          <a:solidFill>
            <a:srgbClr val="1F517B"/>
          </a:solidFill>
        </p:spPr>
        <p:txBody>
          <a:bodyPr wrap="square" lIns="0" tIns="0" rIns="0" bIns="0" rtlCol="0"/>
          <a:lstStyle/>
          <a:p/>
        </p:txBody>
      </p:sp>
      <p:sp>
        <p:nvSpPr>
          <p:cNvPr id="9" name="object 9" descr=""/>
          <p:cNvSpPr/>
          <p:nvPr/>
        </p:nvSpPr>
        <p:spPr>
          <a:xfrm>
            <a:off x="479145" y="374650"/>
            <a:ext cx="15875" cy="398780"/>
          </a:xfrm>
          <a:custGeom>
            <a:avLst/>
            <a:gdLst/>
            <a:ahLst/>
            <a:cxnLst/>
            <a:rect l="l" t="t" r="r" b="b"/>
            <a:pathLst>
              <a:path w="15875" h="398780">
                <a:moveTo>
                  <a:pt x="0" y="398779"/>
                </a:moveTo>
                <a:lnTo>
                  <a:pt x="15836" y="398779"/>
                </a:lnTo>
                <a:lnTo>
                  <a:pt x="15836" y="0"/>
                </a:lnTo>
                <a:lnTo>
                  <a:pt x="0" y="0"/>
                </a:lnTo>
                <a:lnTo>
                  <a:pt x="0" y="398779"/>
                </a:lnTo>
                <a:close/>
              </a:path>
            </a:pathLst>
          </a:custGeom>
          <a:solidFill>
            <a:srgbClr val="1F517B"/>
          </a:solidFill>
        </p:spPr>
        <p:txBody>
          <a:bodyPr wrap="square" lIns="0" tIns="0" rIns="0" bIns="0" rtlCol="0"/>
          <a:lstStyle/>
          <a:p/>
        </p:txBody>
      </p:sp>
      <p:sp>
        <p:nvSpPr>
          <p:cNvPr id="10" name="object 10" descr=""/>
          <p:cNvSpPr/>
          <p:nvPr/>
        </p:nvSpPr>
        <p:spPr>
          <a:xfrm>
            <a:off x="326136" y="359409"/>
            <a:ext cx="34290" cy="15240"/>
          </a:xfrm>
          <a:custGeom>
            <a:avLst/>
            <a:gdLst/>
            <a:ahLst/>
            <a:cxnLst/>
            <a:rect l="l" t="t" r="r" b="b"/>
            <a:pathLst>
              <a:path w="34289" h="15239">
                <a:moveTo>
                  <a:pt x="0" y="15240"/>
                </a:moveTo>
                <a:lnTo>
                  <a:pt x="33832" y="15240"/>
                </a:lnTo>
                <a:lnTo>
                  <a:pt x="33832" y="0"/>
                </a:lnTo>
                <a:lnTo>
                  <a:pt x="0" y="0"/>
                </a:lnTo>
                <a:lnTo>
                  <a:pt x="0" y="15240"/>
                </a:lnTo>
                <a:close/>
              </a:path>
            </a:pathLst>
          </a:custGeom>
          <a:solidFill>
            <a:srgbClr val="1F517B"/>
          </a:solidFill>
        </p:spPr>
        <p:txBody>
          <a:bodyPr wrap="square" lIns="0" tIns="0" rIns="0" bIns="0" rtlCol="0"/>
          <a:lstStyle/>
          <a:p/>
        </p:txBody>
      </p:sp>
      <p:grpSp>
        <p:nvGrpSpPr>
          <p:cNvPr id="11" name="object 11" descr=""/>
          <p:cNvGrpSpPr/>
          <p:nvPr/>
        </p:nvGrpSpPr>
        <p:grpSpPr>
          <a:xfrm>
            <a:off x="338327" y="211836"/>
            <a:ext cx="4728210" cy="787400"/>
            <a:chOff x="338327" y="211836"/>
            <a:chExt cx="4728210" cy="787400"/>
          </a:xfrm>
        </p:grpSpPr>
        <p:sp>
          <p:nvSpPr>
            <p:cNvPr id="12" name="object 12" descr=""/>
            <p:cNvSpPr/>
            <p:nvPr/>
          </p:nvSpPr>
          <p:spPr>
            <a:xfrm>
              <a:off x="405688" y="359410"/>
              <a:ext cx="89535" cy="15240"/>
            </a:xfrm>
            <a:custGeom>
              <a:avLst/>
              <a:gdLst/>
              <a:ahLst/>
              <a:cxnLst/>
              <a:rect l="l" t="t" r="r" b="b"/>
              <a:pathLst>
                <a:path w="89534" h="15239">
                  <a:moveTo>
                    <a:pt x="0" y="15240"/>
                  </a:moveTo>
                  <a:lnTo>
                    <a:pt x="89293" y="15240"/>
                  </a:lnTo>
                  <a:lnTo>
                    <a:pt x="89293" y="0"/>
                  </a:lnTo>
                  <a:lnTo>
                    <a:pt x="0" y="0"/>
                  </a:lnTo>
                  <a:lnTo>
                    <a:pt x="0" y="15240"/>
                  </a:lnTo>
                  <a:close/>
                </a:path>
              </a:pathLst>
            </a:custGeom>
            <a:solidFill>
              <a:srgbClr val="1F517B"/>
            </a:solidFill>
          </p:spPr>
          <p:txBody>
            <a:bodyPr wrap="square" lIns="0" tIns="0" rIns="0" bIns="0" rtlCol="0"/>
            <a:lstStyle/>
            <a:p/>
          </p:txBody>
        </p:sp>
        <p:pic>
          <p:nvPicPr>
            <p:cNvPr id="13" name="object 13" descr=""/>
            <p:cNvPicPr/>
            <p:nvPr/>
          </p:nvPicPr>
          <p:blipFill>
            <a:blip r:embed="rId3" cstate="print"/>
            <a:stretch>
              <a:fillRect/>
            </a:stretch>
          </p:blipFill>
          <p:spPr>
            <a:xfrm>
              <a:off x="338327" y="211836"/>
              <a:ext cx="4728210" cy="787145"/>
            </a:xfrm>
            <a:prstGeom prst="rect">
              <a:avLst/>
            </a:prstGeom>
          </p:spPr>
        </p:pic>
      </p:grpSp>
      <p:sp>
        <p:nvSpPr>
          <p:cNvPr id="14" name="object 14"/>
          <p:cNvSpPr txBox="1">
            <a:spLocks noGrp="1"/>
          </p:cNvSpPr>
          <p:nvPr>
            <p:ph type="title"/>
          </p:nvPr>
        </p:nvSpPr>
        <p:spPr>
          <a:xfrm>
            <a:off x="546303" y="300990"/>
            <a:ext cx="4286885" cy="452120"/>
          </a:xfrm>
          <a:prstGeom prst="rect"/>
        </p:spPr>
        <p:txBody>
          <a:bodyPr wrap="square" lIns="0" tIns="12065" rIns="0" bIns="0" rtlCol="0" vert="horz">
            <a:spAutoFit/>
          </a:bodyPr>
          <a:lstStyle/>
          <a:p>
            <a:pPr marL="12700">
              <a:lnSpc>
                <a:spcPct val="100000"/>
              </a:lnSpc>
              <a:spcBef>
                <a:spcPts val="95"/>
              </a:spcBef>
            </a:pPr>
            <a:r>
              <a:rPr dirty="0" spc="-35"/>
              <a:t>采</a:t>
            </a:r>
            <a:r>
              <a:rPr dirty="0" spc="-35"/>
              <a:t>用</a:t>
            </a:r>
            <a:r>
              <a:rPr dirty="0" spc="-35"/>
              <a:t>线</a:t>
            </a:r>
            <a:r>
              <a:rPr dirty="0" spc="-35"/>
              <a:t>程</a:t>
            </a:r>
            <a:r>
              <a:rPr dirty="0" spc="-35"/>
              <a:t>进</a:t>
            </a:r>
            <a:r>
              <a:rPr dirty="0" spc="-35"/>
              <a:t>行</a:t>
            </a:r>
            <a:r>
              <a:rPr dirty="0" spc="-35"/>
              <a:t>远</a:t>
            </a:r>
            <a:r>
              <a:rPr dirty="0" spc="-35"/>
              <a:t>程</a:t>
            </a:r>
            <a:r>
              <a:rPr dirty="0" spc="-35"/>
              <a:t>过</a:t>
            </a:r>
            <a:r>
              <a:rPr dirty="0" spc="-35"/>
              <a:t>程</a:t>
            </a:r>
            <a:r>
              <a:rPr dirty="0" spc="-35"/>
              <a:t>调</a:t>
            </a:r>
            <a:r>
              <a:rPr dirty="0" spc="-50"/>
              <a:t>用</a:t>
            </a:r>
          </a:p>
        </p:txBody>
      </p:sp>
      <p:pic>
        <p:nvPicPr>
          <p:cNvPr id="15" name="object 15" descr=""/>
          <p:cNvPicPr/>
          <p:nvPr/>
        </p:nvPicPr>
        <p:blipFill>
          <a:blip r:embed="rId4" cstate="print"/>
          <a:stretch>
            <a:fillRect/>
          </a:stretch>
        </p:blipFill>
        <p:spPr>
          <a:xfrm>
            <a:off x="1266443" y="979905"/>
            <a:ext cx="9659019" cy="5539766"/>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10056876" y="313943"/>
            <a:ext cx="1853183" cy="451103"/>
          </a:xfrm>
          <a:prstGeom prst="rect">
            <a:avLst/>
          </a:prstGeom>
        </p:spPr>
      </p:pic>
      <p:sp>
        <p:nvSpPr>
          <p:cNvPr id="3" name="object 3" descr=""/>
          <p:cNvSpPr/>
          <p:nvPr/>
        </p:nvSpPr>
        <p:spPr>
          <a:xfrm>
            <a:off x="12191" y="6691883"/>
            <a:ext cx="12179935" cy="166370"/>
          </a:xfrm>
          <a:custGeom>
            <a:avLst/>
            <a:gdLst/>
            <a:ahLst/>
            <a:cxnLst/>
            <a:rect l="l" t="t" r="r" b="b"/>
            <a:pathLst>
              <a:path w="12179935" h="166370">
                <a:moveTo>
                  <a:pt x="12179808" y="0"/>
                </a:moveTo>
                <a:lnTo>
                  <a:pt x="0" y="0"/>
                </a:lnTo>
                <a:lnTo>
                  <a:pt x="0" y="166114"/>
                </a:lnTo>
                <a:lnTo>
                  <a:pt x="12179808" y="166114"/>
                </a:lnTo>
                <a:lnTo>
                  <a:pt x="12179808" y="0"/>
                </a:lnTo>
                <a:close/>
              </a:path>
            </a:pathLst>
          </a:custGeom>
          <a:solidFill>
            <a:srgbClr val="1F517B"/>
          </a:solidFill>
        </p:spPr>
        <p:txBody>
          <a:bodyPr wrap="square" lIns="0" tIns="0" rIns="0" bIns="0" rtlCol="0"/>
          <a:lstStyle/>
          <a:p/>
        </p:txBody>
      </p:sp>
      <p:sp>
        <p:nvSpPr>
          <p:cNvPr id="4" name="object 4" descr=""/>
          <p:cNvSpPr/>
          <p:nvPr/>
        </p:nvSpPr>
        <p:spPr>
          <a:xfrm>
            <a:off x="326136" y="781050"/>
            <a:ext cx="107314" cy="11430"/>
          </a:xfrm>
          <a:custGeom>
            <a:avLst/>
            <a:gdLst/>
            <a:ahLst/>
            <a:cxnLst/>
            <a:rect l="l" t="t" r="r" b="b"/>
            <a:pathLst>
              <a:path w="107315" h="11429">
                <a:moveTo>
                  <a:pt x="0" y="11429"/>
                </a:moveTo>
                <a:lnTo>
                  <a:pt x="107289" y="11429"/>
                </a:lnTo>
                <a:lnTo>
                  <a:pt x="107289" y="0"/>
                </a:lnTo>
                <a:lnTo>
                  <a:pt x="0" y="0"/>
                </a:lnTo>
                <a:lnTo>
                  <a:pt x="0" y="11429"/>
                </a:lnTo>
                <a:close/>
              </a:path>
            </a:pathLst>
          </a:custGeom>
          <a:solidFill>
            <a:srgbClr val="1F517B"/>
          </a:solidFill>
        </p:spPr>
        <p:txBody>
          <a:bodyPr wrap="square" lIns="0" tIns="0" rIns="0" bIns="0" rtlCol="0"/>
          <a:lstStyle/>
          <a:p/>
        </p:txBody>
      </p:sp>
      <p:sp>
        <p:nvSpPr>
          <p:cNvPr id="5" name="object 5" descr=""/>
          <p:cNvSpPr/>
          <p:nvPr/>
        </p:nvSpPr>
        <p:spPr>
          <a:xfrm>
            <a:off x="479145" y="781050"/>
            <a:ext cx="1234440" cy="11430"/>
          </a:xfrm>
          <a:custGeom>
            <a:avLst/>
            <a:gdLst/>
            <a:ahLst/>
            <a:cxnLst/>
            <a:rect l="l" t="t" r="r" b="b"/>
            <a:pathLst>
              <a:path w="1234439" h="11429">
                <a:moveTo>
                  <a:pt x="0" y="11429"/>
                </a:moveTo>
                <a:lnTo>
                  <a:pt x="1233830" y="11429"/>
                </a:lnTo>
                <a:lnTo>
                  <a:pt x="1233830" y="0"/>
                </a:lnTo>
                <a:lnTo>
                  <a:pt x="0" y="0"/>
                </a:lnTo>
                <a:lnTo>
                  <a:pt x="0" y="11429"/>
                </a:lnTo>
                <a:close/>
              </a:path>
            </a:pathLst>
          </a:custGeom>
          <a:solidFill>
            <a:srgbClr val="1F517B"/>
          </a:solidFill>
        </p:spPr>
        <p:txBody>
          <a:bodyPr wrap="square" lIns="0" tIns="0" rIns="0" bIns="0" rtlCol="0"/>
          <a:lstStyle/>
          <a:p/>
        </p:txBody>
      </p:sp>
      <p:sp>
        <p:nvSpPr>
          <p:cNvPr id="6" name="object 6" descr=""/>
          <p:cNvSpPr/>
          <p:nvPr/>
        </p:nvSpPr>
        <p:spPr>
          <a:xfrm>
            <a:off x="326136" y="773430"/>
            <a:ext cx="107314" cy="7620"/>
          </a:xfrm>
          <a:custGeom>
            <a:avLst/>
            <a:gdLst/>
            <a:ahLst/>
            <a:cxnLst/>
            <a:rect l="l" t="t" r="r" b="b"/>
            <a:pathLst>
              <a:path w="107315" h="7620">
                <a:moveTo>
                  <a:pt x="0" y="7620"/>
                </a:moveTo>
                <a:lnTo>
                  <a:pt x="107289" y="7620"/>
                </a:lnTo>
                <a:lnTo>
                  <a:pt x="107289" y="0"/>
                </a:lnTo>
                <a:lnTo>
                  <a:pt x="0" y="0"/>
                </a:lnTo>
                <a:lnTo>
                  <a:pt x="0" y="7620"/>
                </a:lnTo>
                <a:close/>
              </a:path>
            </a:pathLst>
          </a:custGeom>
          <a:solidFill>
            <a:srgbClr val="1F517B"/>
          </a:solidFill>
        </p:spPr>
        <p:txBody>
          <a:bodyPr wrap="square" lIns="0" tIns="0" rIns="0" bIns="0" rtlCol="0"/>
          <a:lstStyle/>
          <a:p/>
        </p:txBody>
      </p:sp>
      <p:sp>
        <p:nvSpPr>
          <p:cNvPr id="7" name="object 7" descr=""/>
          <p:cNvSpPr/>
          <p:nvPr/>
        </p:nvSpPr>
        <p:spPr>
          <a:xfrm>
            <a:off x="326136" y="374650"/>
            <a:ext cx="34290" cy="398780"/>
          </a:xfrm>
          <a:custGeom>
            <a:avLst/>
            <a:gdLst/>
            <a:ahLst/>
            <a:cxnLst/>
            <a:rect l="l" t="t" r="r" b="b"/>
            <a:pathLst>
              <a:path w="34289" h="398780">
                <a:moveTo>
                  <a:pt x="0" y="398779"/>
                </a:moveTo>
                <a:lnTo>
                  <a:pt x="33832" y="398779"/>
                </a:lnTo>
                <a:lnTo>
                  <a:pt x="33832" y="0"/>
                </a:lnTo>
                <a:lnTo>
                  <a:pt x="0" y="0"/>
                </a:lnTo>
                <a:lnTo>
                  <a:pt x="0" y="398779"/>
                </a:lnTo>
                <a:close/>
              </a:path>
            </a:pathLst>
          </a:custGeom>
          <a:solidFill>
            <a:srgbClr val="1F517B"/>
          </a:solidFill>
        </p:spPr>
        <p:txBody>
          <a:bodyPr wrap="square" lIns="0" tIns="0" rIns="0" bIns="0" rtlCol="0"/>
          <a:lstStyle/>
          <a:p/>
        </p:txBody>
      </p:sp>
      <p:sp>
        <p:nvSpPr>
          <p:cNvPr id="8" name="object 8" descr=""/>
          <p:cNvSpPr/>
          <p:nvPr/>
        </p:nvSpPr>
        <p:spPr>
          <a:xfrm>
            <a:off x="405688" y="374650"/>
            <a:ext cx="27940" cy="398780"/>
          </a:xfrm>
          <a:custGeom>
            <a:avLst/>
            <a:gdLst/>
            <a:ahLst/>
            <a:cxnLst/>
            <a:rect l="l" t="t" r="r" b="b"/>
            <a:pathLst>
              <a:path w="27940" h="398780">
                <a:moveTo>
                  <a:pt x="0" y="398779"/>
                </a:moveTo>
                <a:lnTo>
                  <a:pt x="27736" y="398779"/>
                </a:lnTo>
                <a:lnTo>
                  <a:pt x="27736" y="0"/>
                </a:lnTo>
                <a:lnTo>
                  <a:pt x="0" y="0"/>
                </a:lnTo>
                <a:lnTo>
                  <a:pt x="0" y="398779"/>
                </a:lnTo>
                <a:close/>
              </a:path>
            </a:pathLst>
          </a:custGeom>
          <a:solidFill>
            <a:srgbClr val="1F517B"/>
          </a:solidFill>
        </p:spPr>
        <p:txBody>
          <a:bodyPr wrap="square" lIns="0" tIns="0" rIns="0" bIns="0" rtlCol="0"/>
          <a:lstStyle/>
          <a:p/>
        </p:txBody>
      </p:sp>
      <p:sp>
        <p:nvSpPr>
          <p:cNvPr id="9" name="object 9" descr=""/>
          <p:cNvSpPr/>
          <p:nvPr/>
        </p:nvSpPr>
        <p:spPr>
          <a:xfrm>
            <a:off x="479145" y="374650"/>
            <a:ext cx="15875" cy="398780"/>
          </a:xfrm>
          <a:custGeom>
            <a:avLst/>
            <a:gdLst/>
            <a:ahLst/>
            <a:cxnLst/>
            <a:rect l="l" t="t" r="r" b="b"/>
            <a:pathLst>
              <a:path w="15875" h="398780">
                <a:moveTo>
                  <a:pt x="0" y="398779"/>
                </a:moveTo>
                <a:lnTo>
                  <a:pt x="15836" y="398779"/>
                </a:lnTo>
                <a:lnTo>
                  <a:pt x="15836" y="0"/>
                </a:lnTo>
                <a:lnTo>
                  <a:pt x="0" y="0"/>
                </a:lnTo>
                <a:lnTo>
                  <a:pt x="0" y="398779"/>
                </a:lnTo>
                <a:close/>
              </a:path>
            </a:pathLst>
          </a:custGeom>
          <a:solidFill>
            <a:srgbClr val="1F517B"/>
          </a:solidFill>
        </p:spPr>
        <p:txBody>
          <a:bodyPr wrap="square" lIns="0" tIns="0" rIns="0" bIns="0" rtlCol="0"/>
          <a:lstStyle/>
          <a:p/>
        </p:txBody>
      </p:sp>
      <p:sp>
        <p:nvSpPr>
          <p:cNvPr id="10" name="object 10" descr=""/>
          <p:cNvSpPr/>
          <p:nvPr/>
        </p:nvSpPr>
        <p:spPr>
          <a:xfrm>
            <a:off x="326136" y="359409"/>
            <a:ext cx="34290" cy="15240"/>
          </a:xfrm>
          <a:custGeom>
            <a:avLst/>
            <a:gdLst/>
            <a:ahLst/>
            <a:cxnLst/>
            <a:rect l="l" t="t" r="r" b="b"/>
            <a:pathLst>
              <a:path w="34289" h="15239">
                <a:moveTo>
                  <a:pt x="0" y="15240"/>
                </a:moveTo>
                <a:lnTo>
                  <a:pt x="33832" y="15240"/>
                </a:lnTo>
                <a:lnTo>
                  <a:pt x="33832" y="0"/>
                </a:lnTo>
                <a:lnTo>
                  <a:pt x="0" y="0"/>
                </a:lnTo>
                <a:lnTo>
                  <a:pt x="0" y="15240"/>
                </a:lnTo>
                <a:close/>
              </a:path>
            </a:pathLst>
          </a:custGeom>
          <a:solidFill>
            <a:srgbClr val="1F517B"/>
          </a:solidFill>
        </p:spPr>
        <p:txBody>
          <a:bodyPr wrap="square" lIns="0" tIns="0" rIns="0" bIns="0" rtlCol="0"/>
          <a:lstStyle/>
          <a:p/>
        </p:txBody>
      </p:sp>
      <p:sp>
        <p:nvSpPr>
          <p:cNvPr id="11" name="object 11" descr=""/>
          <p:cNvSpPr/>
          <p:nvPr/>
        </p:nvSpPr>
        <p:spPr>
          <a:xfrm>
            <a:off x="405688" y="359409"/>
            <a:ext cx="89535" cy="15240"/>
          </a:xfrm>
          <a:custGeom>
            <a:avLst/>
            <a:gdLst/>
            <a:ahLst/>
            <a:cxnLst/>
            <a:rect l="l" t="t" r="r" b="b"/>
            <a:pathLst>
              <a:path w="89534" h="15239">
                <a:moveTo>
                  <a:pt x="0" y="15240"/>
                </a:moveTo>
                <a:lnTo>
                  <a:pt x="89293" y="15240"/>
                </a:lnTo>
                <a:lnTo>
                  <a:pt x="89293" y="0"/>
                </a:lnTo>
                <a:lnTo>
                  <a:pt x="0" y="0"/>
                </a:lnTo>
                <a:lnTo>
                  <a:pt x="0" y="15240"/>
                </a:lnTo>
                <a:close/>
              </a:path>
            </a:pathLst>
          </a:custGeom>
          <a:solidFill>
            <a:srgbClr val="1F517B"/>
          </a:solidFill>
        </p:spPr>
        <p:txBody>
          <a:bodyPr wrap="square" lIns="0" tIns="0" rIns="0" bIns="0" rtlCol="0"/>
          <a:lstStyle/>
          <a:p/>
        </p:txBody>
      </p:sp>
      <p:pic>
        <p:nvPicPr>
          <p:cNvPr id="12" name="object 12" descr=""/>
          <p:cNvPicPr/>
          <p:nvPr/>
        </p:nvPicPr>
        <p:blipFill>
          <a:blip r:embed="rId3" cstate="print"/>
          <a:stretch>
            <a:fillRect/>
          </a:stretch>
        </p:blipFill>
        <p:spPr>
          <a:xfrm>
            <a:off x="1575816" y="1501140"/>
            <a:ext cx="9040368" cy="4242816"/>
          </a:xfrm>
          <a:prstGeom prst="rect">
            <a:avLst/>
          </a:prstGeom>
        </p:spPr>
      </p:pic>
      <p:pic>
        <p:nvPicPr>
          <p:cNvPr id="13" name="object 13" descr=""/>
          <p:cNvPicPr/>
          <p:nvPr/>
        </p:nvPicPr>
        <p:blipFill>
          <a:blip r:embed="rId4" cstate="print"/>
          <a:stretch>
            <a:fillRect/>
          </a:stretch>
        </p:blipFill>
        <p:spPr>
          <a:xfrm>
            <a:off x="358140" y="219456"/>
            <a:ext cx="5083302" cy="787146"/>
          </a:xfrm>
          <a:prstGeom prst="rect">
            <a:avLst/>
          </a:prstGeom>
        </p:spPr>
      </p:pic>
      <p:sp>
        <p:nvSpPr>
          <p:cNvPr id="14" name="object 14"/>
          <p:cNvSpPr txBox="1">
            <a:spLocks noGrp="1"/>
          </p:cNvSpPr>
          <p:nvPr>
            <p:ph type="title"/>
          </p:nvPr>
        </p:nvSpPr>
        <p:spPr>
          <a:xfrm>
            <a:off x="566724" y="309498"/>
            <a:ext cx="4641850" cy="452120"/>
          </a:xfrm>
          <a:prstGeom prst="rect"/>
        </p:spPr>
        <p:txBody>
          <a:bodyPr wrap="square" lIns="0" tIns="12065" rIns="0" bIns="0" rtlCol="0" vert="horz">
            <a:spAutoFit/>
          </a:bodyPr>
          <a:lstStyle/>
          <a:p>
            <a:pPr marL="12700">
              <a:lnSpc>
                <a:spcPct val="100000"/>
              </a:lnSpc>
              <a:spcBef>
                <a:spcPts val="95"/>
              </a:spcBef>
            </a:pPr>
            <a:r>
              <a:rPr dirty="0" spc="-35"/>
              <a:t>两</a:t>
            </a:r>
            <a:r>
              <a:rPr dirty="0" spc="-35"/>
              <a:t>个</a:t>
            </a:r>
            <a:r>
              <a:rPr dirty="0" spc="-35"/>
              <a:t>进</a:t>
            </a:r>
            <a:r>
              <a:rPr dirty="0" spc="-35"/>
              <a:t>程</a:t>
            </a:r>
            <a:r>
              <a:rPr dirty="0" spc="-35"/>
              <a:t>的</a:t>
            </a:r>
            <a:r>
              <a:rPr dirty="0" spc="-35"/>
              <a:t>三</a:t>
            </a:r>
            <a:r>
              <a:rPr dirty="0" spc="-35"/>
              <a:t>个</a:t>
            </a:r>
            <a:r>
              <a:rPr dirty="0" spc="-35"/>
              <a:t>线</a:t>
            </a:r>
            <a:r>
              <a:rPr dirty="0" spc="-35"/>
              <a:t>程</a:t>
            </a:r>
            <a:r>
              <a:rPr dirty="0" spc="-35"/>
              <a:t>交</a:t>
            </a:r>
            <a:r>
              <a:rPr dirty="0" spc="-35"/>
              <a:t>替</a:t>
            </a:r>
            <a:r>
              <a:rPr dirty="0" spc="-35"/>
              <a:t>执</a:t>
            </a:r>
            <a:r>
              <a:rPr dirty="0" spc="-50"/>
              <a:t>行</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358140" y="219456"/>
            <a:ext cx="4018026" cy="787146"/>
          </a:xfrm>
          <a:prstGeom prst="rect">
            <a:avLst/>
          </a:prstGeom>
        </p:spPr>
      </p:pic>
      <p:sp>
        <p:nvSpPr>
          <p:cNvPr id="3" name="object 3"/>
          <p:cNvSpPr txBox="1">
            <a:spLocks noGrp="1"/>
          </p:cNvSpPr>
          <p:nvPr>
            <p:ph type="title"/>
          </p:nvPr>
        </p:nvSpPr>
        <p:spPr>
          <a:xfrm>
            <a:off x="566724" y="309498"/>
            <a:ext cx="3576320" cy="452120"/>
          </a:xfrm>
          <a:prstGeom prst="rect"/>
        </p:spPr>
        <p:txBody>
          <a:bodyPr wrap="square" lIns="0" tIns="12065" rIns="0" bIns="0" rtlCol="0" vert="horz">
            <a:spAutoFit/>
          </a:bodyPr>
          <a:lstStyle/>
          <a:p>
            <a:pPr marL="12700">
              <a:lnSpc>
                <a:spcPct val="100000"/>
              </a:lnSpc>
              <a:spcBef>
                <a:spcPts val="95"/>
              </a:spcBef>
            </a:pPr>
            <a:r>
              <a:rPr dirty="0" spc="-35"/>
              <a:t>与</a:t>
            </a:r>
            <a:r>
              <a:rPr dirty="0" spc="-35"/>
              <a:t>管</a:t>
            </a:r>
            <a:r>
              <a:rPr dirty="0" spc="-35"/>
              <a:t>道</a:t>
            </a:r>
            <a:r>
              <a:rPr dirty="0" spc="-35"/>
              <a:t>相</a:t>
            </a:r>
            <a:r>
              <a:rPr dirty="0" spc="-35"/>
              <a:t>关</a:t>
            </a:r>
            <a:r>
              <a:rPr dirty="0" spc="-35"/>
              <a:t>的</a:t>
            </a:r>
            <a:r>
              <a:rPr dirty="0" spc="-35"/>
              <a:t>系</a:t>
            </a:r>
            <a:r>
              <a:rPr dirty="0" spc="-35"/>
              <a:t>统</a:t>
            </a:r>
            <a:r>
              <a:rPr dirty="0" spc="-35"/>
              <a:t>调</a:t>
            </a:r>
            <a:r>
              <a:rPr dirty="0" spc="-50"/>
              <a:t>用</a:t>
            </a:r>
          </a:p>
        </p:txBody>
      </p:sp>
      <p:sp>
        <p:nvSpPr>
          <p:cNvPr id="4" name="object 4" descr=""/>
          <p:cNvSpPr txBox="1"/>
          <p:nvPr/>
        </p:nvSpPr>
        <p:spPr>
          <a:xfrm>
            <a:off x="831291" y="989443"/>
            <a:ext cx="10039350" cy="5429250"/>
          </a:xfrm>
          <a:prstGeom prst="rect">
            <a:avLst/>
          </a:prstGeom>
        </p:spPr>
        <p:txBody>
          <a:bodyPr wrap="square" lIns="0" tIns="130175" rIns="0" bIns="0" rtlCol="0" vert="horz">
            <a:spAutoFit/>
          </a:bodyPr>
          <a:lstStyle/>
          <a:p>
            <a:pPr marL="545465" indent="-533400">
              <a:lnSpc>
                <a:spcPct val="100000"/>
              </a:lnSpc>
              <a:spcBef>
                <a:spcPts val="1025"/>
              </a:spcBef>
              <a:buClr>
                <a:srgbClr val="1F517B"/>
              </a:buClr>
              <a:buSzPct val="93750"/>
              <a:buFont typeface="Wingdings"/>
              <a:buChar char=""/>
              <a:tabLst>
                <a:tab pos="545465" algn="l"/>
                <a:tab pos="546735" algn="l"/>
                <a:tab pos="4693285" algn="l"/>
              </a:tabLst>
            </a:pPr>
            <a:r>
              <a:rPr dirty="0" sz="2400" spc="-10" b="1">
                <a:latin typeface="微软雅黑"/>
                <a:cs typeface="微软雅黑"/>
              </a:rPr>
              <a:t>创</a:t>
            </a:r>
            <a:r>
              <a:rPr dirty="0" sz="2400" spc="-10" b="1">
                <a:latin typeface="微软雅黑"/>
                <a:cs typeface="微软雅黑"/>
              </a:rPr>
              <a:t>建</a:t>
            </a:r>
            <a:r>
              <a:rPr dirty="0" sz="2400" spc="-10" b="1">
                <a:latin typeface="微软雅黑"/>
                <a:cs typeface="微软雅黑"/>
              </a:rPr>
              <a:t>无</a:t>
            </a:r>
            <a:r>
              <a:rPr dirty="0" sz="2400" spc="-10" b="1">
                <a:latin typeface="微软雅黑"/>
                <a:cs typeface="微软雅黑"/>
              </a:rPr>
              <a:t>名</a:t>
            </a:r>
            <a:r>
              <a:rPr dirty="0" sz="2400" spc="-10" b="1">
                <a:latin typeface="微软雅黑"/>
                <a:cs typeface="微软雅黑"/>
              </a:rPr>
              <a:t>管</a:t>
            </a:r>
            <a:r>
              <a:rPr dirty="0" sz="2400" spc="-10" b="1">
                <a:latin typeface="微软雅黑"/>
                <a:cs typeface="微软雅黑"/>
              </a:rPr>
              <a:t>道</a:t>
            </a:r>
            <a:r>
              <a:rPr dirty="0" sz="2400">
                <a:latin typeface="微软雅黑"/>
                <a:cs typeface="微软雅黑"/>
              </a:rPr>
              <a:t>：</a:t>
            </a:r>
            <a:r>
              <a:rPr dirty="0" sz="2200" b="1">
                <a:solidFill>
                  <a:srgbClr val="C00000"/>
                </a:solidFill>
                <a:latin typeface="微软雅黑"/>
                <a:cs typeface="微软雅黑"/>
              </a:rPr>
              <a:t>int</a:t>
            </a:r>
            <a:r>
              <a:rPr dirty="0" sz="2200" spc="-10" b="1">
                <a:solidFill>
                  <a:srgbClr val="C00000"/>
                </a:solidFill>
                <a:latin typeface="微软雅黑"/>
                <a:cs typeface="微软雅黑"/>
              </a:rPr>
              <a:t> pipefd[2];</a:t>
            </a:r>
            <a:r>
              <a:rPr dirty="0" sz="2200" b="1">
                <a:solidFill>
                  <a:srgbClr val="C00000"/>
                </a:solidFill>
                <a:latin typeface="微软雅黑"/>
                <a:cs typeface="微软雅黑"/>
              </a:rPr>
              <a:t>	int</a:t>
            </a:r>
            <a:r>
              <a:rPr dirty="0" sz="2200" spc="-35" b="1">
                <a:solidFill>
                  <a:srgbClr val="C00000"/>
                </a:solidFill>
                <a:latin typeface="微软雅黑"/>
                <a:cs typeface="微软雅黑"/>
              </a:rPr>
              <a:t> </a:t>
            </a:r>
            <a:r>
              <a:rPr dirty="0" sz="2200" spc="-10" b="1">
                <a:solidFill>
                  <a:srgbClr val="C00000"/>
                </a:solidFill>
                <a:latin typeface="微软雅黑"/>
                <a:cs typeface="微软雅黑"/>
              </a:rPr>
              <a:t>pipe(pipefd);</a:t>
            </a:r>
            <a:endParaRPr sz="2200">
              <a:latin typeface="微软雅黑"/>
              <a:cs typeface="微软雅黑"/>
            </a:endParaRPr>
          </a:p>
          <a:p>
            <a:pPr lvl="1" marL="812165" indent="-342900">
              <a:lnSpc>
                <a:spcPct val="100000"/>
              </a:lnSpc>
              <a:spcBef>
                <a:spcPts val="835"/>
              </a:spcBef>
              <a:buClr>
                <a:srgbClr val="1F517B"/>
              </a:buClr>
              <a:buSzPct val="93181"/>
              <a:buFont typeface="Arial"/>
              <a:buChar char="•"/>
              <a:tabLst>
                <a:tab pos="812165" algn="l"/>
                <a:tab pos="813435" algn="l"/>
              </a:tabLst>
            </a:pPr>
            <a:r>
              <a:rPr dirty="0" sz="2200" spc="-20">
                <a:latin typeface="微软雅黑"/>
                <a:cs typeface="微软雅黑"/>
              </a:rPr>
              <a:t>pipefd[0]</a:t>
            </a:r>
            <a:r>
              <a:rPr dirty="0" sz="2200" spc="-30">
                <a:latin typeface="微软雅黑"/>
                <a:cs typeface="微软雅黑"/>
              </a:rPr>
              <a:t>只</a:t>
            </a:r>
            <a:r>
              <a:rPr dirty="0" sz="2200" spc="-30">
                <a:latin typeface="微软雅黑"/>
                <a:cs typeface="微软雅黑"/>
              </a:rPr>
              <a:t>能</a:t>
            </a:r>
            <a:r>
              <a:rPr dirty="0" sz="2200" spc="-30">
                <a:latin typeface="微软雅黑"/>
                <a:cs typeface="微软雅黑"/>
              </a:rPr>
              <a:t>用</a:t>
            </a:r>
            <a:r>
              <a:rPr dirty="0" sz="2200" spc="-30">
                <a:latin typeface="微软雅黑"/>
                <a:cs typeface="微软雅黑"/>
              </a:rPr>
              <a:t>于</a:t>
            </a:r>
            <a:r>
              <a:rPr dirty="0" sz="2200" spc="-30">
                <a:latin typeface="微软雅黑"/>
                <a:cs typeface="微软雅黑"/>
              </a:rPr>
              <a:t>读</a:t>
            </a:r>
            <a:r>
              <a:rPr dirty="0" sz="2200" spc="-30">
                <a:latin typeface="微软雅黑"/>
                <a:cs typeface="微软雅黑"/>
              </a:rPr>
              <a:t>，</a:t>
            </a:r>
            <a:r>
              <a:rPr dirty="0" sz="2200" spc="-30">
                <a:latin typeface="微软雅黑"/>
                <a:cs typeface="微软雅黑"/>
              </a:rPr>
              <a:t>接</a:t>
            </a:r>
            <a:r>
              <a:rPr dirty="0" sz="2200" spc="-30">
                <a:latin typeface="微软雅黑"/>
                <a:cs typeface="微软雅黑"/>
              </a:rPr>
              <a:t>收</a:t>
            </a:r>
            <a:r>
              <a:rPr dirty="0" sz="2200" spc="-30">
                <a:latin typeface="微软雅黑"/>
                <a:cs typeface="微软雅黑"/>
              </a:rPr>
              <a:t>进</a:t>
            </a:r>
            <a:r>
              <a:rPr dirty="0" sz="2200" spc="-25">
                <a:latin typeface="微软雅黑"/>
                <a:cs typeface="微软雅黑"/>
              </a:rPr>
              <a:t>程</a:t>
            </a:r>
            <a:r>
              <a:rPr dirty="0" sz="2200" spc="-30">
                <a:latin typeface="微软雅黑"/>
                <a:cs typeface="微软雅黑"/>
              </a:rPr>
              <a:t>应</a:t>
            </a:r>
            <a:r>
              <a:rPr dirty="0" sz="2200" spc="-30">
                <a:latin typeface="微软雅黑"/>
                <a:cs typeface="微软雅黑"/>
              </a:rPr>
              <a:t>关</a:t>
            </a:r>
            <a:r>
              <a:rPr dirty="0" sz="2200" spc="-10">
                <a:latin typeface="微软雅黑"/>
                <a:cs typeface="微软雅黑"/>
              </a:rPr>
              <a:t>闭</a:t>
            </a:r>
            <a:r>
              <a:rPr dirty="0" sz="2200" spc="-30">
                <a:latin typeface="微软雅黑"/>
                <a:cs typeface="微软雅黑"/>
              </a:rPr>
              <a:t>写</a:t>
            </a:r>
            <a:r>
              <a:rPr dirty="0" sz="2200" spc="-30">
                <a:latin typeface="微软雅黑"/>
                <a:cs typeface="微软雅黑"/>
              </a:rPr>
              <a:t>入</a:t>
            </a:r>
            <a:r>
              <a:rPr dirty="0" sz="2200" spc="-30">
                <a:latin typeface="微软雅黑"/>
                <a:cs typeface="微软雅黑"/>
              </a:rPr>
              <a:t>端，即</a:t>
            </a:r>
            <a:r>
              <a:rPr dirty="0" sz="2200" spc="-10">
                <a:latin typeface="微软雅黑"/>
                <a:cs typeface="微软雅黑"/>
              </a:rPr>
              <a:t>close(pipefd[1])</a:t>
            </a:r>
            <a:r>
              <a:rPr dirty="0" sz="2200" spc="-50">
                <a:latin typeface="微软雅黑"/>
                <a:cs typeface="微软雅黑"/>
              </a:rPr>
              <a:t>。</a:t>
            </a:r>
            <a:endParaRPr sz="2200">
              <a:latin typeface="微软雅黑"/>
              <a:cs typeface="微软雅黑"/>
            </a:endParaRPr>
          </a:p>
          <a:p>
            <a:pPr lvl="1" marL="812165" indent="-342900">
              <a:lnSpc>
                <a:spcPct val="100000"/>
              </a:lnSpc>
              <a:spcBef>
                <a:spcPts val="795"/>
              </a:spcBef>
              <a:buClr>
                <a:srgbClr val="1F517B"/>
              </a:buClr>
              <a:buSzPct val="93181"/>
              <a:buFont typeface="Arial"/>
              <a:buChar char="•"/>
              <a:tabLst>
                <a:tab pos="812165" algn="l"/>
                <a:tab pos="813435" algn="l"/>
              </a:tabLst>
            </a:pPr>
            <a:r>
              <a:rPr dirty="0" sz="2200" spc="-20">
                <a:latin typeface="微软雅黑"/>
                <a:cs typeface="微软雅黑"/>
              </a:rPr>
              <a:t>pipefd[1]</a:t>
            </a:r>
            <a:r>
              <a:rPr dirty="0" sz="2200" spc="-30">
                <a:latin typeface="微软雅黑"/>
                <a:cs typeface="微软雅黑"/>
              </a:rPr>
              <a:t>只</a:t>
            </a:r>
            <a:r>
              <a:rPr dirty="0" sz="2200" spc="-30">
                <a:latin typeface="微软雅黑"/>
                <a:cs typeface="微软雅黑"/>
              </a:rPr>
              <a:t>能</a:t>
            </a:r>
            <a:r>
              <a:rPr dirty="0" sz="2200" spc="-30">
                <a:latin typeface="微软雅黑"/>
                <a:cs typeface="微软雅黑"/>
              </a:rPr>
              <a:t>用</a:t>
            </a:r>
            <a:r>
              <a:rPr dirty="0" sz="2200" spc="-30">
                <a:latin typeface="微软雅黑"/>
                <a:cs typeface="微软雅黑"/>
              </a:rPr>
              <a:t>于</a:t>
            </a:r>
            <a:r>
              <a:rPr dirty="0" sz="2200" spc="-30">
                <a:latin typeface="微软雅黑"/>
                <a:cs typeface="微软雅黑"/>
              </a:rPr>
              <a:t>写</a:t>
            </a:r>
            <a:r>
              <a:rPr dirty="0" sz="2200" spc="-30">
                <a:latin typeface="微软雅黑"/>
                <a:cs typeface="微软雅黑"/>
              </a:rPr>
              <a:t>，</a:t>
            </a:r>
            <a:r>
              <a:rPr dirty="0" sz="2200" spc="-30">
                <a:latin typeface="微软雅黑"/>
                <a:cs typeface="微软雅黑"/>
              </a:rPr>
              <a:t>发</a:t>
            </a:r>
            <a:r>
              <a:rPr dirty="0" sz="2200" spc="-30">
                <a:latin typeface="微软雅黑"/>
                <a:cs typeface="微软雅黑"/>
              </a:rPr>
              <a:t>送</a:t>
            </a:r>
            <a:r>
              <a:rPr dirty="0" sz="2200" spc="-30">
                <a:latin typeface="微软雅黑"/>
                <a:cs typeface="微软雅黑"/>
              </a:rPr>
              <a:t>进</a:t>
            </a:r>
            <a:r>
              <a:rPr dirty="0" sz="2200" spc="-25">
                <a:latin typeface="微软雅黑"/>
                <a:cs typeface="微软雅黑"/>
              </a:rPr>
              <a:t>程</a:t>
            </a:r>
            <a:r>
              <a:rPr dirty="0" sz="2200" spc="-30">
                <a:latin typeface="微软雅黑"/>
                <a:cs typeface="微软雅黑"/>
              </a:rPr>
              <a:t>应</a:t>
            </a:r>
            <a:r>
              <a:rPr dirty="0" sz="2200" spc="-30">
                <a:latin typeface="微软雅黑"/>
                <a:cs typeface="微软雅黑"/>
              </a:rPr>
              <a:t>关</a:t>
            </a:r>
            <a:r>
              <a:rPr dirty="0" sz="2200" spc="-25">
                <a:latin typeface="微软雅黑"/>
                <a:cs typeface="微软雅黑"/>
              </a:rPr>
              <a:t>闭</a:t>
            </a:r>
            <a:r>
              <a:rPr dirty="0" sz="2200" spc="-30">
                <a:latin typeface="微软雅黑"/>
                <a:cs typeface="微软雅黑"/>
              </a:rPr>
              <a:t>读</a:t>
            </a:r>
            <a:r>
              <a:rPr dirty="0" sz="2200" spc="-30">
                <a:latin typeface="微软雅黑"/>
                <a:cs typeface="微软雅黑"/>
              </a:rPr>
              <a:t>取</a:t>
            </a:r>
            <a:r>
              <a:rPr dirty="0" sz="2200" spc="-30">
                <a:latin typeface="微软雅黑"/>
                <a:cs typeface="微软雅黑"/>
              </a:rPr>
              <a:t>端，即</a:t>
            </a:r>
            <a:r>
              <a:rPr dirty="0" sz="2200">
                <a:latin typeface="微软雅黑"/>
                <a:cs typeface="微软雅黑"/>
              </a:rPr>
              <a:t>close(pipefd[0</a:t>
            </a:r>
            <a:r>
              <a:rPr dirty="0" sz="2200" spc="10">
                <a:latin typeface="微软雅黑"/>
                <a:cs typeface="微软雅黑"/>
              </a:rPr>
              <a:t>]) 。</a:t>
            </a:r>
            <a:endParaRPr sz="2200">
              <a:latin typeface="微软雅黑"/>
              <a:cs typeface="微软雅黑"/>
            </a:endParaRPr>
          </a:p>
          <a:p>
            <a:pPr marL="545465" indent="-533400">
              <a:lnSpc>
                <a:spcPct val="100000"/>
              </a:lnSpc>
              <a:spcBef>
                <a:spcPts val="819"/>
              </a:spcBef>
              <a:buClr>
                <a:srgbClr val="1F517B"/>
              </a:buClr>
              <a:buSzPct val="93750"/>
              <a:buFont typeface="Wingdings"/>
              <a:buChar char=""/>
              <a:tabLst>
                <a:tab pos="545465" algn="l"/>
                <a:tab pos="546735" algn="l"/>
              </a:tabLst>
            </a:pPr>
            <a:r>
              <a:rPr dirty="0" sz="2400" spc="-10" b="1">
                <a:latin typeface="微软雅黑"/>
                <a:cs typeface="微软雅黑"/>
              </a:rPr>
              <a:t>将数据写入管道</a:t>
            </a:r>
            <a:r>
              <a:rPr dirty="0" sz="2400" spc="-10">
                <a:latin typeface="微软雅黑"/>
                <a:cs typeface="微软雅黑"/>
              </a:rPr>
              <a:t>：</a:t>
            </a:r>
            <a:r>
              <a:rPr dirty="0" sz="2200" spc="-10" b="1">
                <a:solidFill>
                  <a:srgbClr val="C00000"/>
                </a:solidFill>
                <a:latin typeface="微软雅黑"/>
                <a:cs typeface="微软雅黑"/>
              </a:rPr>
              <a:t>write()</a:t>
            </a:r>
            <a:endParaRPr sz="2200">
              <a:latin typeface="微软雅黑"/>
              <a:cs typeface="微软雅黑"/>
            </a:endParaRPr>
          </a:p>
          <a:p>
            <a:pPr lvl="1" marL="812165" indent="-342900">
              <a:lnSpc>
                <a:spcPct val="100000"/>
              </a:lnSpc>
              <a:spcBef>
                <a:spcPts val="835"/>
              </a:spcBef>
              <a:buClr>
                <a:srgbClr val="1F517B"/>
              </a:buClr>
              <a:buSzPct val="93181"/>
              <a:buFont typeface="Arial"/>
              <a:buChar char="•"/>
              <a:tabLst>
                <a:tab pos="812165" algn="l"/>
                <a:tab pos="813435" algn="l"/>
              </a:tabLst>
            </a:pPr>
            <a:r>
              <a:rPr dirty="0" sz="2200" spc="-30">
                <a:latin typeface="微软雅黑"/>
                <a:cs typeface="微软雅黑"/>
              </a:rPr>
              <a:t>管</a:t>
            </a:r>
            <a:r>
              <a:rPr dirty="0" sz="2200" spc="-30">
                <a:latin typeface="微软雅黑"/>
                <a:cs typeface="微软雅黑"/>
              </a:rPr>
              <a:t>道</a:t>
            </a:r>
            <a:r>
              <a:rPr dirty="0" sz="2200" spc="-30">
                <a:latin typeface="微软雅黑"/>
                <a:cs typeface="微软雅黑"/>
              </a:rPr>
              <a:t>长</a:t>
            </a:r>
            <a:r>
              <a:rPr dirty="0" sz="2200" spc="-30">
                <a:latin typeface="微软雅黑"/>
                <a:cs typeface="微软雅黑"/>
              </a:rPr>
              <a:t>度</a:t>
            </a:r>
            <a:r>
              <a:rPr dirty="0" sz="2200" spc="-30">
                <a:latin typeface="微软雅黑"/>
                <a:cs typeface="微软雅黑"/>
              </a:rPr>
              <a:t>受</a:t>
            </a:r>
            <a:r>
              <a:rPr dirty="0" sz="2200" spc="-30">
                <a:latin typeface="微软雅黑"/>
                <a:cs typeface="微软雅黑"/>
              </a:rPr>
              <a:t>到</a:t>
            </a:r>
            <a:r>
              <a:rPr dirty="0" sz="2200" spc="-30">
                <a:latin typeface="微软雅黑"/>
                <a:cs typeface="微软雅黑"/>
              </a:rPr>
              <a:t>限</a:t>
            </a:r>
            <a:r>
              <a:rPr dirty="0" sz="2200" spc="-30">
                <a:latin typeface="微软雅黑"/>
                <a:cs typeface="微软雅黑"/>
              </a:rPr>
              <a:t>制</a:t>
            </a:r>
            <a:r>
              <a:rPr dirty="0" sz="2200" spc="-30">
                <a:latin typeface="微软雅黑"/>
                <a:cs typeface="微软雅黑"/>
              </a:rPr>
              <a:t>，</a:t>
            </a:r>
            <a:r>
              <a:rPr dirty="0" sz="2200" spc="-30">
                <a:latin typeface="微软雅黑"/>
                <a:cs typeface="微软雅黑"/>
              </a:rPr>
              <a:t>管</a:t>
            </a:r>
            <a:r>
              <a:rPr dirty="0" sz="2200" spc="-30">
                <a:latin typeface="微软雅黑"/>
                <a:cs typeface="微软雅黑"/>
              </a:rPr>
              <a:t>道</a:t>
            </a:r>
            <a:r>
              <a:rPr dirty="0" sz="2200" spc="-30">
                <a:latin typeface="微软雅黑"/>
                <a:cs typeface="微软雅黑"/>
              </a:rPr>
              <a:t>满</a:t>
            </a:r>
            <a:r>
              <a:rPr dirty="0" sz="2200" spc="-30">
                <a:latin typeface="微软雅黑"/>
                <a:cs typeface="微软雅黑"/>
              </a:rPr>
              <a:t>时</a:t>
            </a:r>
            <a:r>
              <a:rPr dirty="0" sz="2200" spc="-30">
                <a:latin typeface="微软雅黑"/>
                <a:cs typeface="微软雅黑"/>
              </a:rPr>
              <a:t>写</a:t>
            </a:r>
            <a:r>
              <a:rPr dirty="0" sz="2200" spc="-30">
                <a:latin typeface="微软雅黑"/>
                <a:cs typeface="微软雅黑"/>
              </a:rPr>
              <a:t>操</a:t>
            </a:r>
            <a:r>
              <a:rPr dirty="0" sz="2200" spc="-20">
                <a:latin typeface="微软雅黑"/>
                <a:cs typeface="微软雅黑"/>
              </a:rPr>
              <a:t>作</a:t>
            </a:r>
            <a:r>
              <a:rPr dirty="0" sz="2200" spc="-30">
                <a:latin typeface="微软雅黑"/>
                <a:cs typeface="微软雅黑"/>
              </a:rPr>
              <a:t>将</a:t>
            </a:r>
            <a:r>
              <a:rPr dirty="0" sz="2200" spc="-30">
                <a:latin typeface="微软雅黑"/>
                <a:cs typeface="微软雅黑"/>
              </a:rPr>
              <a:t>被</a:t>
            </a:r>
            <a:r>
              <a:rPr dirty="0" sz="2200" spc="-25">
                <a:latin typeface="微软雅黑"/>
                <a:cs typeface="微软雅黑"/>
              </a:rPr>
              <a:t>阻</a:t>
            </a:r>
            <a:r>
              <a:rPr dirty="0" sz="2200" spc="-30">
                <a:latin typeface="微软雅黑"/>
                <a:cs typeface="微软雅黑"/>
              </a:rPr>
              <a:t>塞</a:t>
            </a:r>
            <a:r>
              <a:rPr dirty="0" sz="2200" spc="-30">
                <a:latin typeface="微软雅黑"/>
                <a:cs typeface="微软雅黑"/>
              </a:rPr>
              <a:t>，直</a:t>
            </a:r>
            <a:r>
              <a:rPr dirty="0" sz="2200" spc="-30">
                <a:latin typeface="微软雅黑"/>
                <a:cs typeface="微软雅黑"/>
              </a:rPr>
              <a:t>到</a:t>
            </a:r>
            <a:r>
              <a:rPr dirty="0" sz="2200" spc="-30">
                <a:latin typeface="微软雅黑"/>
                <a:cs typeface="微软雅黑"/>
              </a:rPr>
              <a:t>管</a:t>
            </a:r>
            <a:r>
              <a:rPr dirty="0" sz="2200" spc="-25">
                <a:latin typeface="微软雅黑"/>
                <a:cs typeface="微软雅黑"/>
              </a:rPr>
              <a:t>道</a:t>
            </a:r>
            <a:r>
              <a:rPr dirty="0" sz="2200" spc="-30">
                <a:latin typeface="微软雅黑"/>
                <a:cs typeface="微软雅黑"/>
              </a:rPr>
              <a:t>中</a:t>
            </a:r>
            <a:r>
              <a:rPr dirty="0" sz="2200" spc="-30">
                <a:latin typeface="微软雅黑"/>
                <a:cs typeface="微软雅黑"/>
              </a:rPr>
              <a:t>的</a:t>
            </a:r>
            <a:r>
              <a:rPr dirty="0" sz="2200" spc="-25">
                <a:latin typeface="微软雅黑"/>
                <a:cs typeface="微软雅黑"/>
              </a:rPr>
              <a:t>数据被读</a:t>
            </a:r>
            <a:r>
              <a:rPr dirty="0" sz="2200" spc="-30">
                <a:latin typeface="微软雅黑"/>
                <a:cs typeface="微软雅黑"/>
              </a:rPr>
              <a:t>取</a:t>
            </a:r>
            <a:r>
              <a:rPr dirty="0" sz="2200" spc="-50">
                <a:latin typeface="微软雅黑"/>
                <a:cs typeface="微软雅黑"/>
              </a:rPr>
              <a:t>。</a:t>
            </a:r>
            <a:endParaRPr sz="2200">
              <a:latin typeface="微软雅黑"/>
              <a:cs typeface="微软雅黑"/>
            </a:endParaRPr>
          </a:p>
          <a:p>
            <a:pPr lvl="1" marL="812165" indent="-342900">
              <a:lnSpc>
                <a:spcPct val="100000"/>
              </a:lnSpc>
              <a:spcBef>
                <a:spcPts val="795"/>
              </a:spcBef>
              <a:buClr>
                <a:srgbClr val="1F517B"/>
              </a:buClr>
              <a:buSzPct val="93181"/>
              <a:buFont typeface="Arial"/>
              <a:buChar char="•"/>
              <a:tabLst>
                <a:tab pos="812165" algn="l"/>
                <a:tab pos="813435" algn="l"/>
              </a:tabLst>
            </a:pPr>
            <a:r>
              <a:rPr dirty="0" sz="2200" spc="-20">
                <a:latin typeface="微软雅黑"/>
                <a:cs typeface="微软雅黑"/>
              </a:rPr>
              <a:t>fcntl</a:t>
            </a:r>
            <a:r>
              <a:rPr dirty="0" sz="2200" spc="-30">
                <a:latin typeface="微软雅黑"/>
                <a:cs typeface="微软雅黑"/>
              </a:rPr>
              <a:t>()可将</a:t>
            </a:r>
            <a:r>
              <a:rPr dirty="0" sz="2200" spc="-30">
                <a:latin typeface="微软雅黑"/>
                <a:cs typeface="微软雅黑"/>
              </a:rPr>
              <a:t>管</a:t>
            </a:r>
            <a:r>
              <a:rPr dirty="0" sz="2200" spc="-30">
                <a:latin typeface="微软雅黑"/>
                <a:cs typeface="微软雅黑"/>
              </a:rPr>
              <a:t>道</a:t>
            </a:r>
            <a:r>
              <a:rPr dirty="0" sz="2200" spc="-30">
                <a:latin typeface="微软雅黑"/>
                <a:cs typeface="微软雅黑"/>
              </a:rPr>
              <a:t>写</a:t>
            </a:r>
            <a:r>
              <a:rPr dirty="0" sz="2200" spc="-30">
                <a:latin typeface="微软雅黑"/>
                <a:cs typeface="微软雅黑"/>
              </a:rPr>
              <a:t>模</a:t>
            </a:r>
            <a:r>
              <a:rPr dirty="0" sz="2200" spc="-30">
                <a:latin typeface="微软雅黑"/>
                <a:cs typeface="微软雅黑"/>
              </a:rPr>
              <a:t>式</a:t>
            </a:r>
            <a:r>
              <a:rPr dirty="0" sz="2200" spc="-30">
                <a:latin typeface="微软雅黑"/>
                <a:cs typeface="微软雅黑"/>
              </a:rPr>
              <a:t>设</a:t>
            </a:r>
            <a:r>
              <a:rPr dirty="0" sz="2200" spc="-30">
                <a:latin typeface="微软雅黑"/>
                <a:cs typeface="微软雅黑"/>
              </a:rPr>
              <a:t>置</a:t>
            </a:r>
            <a:r>
              <a:rPr dirty="0" sz="2200" spc="-30">
                <a:latin typeface="微软雅黑"/>
                <a:cs typeface="微软雅黑"/>
              </a:rPr>
              <a:t>为</a:t>
            </a:r>
            <a:r>
              <a:rPr dirty="0" sz="2200" spc="-30">
                <a:latin typeface="微软雅黑"/>
                <a:cs typeface="微软雅黑"/>
              </a:rPr>
              <a:t>非</a:t>
            </a:r>
            <a:r>
              <a:rPr dirty="0" sz="2200" spc="-35">
                <a:latin typeface="微软雅黑"/>
                <a:cs typeface="微软雅黑"/>
              </a:rPr>
              <a:t>阻塞模式。</a:t>
            </a:r>
            <a:endParaRPr sz="2200">
              <a:latin typeface="微软雅黑"/>
              <a:cs typeface="微软雅黑"/>
            </a:endParaRPr>
          </a:p>
          <a:p>
            <a:pPr marL="545465" indent="-533400">
              <a:lnSpc>
                <a:spcPct val="100000"/>
              </a:lnSpc>
              <a:spcBef>
                <a:spcPts val="819"/>
              </a:spcBef>
              <a:buClr>
                <a:srgbClr val="1F517B"/>
              </a:buClr>
              <a:buSzPct val="93750"/>
              <a:buFont typeface="Wingdings"/>
              <a:buChar char=""/>
              <a:tabLst>
                <a:tab pos="545465" algn="l"/>
                <a:tab pos="546735" algn="l"/>
              </a:tabLst>
            </a:pPr>
            <a:r>
              <a:rPr dirty="0" sz="2400" spc="-10" b="1">
                <a:latin typeface="微软雅黑"/>
                <a:cs typeface="微软雅黑"/>
              </a:rPr>
              <a:t>从管道读取数据</a:t>
            </a:r>
            <a:r>
              <a:rPr dirty="0" sz="2400" spc="-10">
                <a:latin typeface="微软雅黑"/>
                <a:cs typeface="微软雅黑"/>
              </a:rPr>
              <a:t>：</a:t>
            </a:r>
            <a:r>
              <a:rPr dirty="0" sz="2200" spc="-10" b="1">
                <a:solidFill>
                  <a:srgbClr val="C00000"/>
                </a:solidFill>
                <a:latin typeface="微软雅黑"/>
                <a:cs typeface="微软雅黑"/>
              </a:rPr>
              <a:t>read()</a:t>
            </a:r>
            <a:endParaRPr sz="2200">
              <a:latin typeface="微软雅黑"/>
              <a:cs typeface="微软雅黑"/>
            </a:endParaRPr>
          </a:p>
          <a:p>
            <a:pPr lvl="1" marL="812165" indent="-342900">
              <a:lnSpc>
                <a:spcPct val="100000"/>
              </a:lnSpc>
              <a:spcBef>
                <a:spcPts val="835"/>
              </a:spcBef>
              <a:buClr>
                <a:srgbClr val="1F517B"/>
              </a:buClr>
              <a:buSzPct val="93181"/>
              <a:buFont typeface="Arial"/>
              <a:buChar char="•"/>
              <a:tabLst>
                <a:tab pos="812165" algn="l"/>
                <a:tab pos="813435" algn="l"/>
              </a:tabLst>
            </a:pPr>
            <a:r>
              <a:rPr dirty="0" sz="2200" spc="-30">
                <a:latin typeface="微软雅黑"/>
                <a:cs typeface="微软雅黑"/>
              </a:rPr>
              <a:t>数</a:t>
            </a:r>
            <a:r>
              <a:rPr dirty="0" sz="2200" spc="-30">
                <a:latin typeface="微软雅黑"/>
                <a:cs typeface="微软雅黑"/>
              </a:rPr>
              <a:t>据</a:t>
            </a:r>
            <a:r>
              <a:rPr dirty="0" sz="2200" spc="-30">
                <a:latin typeface="微软雅黑"/>
                <a:cs typeface="微软雅黑"/>
              </a:rPr>
              <a:t>被</a:t>
            </a:r>
            <a:r>
              <a:rPr dirty="0" sz="2200" spc="-30">
                <a:latin typeface="微软雅黑"/>
                <a:cs typeface="微软雅黑"/>
              </a:rPr>
              <a:t>读</a:t>
            </a:r>
            <a:r>
              <a:rPr dirty="0" sz="2200" spc="-30">
                <a:latin typeface="微软雅黑"/>
                <a:cs typeface="微软雅黑"/>
              </a:rPr>
              <a:t>取</a:t>
            </a:r>
            <a:r>
              <a:rPr dirty="0" sz="2200" spc="-30">
                <a:latin typeface="微软雅黑"/>
                <a:cs typeface="微软雅黑"/>
              </a:rPr>
              <a:t>后</a:t>
            </a:r>
            <a:r>
              <a:rPr dirty="0" sz="2200" spc="-30">
                <a:latin typeface="微软雅黑"/>
                <a:cs typeface="微软雅黑"/>
              </a:rPr>
              <a:t>将</a:t>
            </a:r>
            <a:r>
              <a:rPr dirty="0" sz="2200" spc="-30">
                <a:latin typeface="微软雅黑"/>
                <a:cs typeface="微软雅黑"/>
              </a:rPr>
              <a:t>自</a:t>
            </a:r>
            <a:r>
              <a:rPr dirty="0" sz="2200" spc="-30">
                <a:latin typeface="微软雅黑"/>
                <a:cs typeface="微软雅黑"/>
              </a:rPr>
              <a:t>动</a:t>
            </a:r>
            <a:r>
              <a:rPr dirty="0" sz="2200" spc="-30">
                <a:latin typeface="微软雅黑"/>
                <a:cs typeface="微软雅黑"/>
              </a:rPr>
              <a:t>从</a:t>
            </a:r>
            <a:r>
              <a:rPr dirty="0" sz="2200" spc="-30">
                <a:latin typeface="微软雅黑"/>
                <a:cs typeface="微软雅黑"/>
              </a:rPr>
              <a:t>管</a:t>
            </a:r>
            <a:r>
              <a:rPr dirty="0" sz="2200" spc="-30">
                <a:latin typeface="微软雅黑"/>
                <a:cs typeface="微软雅黑"/>
              </a:rPr>
              <a:t>道</a:t>
            </a:r>
            <a:r>
              <a:rPr dirty="0" sz="2200" spc="-30">
                <a:latin typeface="微软雅黑"/>
                <a:cs typeface="微软雅黑"/>
              </a:rPr>
              <a:t>中</a:t>
            </a:r>
            <a:r>
              <a:rPr dirty="0" sz="2200" spc="-30">
                <a:latin typeface="微软雅黑"/>
                <a:cs typeface="微软雅黑"/>
              </a:rPr>
              <a:t>清</a:t>
            </a:r>
            <a:r>
              <a:rPr dirty="0" sz="2200" spc="-30">
                <a:latin typeface="微软雅黑"/>
                <a:cs typeface="微软雅黑"/>
              </a:rPr>
              <a:t>除</a:t>
            </a:r>
            <a:r>
              <a:rPr dirty="0" sz="2200" spc="-25">
                <a:latin typeface="微软雅黑"/>
                <a:cs typeface="微软雅黑"/>
              </a:rPr>
              <a:t>，</a:t>
            </a:r>
            <a:r>
              <a:rPr dirty="0" sz="2200" spc="-30">
                <a:latin typeface="微软雅黑"/>
                <a:cs typeface="微软雅黑"/>
              </a:rPr>
              <a:t>若</a:t>
            </a:r>
            <a:r>
              <a:rPr dirty="0" sz="2200" spc="-30">
                <a:latin typeface="微软雅黑"/>
                <a:cs typeface="微软雅黑"/>
              </a:rPr>
              <a:t>管</a:t>
            </a:r>
            <a:r>
              <a:rPr dirty="0" sz="2200" spc="-25">
                <a:latin typeface="微软雅黑"/>
                <a:cs typeface="微软雅黑"/>
              </a:rPr>
              <a:t>道</a:t>
            </a:r>
            <a:r>
              <a:rPr dirty="0" sz="2200" spc="-30">
                <a:latin typeface="微软雅黑"/>
                <a:cs typeface="微软雅黑"/>
              </a:rPr>
              <a:t>中</a:t>
            </a:r>
            <a:r>
              <a:rPr dirty="0" sz="2200" spc="-30">
                <a:latin typeface="微软雅黑"/>
                <a:cs typeface="微软雅黑"/>
              </a:rPr>
              <a:t>没</a:t>
            </a:r>
            <a:r>
              <a:rPr dirty="0" sz="2200" spc="-25">
                <a:latin typeface="微软雅黑"/>
                <a:cs typeface="微软雅黑"/>
              </a:rPr>
              <a:t>有</a:t>
            </a:r>
            <a:r>
              <a:rPr dirty="0" sz="2200" spc="-30">
                <a:latin typeface="微软雅黑"/>
                <a:cs typeface="微软雅黑"/>
              </a:rPr>
              <a:t>数</a:t>
            </a:r>
            <a:r>
              <a:rPr dirty="0" sz="2200" spc="-30">
                <a:latin typeface="微软雅黑"/>
                <a:cs typeface="微软雅黑"/>
              </a:rPr>
              <a:t>据</a:t>
            </a:r>
            <a:r>
              <a:rPr dirty="0" sz="2200" spc="-25">
                <a:latin typeface="微软雅黑"/>
                <a:cs typeface="微软雅黑"/>
              </a:rPr>
              <a:t>则</a:t>
            </a:r>
            <a:r>
              <a:rPr dirty="0" sz="2200" spc="-30">
                <a:latin typeface="微软雅黑"/>
                <a:cs typeface="微软雅黑"/>
              </a:rPr>
              <a:t>读</a:t>
            </a:r>
            <a:r>
              <a:rPr dirty="0" sz="2200" spc="-30">
                <a:latin typeface="微软雅黑"/>
                <a:cs typeface="微软雅黑"/>
              </a:rPr>
              <a:t>操</a:t>
            </a:r>
            <a:r>
              <a:rPr dirty="0" sz="2200" spc="-25">
                <a:latin typeface="微软雅黑"/>
                <a:cs typeface="微软雅黑"/>
              </a:rPr>
              <a:t>作</a:t>
            </a:r>
            <a:r>
              <a:rPr dirty="0" sz="2200" spc="-30">
                <a:latin typeface="微软雅黑"/>
                <a:cs typeface="微软雅黑"/>
              </a:rPr>
              <a:t>将</a:t>
            </a:r>
            <a:r>
              <a:rPr dirty="0" sz="2200" spc="-30">
                <a:latin typeface="微软雅黑"/>
                <a:cs typeface="微软雅黑"/>
              </a:rPr>
              <a:t>被</a:t>
            </a:r>
            <a:r>
              <a:rPr dirty="0" sz="2200" spc="-25">
                <a:latin typeface="微软雅黑"/>
                <a:cs typeface="微软雅黑"/>
              </a:rPr>
              <a:t>阻</a:t>
            </a:r>
            <a:r>
              <a:rPr dirty="0" sz="2200" spc="-30">
                <a:latin typeface="微软雅黑"/>
                <a:cs typeface="微软雅黑"/>
              </a:rPr>
              <a:t>塞</a:t>
            </a:r>
            <a:r>
              <a:rPr dirty="0" sz="2200" spc="-50">
                <a:latin typeface="微软雅黑"/>
                <a:cs typeface="微软雅黑"/>
              </a:rPr>
              <a:t>。</a:t>
            </a:r>
            <a:endParaRPr sz="2200">
              <a:latin typeface="微软雅黑"/>
              <a:cs typeface="微软雅黑"/>
            </a:endParaRPr>
          </a:p>
          <a:p>
            <a:pPr lvl="1" marL="812165" indent="-342900">
              <a:lnSpc>
                <a:spcPct val="100000"/>
              </a:lnSpc>
              <a:spcBef>
                <a:spcPts val="795"/>
              </a:spcBef>
              <a:buClr>
                <a:srgbClr val="1F517B"/>
              </a:buClr>
              <a:buSzPct val="93181"/>
              <a:buFont typeface="Arial"/>
              <a:buChar char="•"/>
              <a:tabLst>
                <a:tab pos="812165" algn="l"/>
                <a:tab pos="813435" algn="l"/>
              </a:tabLst>
            </a:pPr>
            <a:r>
              <a:rPr dirty="0" sz="2200" spc="-20">
                <a:latin typeface="微软雅黑"/>
                <a:cs typeface="微软雅黑"/>
              </a:rPr>
              <a:t>fcntl()</a:t>
            </a:r>
            <a:r>
              <a:rPr dirty="0" sz="2200" spc="-30">
                <a:latin typeface="微软雅黑"/>
                <a:cs typeface="微软雅黑"/>
              </a:rPr>
              <a:t>可</a:t>
            </a:r>
            <a:r>
              <a:rPr dirty="0" sz="2200" spc="-30">
                <a:latin typeface="微软雅黑"/>
                <a:cs typeface="微软雅黑"/>
              </a:rPr>
              <a:t>将</a:t>
            </a:r>
            <a:r>
              <a:rPr dirty="0" sz="2200" spc="-30">
                <a:latin typeface="微软雅黑"/>
                <a:cs typeface="微软雅黑"/>
              </a:rPr>
              <a:t>管</a:t>
            </a:r>
            <a:r>
              <a:rPr dirty="0" sz="2200" spc="-30">
                <a:latin typeface="微软雅黑"/>
                <a:cs typeface="微软雅黑"/>
              </a:rPr>
              <a:t>道</a:t>
            </a:r>
            <a:r>
              <a:rPr dirty="0" sz="2200" spc="-30">
                <a:latin typeface="微软雅黑"/>
                <a:cs typeface="微软雅黑"/>
              </a:rPr>
              <a:t>读</a:t>
            </a:r>
            <a:r>
              <a:rPr dirty="0" sz="2200" spc="-30">
                <a:latin typeface="微软雅黑"/>
                <a:cs typeface="微软雅黑"/>
              </a:rPr>
              <a:t>模</a:t>
            </a:r>
            <a:r>
              <a:rPr dirty="0" sz="2200" spc="-30">
                <a:latin typeface="微软雅黑"/>
                <a:cs typeface="微软雅黑"/>
              </a:rPr>
              <a:t>式</a:t>
            </a:r>
            <a:r>
              <a:rPr dirty="0" sz="2200" spc="-30">
                <a:latin typeface="微软雅黑"/>
                <a:cs typeface="微软雅黑"/>
              </a:rPr>
              <a:t>设</a:t>
            </a:r>
            <a:r>
              <a:rPr dirty="0" sz="2200" spc="-30">
                <a:latin typeface="微软雅黑"/>
                <a:cs typeface="微软雅黑"/>
              </a:rPr>
              <a:t>置</a:t>
            </a:r>
            <a:r>
              <a:rPr dirty="0" sz="2200" spc="-30">
                <a:latin typeface="微软雅黑"/>
                <a:cs typeface="微软雅黑"/>
              </a:rPr>
              <a:t>为</a:t>
            </a:r>
            <a:r>
              <a:rPr dirty="0" sz="2200" spc="-30">
                <a:latin typeface="微软雅黑"/>
                <a:cs typeface="微软雅黑"/>
              </a:rPr>
              <a:t>非</a:t>
            </a:r>
            <a:r>
              <a:rPr dirty="0" sz="2200" spc="-45">
                <a:latin typeface="微软雅黑"/>
                <a:cs typeface="微软雅黑"/>
              </a:rPr>
              <a:t>阻塞模式。</a:t>
            </a:r>
            <a:endParaRPr sz="2200">
              <a:latin typeface="微软雅黑"/>
              <a:cs typeface="微软雅黑"/>
            </a:endParaRPr>
          </a:p>
          <a:p>
            <a:pPr marL="545465" indent="-533400">
              <a:lnSpc>
                <a:spcPct val="100000"/>
              </a:lnSpc>
              <a:spcBef>
                <a:spcPts val="819"/>
              </a:spcBef>
              <a:buClr>
                <a:srgbClr val="1F517B"/>
              </a:buClr>
              <a:buSzPct val="93750"/>
              <a:buFont typeface="Wingdings"/>
              <a:buChar char=""/>
              <a:tabLst>
                <a:tab pos="545465" algn="l"/>
                <a:tab pos="546735" algn="l"/>
              </a:tabLst>
            </a:pPr>
            <a:r>
              <a:rPr dirty="0" sz="2400" b="1">
                <a:latin typeface="微软雅黑"/>
                <a:cs typeface="微软雅黑"/>
              </a:rPr>
              <a:t>关闭管道</a:t>
            </a:r>
            <a:r>
              <a:rPr dirty="0" sz="2400" spc="-10">
                <a:latin typeface="微软雅黑"/>
                <a:cs typeface="微软雅黑"/>
              </a:rPr>
              <a:t>：</a:t>
            </a:r>
            <a:r>
              <a:rPr dirty="0" sz="2200" spc="-10" b="1">
                <a:solidFill>
                  <a:srgbClr val="C00000"/>
                </a:solidFill>
                <a:latin typeface="微软雅黑"/>
                <a:cs typeface="微软雅黑"/>
              </a:rPr>
              <a:t>close()</a:t>
            </a:r>
            <a:endParaRPr sz="2200">
              <a:latin typeface="微软雅黑"/>
              <a:cs typeface="微软雅黑"/>
            </a:endParaRPr>
          </a:p>
          <a:p>
            <a:pPr lvl="1" marL="812165" indent="-342900">
              <a:lnSpc>
                <a:spcPct val="100000"/>
              </a:lnSpc>
              <a:spcBef>
                <a:spcPts val="835"/>
              </a:spcBef>
              <a:buClr>
                <a:srgbClr val="1F517B"/>
              </a:buClr>
              <a:buSzPct val="93181"/>
              <a:buFont typeface="Arial"/>
              <a:buChar char="•"/>
              <a:tabLst>
                <a:tab pos="812165" algn="l"/>
                <a:tab pos="813435" algn="l"/>
              </a:tabLst>
            </a:pPr>
            <a:r>
              <a:rPr dirty="0" sz="2200" spc="-30">
                <a:latin typeface="微软雅黑"/>
                <a:cs typeface="微软雅黑"/>
              </a:rPr>
              <a:t>所</a:t>
            </a:r>
            <a:r>
              <a:rPr dirty="0" sz="2200" spc="-30">
                <a:latin typeface="微软雅黑"/>
                <a:cs typeface="微软雅黑"/>
              </a:rPr>
              <a:t>有</a:t>
            </a:r>
            <a:r>
              <a:rPr dirty="0" sz="2200" spc="-30">
                <a:latin typeface="微软雅黑"/>
                <a:cs typeface="微软雅黑"/>
              </a:rPr>
              <a:t>读</a:t>
            </a:r>
            <a:r>
              <a:rPr dirty="0" sz="2200" spc="-30">
                <a:latin typeface="微软雅黑"/>
                <a:cs typeface="微软雅黑"/>
              </a:rPr>
              <a:t>端</a:t>
            </a:r>
            <a:r>
              <a:rPr dirty="0" sz="2200" spc="-30">
                <a:latin typeface="微软雅黑"/>
                <a:cs typeface="微软雅黑"/>
              </a:rPr>
              <a:t>口</a:t>
            </a:r>
            <a:r>
              <a:rPr dirty="0" sz="2200" spc="-30">
                <a:latin typeface="微软雅黑"/>
                <a:cs typeface="微软雅黑"/>
              </a:rPr>
              <a:t>都</a:t>
            </a:r>
            <a:r>
              <a:rPr dirty="0" sz="2200" spc="-30">
                <a:latin typeface="微软雅黑"/>
                <a:cs typeface="微软雅黑"/>
              </a:rPr>
              <a:t>关</a:t>
            </a:r>
            <a:r>
              <a:rPr dirty="0" sz="2200" spc="-30">
                <a:latin typeface="微软雅黑"/>
                <a:cs typeface="微软雅黑"/>
              </a:rPr>
              <a:t>闭</a:t>
            </a:r>
            <a:r>
              <a:rPr dirty="0" sz="2200" spc="-30">
                <a:latin typeface="微软雅黑"/>
                <a:cs typeface="微软雅黑"/>
              </a:rPr>
              <a:t>时</a:t>
            </a:r>
            <a:r>
              <a:rPr dirty="0" sz="2200" spc="-30">
                <a:latin typeface="微软雅黑"/>
                <a:cs typeface="微软雅黑"/>
              </a:rPr>
              <a:t>，</a:t>
            </a:r>
            <a:r>
              <a:rPr dirty="0" sz="2200" spc="-30">
                <a:latin typeface="微软雅黑"/>
                <a:cs typeface="微软雅黑"/>
              </a:rPr>
              <a:t>在</a:t>
            </a:r>
            <a:r>
              <a:rPr dirty="0" sz="2200" spc="-30">
                <a:latin typeface="微软雅黑"/>
                <a:cs typeface="微软雅黑"/>
              </a:rPr>
              <a:t>管</a:t>
            </a:r>
            <a:r>
              <a:rPr dirty="0" sz="2200" spc="-30">
                <a:latin typeface="微软雅黑"/>
                <a:cs typeface="微软雅黑"/>
              </a:rPr>
              <a:t>道</a:t>
            </a:r>
            <a:r>
              <a:rPr dirty="0" sz="2200" spc="-30">
                <a:latin typeface="微软雅黑"/>
                <a:cs typeface="微软雅黑"/>
              </a:rPr>
              <a:t>上</a:t>
            </a:r>
            <a:r>
              <a:rPr dirty="0" sz="2200" spc="-30">
                <a:latin typeface="微软雅黑"/>
                <a:cs typeface="微软雅黑"/>
              </a:rPr>
              <a:t>进</a:t>
            </a:r>
            <a:r>
              <a:rPr dirty="0" sz="2200" spc="-25">
                <a:latin typeface="微软雅黑"/>
                <a:cs typeface="微软雅黑"/>
              </a:rPr>
              <a:t>行</a:t>
            </a:r>
            <a:r>
              <a:rPr dirty="0" sz="2200" spc="-30">
                <a:latin typeface="微软雅黑"/>
                <a:cs typeface="微软雅黑"/>
              </a:rPr>
              <a:t>写</a:t>
            </a:r>
            <a:r>
              <a:rPr dirty="0" sz="2200" spc="-30">
                <a:latin typeface="微软雅黑"/>
                <a:cs typeface="微软雅黑"/>
              </a:rPr>
              <a:t>操</a:t>
            </a:r>
            <a:r>
              <a:rPr dirty="0" sz="2200" spc="-25">
                <a:latin typeface="微软雅黑"/>
                <a:cs typeface="微软雅黑"/>
              </a:rPr>
              <a:t>作</a:t>
            </a:r>
            <a:r>
              <a:rPr dirty="0" sz="2200" spc="-30">
                <a:latin typeface="微软雅黑"/>
                <a:cs typeface="微软雅黑"/>
              </a:rPr>
              <a:t>的</a:t>
            </a:r>
            <a:r>
              <a:rPr dirty="0" sz="2200" spc="-30">
                <a:latin typeface="微软雅黑"/>
                <a:cs typeface="微软雅黑"/>
              </a:rPr>
              <a:t>进</a:t>
            </a:r>
            <a:r>
              <a:rPr dirty="0" sz="2200" spc="-25">
                <a:latin typeface="微软雅黑"/>
                <a:cs typeface="微软雅黑"/>
              </a:rPr>
              <a:t>程</a:t>
            </a:r>
            <a:r>
              <a:rPr dirty="0" sz="2200" spc="-30">
                <a:latin typeface="微软雅黑"/>
                <a:cs typeface="微软雅黑"/>
              </a:rPr>
              <a:t>将</a:t>
            </a:r>
            <a:r>
              <a:rPr dirty="0" sz="2200" spc="-30">
                <a:latin typeface="微软雅黑"/>
                <a:cs typeface="微软雅黑"/>
              </a:rPr>
              <a:t>收</a:t>
            </a:r>
            <a:r>
              <a:rPr dirty="0" sz="2200">
                <a:latin typeface="微软雅黑"/>
                <a:cs typeface="微软雅黑"/>
              </a:rPr>
              <a:t>到</a:t>
            </a:r>
            <a:r>
              <a:rPr dirty="0" sz="2200" spc="-10">
                <a:latin typeface="微软雅黑"/>
                <a:cs typeface="微软雅黑"/>
              </a:rPr>
              <a:t>SIGPIPE</a:t>
            </a:r>
            <a:r>
              <a:rPr dirty="0" sz="2200" spc="-30">
                <a:latin typeface="微软雅黑"/>
                <a:cs typeface="微软雅黑"/>
              </a:rPr>
              <a:t>信</a:t>
            </a:r>
            <a:r>
              <a:rPr dirty="0" sz="2200" spc="-30">
                <a:latin typeface="微软雅黑"/>
                <a:cs typeface="微软雅黑"/>
              </a:rPr>
              <a:t>号</a:t>
            </a:r>
            <a:r>
              <a:rPr dirty="0" sz="2200" spc="-50">
                <a:latin typeface="微软雅黑"/>
                <a:cs typeface="微软雅黑"/>
              </a:rPr>
              <a:t>。</a:t>
            </a:r>
            <a:endParaRPr sz="2200">
              <a:latin typeface="微软雅黑"/>
              <a:cs typeface="微软雅黑"/>
            </a:endParaRPr>
          </a:p>
          <a:p>
            <a:pPr lvl="1" marL="812165" indent="-342900">
              <a:lnSpc>
                <a:spcPct val="100000"/>
              </a:lnSpc>
              <a:spcBef>
                <a:spcPts val="795"/>
              </a:spcBef>
              <a:buClr>
                <a:srgbClr val="1F517B"/>
              </a:buClr>
              <a:buSzPct val="93181"/>
              <a:buFont typeface="Arial"/>
              <a:buChar char="•"/>
              <a:tabLst>
                <a:tab pos="812165" algn="l"/>
                <a:tab pos="813435" algn="l"/>
              </a:tabLst>
            </a:pPr>
            <a:r>
              <a:rPr dirty="0" sz="2200" spc="-35">
                <a:latin typeface="微软雅黑"/>
                <a:cs typeface="微软雅黑"/>
              </a:rPr>
              <a:t>所</a:t>
            </a:r>
            <a:r>
              <a:rPr dirty="0" sz="2200" spc="-35">
                <a:latin typeface="微软雅黑"/>
                <a:cs typeface="微软雅黑"/>
              </a:rPr>
              <a:t>有</a:t>
            </a:r>
            <a:r>
              <a:rPr dirty="0" sz="2200" spc="-35">
                <a:latin typeface="微软雅黑"/>
                <a:cs typeface="微软雅黑"/>
              </a:rPr>
              <a:t>写</a:t>
            </a:r>
            <a:r>
              <a:rPr dirty="0" sz="2200" spc="-35">
                <a:latin typeface="微软雅黑"/>
                <a:cs typeface="微软雅黑"/>
              </a:rPr>
              <a:t>端</a:t>
            </a:r>
            <a:r>
              <a:rPr dirty="0" sz="2200" spc="-35">
                <a:latin typeface="微软雅黑"/>
                <a:cs typeface="微软雅黑"/>
              </a:rPr>
              <a:t>口</a:t>
            </a:r>
            <a:r>
              <a:rPr dirty="0" sz="2200" spc="-35">
                <a:latin typeface="微软雅黑"/>
                <a:cs typeface="微软雅黑"/>
              </a:rPr>
              <a:t>都</a:t>
            </a:r>
            <a:r>
              <a:rPr dirty="0" sz="2200" spc="-35">
                <a:latin typeface="微软雅黑"/>
                <a:cs typeface="微软雅黑"/>
              </a:rPr>
              <a:t>关</a:t>
            </a:r>
            <a:r>
              <a:rPr dirty="0" sz="2200" spc="-35">
                <a:latin typeface="微软雅黑"/>
                <a:cs typeface="微软雅黑"/>
              </a:rPr>
              <a:t>闭</a:t>
            </a:r>
            <a:r>
              <a:rPr dirty="0" sz="2200" spc="-35">
                <a:latin typeface="微软雅黑"/>
                <a:cs typeface="微软雅黑"/>
              </a:rPr>
              <a:t>时</a:t>
            </a:r>
            <a:r>
              <a:rPr dirty="0" sz="2200" spc="-35">
                <a:latin typeface="微软雅黑"/>
                <a:cs typeface="微软雅黑"/>
              </a:rPr>
              <a:t>，</a:t>
            </a:r>
            <a:r>
              <a:rPr dirty="0" sz="2200" spc="-35">
                <a:latin typeface="微软雅黑"/>
                <a:cs typeface="微软雅黑"/>
              </a:rPr>
              <a:t>在</a:t>
            </a:r>
            <a:r>
              <a:rPr dirty="0" sz="2200" spc="-35">
                <a:latin typeface="微软雅黑"/>
                <a:cs typeface="微软雅黑"/>
              </a:rPr>
              <a:t>管</a:t>
            </a:r>
            <a:r>
              <a:rPr dirty="0" sz="2200" spc="-35">
                <a:latin typeface="微软雅黑"/>
                <a:cs typeface="微软雅黑"/>
              </a:rPr>
              <a:t>道</a:t>
            </a:r>
            <a:r>
              <a:rPr dirty="0" sz="2200" spc="-35">
                <a:latin typeface="微软雅黑"/>
                <a:cs typeface="微软雅黑"/>
              </a:rPr>
              <a:t>上</a:t>
            </a:r>
            <a:r>
              <a:rPr dirty="0" sz="2200" spc="-35">
                <a:latin typeface="微软雅黑"/>
                <a:cs typeface="微软雅黑"/>
              </a:rPr>
              <a:t>进</a:t>
            </a:r>
            <a:r>
              <a:rPr dirty="0" sz="2200" spc="-25">
                <a:latin typeface="微软雅黑"/>
                <a:cs typeface="微软雅黑"/>
              </a:rPr>
              <a:t>行</a:t>
            </a:r>
            <a:r>
              <a:rPr dirty="0" sz="2200" spc="-35">
                <a:latin typeface="微软雅黑"/>
                <a:cs typeface="微软雅黑"/>
              </a:rPr>
              <a:t>读</a:t>
            </a:r>
            <a:r>
              <a:rPr dirty="0" sz="2200" spc="-35">
                <a:latin typeface="微软雅黑"/>
                <a:cs typeface="微软雅黑"/>
              </a:rPr>
              <a:t>操</a:t>
            </a:r>
            <a:r>
              <a:rPr dirty="0" sz="2200" spc="-25">
                <a:latin typeface="微软雅黑"/>
                <a:cs typeface="微软雅黑"/>
              </a:rPr>
              <a:t>作的read()</a:t>
            </a:r>
            <a:r>
              <a:rPr dirty="0" sz="2200" spc="-30">
                <a:latin typeface="微软雅黑"/>
                <a:cs typeface="微软雅黑"/>
              </a:rPr>
              <a:t>函</a:t>
            </a:r>
            <a:r>
              <a:rPr dirty="0" sz="2200" spc="-30">
                <a:latin typeface="微软雅黑"/>
                <a:cs typeface="微软雅黑"/>
              </a:rPr>
              <a:t>数</a:t>
            </a:r>
            <a:r>
              <a:rPr dirty="0" sz="2200" spc="-30">
                <a:latin typeface="微软雅黑"/>
                <a:cs typeface="微软雅黑"/>
              </a:rPr>
              <a:t>将</a:t>
            </a:r>
            <a:r>
              <a:rPr dirty="0" sz="2200" spc="-30">
                <a:latin typeface="微软雅黑"/>
                <a:cs typeface="微软雅黑"/>
              </a:rPr>
              <a:t>返</a:t>
            </a:r>
            <a:r>
              <a:rPr dirty="0" sz="2200" spc="-25">
                <a:latin typeface="微软雅黑"/>
                <a:cs typeface="微软雅黑"/>
              </a:rPr>
              <a:t>回</a:t>
            </a:r>
            <a:r>
              <a:rPr dirty="0" sz="2200" spc="-50">
                <a:latin typeface="微软雅黑"/>
                <a:cs typeface="微软雅黑"/>
              </a:rPr>
              <a:t>0</a:t>
            </a:r>
            <a:endParaRPr sz="2200">
              <a:latin typeface="微软雅黑"/>
              <a:cs typeface="微软雅黑"/>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358140" y="219456"/>
            <a:ext cx="2597658" cy="787146"/>
          </a:xfrm>
          <a:prstGeom prst="rect">
            <a:avLst/>
          </a:prstGeom>
        </p:spPr>
      </p:pic>
      <p:sp>
        <p:nvSpPr>
          <p:cNvPr id="3" name="object 3"/>
          <p:cNvSpPr txBox="1">
            <a:spLocks noGrp="1"/>
          </p:cNvSpPr>
          <p:nvPr>
            <p:ph type="title"/>
          </p:nvPr>
        </p:nvSpPr>
        <p:spPr>
          <a:xfrm>
            <a:off x="566724" y="309498"/>
            <a:ext cx="2156460" cy="452120"/>
          </a:xfrm>
          <a:prstGeom prst="rect"/>
        </p:spPr>
        <p:txBody>
          <a:bodyPr wrap="square" lIns="0" tIns="12065" rIns="0" bIns="0" rtlCol="0" vert="horz">
            <a:spAutoFit/>
          </a:bodyPr>
          <a:lstStyle/>
          <a:p>
            <a:pPr marL="12700">
              <a:lnSpc>
                <a:spcPct val="100000"/>
              </a:lnSpc>
              <a:spcBef>
                <a:spcPts val="95"/>
              </a:spcBef>
            </a:pPr>
            <a:r>
              <a:rPr dirty="0" spc="-35"/>
              <a:t>多</a:t>
            </a:r>
            <a:r>
              <a:rPr dirty="0" spc="-35"/>
              <a:t>核</a:t>
            </a:r>
            <a:r>
              <a:rPr dirty="0" spc="-35"/>
              <a:t>与</a:t>
            </a:r>
            <a:r>
              <a:rPr dirty="0" spc="-35"/>
              <a:t>多</a:t>
            </a:r>
            <a:r>
              <a:rPr dirty="0" spc="-35"/>
              <a:t>线</a:t>
            </a:r>
            <a:r>
              <a:rPr dirty="0" spc="-50"/>
              <a:t>程</a:t>
            </a:r>
          </a:p>
        </p:txBody>
      </p:sp>
      <p:sp>
        <p:nvSpPr>
          <p:cNvPr id="4" name="object 4" descr=""/>
          <p:cNvSpPr txBox="1"/>
          <p:nvPr/>
        </p:nvSpPr>
        <p:spPr>
          <a:xfrm>
            <a:off x="1051661" y="1260474"/>
            <a:ext cx="10313035" cy="3023870"/>
          </a:xfrm>
          <a:prstGeom prst="rect">
            <a:avLst/>
          </a:prstGeom>
        </p:spPr>
        <p:txBody>
          <a:bodyPr wrap="square" lIns="0" tIns="12700" rIns="0" bIns="0" rtlCol="0" vert="horz">
            <a:spAutoFit/>
          </a:bodyPr>
          <a:lstStyle/>
          <a:p>
            <a:pPr marL="241300" marR="5080" indent="-229235">
              <a:lnSpc>
                <a:spcPct val="150000"/>
              </a:lnSpc>
              <a:spcBef>
                <a:spcPts val="100"/>
              </a:spcBef>
              <a:buFont typeface="Arial"/>
              <a:buChar char="•"/>
              <a:tabLst>
                <a:tab pos="241935" algn="l"/>
              </a:tabLst>
            </a:pPr>
            <a:r>
              <a:rPr dirty="0" sz="2400" spc="-5">
                <a:latin typeface="微软雅黑"/>
                <a:cs typeface="微软雅黑"/>
              </a:rPr>
              <a:t>应用在多核处理器上所能取得的性能上的好处，实际上取决于它对多处理器</a:t>
            </a:r>
            <a:r>
              <a:rPr dirty="0" sz="2400" spc="-10">
                <a:latin typeface="微软雅黑"/>
                <a:cs typeface="微软雅黑"/>
              </a:rPr>
              <a:t>资源的利用能力。</a:t>
            </a:r>
            <a:endParaRPr sz="2400">
              <a:latin typeface="微软雅黑"/>
              <a:cs typeface="微软雅黑"/>
            </a:endParaRPr>
          </a:p>
          <a:p>
            <a:pPr marL="241300" indent="-229235">
              <a:lnSpc>
                <a:spcPct val="100000"/>
              </a:lnSpc>
              <a:spcBef>
                <a:spcPts val="2435"/>
              </a:spcBef>
              <a:buFont typeface="Arial"/>
              <a:buChar char="•"/>
              <a:tabLst>
                <a:tab pos="241935" algn="l"/>
              </a:tabLst>
            </a:pPr>
            <a:r>
              <a:rPr dirty="0" sz="2400" spc="-5">
                <a:latin typeface="微软雅黑"/>
                <a:cs typeface="微软雅黑"/>
              </a:rPr>
              <a:t>设 </a:t>
            </a:r>
            <a:r>
              <a:rPr dirty="0" sz="2400" b="1">
                <a:solidFill>
                  <a:srgbClr val="C00000"/>
                </a:solidFill>
                <a:latin typeface="微软雅黑"/>
                <a:cs typeface="微软雅黑"/>
              </a:rPr>
              <a:t>f </a:t>
            </a:r>
            <a:r>
              <a:rPr dirty="0" sz="2400" spc="-5">
                <a:latin typeface="微软雅黑"/>
                <a:cs typeface="微软雅黑"/>
              </a:rPr>
              <a:t>为程序中能够并行的部分的运行时间在整个程序运行时间中的占比</a:t>
            </a:r>
            <a:endParaRPr sz="2400">
              <a:latin typeface="微软雅黑"/>
              <a:cs typeface="微软雅黑"/>
            </a:endParaRPr>
          </a:p>
          <a:p>
            <a:pPr marL="241300" indent="-229235">
              <a:lnSpc>
                <a:spcPct val="100000"/>
              </a:lnSpc>
              <a:spcBef>
                <a:spcPts val="2450"/>
              </a:spcBef>
              <a:buFont typeface="Arial"/>
              <a:buChar char="•"/>
              <a:tabLst>
                <a:tab pos="241935" algn="l"/>
              </a:tabLst>
            </a:pPr>
            <a:r>
              <a:rPr dirty="0" sz="2400" spc="-5" b="1">
                <a:solidFill>
                  <a:srgbClr val="C00000"/>
                </a:solidFill>
                <a:latin typeface="微软雅黑"/>
                <a:cs typeface="微软雅黑"/>
              </a:rPr>
              <a:t>加速比 </a:t>
            </a:r>
            <a:r>
              <a:rPr dirty="0" sz="2400">
                <a:latin typeface="微软雅黑"/>
                <a:cs typeface="微软雅黑"/>
              </a:rPr>
              <a:t>= 在单处理器上执行程序的时间 / 在N</a:t>
            </a:r>
            <a:r>
              <a:rPr dirty="0" sz="2400" spc="-5">
                <a:latin typeface="微软雅黑"/>
                <a:cs typeface="微软雅黑"/>
              </a:rPr>
              <a:t>个处理器上执行程序的时间</a:t>
            </a:r>
            <a:endParaRPr sz="2400">
              <a:latin typeface="微软雅黑"/>
              <a:cs typeface="微软雅黑"/>
            </a:endParaRPr>
          </a:p>
          <a:p>
            <a:pPr marL="1236345">
              <a:lnSpc>
                <a:spcPct val="100000"/>
              </a:lnSpc>
              <a:spcBef>
                <a:spcPts val="1440"/>
              </a:spcBef>
            </a:pPr>
            <a:r>
              <a:rPr dirty="0" sz="2400">
                <a:latin typeface="微软雅黑"/>
                <a:cs typeface="微软雅黑"/>
              </a:rPr>
              <a:t>=</a:t>
            </a:r>
            <a:r>
              <a:rPr dirty="0" sz="2400" spc="25">
                <a:latin typeface="微软雅黑"/>
                <a:cs typeface="微软雅黑"/>
              </a:rPr>
              <a:t> </a:t>
            </a:r>
            <a:r>
              <a:rPr dirty="0" sz="2400" spc="-10">
                <a:latin typeface="微软雅黑"/>
                <a:cs typeface="微软雅黑"/>
              </a:rPr>
              <a:t>1/((1-f)+f/N)</a:t>
            </a:r>
            <a:endParaRPr sz="2400">
              <a:latin typeface="微软雅黑"/>
              <a:cs typeface="微软雅黑"/>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2244851" y="736091"/>
            <a:ext cx="7706868" cy="5070348"/>
          </a:xfrm>
          <a:prstGeom prst="rect">
            <a:avLst/>
          </a:prstGeom>
        </p:spPr>
      </p:pic>
      <p:sp>
        <p:nvSpPr>
          <p:cNvPr id="3" name="object 3" descr=""/>
          <p:cNvSpPr txBox="1"/>
          <p:nvPr/>
        </p:nvSpPr>
        <p:spPr>
          <a:xfrm>
            <a:off x="2002027" y="5829401"/>
            <a:ext cx="8195945" cy="391160"/>
          </a:xfrm>
          <a:prstGeom prst="rect">
            <a:avLst/>
          </a:prstGeom>
        </p:spPr>
        <p:txBody>
          <a:bodyPr wrap="square" lIns="0" tIns="12700" rIns="0" bIns="0" rtlCol="0" vert="horz">
            <a:spAutoFit/>
          </a:bodyPr>
          <a:lstStyle/>
          <a:p>
            <a:pPr marL="12700">
              <a:lnSpc>
                <a:spcPct val="100000"/>
              </a:lnSpc>
              <a:spcBef>
                <a:spcPts val="100"/>
              </a:spcBef>
            </a:pPr>
            <a:r>
              <a:rPr dirty="0" sz="2400" b="1">
                <a:solidFill>
                  <a:srgbClr val="1F517B"/>
                </a:solidFill>
                <a:latin typeface="微软雅黑"/>
                <a:cs typeface="微软雅黑"/>
              </a:rPr>
              <a:t>串行部分分别为</a:t>
            </a:r>
            <a:r>
              <a:rPr dirty="0" sz="2400" spc="-10" b="1">
                <a:solidFill>
                  <a:srgbClr val="1F517B"/>
                </a:solidFill>
                <a:latin typeface="微软雅黑"/>
                <a:cs typeface="微软雅黑"/>
              </a:rPr>
              <a:t>0%，2%，5%</a:t>
            </a:r>
            <a:r>
              <a:rPr dirty="0" sz="2400" b="1">
                <a:solidFill>
                  <a:srgbClr val="1F517B"/>
                </a:solidFill>
                <a:latin typeface="微软雅黑"/>
                <a:cs typeface="微软雅黑"/>
              </a:rPr>
              <a:t>以及</a:t>
            </a:r>
            <a:r>
              <a:rPr dirty="0" sz="2400" spc="-10" b="1">
                <a:solidFill>
                  <a:srgbClr val="1F517B"/>
                </a:solidFill>
                <a:latin typeface="微软雅黑"/>
                <a:cs typeface="微软雅黑"/>
              </a:rPr>
              <a:t>10%情况下的理想加速比</a:t>
            </a:r>
            <a:endParaRPr sz="2400">
              <a:latin typeface="微软雅黑"/>
              <a:cs typeface="微软雅黑"/>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2252472" y="475487"/>
            <a:ext cx="7655052" cy="5152644"/>
          </a:xfrm>
          <a:prstGeom prst="rect">
            <a:avLst/>
          </a:prstGeom>
        </p:spPr>
      </p:pic>
      <p:sp>
        <p:nvSpPr>
          <p:cNvPr id="3" name="object 3" descr=""/>
          <p:cNvSpPr txBox="1"/>
          <p:nvPr/>
        </p:nvSpPr>
        <p:spPr>
          <a:xfrm>
            <a:off x="3680205" y="5794044"/>
            <a:ext cx="4902200" cy="391160"/>
          </a:xfrm>
          <a:prstGeom prst="rect">
            <a:avLst/>
          </a:prstGeom>
        </p:spPr>
        <p:txBody>
          <a:bodyPr wrap="square" lIns="0" tIns="12700" rIns="0" bIns="0" rtlCol="0" vert="horz">
            <a:spAutoFit/>
          </a:bodyPr>
          <a:lstStyle/>
          <a:p>
            <a:pPr marL="12700">
              <a:lnSpc>
                <a:spcPct val="100000"/>
              </a:lnSpc>
              <a:spcBef>
                <a:spcPts val="100"/>
              </a:spcBef>
            </a:pPr>
            <a:r>
              <a:rPr dirty="0" sz="2400" spc="-5" b="1">
                <a:solidFill>
                  <a:srgbClr val="1F517B"/>
                </a:solidFill>
                <a:latin typeface="微软雅黑"/>
                <a:cs typeface="微软雅黑"/>
              </a:rPr>
              <a:t>考虑实际额外负载的情况下的加速比</a:t>
            </a:r>
            <a:endParaRPr sz="2400">
              <a:latin typeface="微软雅黑"/>
              <a:cs typeface="微软雅黑"/>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358140" y="219456"/>
            <a:ext cx="1887474" cy="787146"/>
          </a:xfrm>
          <a:prstGeom prst="rect">
            <a:avLst/>
          </a:prstGeom>
        </p:spPr>
      </p:pic>
      <p:sp>
        <p:nvSpPr>
          <p:cNvPr id="3" name="object 3"/>
          <p:cNvSpPr txBox="1">
            <a:spLocks noGrp="1"/>
          </p:cNvSpPr>
          <p:nvPr>
            <p:ph type="title"/>
          </p:nvPr>
        </p:nvSpPr>
        <p:spPr>
          <a:xfrm>
            <a:off x="566724" y="309498"/>
            <a:ext cx="1445895" cy="452120"/>
          </a:xfrm>
          <a:prstGeom prst="rect"/>
        </p:spPr>
        <p:txBody>
          <a:bodyPr wrap="square" lIns="0" tIns="12065" rIns="0" bIns="0" rtlCol="0" vert="horz">
            <a:spAutoFit/>
          </a:bodyPr>
          <a:lstStyle/>
          <a:p>
            <a:pPr marL="12700">
              <a:lnSpc>
                <a:spcPct val="100000"/>
              </a:lnSpc>
              <a:spcBef>
                <a:spcPts val="95"/>
              </a:spcBef>
            </a:pPr>
            <a:r>
              <a:rPr dirty="0" spc="-35"/>
              <a:t>线</a:t>
            </a:r>
            <a:r>
              <a:rPr dirty="0" spc="-35"/>
              <a:t>程</a:t>
            </a:r>
            <a:r>
              <a:rPr dirty="0" spc="-35"/>
              <a:t>同</a:t>
            </a:r>
            <a:r>
              <a:rPr dirty="0" spc="-50"/>
              <a:t>步</a:t>
            </a:r>
          </a:p>
        </p:txBody>
      </p:sp>
      <p:sp>
        <p:nvSpPr>
          <p:cNvPr id="4" name="object 4" descr=""/>
          <p:cNvSpPr txBox="1"/>
          <p:nvPr/>
        </p:nvSpPr>
        <p:spPr>
          <a:xfrm>
            <a:off x="801725" y="1363471"/>
            <a:ext cx="8599170" cy="1049655"/>
          </a:xfrm>
          <a:prstGeom prst="rect">
            <a:avLst/>
          </a:prstGeom>
        </p:spPr>
        <p:txBody>
          <a:bodyPr wrap="square" lIns="0" tIns="12700" rIns="0" bIns="0" rtlCol="0" vert="horz">
            <a:spAutoFit/>
          </a:bodyPr>
          <a:lstStyle/>
          <a:p>
            <a:pPr marL="354965" indent="-342265">
              <a:lnSpc>
                <a:spcPct val="100000"/>
              </a:lnSpc>
              <a:spcBef>
                <a:spcPts val="100"/>
              </a:spcBef>
              <a:buClr>
                <a:srgbClr val="1F517B"/>
              </a:buClr>
              <a:buSzPct val="93750"/>
              <a:buFont typeface="Arial"/>
              <a:buChar char="•"/>
              <a:tabLst>
                <a:tab pos="354965" algn="l"/>
                <a:tab pos="355600" algn="l"/>
              </a:tabLst>
            </a:pPr>
            <a:r>
              <a:rPr dirty="0" sz="2400" spc="-5">
                <a:latin typeface="微软雅黑"/>
                <a:cs typeface="微软雅黑"/>
              </a:rPr>
              <a:t>对于共享的数据，多线程在访问时需要考虑同步和互斥问题。</a:t>
            </a:r>
            <a:endParaRPr sz="2400">
              <a:latin typeface="微软雅黑"/>
              <a:cs typeface="微软雅黑"/>
            </a:endParaRPr>
          </a:p>
          <a:p>
            <a:pPr marL="354965" indent="-342265">
              <a:lnSpc>
                <a:spcPct val="100000"/>
              </a:lnSpc>
              <a:spcBef>
                <a:spcPts val="2305"/>
              </a:spcBef>
              <a:buClr>
                <a:srgbClr val="1F517B"/>
              </a:buClr>
              <a:buSzPct val="93750"/>
              <a:buFont typeface="Arial"/>
              <a:buChar char="•"/>
              <a:tabLst>
                <a:tab pos="354965" algn="l"/>
                <a:tab pos="355600" algn="l"/>
              </a:tabLst>
            </a:pPr>
            <a:r>
              <a:rPr dirty="0" sz="2400" spc="-15">
                <a:latin typeface="微软雅黑"/>
                <a:cs typeface="微软雅黑"/>
              </a:rPr>
              <a:t>线程使用的同步机制和方法与进程是一样的。</a:t>
            </a:r>
            <a:endParaRPr sz="2400">
              <a:latin typeface="微软雅黑"/>
              <a:cs typeface="微软雅黑"/>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0" y="0"/>
            <a:ext cx="12192000" cy="6857999"/>
          </a:xfrm>
          <a:prstGeom prst="rect">
            <a:avLst/>
          </a:prstGeom>
        </p:spPr>
      </p:pic>
      <p:sp>
        <p:nvSpPr>
          <p:cNvPr id="3" name="object 3" descr=""/>
          <p:cNvSpPr/>
          <p:nvPr/>
        </p:nvSpPr>
        <p:spPr>
          <a:xfrm>
            <a:off x="12191" y="6691883"/>
            <a:ext cx="12179935" cy="166370"/>
          </a:xfrm>
          <a:custGeom>
            <a:avLst/>
            <a:gdLst/>
            <a:ahLst/>
            <a:cxnLst/>
            <a:rect l="l" t="t" r="r" b="b"/>
            <a:pathLst>
              <a:path w="12179935" h="166370">
                <a:moveTo>
                  <a:pt x="12179808" y="0"/>
                </a:moveTo>
                <a:lnTo>
                  <a:pt x="0" y="0"/>
                </a:lnTo>
                <a:lnTo>
                  <a:pt x="0" y="166114"/>
                </a:lnTo>
                <a:lnTo>
                  <a:pt x="12179808" y="166114"/>
                </a:lnTo>
                <a:lnTo>
                  <a:pt x="12179808" y="0"/>
                </a:lnTo>
                <a:close/>
              </a:path>
            </a:pathLst>
          </a:custGeom>
          <a:solidFill>
            <a:srgbClr val="1F517B"/>
          </a:solidFill>
        </p:spPr>
        <p:txBody>
          <a:bodyPr wrap="square" lIns="0" tIns="0" rIns="0" bIns="0" rtlCol="0"/>
          <a:lstStyle/>
          <a:p/>
        </p:txBody>
      </p:sp>
      <p:pic>
        <p:nvPicPr>
          <p:cNvPr id="4" name="object 4" descr=""/>
          <p:cNvPicPr/>
          <p:nvPr/>
        </p:nvPicPr>
        <p:blipFill>
          <a:blip r:embed="rId3" cstate="print"/>
          <a:stretch>
            <a:fillRect/>
          </a:stretch>
        </p:blipFill>
        <p:spPr>
          <a:xfrm>
            <a:off x="10056876" y="313943"/>
            <a:ext cx="1853183" cy="451103"/>
          </a:xfrm>
          <a:prstGeom prst="rect">
            <a:avLst/>
          </a:prstGeom>
        </p:spPr>
      </p:pic>
      <p:sp>
        <p:nvSpPr>
          <p:cNvPr id="5" name="object 5" descr=""/>
          <p:cNvSpPr/>
          <p:nvPr/>
        </p:nvSpPr>
        <p:spPr>
          <a:xfrm>
            <a:off x="326136" y="781050"/>
            <a:ext cx="107314" cy="11430"/>
          </a:xfrm>
          <a:custGeom>
            <a:avLst/>
            <a:gdLst/>
            <a:ahLst/>
            <a:cxnLst/>
            <a:rect l="l" t="t" r="r" b="b"/>
            <a:pathLst>
              <a:path w="107315" h="11429">
                <a:moveTo>
                  <a:pt x="0" y="11429"/>
                </a:moveTo>
                <a:lnTo>
                  <a:pt x="107289" y="11429"/>
                </a:lnTo>
                <a:lnTo>
                  <a:pt x="107289" y="0"/>
                </a:lnTo>
                <a:lnTo>
                  <a:pt x="0" y="0"/>
                </a:lnTo>
                <a:lnTo>
                  <a:pt x="0" y="11429"/>
                </a:lnTo>
                <a:close/>
              </a:path>
            </a:pathLst>
          </a:custGeom>
          <a:solidFill>
            <a:srgbClr val="1F517B"/>
          </a:solidFill>
        </p:spPr>
        <p:txBody>
          <a:bodyPr wrap="square" lIns="0" tIns="0" rIns="0" bIns="0" rtlCol="0"/>
          <a:lstStyle/>
          <a:p/>
        </p:txBody>
      </p:sp>
      <p:sp>
        <p:nvSpPr>
          <p:cNvPr id="6" name="object 6" descr=""/>
          <p:cNvSpPr/>
          <p:nvPr/>
        </p:nvSpPr>
        <p:spPr>
          <a:xfrm>
            <a:off x="479145" y="781050"/>
            <a:ext cx="1234440" cy="11430"/>
          </a:xfrm>
          <a:custGeom>
            <a:avLst/>
            <a:gdLst/>
            <a:ahLst/>
            <a:cxnLst/>
            <a:rect l="l" t="t" r="r" b="b"/>
            <a:pathLst>
              <a:path w="1234439" h="11429">
                <a:moveTo>
                  <a:pt x="0" y="11429"/>
                </a:moveTo>
                <a:lnTo>
                  <a:pt x="1233830" y="11429"/>
                </a:lnTo>
                <a:lnTo>
                  <a:pt x="1233830" y="0"/>
                </a:lnTo>
                <a:lnTo>
                  <a:pt x="0" y="0"/>
                </a:lnTo>
                <a:lnTo>
                  <a:pt x="0" y="11429"/>
                </a:lnTo>
                <a:close/>
              </a:path>
            </a:pathLst>
          </a:custGeom>
          <a:solidFill>
            <a:srgbClr val="1F517B"/>
          </a:solidFill>
        </p:spPr>
        <p:txBody>
          <a:bodyPr wrap="square" lIns="0" tIns="0" rIns="0" bIns="0" rtlCol="0"/>
          <a:lstStyle/>
          <a:p/>
        </p:txBody>
      </p:sp>
      <p:sp>
        <p:nvSpPr>
          <p:cNvPr id="7" name="object 7" descr=""/>
          <p:cNvSpPr/>
          <p:nvPr/>
        </p:nvSpPr>
        <p:spPr>
          <a:xfrm>
            <a:off x="326136" y="773430"/>
            <a:ext cx="107314" cy="7620"/>
          </a:xfrm>
          <a:custGeom>
            <a:avLst/>
            <a:gdLst/>
            <a:ahLst/>
            <a:cxnLst/>
            <a:rect l="l" t="t" r="r" b="b"/>
            <a:pathLst>
              <a:path w="107315" h="7620">
                <a:moveTo>
                  <a:pt x="0" y="7620"/>
                </a:moveTo>
                <a:lnTo>
                  <a:pt x="107289" y="7620"/>
                </a:lnTo>
                <a:lnTo>
                  <a:pt x="107289" y="0"/>
                </a:lnTo>
                <a:lnTo>
                  <a:pt x="0" y="0"/>
                </a:lnTo>
                <a:lnTo>
                  <a:pt x="0" y="7620"/>
                </a:lnTo>
                <a:close/>
              </a:path>
            </a:pathLst>
          </a:custGeom>
          <a:solidFill>
            <a:srgbClr val="1F517B"/>
          </a:solidFill>
        </p:spPr>
        <p:txBody>
          <a:bodyPr wrap="square" lIns="0" tIns="0" rIns="0" bIns="0" rtlCol="0"/>
          <a:lstStyle/>
          <a:p/>
        </p:txBody>
      </p:sp>
      <p:sp>
        <p:nvSpPr>
          <p:cNvPr id="8" name="object 8" descr=""/>
          <p:cNvSpPr/>
          <p:nvPr/>
        </p:nvSpPr>
        <p:spPr>
          <a:xfrm>
            <a:off x="326136" y="374650"/>
            <a:ext cx="34290" cy="398780"/>
          </a:xfrm>
          <a:custGeom>
            <a:avLst/>
            <a:gdLst/>
            <a:ahLst/>
            <a:cxnLst/>
            <a:rect l="l" t="t" r="r" b="b"/>
            <a:pathLst>
              <a:path w="34289" h="398780">
                <a:moveTo>
                  <a:pt x="0" y="398779"/>
                </a:moveTo>
                <a:lnTo>
                  <a:pt x="33832" y="398779"/>
                </a:lnTo>
                <a:lnTo>
                  <a:pt x="33832" y="0"/>
                </a:lnTo>
                <a:lnTo>
                  <a:pt x="0" y="0"/>
                </a:lnTo>
                <a:lnTo>
                  <a:pt x="0" y="398779"/>
                </a:lnTo>
                <a:close/>
              </a:path>
            </a:pathLst>
          </a:custGeom>
          <a:solidFill>
            <a:srgbClr val="1F517B"/>
          </a:solidFill>
        </p:spPr>
        <p:txBody>
          <a:bodyPr wrap="square" lIns="0" tIns="0" rIns="0" bIns="0" rtlCol="0"/>
          <a:lstStyle/>
          <a:p/>
        </p:txBody>
      </p:sp>
      <p:sp>
        <p:nvSpPr>
          <p:cNvPr id="9" name="object 9" descr=""/>
          <p:cNvSpPr/>
          <p:nvPr/>
        </p:nvSpPr>
        <p:spPr>
          <a:xfrm>
            <a:off x="405688" y="374650"/>
            <a:ext cx="27940" cy="398780"/>
          </a:xfrm>
          <a:custGeom>
            <a:avLst/>
            <a:gdLst/>
            <a:ahLst/>
            <a:cxnLst/>
            <a:rect l="l" t="t" r="r" b="b"/>
            <a:pathLst>
              <a:path w="27940" h="398780">
                <a:moveTo>
                  <a:pt x="0" y="398779"/>
                </a:moveTo>
                <a:lnTo>
                  <a:pt x="27736" y="398779"/>
                </a:lnTo>
                <a:lnTo>
                  <a:pt x="27736" y="0"/>
                </a:lnTo>
                <a:lnTo>
                  <a:pt x="0" y="0"/>
                </a:lnTo>
                <a:lnTo>
                  <a:pt x="0" y="398779"/>
                </a:lnTo>
                <a:close/>
              </a:path>
            </a:pathLst>
          </a:custGeom>
          <a:solidFill>
            <a:srgbClr val="1F517B"/>
          </a:solidFill>
        </p:spPr>
        <p:txBody>
          <a:bodyPr wrap="square" lIns="0" tIns="0" rIns="0" bIns="0" rtlCol="0"/>
          <a:lstStyle/>
          <a:p/>
        </p:txBody>
      </p:sp>
      <p:sp>
        <p:nvSpPr>
          <p:cNvPr id="10" name="object 10" descr=""/>
          <p:cNvSpPr/>
          <p:nvPr/>
        </p:nvSpPr>
        <p:spPr>
          <a:xfrm>
            <a:off x="479145" y="374650"/>
            <a:ext cx="15875" cy="398780"/>
          </a:xfrm>
          <a:custGeom>
            <a:avLst/>
            <a:gdLst/>
            <a:ahLst/>
            <a:cxnLst/>
            <a:rect l="l" t="t" r="r" b="b"/>
            <a:pathLst>
              <a:path w="15875" h="398780">
                <a:moveTo>
                  <a:pt x="0" y="398779"/>
                </a:moveTo>
                <a:lnTo>
                  <a:pt x="15836" y="398779"/>
                </a:lnTo>
                <a:lnTo>
                  <a:pt x="15836" y="0"/>
                </a:lnTo>
                <a:lnTo>
                  <a:pt x="0" y="0"/>
                </a:lnTo>
                <a:lnTo>
                  <a:pt x="0" y="398779"/>
                </a:lnTo>
                <a:close/>
              </a:path>
            </a:pathLst>
          </a:custGeom>
          <a:solidFill>
            <a:srgbClr val="1F517B"/>
          </a:solidFill>
        </p:spPr>
        <p:txBody>
          <a:bodyPr wrap="square" lIns="0" tIns="0" rIns="0" bIns="0" rtlCol="0"/>
          <a:lstStyle/>
          <a:p/>
        </p:txBody>
      </p:sp>
      <p:sp>
        <p:nvSpPr>
          <p:cNvPr id="11" name="object 11" descr=""/>
          <p:cNvSpPr/>
          <p:nvPr/>
        </p:nvSpPr>
        <p:spPr>
          <a:xfrm>
            <a:off x="326136" y="359409"/>
            <a:ext cx="34290" cy="15240"/>
          </a:xfrm>
          <a:custGeom>
            <a:avLst/>
            <a:gdLst/>
            <a:ahLst/>
            <a:cxnLst/>
            <a:rect l="l" t="t" r="r" b="b"/>
            <a:pathLst>
              <a:path w="34289" h="15239">
                <a:moveTo>
                  <a:pt x="0" y="15240"/>
                </a:moveTo>
                <a:lnTo>
                  <a:pt x="33832" y="15240"/>
                </a:lnTo>
                <a:lnTo>
                  <a:pt x="33832" y="0"/>
                </a:lnTo>
                <a:lnTo>
                  <a:pt x="0" y="0"/>
                </a:lnTo>
                <a:lnTo>
                  <a:pt x="0" y="15240"/>
                </a:lnTo>
                <a:close/>
              </a:path>
            </a:pathLst>
          </a:custGeom>
          <a:solidFill>
            <a:srgbClr val="1F517B"/>
          </a:solidFill>
        </p:spPr>
        <p:txBody>
          <a:bodyPr wrap="square" lIns="0" tIns="0" rIns="0" bIns="0" rtlCol="0"/>
          <a:lstStyle/>
          <a:p/>
        </p:txBody>
      </p:sp>
      <p:grpSp>
        <p:nvGrpSpPr>
          <p:cNvPr id="12" name="object 12" descr=""/>
          <p:cNvGrpSpPr/>
          <p:nvPr/>
        </p:nvGrpSpPr>
        <p:grpSpPr>
          <a:xfrm>
            <a:off x="338327" y="211836"/>
            <a:ext cx="2242820" cy="787400"/>
            <a:chOff x="338327" y="211836"/>
            <a:chExt cx="2242820" cy="787400"/>
          </a:xfrm>
        </p:grpSpPr>
        <p:sp>
          <p:nvSpPr>
            <p:cNvPr id="13" name="object 13" descr=""/>
            <p:cNvSpPr/>
            <p:nvPr/>
          </p:nvSpPr>
          <p:spPr>
            <a:xfrm>
              <a:off x="405688" y="359410"/>
              <a:ext cx="89535" cy="15240"/>
            </a:xfrm>
            <a:custGeom>
              <a:avLst/>
              <a:gdLst/>
              <a:ahLst/>
              <a:cxnLst/>
              <a:rect l="l" t="t" r="r" b="b"/>
              <a:pathLst>
                <a:path w="89534" h="15239">
                  <a:moveTo>
                    <a:pt x="0" y="15240"/>
                  </a:moveTo>
                  <a:lnTo>
                    <a:pt x="89293" y="15240"/>
                  </a:lnTo>
                  <a:lnTo>
                    <a:pt x="89293" y="0"/>
                  </a:lnTo>
                  <a:lnTo>
                    <a:pt x="0" y="0"/>
                  </a:lnTo>
                  <a:lnTo>
                    <a:pt x="0" y="15240"/>
                  </a:lnTo>
                  <a:close/>
                </a:path>
              </a:pathLst>
            </a:custGeom>
            <a:solidFill>
              <a:srgbClr val="1F517B"/>
            </a:solidFill>
          </p:spPr>
          <p:txBody>
            <a:bodyPr wrap="square" lIns="0" tIns="0" rIns="0" bIns="0" rtlCol="0"/>
            <a:lstStyle/>
            <a:p/>
          </p:txBody>
        </p:sp>
        <p:pic>
          <p:nvPicPr>
            <p:cNvPr id="14" name="object 14" descr=""/>
            <p:cNvPicPr/>
            <p:nvPr/>
          </p:nvPicPr>
          <p:blipFill>
            <a:blip r:embed="rId4" cstate="print"/>
            <a:stretch>
              <a:fillRect/>
            </a:stretch>
          </p:blipFill>
          <p:spPr>
            <a:xfrm>
              <a:off x="338327" y="211836"/>
              <a:ext cx="2242566" cy="787145"/>
            </a:xfrm>
            <a:prstGeom prst="rect">
              <a:avLst/>
            </a:prstGeom>
          </p:spPr>
        </p:pic>
      </p:grpSp>
      <p:sp>
        <p:nvSpPr>
          <p:cNvPr id="15" name="object 15"/>
          <p:cNvSpPr txBox="1">
            <a:spLocks noGrp="1"/>
          </p:cNvSpPr>
          <p:nvPr>
            <p:ph type="title"/>
          </p:nvPr>
        </p:nvSpPr>
        <p:spPr>
          <a:xfrm>
            <a:off x="546303" y="300990"/>
            <a:ext cx="1800860" cy="452120"/>
          </a:xfrm>
          <a:prstGeom prst="rect"/>
        </p:spPr>
        <p:txBody>
          <a:bodyPr wrap="square" lIns="0" tIns="12065" rIns="0" bIns="0" rtlCol="0" vert="horz">
            <a:spAutoFit/>
          </a:bodyPr>
          <a:lstStyle/>
          <a:p>
            <a:pPr marL="12700">
              <a:lnSpc>
                <a:spcPct val="100000"/>
              </a:lnSpc>
              <a:spcBef>
                <a:spcPts val="95"/>
              </a:spcBef>
            </a:pPr>
            <a:r>
              <a:rPr dirty="0" spc="-35"/>
              <a:t>用</a:t>
            </a:r>
            <a:r>
              <a:rPr dirty="0" spc="-35"/>
              <a:t>户</a:t>
            </a:r>
            <a:r>
              <a:rPr dirty="0" spc="-35"/>
              <a:t>级</a:t>
            </a:r>
            <a:r>
              <a:rPr dirty="0" spc="-35"/>
              <a:t>线</a:t>
            </a:r>
            <a:r>
              <a:rPr dirty="0" spc="-50"/>
              <a:t>程</a:t>
            </a:r>
          </a:p>
        </p:txBody>
      </p:sp>
      <p:sp>
        <p:nvSpPr>
          <p:cNvPr id="16" name="object 16" descr=""/>
          <p:cNvSpPr txBox="1"/>
          <p:nvPr/>
        </p:nvSpPr>
        <p:spPr>
          <a:xfrm>
            <a:off x="500278" y="1894057"/>
            <a:ext cx="6287135" cy="3470275"/>
          </a:xfrm>
          <a:prstGeom prst="rect">
            <a:avLst/>
          </a:prstGeom>
        </p:spPr>
        <p:txBody>
          <a:bodyPr wrap="square" lIns="0" tIns="12065" rIns="0" bIns="0" rtlCol="0" vert="horz">
            <a:spAutoFit/>
          </a:bodyPr>
          <a:lstStyle/>
          <a:p>
            <a:pPr marL="241300" marR="5080" indent="-229235">
              <a:lnSpc>
                <a:spcPct val="150000"/>
              </a:lnSpc>
              <a:spcBef>
                <a:spcPts val="95"/>
              </a:spcBef>
              <a:buFont typeface="Arial"/>
              <a:buChar char="•"/>
              <a:tabLst>
                <a:tab pos="241935" algn="l"/>
              </a:tabLst>
            </a:pPr>
            <a:r>
              <a:rPr dirty="0" sz="2400" spc="90">
                <a:latin typeface="微软雅黑"/>
                <a:cs typeface="微软雅黑"/>
              </a:rPr>
              <a:t>所有线程管理的工作都由应用</a:t>
            </a:r>
            <a:r>
              <a:rPr dirty="0" sz="2400" spc="95">
                <a:latin typeface="微软雅黑"/>
                <a:cs typeface="微软雅黑"/>
              </a:rPr>
              <a:t>（</a:t>
            </a:r>
            <a:r>
              <a:rPr dirty="0" sz="2400" spc="100">
                <a:latin typeface="微软雅黑"/>
                <a:cs typeface="微软雅黑"/>
              </a:rPr>
              <a:t>进程</a:t>
            </a:r>
            <a:r>
              <a:rPr dirty="0" sz="2400" spc="95">
                <a:latin typeface="微软雅黑"/>
                <a:cs typeface="微软雅黑"/>
              </a:rPr>
              <a:t>）</a:t>
            </a:r>
            <a:r>
              <a:rPr dirty="0" sz="2400" spc="70">
                <a:latin typeface="微软雅黑"/>
                <a:cs typeface="微软雅黑"/>
              </a:rPr>
              <a:t>自己</a:t>
            </a:r>
            <a:r>
              <a:rPr dirty="0" sz="2400" spc="-15">
                <a:latin typeface="微软雅黑"/>
                <a:cs typeface="微软雅黑"/>
              </a:rPr>
              <a:t>完成，内核不知道线程的存在。</a:t>
            </a:r>
            <a:endParaRPr sz="2400">
              <a:latin typeface="微软雅黑"/>
              <a:cs typeface="微软雅黑"/>
            </a:endParaRPr>
          </a:p>
          <a:p>
            <a:pPr marL="241300" marR="13970" indent="-229235">
              <a:lnSpc>
                <a:spcPct val="150000"/>
              </a:lnSpc>
              <a:spcBef>
                <a:spcPts val="600"/>
              </a:spcBef>
              <a:buFont typeface="Arial"/>
              <a:buChar char="•"/>
              <a:tabLst>
                <a:tab pos="241935" algn="l"/>
                <a:tab pos="2161540" algn="l"/>
              </a:tabLst>
            </a:pPr>
            <a:r>
              <a:rPr dirty="0" sz="2400" b="1">
                <a:latin typeface="微软雅黑"/>
                <a:cs typeface="微软雅黑"/>
              </a:rPr>
              <a:t>例</a:t>
            </a:r>
            <a:r>
              <a:rPr dirty="0" sz="2400" spc="-20" b="1">
                <a:latin typeface="微软雅黑"/>
                <a:cs typeface="微软雅黑"/>
              </a:rPr>
              <a:t> </a:t>
            </a:r>
            <a:r>
              <a:rPr dirty="0" sz="2400" b="1">
                <a:latin typeface="微软雅黑"/>
                <a:cs typeface="微软雅黑"/>
              </a:rPr>
              <a:t>：</a:t>
            </a:r>
            <a:r>
              <a:rPr dirty="0" sz="2400" spc="-20" b="1">
                <a:latin typeface="微软雅黑"/>
                <a:cs typeface="微软雅黑"/>
              </a:rPr>
              <a:t> </a:t>
            </a:r>
            <a:r>
              <a:rPr dirty="0" sz="2400" spc="-20">
                <a:latin typeface="微软雅黑"/>
                <a:cs typeface="微软雅黑"/>
              </a:rPr>
              <a:t>POSIX</a:t>
            </a:r>
            <a:r>
              <a:rPr dirty="0" sz="2400">
                <a:latin typeface="微软雅黑"/>
                <a:cs typeface="微软雅黑"/>
              </a:rPr>
              <a:t>	Pthread</a:t>
            </a:r>
            <a:r>
              <a:rPr dirty="0" sz="2400" spc="-35">
                <a:latin typeface="微软雅黑"/>
                <a:cs typeface="微软雅黑"/>
              </a:rPr>
              <a:t> </a:t>
            </a:r>
            <a:r>
              <a:rPr dirty="0" sz="2400">
                <a:latin typeface="微软雅黑"/>
                <a:cs typeface="微软雅黑"/>
              </a:rPr>
              <a:t>、</a:t>
            </a:r>
            <a:r>
              <a:rPr dirty="0" sz="2400" spc="-35">
                <a:latin typeface="微软雅黑"/>
                <a:cs typeface="微软雅黑"/>
              </a:rPr>
              <a:t> </a:t>
            </a:r>
            <a:r>
              <a:rPr dirty="0" sz="2400" spc="-10">
                <a:latin typeface="微软雅黑"/>
                <a:cs typeface="微软雅黑"/>
              </a:rPr>
              <a:t>Mach-</a:t>
            </a:r>
            <a:r>
              <a:rPr dirty="0" sz="2400">
                <a:latin typeface="微软雅黑"/>
                <a:cs typeface="微软雅黑"/>
              </a:rPr>
              <a:t>Cthread</a:t>
            </a:r>
            <a:r>
              <a:rPr dirty="0" sz="2400" spc="-40">
                <a:latin typeface="微软雅黑"/>
                <a:cs typeface="微软雅黑"/>
              </a:rPr>
              <a:t> </a:t>
            </a:r>
            <a:r>
              <a:rPr dirty="0" sz="2400" spc="-50">
                <a:latin typeface="微软雅黑"/>
                <a:cs typeface="微软雅黑"/>
              </a:rPr>
              <a:t>、 </a:t>
            </a:r>
            <a:r>
              <a:rPr dirty="0" sz="2400">
                <a:latin typeface="微软雅黑"/>
                <a:cs typeface="微软雅黑"/>
              </a:rPr>
              <a:t>Solaris</a:t>
            </a:r>
            <a:r>
              <a:rPr dirty="0" sz="2400" spc="-10">
                <a:latin typeface="微软雅黑"/>
                <a:cs typeface="微软雅黑"/>
              </a:rPr>
              <a:t> </a:t>
            </a:r>
            <a:r>
              <a:rPr dirty="0" sz="2400">
                <a:latin typeface="微软雅黑"/>
                <a:cs typeface="微软雅黑"/>
              </a:rPr>
              <a:t>2</a:t>
            </a:r>
            <a:r>
              <a:rPr dirty="0" sz="2400" spc="5">
                <a:latin typeface="微软雅黑"/>
                <a:cs typeface="微软雅黑"/>
              </a:rPr>
              <a:t> </a:t>
            </a:r>
            <a:r>
              <a:rPr dirty="0" sz="2400" spc="-10">
                <a:latin typeface="微软雅黑"/>
                <a:cs typeface="微软雅黑"/>
              </a:rPr>
              <a:t>UI-thread</a:t>
            </a:r>
            <a:endParaRPr sz="2400">
              <a:latin typeface="微软雅黑"/>
              <a:cs typeface="微软雅黑"/>
            </a:endParaRPr>
          </a:p>
          <a:p>
            <a:pPr marL="241300" marR="17145" indent="-229235">
              <a:lnSpc>
                <a:spcPct val="150000"/>
              </a:lnSpc>
              <a:spcBef>
                <a:spcPts val="605"/>
              </a:spcBef>
              <a:buFont typeface="Arial"/>
              <a:buChar char="•"/>
              <a:tabLst>
                <a:tab pos="241935" algn="l"/>
              </a:tabLst>
            </a:pPr>
            <a:r>
              <a:rPr dirty="0" sz="2400" spc="95" b="1">
                <a:latin typeface="微软雅黑"/>
                <a:cs typeface="微软雅黑"/>
              </a:rPr>
              <a:t>缺点：</a:t>
            </a:r>
            <a:r>
              <a:rPr dirty="0" sz="2400" spc="80">
                <a:latin typeface="微软雅黑"/>
                <a:cs typeface="微软雅黑"/>
              </a:rPr>
              <a:t>一个线程阻塞导致整个进程阻塞，且</a:t>
            </a:r>
            <a:r>
              <a:rPr dirty="0" sz="2400" spc="-10">
                <a:latin typeface="微软雅黑"/>
                <a:cs typeface="微软雅黑"/>
              </a:rPr>
              <a:t>难以利用多核。</a:t>
            </a:r>
            <a:endParaRPr sz="2400">
              <a:latin typeface="微软雅黑"/>
              <a:cs typeface="微软雅黑"/>
            </a:endParaRPr>
          </a:p>
        </p:txBody>
      </p:sp>
      <p:pic>
        <p:nvPicPr>
          <p:cNvPr id="17" name="object 17" descr=""/>
          <p:cNvPicPr/>
          <p:nvPr/>
        </p:nvPicPr>
        <p:blipFill>
          <a:blip r:embed="rId5" cstate="print"/>
          <a:stretch>
            <a:fillRect/>
          </a:stretch>
        </p:blipFill>
        <p:spPr>
          <a:xfrm>
            <a:off x="7353299" y="1664300"/>
            <a:ext cx="3873583" cy="3895251"/>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358140" y="219456"/>
            <a:ext cx="2242566" cy="787146"/>
          </a:xfrm>
          <a:prstGeom prst="rect">
            <a:avLst/>
          </a:prstGeom>
        </p:spPr>
      </p:pic>
      <p:sp>
        <p:nvSpPr>
          <p:cNvPr id="3" name="object 3"/>
          <p:cNvSpPr txBox="1">
            <a:spLocks noGrp="1"/>
          </p:cNvSpPr>
          <p:nvPr>
            <p:ph type="title"/>
          </p:nvPr>
        </p:nvSpPr>
        <p:spPr>
          <a:prstGeom prst="rect"/>
        </p:spPr>
        <p:txBody>
          <a:bodyPr wrap="square" lIns="0" tIns="12065" rIns="0" bIns="0" rtlCol="0" vert="horz">
            <a:spAutoFit/>
          </a:bodyPr>
          <a:lstStyle/>
          <a:p>
            <a:pPr marL="12700">
              <a:lnSpc>
                <a:spcPct val="100000"/>
              </a:lnSpc>
              <a:spcBef>
                <a:spcPts val="95"/>
              </a:spcBef>
            </a:pPr>
            <a:r>
              <a:rPr dirty="0" spc="-35"/>
              <a:t>内</a:t>
            </a:r>
            <a:r>
              <a:rPr dirty="0" spc="-35"/>
              <a:t>核</a:t>
            </a:r>
            <a:r>
              <a:rPr dirty="0" spc="-35"/>
              <a:t>级</a:t>
            </a:r>
            <a:r>
              <a:rPr dirty="0" spc="-35"/>
              <a:t>线</a:t>
            </a:r>
            <a:r>
              <a:rPr dirty="0" spc="-50"/>
              <a:t>程</a:t>
            </a:r>
          </a:p>
        </p:txBody>
      </p:sp>
      <p:sp>
        <p:nvSpPr>
          <p:cNvPr id="4" name="object 4" descr=""/>
          <p:cNvSpPr txBox="1"/>
          <p:nvPr/>
        </p:nvSpPr>
        <p:spPr>
          <a:xfrm>
            <a:off x="227177" y="2150490"/>
            <a:ext cx="6350000" cy="1743710"/>
          </a:xfrm>
          <a:prstGeom prst="rect">
            <a:avLst/>
          </a:prstGeom>
        </p:spPr>
        <p:txBody>
          <a:bodyPr wrap="square" lIns="0" tIns="12700" rIns="0" bIns="0" rtlCol="0" vert="horz">
            <a:spAutoFit/>
          </a:bodyPr>
          <a:lstStyle/>
          <a:p>
            <a:pPr marL="241300" indent="-228600">
              <a:lnSpc>
                <a:spcPct val="100000"/>
              </a:lnSpc>
              <a:spcBef>
                <a:spcPts val="100"/>
              </a:spcBef>
              <a:buFont typeface="Arial"/>
              <a:buChar char="•"/>
              <a:tabLst>
                <a:tab pos="241300" algn="l"/>
              </a:tabLst>
            </a:pPr>
            <a:r>
              <a:rPr dirty="0" sz="2400" spc="-5">
                <a:latin typeface="微软雅黑"/>
                <a:cs typeface="微软雅黑"/>
              </a:rPr>
              <a:t>所有线程的管理功能由操作系统内核来完成。</a:t>
            </a:r>
            <a:endParaRPr sz="2400">
              <a:latin typeface="微软雅黑"/>
              <a:cs typeface="微软雅黑"/>
            </a:endParaRPr>
          </a:p>
          <a:p>
            <a:pPr marL="241300" indent="-228600">
              <a:lnSpc>
                <a:spcPct val="100000"/>
              </a:lnSpc>
              <a:spcBef>
                <a:spcPts val="2435"/>
              </a:spcBef>
              <a:buFont typeface="Arial"/>
              <a:buChar char="•"/>
              <a:tabLst>
                <a:tab pos="241300" algn="l"/>
              </a:tabLst>
            </a:pPr>
            <a:r>
              <a:rPr dirty="0" sz="2400" b="1">
                <a:latin typeface="微软雅黑"/>
                <a:cs typeface="微软雅黑"/>
              </a:rPr>
              <a:t>例</a:t>
            </a:r>
            <a:r>
              <a:rPr dirty="0" sz="2400">
                <a:latin typeface="微软雅黑"/>
                <a:cs typeface="微软雅黑"/>
              </a:rPr>
              <a:t>：Windows</a:t>
            </a:r>
            <a:r>
              <a:rPr dirty="0" sz="2400" spc="-20">
                <a:latin typeface="微软雅黑"/>
                <a:cs typeface="微软雅黑"/>
              </a:rPr>
              <a:t> </a:t>
            </a:r>
            <a:r>
              <a:rPr dirty="0" sz="2400">
                <a:latin typeface="微软雅黑"/>
                <a:cs typeface="微软雅黑"/>
              </a:rPr>
              <a:t>NT、Windows</a:t>
            </a:r>
            <a:r>
              <a:rPr dirty="0" sz="2400" spc="-25">
                <a:latin typeface="微软雅黑"/>
                <a:cs typeface="微软雅黑"/>
              </a:rPr>
              <a:t> </a:t>
            </a:r>
            <a:r>
              <a:rPr dirty="0" sz="2400" spc="-20">
                <a:latin typeface="微软雅黑"/>
                <a:cs typeface="微软雅黑"/>
              </a:rPr>
              <a:t>2000</a:t>
            </a:r>
            <a:endParaRPr sz="2400">
              <a:latin typeface="微软雅黑"/>
              <a:cs typeface="微软雅黑"/>
            </a:endParaRPr>
          </a:p>
          <a:p>
            <a:pPr marL="241300" indent="-228600">
              <a:lnSpc>
                <a:spcPct val="100000"/>
              </a:lnSpc>
              <a:spcBef>
                <a:spcPts val="2450"/>
              </a:spcBef>
              <a:buFont typeface="Arial"/>
              <a:buChar char="•"/>
              <a:tabLst>
                <a:tab pos="241300" algn="l"/>
              </a:tabLst>
            </a:pPr>
            <a:r>
              <a:rPr dirty="0" sz="2400" b="1">
                <a:latin typeface="微软雅黑"/>
                <a:cs typeface="微软雅黑"/>
              </a:rPr>
              <a:t>缺点</a:t>
            </a:r>
            <a:r>
              <a:rPr dirty="0" sz="2400" spc="-5">
                <a:latin typeface="微软雅黑"/>
                <a:cs typeface="微软雅黑"/>
              </a:rPr>
              <a:t>：线程控制时产生处理机状态切换。</a:t>
            </a:r>
            <a:endParaRPr sz="2400">
              <a:latin typeface="微软雅黑"/>
              <a:cs typeface="微软雅黑"/>
            </a:endParaRPr>
          </a:p>
        </p:txBody>
      </p:sp>
      <p:pic>
        <p:nvPicPr>
          <p:cNvPr id="5" name="object 5" descr=""/>
          <p:cNvPicPr/>
          <p:nvPr/>
        </p:nvPicPr>
        <p:blipFill>
          <a:blip r:embed="rId3" cstate="print"/>
          <a:stretch>
            <a:fillRect/>
          </a:stretch>
        </p:blipFill>
        <p:spPr>
          <a:xfrm>
            <a:off x="6941819" y="902208"/>
            <a:ext cx="4383024" cy="5221224"/>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0" y="0"/>
            <a:ext cx="12192000" cy="6857999"/>
          </a:xfrm>
          <a:prstGeom prst="rect">
            <a:avLst/>
          </a:prstGeom>
        </p:spPr>
      </p:pic>
      <p:pic>
        <p:nvPicPr>
          <p:cNvPr id="3" name="object 3" descr=""/>
          <p:cNvPicPr/>
          <p:nvPr/>
        </p:nvPicPr>
        <p:blipFill>
          <a:blip r:embed="rId3" cstate="print"/>
          <a:stretch>
            <a:fillRect/>
          </a:stretch>
        </p:blipFill>
        <p:spPr>
          <a:xfrm>
            <a:off x="10056876" y="313943"/>
            <a:ext cx="1853183" cy="451103"/>
          </a:xfrm>
          <a:prstGeom prst="rect">
            <a:avLst/>
          </a:prstGeom>
        </p:spPr>
      </p:pic>
      <p:sp>
        <p:nvSpPr>
          <p:cNvPr id="4" name="object 4" descr=""/>
          <p:cNvSpPr/>
          <p:nvPr/>
        </p:nvSpPr>
        <p:spPr>
          <a:xfrm>
            <a:off x="12191" y="6691883"/>
            <a:ext cx="12179935" cy="166370"/>
          </a:xfrm>
          <a:custGeom>
            <a:avLst/>
            <a:gdLst/>
            <a:ahLst/>
            <a:cxnLst/>
            <a:rect l="l" t="t" r="r" b="b"/>
            <a:pathLst>
              <a:path w="12179935" h="166370">
                <a:moveTo>
                  <a:pt x="12179808" y="0"/>
                </a:moveTo>
                <a:lnTo>
                  <a:pt x="0" y="0"/>
                </a:lnTo>
                <a:lnTo>
                  <a:pt x="0" y="166114"/>
                </a:lnTo>
                <a:lnTo>
                  <a:pt x="12179808" y="166114"/>
                </a:lnTo>
                <a:lnTo>
                  <a:pt x="12179808" y="0"/>
                </a:lnTo>
                <a:close/>
              </a:path>
            </a:pathLst>
          </a:custGeom>
          <a:solidFill>
            <a:srgbClr val="1F517B"/>
          </a:solidFill>
        </p:spPr>
        <p:txBody>
          <a:bodyPr wrap="square" lIns="0" tIns="0" rIns="0" bIns="0" rtlCol="0"/>
          <a:lstStyle/>
          <a:p/>
        </p:txBody>
      </p:sp>
      <p:sp>
        <p:nvSpPr>
          <p:cNvPr id="5" name="object 5" descr=""/>
          <p:cNvSpPr/>
          <p:nvPr/>
        </p:nvSpPr>
        <p:spPr>
          <a:xfrm>
            <a:off x="326136" y="781050"/>
            <a:ext cx="107314" cy="11430"/>
          </a:xfrm>
          <a:custGeom>
            <a:avLst/>
            <a:gdLst/>
            <a:ahLst/>
            <a:cxnLst/>
            <a:rect l="l" t="t" r="r" b="b"/>
            <a:pathLst>
              <a:path w="107315" h="11429">
                <a:moveTo>
                  <a:pt x="0" y="11429"/>
                </a:moveTo>
                <a:lnTo>
                  <a:pt x="107289" y="11429"/>
                </a:lnTo>
                <a:lnTo>
                  <a:pt x="107289" y="0"/>
                </a:lnTo>
                <a:lnTo>
                  <a:pt x="0" y="0"/>
                </a:lnTo>
                <a:lnTo>
                  <a:pt x="0" y="11429"/>
                </a:lnTo>
                <a:close/>
              </a:path>
            </a:pathLst>
          </a:custGeom>
          <a:solidFill>
            <a:srgbClr val="1F517B"/>
          </a:solidFill>
        </p:spPr>
        <p:txBody>
          <a:bodyPr wrap="square" lIns="0" tIns="0" rIns="0" bIns="0" rtlCol="0"/>
          <a:lstStyle/>
          <a:p/>
        </p:txBody>
      </p:sp>
      <p:sp>
        <p:nvSpPr>
          <p:cNvPr id="6" name="object 6" descr=""/>
          <p:cNvSpPr/>
          <p:nvPr/>
        </p:nvSpPr>
        <p:spPr>
          <a:xfrm>
            <a:off x="479145" y="781050"/>
            <a:ext cx="1234440" cy="11430"/>
          </a:xfrm>
          <a:custGeom>
            <a:avLst/>
            <a:gdLst/>
            <a:ahLst/>
            <a:cxnLst/>
            <a:rect l="l" t="t" r="r" b="b"/>
            <a:pathLst>
              <a:path w="1234439" h="11429">
                <a:moveTo>
                  <a:pt x="0" y="11429"/>
                </a:moveTo>
                <a:lnTo>
                  <a:pt x="1233830" y="11429"/>
                </a:lnTo>
                <a:lnTo>
                  <a:pt x="1233830" y="0"/>
                </a:lnTo>
                <a:lnTo>
                  <a:pt x="0" y="0"/>
                </a:lnTo>
                <a:lnTo>
                  <a:pt x="0" y="11429"/>
                </a:lnTo>
                <a:close/>
              </a:path>
            </a:pathLst>
          </a:custGeom>
          <a:solidFill>
            <a:srgbClr val="1F517B"/>
          </a:solidFill>
        </p:spPr>
        <p:txBody>
          <a:bodyPr wrap="square" lIns="0" tIns="0" rIns="0" bIns="0" rtlCol="0"/>
          <a:lstStyle/>
          <a:p/>
        </p:txBody>
      </p:sp>
      <p:sp>
        <p:nvSpPr>
          <p:cNvPr id="7" name="object 7" descr=""/>
          <p:cNvSpPr/>
          <p:nvPr/>
        </p:nvSpPr>
        <p:spPr>
          <a:xfrm>
            <a:off x="326136" y="773430"/>
            <a:ext cx="107314" cy="7620"/>
          </a:xfrm>
          <a:custGeom>
            <a:avLst/>
            <a:gdLst/>
            <a:ahLst/>
            <a:cxnLst/>
            <a:rect l="l" t="t" r="r" b="b"/>
            <a:pathLst>
              <a:path w="107315" h="7620">
                <a:moveTo>
                  <a:pt x="0" y="7620"/>
                </a:moveTo>
                <a:lnTo>
                  <a:pt x="107289" y="7620"/>
                </a:lnTo>
                <a:lnTo>
                  <a:pt x="107289" y="0"/>
                </a:lnTo>
                <a:lnTo>
                  <a:pt x="0" y="0"/>
                </a:lnTo>
                <a:lnTo>
                  <a:pt x="0" y="7620"/>
                </a:lnTo>
                <a:close/>
              </a:path>
            </a:pathLst>
          </a:custGeom>
          <a:solidFill>
            <a:srgbClr val="1F517B"/>
          </a:solidFill>
        </p:spPr>
        <p:txBody>
          <a:bodyPr wrap="square" lIns="0" tIns="0" rIns="0" bIns="0" rtlCol="0"/>
          <a:lstStyle/>
          <a:p/>
        </p:txBody>
      </p:sp>
      <p:sp>
        <p:nvSpPr>
          <p:cNvPr id="8" name="object 8" descr=""/>
          <p:cNvSpPr/>
          <p:nvPr/>
        </p:nvSpPr>
        <p:spPr>
          <a:xfrm>
            <a:off x="326136" y="374650"/>
            <a:ext cx="34290" cy="398780"/>
          </a:xfrm>
          <a:custGeom>
            <a:avLst/>
            <a:gdLst/>
            <a:ahLst/>
            <a:cxnLst/>
            <a:rect l="l" t="t" r="r" b="b"/>
            <a:pathLst>
              <a:path w="34289" h="398780">
                <a:moveTo>
                  <a:pt x="0" y="398779"/>
                </a:moveTo>
                <a:lnTo>
                  <a:pt x="33832" y="398779"/>
                </a:lnTo>
                <a:lnTo>
                  <a:pt x="33832" y="0"/>
                </a:lnTo>
                <a:lnTo>
                  <a:pt x="0" y="0"/>
                </a:lnTo>
                <a:lnTo>
                  <a:pt x="0" y="398779"/>
                </a:lnTo>
                <a:close/>
              </a:path>
            </a:pathLst>
          </a:custGeom>
          <a:solidFill>
            <a:srgbClr val="1F517B"/>
          </a:solidFill>
        </p:spPr>
        <p:txBody>
          <a:bodyPr wrap="square" lIns="0" tIns="0" rIns="0" bIns="0" rtlCol="0"/>
          <a:lstStyle/>
          <a:p/>
        </p:txBody>
      </p:sp>
      <p:sp>
        <p:nvSpPr>
          <p:cNvPr id="9" name="object 9" descr=""/>
          <p:cNvSpPr/>
          <p:nvPr/>
        </p:nvSpPr>
        <p:spPr>
          <a:xfrm>
            <a:off x="405688" y="374650"/>
            <a:ext cx="27940" cy="398780"/>
          </a:xfrm>
          <a:custGeom>
            <a:avLst/>
            <a:gdLst/>
            <a:ahLst/>
            <a:cxnLst/>
            <a:rect l="l" t="t" r="r" b="b"/>
            <a:pathLst>
              <a:path w="27940" h="398780">
                <a:moveTo>
                  <a:pt x="0" y="398779"/>
                </a:moveTo>
                <a:lnTo>
                  <a:pt x="27736" y="398779"/>
                </a:lnTo>
                <a:lnTo>
                  <a:pt x="27736" y="0"/>
                </a:lnTo>
                <a:lnTo>
                  <a:pt x="0" y="0"/>
                </a:lnTo>
                <a:lnTo>
                  <a:pt x="0" y="398779"/>
                </a:lnTo>
                <a:close/>
              </a:path>
            </a:pathLst>
          </a:custGeom>
          <a:solidFill>
            <a:srgbClr val="1F517B"/>
          </a:solidFill>
        </p:spPr>
        <p:txBody>
          <a:bodyPr wrap="square" lIns="0" tIns="0" rIns="0" bIns="0" rtlCol="0"/>
          <a:lstStyle/>
          <a:p/>
        </p:txBody>
      </p:sp>
      <p:sp>
        <p:nvSpPr>
          <p:cNvPr id="10" name="object 10" descr=""/>
          <p:cNvSpPr/>
          <p:nvPr/>
        </p:nvSpPr>
        <p:spPr>
          <a:xfrm>
            <a:off x="479145" y="374650"/>
            <a:ext cx="15875" cy="398780"/>
          </a:xfrm>
          <a:custGeom>
            <a:avLst/>
            <a:gdLst/>
            <a:ahLst/>
            <a:cxnLst/>
            <a:rect l="l" t="t" r="r" b="b"/>
            <a:pathLst>
              <a:path w="15875" h="398780">
                <a:moveTo>
                  <a:pt x="0" y="398779"/>
                </a:moveTo>
                <a:lnTo>
                  <a:pt x="15836" y="398779"/>
                </a:lnTo>
                <a:lnTo>
                  <a:pt x="15836" y="0"/>
                </a:lnTo>
                <a:lnTo>
                  <a:pt x="0" y="0"/>
                </a:lnTo>
                <a:lnTo>
                  <a:pt x="0" y="398779"/>
                </a:lnTo>
                <a:close/>
              </a:path>
            </a:pathLst>
          </a:custGeom>
          <a:solidFill>
            <a:srgbClr val="1F517B"/>
          </a:solidFill>
        </p:spPr>
        <p:txBody>
          <a:bodyPr wrap="square" lIns="0" tIns="0" rIns="0" bIns="0" rtlCol="0"/>
          <a:lstStyle/>
          <a:p/>
        </p:txBody>
      </p:sp>
      <p:sp>
        <p:nvSpPr>
          <p:cNvPr id="11" name="object 11" descr=""/>
          <p:cNvSpPr/>
          <p:nvPr/>
        </p:nvSpPr>
        <p:spPr>
          <a:xfrm>
            <a:off x="326136" y="359409"/>
            <a:ext cx="34290" cy="15240"/>
          </a:xfrm>
          <a:custGeom>
            <a:avLst/>
            <a:gdLst/>
            <a:ahLst/>
            <a:cxnLst/>
            <a:rect l="l" t="t" r="r" b="b"/>
            <a:pathLst>
              <a:path w="34289" h="15239">
                <a:moveTo>
                  <a:pt x="0" y="15240"/>
                </a:moveTo>
                <a:lnTo>
                  <a:pt x="33832" y="15240"/>
                </a:lnTo>
                <a:lnTo>
                  <a:pt x="33832" y="0"/>
                </a:lnTo>
                <a:lnTo>
                  <a:pt x="0" y="0"/>
                </a:lnTo>
                <a:lnTo>
                  <a:pt x="0" y="15240"/>
                </a:lnTo>
                <a:close/>
              </a:path>
            </a:pathLst>
          </a:custGeom>
          <a:solidFill>
            <a:srgbClr val="1F517B"/>
          </a:solidFill>
        </p:spPr>
        <p:txBody>
          <a:bodyPr wrap="square" lIns="0" tIns="0" rIns="0" bIns="0" rtlCol="0"/>
          <a:lstStyle/>
          <a:p/>
        </p:txBody>
      </p:sp>
      <p:graphicFrame>
        <p:nvGraphicFramePr>
          <p:cNvPr id="12" name="object 12" descr=""/>
          <p:cNvGraphicFramePr>
            <a:graphicFrameLocks noGrp="1"/>
          </p:cNvGraphicFramePr>
          <p:nvPr/>
        </p:nvGraphicFramePr>
        <p:xfrm>
          <a:off x="960335" y="1086040"/>
          <a:ext cx="10420985" cy="5105400"/>
        </p:xfrm>
        <a:graphic>
          <a:graphicData uri="http://schemas.openxmlformats.org/drawingml/2006/table">
            <a:tbl>
              <a:tblPr firstRow="1" bandRow="1">
                <a:tableStyleId>{2D5ABB26-0587-4C30-8999-92F81FD0307C}</a:tableStyleId>
              </a:tblPr>
              <a:tblGrid>
                <a:gridCol w="2004060"/>
                <a:gridCol w="4123054"/>
                <a:gridCol w="4265295"/>
              </a:tblGrid>
              <a:tr h="624840">
                <a:tc>
                  <a:txBody>
                    <a:bodyPr/>
                    <a:lstStyle/>
                    <a:p>
                      <a:pPr>
                        <a:lnSpc>
                          <a:spcPct val="100000"/>
                        </a:lnSpc>
                      </a:pPr>
                      <a:endParaRPr sz="2000">
                        <a:latin typeface="Times New Roman"/>
                        <a:cs typeface="Times New Roman"/>
                      </a:endParaRPr>
                    </a:p>
                  </a:txBody>
                  <a:tcPr marL="0" marR="0" marB="0" marT="0">
                    <a:lnL w="28575">
                      <a:solidFill>
                        <a:srgbClr val="1F517B"/>
                      </a:solidFill>
                      <a:prstDash val="solid"/>
                    </a:lnL>
                    <a:lnR w="12700">
                      <a:solidFill>
                        <a:srgbClr val="1F517B"/>
                      </a:solidFill>
                      <a:prstDash val="solid"/>
                    </a:lnR>
                    <a:lnT w="28575">
                      <a:solidFill>
                        <a:srgbClr val="1F517B"/>
                      </a:solidFill>
                      <a:prstDash val="solid"/>
                    </a:lnT>
                    <a:lnB w="12700">
                      <a:solidFill>
                        <a:srgbClr val="1F517B"/>
                      </a:solidFill>
                      <a:prstDash val="solid"/>
                    </a:lnB>
                    <a:solidFill>
                      <a:srgbClr val="FFFFFF"/>
                    </a:solidFill>
                  </a:tcPr>
                </a:tc>
                <a:tc>
                  <a:txBody>
                    <a:bodyPr/>
                    <a:lstStyle/>
                    <a:p>
                      <a:pPr algn="ctr" marL="635">
                        <a:lnSpc>
                          <a:spcPct val="100000"/>
                        </a:lnSpc>
                        <a:spcBef>
                          <a:spcPts val="660"/>
                        </a:spcBef>
                      </a:pPr>
                      <a:r>
                        <a:rPr dirty="0" sz="2400" spc="-20" b="1">
                          <a:solidFill>
                            <a:srgbClr val="1F517B"/>
                          </a:solidFill>
                          <a:latin typeface="微软雅黑"/>
                          <a:cs typeface="微软雅黑"/>
                        </a:rPr>
                        <a:t>用户级线程</a:t>
                      </a:r>
                      <a:endParaRPr sz="2400">
                        <a:latin typeface="微软雅黑"/>
                        <a:cs typeface="微软雅黑"/>
                      </a:endParaRPr>
                    </a:p>
                  </a:txBody>
                  <a:tcPr marL="0" marR="0" marB="0" marT="83820">
                    <a:lnL w="12700">
                      <a:solidFill>
                        <a:srgbClr val="1F517B"/>
                      </a:solidFill>
                      <a:prstDash val="solid"/>
                    </a:lnL>
                    <a:lnR w="12700">
                      <a:solidFill>
                        <a:srgbClr val="1F517B"/>
                      </a:solidFill>
                      <a:prstDash val="solid"/>
                    </a:lnR>
                    <a:lnT w="28575">
                      <a:solidFill>
                        <a:srgbClr val="1F517B"/>
                      </a:solidFill>
                      <a:prstDash val="solid"/>
                    </a:lnT>
                    <a:lnB w="12700">
                      <a:solidFill>
                        <a:srgbClr val="1F517B"/>
                      </a:solidFill>
                      <a:prstDash val="solid"/>
                    </a:lnB>
                    <a:solidFill>
                      <a:srgbClr val="FFFFFF"/>
                    </a:solidFill>
                  </a:tcPr>
                </a:tc>
                <a:tc>
                  <a:txBody>
                    <a:bodyPr/>
                    <a:lstStyle/>
                    <a:p>
                      <a:pPr algn="ctr" marL="2540">
                        <a:lnSpc>
                          <a:spcPct val="100000"/>
                        </a:lnSpc>
                        <a:spcBef>
                          <a:spcPts val="660"/>
                        </a:spcBef>
                      </a:pPr>
                      <a:r>
                        <a:rPr dirty="0" sz="2400" spc="-20" b="1">
                          <a:solidFill>
                            <a:srgbClr val="1F517B"/>
                          </a:solidFill>
                          <a:latin typeface="微软雅黑"/>
                          <a:cs typeface="微软雅黑"/>
                        </a:rPr>
                        <a:t>核心级线程</a:t>
                      </a:r>
                      <a:endParaRPr sz="2400">
                        <a:latin typeface="微软雅黑"/>
                        <a:cs typeface="微软雅黑"/>
                      </a:endParaRPr>
                    </a:p>
                  </a:txBody>
                  <a:tcPr marL="0" marR="0" marB="0" marT="83820">
                    <a:lnL w="12700">
                      <a:solidFill>
                        <a:srgbClr val="1F517B"/>
                      </a:solidFill>
                      <a:prstDash val="solid"/>
                    </a:lnL>
                    <a:lnR w="28575">
                      <a:solidFill>
                        <a:srgbClr val="1F517B"/>
                      </a:solidFill>
                      <a:prstDash val="solid"/>
                    </a:lnR>
                    <a:lnT w="28575">
                      <a:solidFill>
                        <a:srgbClr val="1F517B"/>
                      </a:solidFill>
                      <a:prstDash val="solid"/>
                    </a:lnT>
                    <a:lnB w="12700">
                      <a:solidFill>
                        <a:srgbClr val="1F517B"/>
                      </a:solidFill>
                      <a:prstDash val="solid"/>
                    </a:lnB>
                    <a:solidFill>
                      <a:srgbClr val="FFFFFF"/>
                    </a:solidFill>
                  </a:tcPr>
                </a:tc>
              </a:tr>
              <a:tr h="471805">
                <a:tc>
                  <a:txBody>
                    <a:bodyPr/>
                    <a:lstStyle/>
                    <a:p>
                      <a:pPr algn="ctr">
                        <a:lnSpc>
                          <a:spcPct val="100000"/>
                        </a:lnSpc>
                        <a:spcBef>
                          <a:spcPts val="620"/>
                        </a:spcBef>
                      </a:pPr>
                      <a:r>
                        <a:rPr dirty="0" sz="2000" spc="-25" b="1">
                          <a:latin typeface="微软雅黑"/>
                          <a:cs typeface="微软雅黑"/>
                        </a:rPr>
                        <a:t>管理</a:t>
                      </a:r>
                      <a:endParaRPr sz="2000">
                        <a:latin typeface="微软雅黑"/>
                        <a:cs typeface="微软雅黑"/>
                      </a:endParaRPr>
                    </a:p>
                  </a:txBody>
                  <a:tcPr marL="0" marR="0" marB="0" marT="78740">
                    <a:lnL w="28575">
                      <a:solidFill>
                        <a:srgbClr val="1F517B"/>
                      </a:solidFill>
                      <a:prstDash val="solid"/>
                    </a:lnL>
                    <a:lnR w="12700">
                      <a:solidFill>
                        <a:srgbClr val="1F517B"/>
                      </a:solidFill>
                      <a:prstDash val="solid"/>
                    </a:lnR>
                    <a:lnT w="12700">
                      <a:solidFill>
                        <a:srgbClr val="1F517B"/>
                      </a:solidFill>
                      <a:prstDash val="solid"/>
                    </a:lnT>
                    <a:lnB w="12700">
                      <a:solidFill>
                        <a:srgbClr val="1F517B"/>
                      </a:solidFill>
                      <a:prstDash val="solid"/>
                    </a:lnB>
                  </a:tcPr>
                </a:tc>
                <a:tc>
                  <a:txBody>
                    <a:bodyPr/>
                    <a:lstStyle/>
                    <a:p>
                      <a:pPr marL="91440">
                        <a:lnSpc>
                          <a:spcPct val="100000"/>
                        </a:lnSpc>
                        <a:spcBef>
                          <a:spcPts val="620"/>
                        </a:spcBef>
                      </a:pPr>
                      <a:r>
                        <a:rPr dirty="0" sz="2000" spc="-20">
                          <a:latin typeface="微软雅黑"/>
                          <a:cs typeface="微软雅黑"/>
                        </a:rPr>
                        <a:t>线程库</a:t>
                      </a:r>
                      <a:endParaRPr sz="2000">
                        <a:latin typeface="微软雅黑"/>
                        <a:cs typeface="微软雅黑"/>
                      </a:endParaRPr>
                    </a:p>
                  </a:txBody>
                  <a:tcPr marL="0" marR="0" marB="0" marT="78740">
                    <a:lnL w="12700">
                      <a:solidFill>
                        <a:srgbClr val="1F517B"/>
                      </a:solidFill>
                      <a:prstDash val="solid"/>
                    </a:lnL>
                    <a:lnR w="12700">
                      <a:solidFill>
                        <a:srgbClr val="1F517B"/>
                      </a:solidFill>
                      <a:prstDash val="solid"/>
                    </a:lnR>
                    <a:lnT w="12700">
                      <a:solidFill>
                        <a:srgbClr val="1F517B"/>
                      </a:solidFill>
                      <a:prstDash val="solid"/>
                    </a:lnT>
                    <a:lnB w="12700">
                      <a:solidFill>
                        <a:srgbClr val="1F517B"/>
                      </a:solidFill>
                      <a:prstDash val="solid"/>
                    </a:lnB>
                  </a:tcPr>
                </a:tc>
                <a:tc>
                  <a:txBody>
                    <a:bodyPr/>
                    <a:lstStyle/>
                    <a:p>
                      <a:pPr marL="92075">
                        <a:lnSpc>
                          <a:spcPct val="100000"/>
                        </a:lnSpc>
                        <a:spcBef>
                          <a:spcPts val="620"/>
                        </a:spcBef>
                      </a:pPr>
                      <a:r>
                        <a:rPr dirty="0" sz="2000" spc="-25">
                          <a:latin typeface="微软雅黑"/>
                          <a:cs typeface="微软雅黑"/>
                        </a:rPr>
                        <a:t>内核</a:t>
                      </a:r>
                      <a:endParaRPr sz="2000">
                        <a:latin typeface="微软雅黑"/>
                        <a:cs typeface="微软雅黑"/>
                      </a:endParaRPr>
                    </a:p>
                  </a:txBody>
                  <a:tcPr marL="0" marR="0" marB="0" marT="78740">
                    <a:lnL w="12700">
                      <a:solidFill>
                        <a:srgbClr val="1F517B"/>
                      </a:solidFill>
                      <a:prstDash val="solid"/>
                    </a:lnL>
                    <a:lnR w="28575">
                      <a:solidFill>
                        <a:srgbClr val="1F517B"/>
                      </a:solidFill>
                      <a:prstDash val="solid"/>
                    </a:lnR>
                    <a:lnT w="12700">
                      <a:solidFill>
                        <a:srgbClr val="1F517B"/>
                      </a:solidFill>
                      <a:prstDash val="solid"/>
                    </a:lnT>
                    <a:lnB w="12700">
                      <a:solidFill>
                        <a:srgbClr val="1F517B"/>
                      </a:solidFill>
                      <a:prstDash val="solid"/>
                    </a:lnB>
                  </a:tcPr>
                </a:tc>
              </a:tr>
              <a:tr h="471805">
                <a:tc>
                  <a:txBody>
                    <a:bodyPr/>
                    <a:lstStyle/>
                    <a:p>
                      <a:pPr algn="ctr">
                        <a:lnSpc>
                          <a:spcPct val="100000"/>
                        </a:lnSpc>
                        <a:spcBef>
                          <a:spcPts val="620"/>
                        </a:spcBef>
                      </a:pPr>
                      <a:r>
                        <a:rPr dirty="0" sz="2000" spc="-20" b="1">
                          <a:latin typeface="微软雅黑"/>
                          <a:cs typeface="微软雅黑"/>
                        </a:rPr>
                        <a:t>调度单位</a:t>
                      </a:r>
                      <a:endParaRPr sz="2000">
                        <a:latin typeface="微软雅黑"/>
                        <a:cs typeface="微软雅黑"/>
                      </a:endParaRPr>
                    </a:p>
                  </a:txBody>
                  <a:tcPr marL="0" marR="0" marB="0" marT="78740">
                    <a:lnL w="28575">
                      <a:solidFill>
                        <a:srgbClr val="1F517B"/>
                      </a:solidFill>
                      <a:prstDash val="solid"/>
                    </a:lnL>
                    <a:lnR w="12700">
                      <a:solidFill>
                        <a:srgbClr val="1F517B"/>
                      </a:solidFill>
                      <a:prstDash val="solid"/>
                    </a:lnR>
                    <a:lnT w="12700">
                      <a:solidFill>
                        <a:srgbClr val="1F517B"/>
                      </a:solidFill>
                      <a:prstDash val="solid"/>
                    </a:lnT>
                    <a:lnB w="12700">
                      <a:solidFill>
                        <a:srgbClr val="1F517B"/>
                      </a:solidFill>
                      <a:prstDash val="solid"/>
                    </a:lnB>
                  </a:tcPr>
                </a:tc>
                <a:tc>
                  <a:txBody>
                    <a:bodyPr/>
                    <a:lstStyle/>
                    <a:p>
                      <a:pPr marL="91440">
                        <a:lnSpc>
                          <a:spcPct val="100000"/>
                        </a:lnSpc>
                        <a:spcBef>
                          <a:spcPts val="620"/>
                        </a:spcBef>
                      </a:pPr>
                      <a:r>
                        <a:rPr dirty="0" sz="2000" spc="-25">
                          <a:latin typeface="微软雅黑"/>
                          <a:cs typeface="微软雅黑"/>
                        </a:rPr>
                        <a:t>进程</a:t>
                      </a:r>
                      <a:endParaRPr sz="2000">
                        <a:latin typeface="微软雅黑"/>
                        <a:cs typeface="微软雅黑"/>
                      </a:endParaRPr>
                    </a:p>
                  </a:txBody>
                  <a:tcPr marL="0" marR="0" marB="0" marT="78740">
                    <a:lnL w="12700">
                      <a:solidFill>
                        <a:srgbClr val="1F517B"/>
                      </a:solidFill>
                      <a:prstDash val="solid"/>
                    </a:lnL>
                    <a:lnR w="12700">
                      <a:solidFill>
                        <a:srgbClr val="1F517B"/>
                      </a:solidFill>
                      <a:prstDash val="solid"/>
                    </a:lnR>
                    <a:lnT w="12700">
                      <a:solidFill>
                        <a:srgbClr val="1F517B"/>
                      </a:solidFill>
                      <a:prstDash val="solid"/>
                    </a:lnT>
                    <a:lnB w="12700">
                      <a:solidFill>
                        <a:srgbClr val="1F517B"/>
                      </a:solidFill>
                      <a:prstDash val="solid"/>
                    </a:lnB>
                  </a:tcPr>
                </a:tc>
                <a:tc>
                  <a:txBody>
                    <a:bodyPr/>
                    <a:lstStyle/>
                    <a:p>
                      <a:pPr marL="92075">
                        <a:lnSpc>
                          <a:spcPct val="100000"/>
                        </a:lnSpc>
                        <a:spcBef>
                          <a:spcPts val="620"/>
                        </a:spcBef>
                      </a:pPr>
                      <a:r>
                        <a:rPr dirty="0" sz="2000" spc="-25">
                          <a:latin typeface="微软雅黑"/>
                          <a:cs typeface="微软雅黑"/>
                        </a:rPr>
                        <a:t>线程</a:t>
                      </a:r>
                      <a:endParaRPr sz="2000">
                        <a:latin typeface="微软雅黑"/>
                        <a:cs typeface="微软雅黑"/>
                      </a:endParaRPr>
                    </a:p>
                  </a:txBody>
                  <a:tcPr marL="0" marR="0" marB="0" marT="78740">
                    <a:lnL w="12700">
                      <a:solidFill>
                        <a:srgbClr val="1F517B"/>
                      </a:solidFill>
                      <a:prstDash val="solid"/>
                    </a:lnL>
                    <a:lnR w="28575">
                      <a:solidFill>
                        <a:srgbClr val="1F517B"/>
                      </a:solidFill>
                      <a:prstDash val="solid"/>
                    </a:lnR>
                    <a:lnT w="12700">
                      <a:solidFill>
                        <a:srgbClr val="1F517B"/>
                      </a:solidFill>
                      <a:prstDash val="solid"/>
                    </a:lnT>
                    <a:lnB w="12700">
                      <a:solidFill>
                        <a:srgbClr val="1F517B"/>
                      </a:solidFill>
                      <a:prstDash val="solid"/>
                    </a:lnB>
                  </a:tcPr>
                </a:tc>
              </a:tr>
              <a:tr h="852805">
                <a:tc>
                  <a:txBody>
                    <a:bodyPr/>
                    <a:lstStyle/>
                    <a:p>
                      <a:pPr algn="ctr">
                        <a:lnSpc>
                          <a:spcPct val="100000"/>
                        </a:lnSpc>
                        <a:spcBef>
                          <a:spcPts val="2120"/>
                        </a:spcBef>
                      </a:pPr>
                      <a:r>
                        <a:rPr dirty="0" sz="2000" spc="-15" b="1">
                          <a:latin typeface="微软雅黑"/>
                          <a:cs typeface="微软雅黑"/>
                        </a:rPr>
                        <a:t>切换速度</a:t>
                      </a:r>
                      <a:endParaRPr sz="2000">
                        <a:latin typeface="微软雅黑"/>
                        <a:cs typeface="微软雅黑"/>
                      </a:endParaRPr>
                    </a:p>
                  </a:txBody>
                  <a:tcPr marL="0" marR="0" marB="0" marT="269240">
                    <a:lnL w="28575">
                      <a:solidFill>
                        <a:srgbClr val="1F517B"/>
                      </a:solidFill>
                      <a:prstDash val="solid"/>
                    </a:lnL>
                    <a:lnR w="12700">
                      <a:solidFill>
                        <a:srgbClr val="1F517B"/>
                      </a:solidFill>
                      <a:prstDash val="solid"/>
                    </a:lnR>
                    <a:lnT w="12700">
                      <a:solidFill>
                        <a:srgbClr val="1F517B"/>
                      </a:solidFill>
                      <a:prstDash val="solid"/>
                    </a:lnT>
                    <a:lnB w="12700">
                      <a:solidFill>
                        <a:srgbClr val="1F517B"/>
                      </a:solidFill>
                      <a:prstDash val="solid"/>
                    </a:lnB>
                  </a:tcPr>
                </a:tc>
                <a:tc>
                  <a:txBody>
                    <a:bodyPr/>
                    <a:lstStyle/>
                    <a:p>
                      <a:pPr marL="91440" marR="208915">
                        <a:lnSpc>
                          <a:spcPct val="125000"/>
                        </a:lnSpc>
                        <a:spcBef>
                          <a:spcPts val="20"/>
                        </a:spcBef>
                      </a:pPr>
                      <a:r>
                        <a:rPr dirty="0" sz="2000" spc="-15">
                          <a:latin typeface="微软雅黑"/>
                          <a:cs typeface="微软雅黑"/>
                        </a:rPr>
                        <a:t>同一进程诸线程间切换，由线程库</a:t>
                      </a:r>
                      <a:r>
                        <a:rPr dirty="0" sz="2000" spc="-10">
                          <a:latin typeface="微软雅黑"/>
                          <a:cs typeface="微软雅黑"/>
                        </a:rPr>
                        <a:t>完成，速度较快</a:t>
                      </a:r>
                      <a:endParaRPr sz="2000">
                        <a:latin typeface="微软雅黑"/>
                        <a:cs typeface="微软雅黑"/>
                      </a:endParaRPr>
                    </a:p>
                  </a:txBody>
                  <a:tcPr marL="0" marR="0" marB="0" marT="2540">
                    <a:lnL w="12700">
                      <a:solidFill>
                        <a:srgbClr val="1F517B"/>
                      </a:solidFill>
                      <a:prstDash val="solid"/>
                    </a:lnL>
                    <a:lnR w="12700">
                      <a:solidFill>
                        <a:srgbClr val="1F517B"/>
                      </a:solidFill>
                      <a:prstDash val="solid"/>
                    </a:lnR>
                    <a:lnT w="12700">
                      <a:solidFill>
                        <a:srgbClr val="1F517B"/>
                      </a:solidFill>
                      <a:prstDash val="solid"/>
                    </a:lnT>
                    <a:lnB w="12700">
                      <a:solidFill>
                        <a:srgbClr val="1F517B"/>
                      </a:solidFill>
                      <a:prstDash val="solid"/>
                    </a:lnB>
                  </a:tcPr>
                </a:tc>
                <a:tc>
                  <a:txBody>
                    <a:bodyPr/>
                    <a:lstStyle/>
                    <a:p>
                      <a:pPr marL="92075">
                        <a:lnSpc>
                          <a:spcPct val="100000"/>
                        </a:lnSpc>
                        <a:spcBef>
                          <a:spcPts val="620"/>
                        </a:spcBef>
                      </a:pPr>
                      <a:r>
                        <a:rPr dirty="0" sz="2000" spc="-5">
                          <a:latin typeface="微软雅黑"/>
                          <a:cs typeface="微软雅黑"/>
                        </a:rPr>
                        <a:t>由内核完成，速度较慢</a:t>
                      </a:r>
                      <a:endParaRPr sz="2000">
                        <a:latin typeface="微软雅黑"/>
                        <a:cs typeface="微软雅黑"/>
                      </a:endParaRPr>
                    </a:p>
                  </a:txBody>
                  <a:tcPr marL="0" marR="0" marB="0" marT="78740">
                    <a:lnL w="12700">
                      <a:solidFill>
                        <a:srgbClr val="1F517B"/>
                      </a:solidFill>
                      <a:prstDash val="solid"/>
                    </a:lnL>
                    <a:lnR w="28575">
                      <a:solidFill>
                        <a:srgbClr val="1F517B"/>
                      </a:solidFill>
                      <a:prstDash val="solid"/>
                    </a:lnR>
                    <a:lnT w="12700">
                      <a:solidFill>
                        <a:srgbClr val="1F517B"/>
                      </a:solidFill>
                      <a:prstDash val="solid"/>
                    </a:lnT>
                    <a:lnB w="12700">
                      <a:solidFill>
                        <a:srgbClr val="1F517B"/>
                      </a:solidFill>
                      <a:prstDash val="solid"/>
                    </a:lnB>
                  </a:tcPr>
                </a:tc>
              </a:tr>
              <a:tr h="472440">
                <a:tc>
                  <a:txBody>
                    <a:bodyPr/>
                    <a:lstStyle/>
                    <a:p>
                      <a:pPr algn="ctr">
                        <a:lnSpc>
                          <a:spcPct val="100000"/>
                        </a:lnSpc>
                        <a:spcBef>
                          <a:spcPts val="625"/>
                        </a:spcBef>
                      </a:pPr>
                      <a:r>
                        <a:rPr dirty="0" sz="2000" spc="-15" b="1">
                          <a:latin typeface="微软雅黑"/>
                          <a:cs typeface="微软雅黑"/>
                        </a:rPr>
                        <a:t>系统调用</a:t>
                      </a:r>
                      <a:endParaRPr sz="2000">
                        <a:latin typeface="微软雅黑"/>
                        <a:cs typeface="微软雅黑"/>
                      </a:endParaRPr>
                    </a:p>
                  </a:txBody>
                  <a:tcPr marL="0" marR="0" marB="0" marT="79375">
                    <a:lnL w="28575">
                      <a:solidFill>
                        <a:srgbClr val="1F517B"/>
                      </a:solidFill>
                      <a:prstDash val="solid"/>
                    </a:lnL>
                    <a:lnR w="12700">
                      <a:solidFill>
                        <a:srgbClr val="1F517B"/>
                      </a:solidFill>
                      <a:prstDash val="solid"/>
                    </a:lnR>
                    <a:lnT w="12700">
                      <a:solidFill>
                        <a:srgbClr val="1F517B"/>
                      </a:solidFill>
                      <a:prstDash val="solid"/>
                    </a:lnT>
                    <a:lnB w="12700">
                      <a:solidFill>
                        <a:srgbClr val="1F517B"/>
                      </a:solidFill>
                      <a:prstDash val="solid"/>
                    </a:lnB>
                  </a:tcPr>
                </a:tc>
                <a:tc>
                  <a:txBody>
                    <a:bodyPr/>
                    <a:lstStyle/>
                    <a:p>
                      <a:pPr marL="91440">
                        <a:lnSpc>
                          <a:spcPct val="100000"/>
                        </a:lnSpc>
                        <a:spcBef>
                          <a:spcPts val="625"/>
                        </a:spcBef>
                      </a:pPr>
                      <a:r>
                        <a:rPr dirty="0" sz="2000" spc="-10">
                          <a:latin typeface="微软雅黑"/>
                          <a:cs typeface="微软雅黑"/>
                        </a:rPr>
                        <a:t>内核视为整个用户进程的行为</a:t>
                      </a:r>
                      <a:endParaRPr sz="2000">
                        <a:latin typeface="微软雅黑"/>
                        <a:cs typeface="微软雅黑"/>
                      </a:endParaRPr>
                    </a:p>
                  </a:txBody>
                  <a:tcPr marL="0" marR="0" marB="0" marT="79375">
                    <a:lnL w="12700">
                      <a:solidFill>
                        <a:srgbClr val="1F517B"/>
                      </a:solidFill>
                      <a:prstDash val="solid"/>
                    </a:lnL>
                    <a:lnR w="12700">
                      <a:solidFill>
                        <a:srgbClr val="1F517B"/>
                      </a:solidFill>
                      <a:prstDash val="solid"/>
                    </a:lnR>
                    <a:lnT w="12700">
                      <a:solidFill>
                        <a:srgbClr val="1F517B"/>
                      </a:solidFill>
                      <a:prstDash val="solid"/>
                    </a:lnT>
                    <a:lnB w="12700">
                      <a:solidFill>
                        <a:srgbClr val="1F517B"/>
                      </a:solidFill>
                      <a:prstDash val="solid"/>
                    </a:lnB>
                  </a:tcPr>
                </a:tc>
                <a:tc>
                  <a:txBody>
                    <a:bodyPr/>
                    <a:lstStyle/>
                    <a:p>
                      <a:pPr marL="92075">
                        <a:lnSpc>
                          <a:spcPct val="100000"/>
                        </a:lnSpc>
                        <a:spcBef>
                          <a:spcPts val="625"/>
                        </a:spcBef>
                      </a:pPr>
                      <a:r>
                        <a:rPr dirty="0" sz="2000" spc="-5">
                          <a:latin typeface="微软雅黑"/>
                          <a:cs typeface="微软雅黑"/>
                        </a:rPr>
                        <a:t>内核只视为该线程的行为</a:t>
                      </a:r>
                      <a:endParaRPr sz="2000">
                        <a:latin typeface="微软雅黑"/>
                        <a:cs typeface="微软雅黑"/>
                      </a:endParaRPr>
                    </a:p>
                  </a:txBody>
                  <a:tcPr marL="0" marR="0" marB="0" marT="79375">
                    <a:lnL w="12700">
                      <a:solidFill>
                        <a:srgbClr val="1F517B"/>
                      </a:solidFill>
                      <a:prstDash val="solid"/>
                    </a:lnL>
                    <a:lnR w="28575">
                      <a:solidFill>
                        <a:srgbClr val="1F517B"/>
                      </a:solidFill>
                      <a:prstDash val="solid"/>
                    </a:lnR>
                    <a:lnT w="12700">
                      <a:solidFill>
                        <a:srgbClr val="1F517B"/>
                      </a:solidFill>
                      <a:prstDash val="solid"/>
                    </a:lnT>
                    <a:lnB w="12700">
                      <a:solidFill>
                        <a:srgbClr val="1F517B"/>
                      </a:solidFill>
                      <a:prstDash val="solid"/>
                    </a:lnB>
                  </a:tcPr>
                </a:tc>
              </a:tr>
              <a:tr h="471805">
                <a:tc>
                  <a:txBody>
                    <a:bodyPr/>
                    <a:lstStyle/>
                    <a:p>
                      <a:pPr algn="ctr">
                        <a:lnSpc>
                          <a:spcPct val="100000"/>
                        </a:lnSpc>
                        <a:spcBef>
                          <a:spcPts val="625"/>
                        </a:spcBef>
                      </a:pPr>
                      <a:r>
                        <a:rPr dirty="0" sz="2000" spc="-25" b="1">
                          <a:latin typeface="微软雅黑"/>
                          <a:cs typeface="微软雅黑"/>
                        </a:rPr>
                        <a:t>阻塞</a:t>
                      </a:r>
                      <a:endParaRPr sz="2000">
                        <a:latin typeface="微软雅黑"/>
                        <a:cs typeface="微软雅黑"/>
                      </a:endParaRPr>
                    </a:p>
                  </a:txBody>
                  <a:tcPr marL="0" marR="0" marB="0" marT="79375">
                    <a:lnL w="28575">
                      <a:solidFill>
                        <a:srgbClr val="1F517B"/>
                      </a:solidFill>
                      <a:prstDash val="solid"/>
                    </a:lnL>
                    <a:lnR w="12700">
                      <a:solidFill>
                        <a:srgbClr val="1F517B"/>
                      </a:solidFill>
                      <a:prstDash val="solid"/>
                    </a:lnR>
                    <a:lnT w="12700">
                      <a:solidFill>
                        <a:srgbClr val="1F517B"/>
                      </a:solidFill>
                      <a:prstDash val="solid"/>
                    </a:lnT>
                    <a:lnB w="12700">
                      <a:solidFill>
                        <a:srgbClr val="1F517B"/>
                      </a:solidFill>
                      <a:prstDash val="solid"/>
                    </a:lnB>
                  </a:tcPr>
                </a:tc>
                <a:tc>
                  <a:txBody>
                    <a:bodyPr/>
                    <a:lstStyle/>
                    <a:p>
                      <a:pPr marL="91440">
                        <a:lnSpc>
                          <a:spcPct val="100000"/>
                        </a:lnSpc>
                        <a:spcBef>
                          <a:spcPts val="625"/>
                        </a:spcBef>
                      </a:pPr>
                      <a:r>
                        <a:rPr dirty="0" sz="2000" spc="-15">
                          <a:latin typeface="微软雅黑"/>
                          <a:cs typeface="微软雅黑"/>
                        </a:rPr>
                        <a:t>用户进程</a:t>
                      </a:r>
                      <a:endParaRPr sz="2000">
                        <a:latin typeface="微软雅黑"/>
                        <a:cs typeface="微软雅黑"/>
                      </a:endParaRPr>
                    </a:p>
                  </a:txBody>
                  <a:tcPr marL="0" marR="0" marB="0" marT="79375">
                    <a:lnL w="12700">
                      <a:solidFill>
                        <a:srgbClr val="1F517B"/>
                      </a:solidFill>
                      <a:prstDash val="solid"/>
                    </a:lnL>
                    <a:lnR w="12700">
                      <a:solidFill>
                        <a:srgbClr val="1F517B"/>
                      </a:solidFill>
                      <a:prstDash val="solid"/>
                    </a:lnR>
                    <a:lnT w="12700">
                      <a:solidFill>
                        <a:srgbClr val="1F517B"/>
                      </a:solidFill>
                      <a:prstDash val="solid"/>
                    </a:lnT>
                    <a:lnB w="12700">
                      <a:solidFill>
                        <a:srgbClr val="1F517B"/>
                      </a:solidFill>
                      <a:prstDash val="solid"/>
                    </a:lnB>
                  </a:tcPr>
                </a:tc>
                <a:tc>
                  <a:txBody>
                    <a:bodyPr/>
                    <a:lstStyle/>
                    <a:p>
                      <a:pPr marL="92075">
                        <a:lnSpc>
                          <a:spcPct val="100000"/>
                        </a:lnSpc>
                        <a:spcBef>
                          <a:spcPts val="625"/>
                        </a:spcBef>
                      </a:pPr>
                      <a:r>
                        <a:rPr dirty="0" sz="2000" spc="-25">
                          <a:latin typeface="微软雅黑"/>
                          <a:cs typeface="微软雅黑"/>
                        </a:rPr>
                        <a:t>线程</a:t>
                      </a:r>
                      <a:endParaRPr sz="2000">
                        <a:latin typeface="微软雅黑"/>
                        <a:cs typeface="微软雅黑"/>
                      </a:endParaRPr>
                    </a:p>
                  </a:txBody>
                  <a:tcPr marL="0" marR="0" marB="0" marT="79375">
                    <a:lnL w="12700">
                      <a:solidFill>
                        <a:srgbClr val="1F517B"/>
                      </a:solidFill>
                      <a:prstDash val="solid"/>
                    </a:lnL>
                    <a:lnR w="28575">
                      <a:solidFill>
                        <a:srgbClr val="1F517B"/>
                      </a:solidFill>
                      <a:prstDash val="solid"/>
                    </a:lnR>
                    <a:lnT w="12700">
                      <a:solidFill>
                        <a:srgbClr val="1F517B"/>
                      </a:solidFill>
                      <a:prstDash val="solid"/>
                    </a:lnT>
                    <a:lnB w="12700">
                      <a:solidFill>
                        <a:srgbClr val="1F517B"/>
                      </a:solidFill>
                      <a:prstDash val="solid"/>
                    </a:lnB>
                  </a:tcPr>
                </a:tc>
              </a:tr>
              <a:tr h="886460">
                <a:tc>
                  <a:txBody>
                    <a:bodyPr/>
                    <a:lstStyle/>
                    <a:p>
                      <a:pPr algn="ctr">
                        <a:lnSpc>
                          <a:spcPct val="100000"/>
                        </a:lnSpc>
                        <a:spcBef>
                          <a:spcPts val="2255"/>
                        </a:spcBef>
                      </a:pPr>
                      <a:r>
                        <a:rPr dirty="0" sz="2000" spc="-25" b="1">
                          <a:latin typeface="微软雅黑"/>
                          <a:cs typeface="微软雅黑"/>
                        </a:rPr>
                        <a:t>优点</a:t>
                      </a:r>
                      <a:endParaRPr sz="2000">
                        <a:latin typeface="微软雅黑"/>
                        <a:cs typeface="微软雅黑"/>
                      </a:endParaRPr>
                    </a:p>
                  </a:txBody>
                  <a:tcPr marL="0" marR="0" marB="0" marT="286385">
                    <a:lnL w="28575">
                      <a:solidFill>
                        <a:srgbClr val="1F517B"/>
                      </a:solidFill>
                      <a:prstDash val="solid"/>
                    </a:lnL>
                    <a:lnR w="12700">
                      <a:solidFill>
                        <a:srgbClr val="1F517B"/>
                      </a:solidFill>
                      <a:prstDash val="solid"/>
                    </a:lnR>
                    <a:lnT w="12700">
                      <a:solidFill>
                        <a:srgbClr val="1F517B"/>
                      </a:solidFill>
                      <a:prstDash val="solid"/>
                    </a:lnT>
                    <a:lnB w="12700">
                      <a:solidFill>
                        <a:srgbClr val="1F517B"/>
                      </a:solidFill>
                      <a:prstDash val="solid"/>
                    </a:lnB>
                  </a:tcPr>
                </a:tc>
                <a:tc>
                  <a:txBody>
                    <a:bodyPr/>
                    <a:lstStyle/>
                    <a:p>
                      <a:pPr marL="91440">
                        <a:lnSpc>
                          <a:spcPct val="100000"/>
                        </a:lnSpc>
                        <a:spcBef>
                          <a:spcPts val="625"/>
                        </a:spcBef>
                      </a:pPr>
                      <a:r>
                        <a:rPr dirty="0" sz="2000" spc="-20">
                          <a:latin typeface="微软雅黑"/>
                          <a:cs typeface="微软雅黑"/>
                        </a:rPr>
                        <a:t>线程切换不调用内核，切换速度较</a:t>
                      </a:r>
                      <a:endParaRPr sz="2000">
                        <a:latin typeface="微软雅黑"/>
                        <a:cs typeface="微软雅黑"/>
                      </a:endParaRPr>
                    </a:p>
                    <a:p>
                      <a:pPr marL="91440">
                        <a:lnSpc>
                          <a:spcPct val="100000"/>
                        </a:lnSpc>
                        <a:spcBef>
                          <a:spcPts val="600"/>
                        </a:spcBef>
                      </a:pPr>
                      <a:r>
                        <a:rPr dirty="0" sz="2000" spc="-10">
                          <a:latin typeface="微软雅黑"/>
                          <a:cs typeface="微软雅黑"/>
                        </a:rPr>
                        <a:t>快；调度算法可由应用程序决定</a:t>
                      </a:r>
                      <a:endParaRPr sz="2000">
                        <a:latin typeface="微软雅黑"/>
                        <a:cs typeface="微软雅黑"/>
                      </a:endParaRPr>
                    </a:p>
                  </a:txBody>
                  <a:tcPr marL="0" marR="0" marB="0" marT="79375">
                    <a:lnL w="12700">
                      <a:solidFill>
                        <a:srgbClr val="1F517B"/>
                      </a:solidFill>
                      <a:prstDash val="solid"/>
                    </a:lnL>
                    <a:lnR w="12700">
                      <a:solidFill>
                        <a:srgbClr val="1F517B"/>
                      </a:solidFill>
                      <a:prstDash val="solid"/>
                    </a:lnR>
                    <a:lnT w="12700">
                      <a:solidFill>
                        <a:srgbClr val="1F517B"/>
                      </a:solidFill>
                      <a:prstDash val="solid"/>
                    </a:lnT>
                    <a:lnB w="12700">
                      <a:solidFill>
                        <a:srgbClr val="1F517B"/>
                      </a:solidFill>
                      <a:prstDash val="solid"/>
                    </a:lnB>
                  </a:tcPr>
                </a:tc>
                <a:tc>
                  <a:txBody>
                    <a:bodyPr/>
                    <a:lstStyle/>
                    <a:p>
                      <a:pPr marL="92075">
                        <a:lnSpc>
                          <a:spcPct val="100000"/>
                        </a:lnSpc>
                        <a:spcBef>
                          <a:spcPts val="625"/>
                        </a:spcBef>
                      </a:pPr>
                      <a:r>
                        <a:rPr dirty="0" sz="2000" spc="-20">
                          <a:latin typeface="微软雅黑"/>
                          <a:cs typeface="微软雅黑"/>
                        </a:rPr>
                        <a:t>对多处理器，可同时调度同一进程的</a:t>
                      </a:r>
                      <a:endParaRPr sz="2000">
                        <a:latin typeface="微软雅黑"/>
                        <a:cs typeface="微软雅黑"/>
                      </a:endParaRPr>
                    </a:p>
                    <a:p>
                      <a:pPr marL="92075">
                        <a:lnSpc>
                          <a:spcPct val="100000"/>
                        </a:lnSpc>
                        <a:spcBef>
                          <a:spcPts val="600"/>
                        </a:spcBef>
                      </a:pPr>
                      <a:r>
                        <a:rPr dirty="0" sz="2000" spc="-10">
                          <a:latin typeface="微软雅黑"/>
                          <a:cs typeface="微软雅黑"/>
                        </a:rPr>
                        <a:t>多个线程；阻塞发生在线程级</a:t>
                      </a:r>
                      <a:endParaRPr sz="2000">
                        <a:latin typeface="微软雅黑"/>
                        <a:cs typeface="微软雅黑"/>
                      </a:endParaRPr>
                    </a:p>
                  </a:txBody>
                  <a:tcPr marL="0" marR="0" marB="0" marT="79375">
                    <a:lnL w="12700">
                      <a:solidFill>
                        <a:srgbClr val="1F517B"/>
                      </a:solidFill>
                      <a:prstDash val="solid"/>
                    </a:lnL>
                    <a:lnR w="28575">
                      <a:solidFill>
                        <a:srgbClr val="1F517B"/>
                      </a:solidFill>
                      <a:prstDash val="solid"/>
                    </a:lnR>
                    <a:lnT w="12700">
                      <a:solidFill>
                        <a:srgbClr val="1F517B"/>
                      </a:solidFill>
                      <a:prstDash val="solid"/>
                    </a:lnT>
                    <a:lnB w="12700">
                      <a:solidFill>
                        <a:srgbClr val="1F517B"/>
                      </a:solidFill>
                      <a:prstDash val="solid"/>
                    </a:lnB>
                  </a:tcPr>
                </a:tc>
              </a:tr>
              <a:tr h="853440">
                <a:tc>
                  <a:txBody>
                    <a:bodyPr/>
                    <a:lstStyle/>
                    <a:p>
                      <a:pPr algn="ctr">
                        <a:lnSpc>
                          <a:spcPct val="100000"/>
                        </a:lnSpc>
                        <a:spcBef>
                          <a:spcPts val="2125"/>
                        </a:spcBef>
                      </a:pPr>
                      <a:r>
                        <a:rPr dirty="0" sz="2000" spc="-25" b="1">
                          <a:latin typeface="微软雅黑"/>
                          <a:cs typeface="微软雅黑"/>
                        </a:rPr>
                        <a:t>缺点</a:t>
                      </a:r>
                      <a:endParaRPr sz="2000">
                        <a:latin typeface="微软雅黑"/>
                        <a:cs typeface="微软雅黑"/>
                      </a:endParaRPr>
                    </a:p>
                  </a:txBody>
                  <a:tcPr marL="0" marR="0" marB="0" marT="269875">
                    <a:lnL w="28575">
                      <a:solidFill>
                        <a:srgbClr val="1F517B"/>
                      </a:solidFill>
                      <a:prstDash val="solid"/>
                    </a:lnL>
                    <a:lnR w="12700">
                      <a:solidFill>
                        <a:srgbClr val="1F517B"/>
                      </a:solidFill>
                      <a:prstDash val="solid"/>
                    </a:lnR>
                    <a:lnT w="12700">
                      <a:solidFill>
                        <a:srgbClr val="1F517B"/>
                      </a:solidFill>
                      <a:prstDash val="solid"/>
                    </a:lnT>
                    <a:lnB w="28575">
                      <a:solidFill>
                        <a:srgbClr val="1F517B"/>
                      </a:solidFill>
                      <a:prstDash val="solid"/>
                    </a:lnB>
                  </a:tcPr>
                </a:tc>
                <a:tc>
                  <a:txBody>
                    <a:bodyPr/>
                    <a:lstStyle/>
                    <a:p>
                      <a:pPr marL="91440">
                        <a:lnSpc>
                          <a:spcPct val="100000"/>
                        </a:lnSpc>
                        <a:spcBef>
                          <a:spcPts val="625"/>
                        </a:spcBef>
                      </a:pPr>
                      <a:r>
                        <a:rPr dirty="0" sz="2000" spc="-20">
                          <a:latin typeface="微软雅黑"/>
                          <a:cs typeface="微软雅黑"/>
                        </a:rPr>
                        <a:t>阻塞发生在进程级</a:t>
                      </a:r>
                      <a:endParaRPr sz="2000">
                        <a:latin typeface="微软雅黑"/>
                        <a:cs typeface="微软雅黑"/>
                      </a:endParaRPr>
                    </a:p>
                    <a:p>
                      <a:pPr marL="91440">
                        <a:lnSpc>
                          <a:spcPct val="100000"/>
                        </a:lnSpc>
                        <a:spcBef>
                          <a:spcPts val="600"/>
                        </a:spcBef>
                      </a:pPr>
                      <a:r>
                        <a:rPr dirty="0" sz="2000">
                          <a:latin typeface="微软雅黑"/>
                          <a:cs typeface="微软雅黑"/>
                        </a:rPr>
                        <a:t>难以利用多处理器（</a:t>
                      </a:r>
                      <a:r>
                        <a:rPr dirty="0" sz="2000" spc="-10">
                          <a:latin typeface="微软雅黑"/>
                          <a:cs typeface="微软雅黑"/>
                        </a:rPr>
                        <a:t>多核</a:t>
                      </a:r>
                      <a:r>
                        <a:rPr dirty="0" sz="2000" spc="-50">
                          <a:latin typeface="微软雅黑"/>
                          <a:cs typeface="微软雅黑"/>
                        </a:rPr>
                        <a:t>）</a:t>
                      </a:r>
                      <a:endParaRPr sz="2000">
                        <a:latin typeface="微软雅黑"/>
                        <a:cs typeface="微软雅黑"/>
                      </a:endParaRPr>
                    </a:p>
                  </a:txBody>
                  <a:tcPr marL="0" marR="0" marB="0" marT="79375">
                    <a:lnL w="12700">
                      <a:solidFill>
                        <a:srgbClr val="1F517B"/>
                      </a:solidFill>
                      <a:prstDash val="solid"/>
                    </a:lnL>
                    <a:lnR w="12700">
                      <a:solidFill>
                        <a:srgbClr val="1F517B"/>
                      </a:solidFill>
                      <a:prstDash val="solid"/>
                    </a:lnR>
                    <a:lnT w="12700">
                      <a:solidFill>
                        <a:srgbClr val="1F517B"/>
                      </a:solidFill>
                      <a:prstDash val="solid"/>
                    </a:lnT>
                    <a:lnB w="28575">
                      <a:solidFill>
                        <a:srgbClr val="1F517B"/>
                      </a:solidFill>
                      <a:prstDash val="solid"/>
                    </a:lnB>
                  </a:tcPr>
                </a:tc>
                <a:tc>
                  <a:txBody>
                    <a:bodyPr/>
                    <a:lstStyle/>
                    <a:p>
                      <a:pPr marL="92075">
                        <a:lnSpc>
                          <a:spcPct val="100000"/>
                        </a:lnSpc>
                        <a:spcBef>
                          <a:spcPts val="625"/>
                        </a:spcBef>
                      </a:pPr>
                      <a:r>
                        <a:rPr dirty="0" sz="2000" spc="-20">
                          <a:latin typeface="微软雅黑"/>
                          <a:cs typeface="微软雅黑"/>
                        </a:rPr>
                        <a:t>同一进程内的线程切换速度慢</a:t>
                      </a:r>
                      <a:endParaRPr sz="2000">
                        <a:latin typeface="微软雅黑"/>
                        <a:cs typeface="微软雅黑"/>
                      </a:endParaRPr>
                    </a:p>
                  </a:txBody>
                  <a:tcPr marL="0" marR="0" marB="0" marT="79375">
                    <a:lnL w="12700">
                      <a:solidFill>
                        <a:srgbClr val="1F517B"/>
                      </a:solidFill>
                      <a:prstDash val="solid"/>
                    </a:lnL>
                    <a:lnR w="28575">
                      <a:solidFill>
                        <a:srgbClr val="1F517B"/>
                      </a:solidFill>
                      <a:prstDash val="solid"/>
                    </a:lnR>
                    <a:lnT w="12700">
                      <a:solidFill>
                        <a:srgbClr val="1F517B"/>
                      </a:solidFill>
                      <a:prstDash val="solid"/>
                    </a:lnT>
                    <a:lnB w="28575">
                      <a:solidFill>
                        <a:srgbClr val="1F517B"/>
                      </a:solidFill>
                      <a:prstDash val="solid"/>
                    </a:lnB>
                  </a:tcPr>
                </a:tc>
              </a:tr>
            </a:tbl>
          </a:graphicData>
        </a:graphic>
      </p:graphicFrame>
      <p:grpSp>
        <p:nvGrpSpPr>
          <p:cNvPr id="13" name="object 13" descr=""/>
          <p:cNvGrpSpPr/>
          <p:nvPr/>
        </p:nvGrpSpPr>
        <p:grpSpPr>
          <a:xfrm>
            <a:off x="358140" y="219456"/>
            <a:ext cx="3663315" cy="787400"/>
            <a:chOff x="358140" y="219456"/>
            <a:chExt cx="3663315" cy="787400"/>
          </a:xfrm>
        </p:grpSpPr>
        <p:sp>
          <p:nvSpPr>
            <p:cNvPr id="14" name="object 14" descr=""/>
            <p:cNvSpPr/>
            <p:nvPr/>
          </p:nvSpPr>
          <p:spPr>
            <a:xfrm>
              <a:off x="405688" y="359410"/>
              <a:ext cx="89535" cy="15240"/>
            </a:xfrm>
            <a:custGeom>
              <a:avLst/>
              <a:gdLst/>
              <a:ahLst/>
              <a:cxnLst/>
              <a:rect l="l" t="t" r="r" b="b"/>
              <a:pathLst>
                <a:path w="89534" h="15239">
                  <a:moveTo>
                    <a:pt x="0" y="15240"/>
                  </a:moveTo>
                  <a:lnTo>
                    <a:pt x="89293" y="15240"/>
                  </a:lnTo>
                  <a:lnTo>
                    <a:pt x="89293" y="0"/>
                  </a:lnTo>
                  <a:lnTo>
                    <a:pt x="0" y="0"/>
                  </a:lnTo>
                  <a:lnTo>
                    <a:pt x="0" y="15240"/>
                  </a:lnTo>
                  <a:close/>
                </a:path>
              </a:pathLst>
            </a:custGeom>
            <a:solidFill>
              <a:srgbClr val="1F517B"/>
            </a:solidFill>
          </p:spPr>
          <p:txBody>
            <a:bodyPr wrap="square" lIns="0" tIns="0" rIns="0" bIns="0" rtlCol="0"/>
            <a:lstStyle/>
            <a:p/>
          </p:txBody>
        </p:sp>
        <p:pic>
          <p:nvPicPr>
            <p:cNvPr id="15" name="object 15" descr=""/>
            <p:cNvPicPr/>
            <p:nvPr/>
          </p:nvPicPr>
          <p:blipFill>
            <a:blip r:embed="rId4" cstate="print"/>
            <a:stretch>
              <a:fillRect/>
            </a:stretch>
          </p:blipFill>
          <p:spPr>
            <a:xfrm>
              <a:off x="358140" y="219456"/>
              <a:ext cx="3662934" cy="787146"/>
            </a:xfrm>
            <a:prstGeom prst="rect">
              <a:avLst/>
            </a:prstGeom>
          </p:spPr>
        </p:pic>
      </p:grpSp>
      <p:sp>
        <p:nvSpPr>
          <p:cNvPr id="16" name="object 16"/>
          <p:cNvSpPr txBox="1">
            <a:spLocks noGrp="1"/>
          </p:cNvSpPr>
          <p:nvPr>
            <p:ph type="title"/>
          </p:nvPr>
        </p:nvSpPr>
        <p:spPr>
          <a:xfrm>
            <a:off x="566724" y="309498"/>
            <a:ext cx="3221355" cy="452120"/>
          </a:xfrm>
          <a:prstGeom prst="rect"/>
        </p:spPr>
        <p:txBody>
          <a:bodyPr wrap="square" lIns="0" tIns="12065" rIns="0" bIns="0" rtlCol="0" vert="horz">
            <a:spAutoFit/>
          </a:bodyPr>
          <a:lstStyle/>
          <a:p>
            <a:pPr marL="12700">
              <a:lnSpc>
                <a:spcPct val="100000"/>
              </a:lnSpc>
              <a:spcBef>
                <a:spcPts val="95"/>
              </a:spcBef>
            </a:pPr>
            <a:r>
              <a:rPr dirty="0" spc="-35"/>
              <a:t>两</a:t>
            </a:r>
            <a:r>
              <a:rPr dirty="0" spc="-35"/>
              <a:t>种</a:t>
            </a:r>
            <a:r>
              <a:rPr dirty="0" spc="-35"/>
              <a:t>实</a:t>
            </a:r>
            <a:r>
              <a:rPr dirty="0" spc="-35"/>
              <a:t>现</a:t>
            </a:r>
            <a:r>
              <a:rPr dirty="0" spc="-35"/>
              <a:t>方</a:t>
            </a:r>
            <a:r>
              <a:rPr dirty="0" spc="-35"/>
              <a:t>式</a:t>
            </a:r>
            <a:r>
              <a:rPr dirty="0" spc="-35"/>
              <a:t>的</a:t>
            </a:r>
            <a:r>
              <a:rPr dirty="0" spc="-35"/>
              <a:t>对</a:t>
            </a:r>
            <a:r>
              <a:rPr dirty="0" spc="-50"/>
              <a:t>比</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descr=""/>
          <p:cNvGrpSpPr/>
          <p:nvPr/>
        </p:nvGrpSpPr>
        <p:grpSpPr>
          <a:xfrm>
            <a:off x="358140" y="219456"/>
            <a:ext cx="4867275" cy="787400"/>
            <a:chOff x="358140" y="219456"/>
            <a:chExt cx="4867275" cy="787400"/>
          </a:xfrm>
        </p:grpSpPr>
        <p:pic>
          <p:nvPicPr>
            <p:cNvPr id="3" name="object 3" descr=""/>
            <p:cNvPicPr/>
            <p:nvPr/>
          </p:nvPicPr>
          <p:blipFill>
            <a:blip r:embed="rId2" cstate="print"/>
            <a:stretch>
              <a:fillRect/>
            </a:stretch>
          </p:blipFill>
          <p:spPr>
            <a:xfrm>
              <a:off x="358140" y="219456"/>
              <a:ext cx="1433322" cy="787146"/>
            </a:xfrm>
            <a:prstGeom prst="rect">
              <a:avLst/>
            </a:prstGeom>
          </p:spPr>
        </p:pic>
        <p:pic>
          <p:nvPicPr>
            <p:cNvPr id="4" name="object 4" descr=""/>
            <p:cNvPicPr/>
            <p:nvPr/>
          </p:nvPicPr>
          <p:blipFill>
            <a:blip r:embed="rId3" cstate="print"/>
            <a:stretch>
              <a:fillRect/>
            </a:stretch>
          </p:blipFill>
          <p:spPr>
            <a:xfrm>
              <a:off x="1324356" y="219456"/>
              <a:ext cx="1235202" cy="787146"/>
            </a:xfrm>
            <a:prstGeom prst="rect">
              <a:avLst/>
            </a:prstGeom>
          </p:spPr>
        </p:pic>
        <p:pic>
          <p:nvPicPr>
            <p:cNvPr id="5" name="object 5" descr=""/>
            <p:cNvPicPr/>
            <p:nvPr/>
          </p:nvPicPr>
          <p:blipFill>
            <a:blip r:embed="rId4" cstate="print"/>
            <a:stretch>
              <a:fillRect/>
            </a:stretch>
          </p:blipFill>
          <p:spPr>
            <a:xfrm>
              <a:off x="2092451" y="219456"/>
              <a:ext cx="3132581" cy="787146"/>
            </a:xfrm>
            <a:prstGeom prst="rect">
              <a:avLst/>
            </a:prstGeom>
          </p:spPr>
        </p:pic>
      </p:grpSp>
      <p:sp>
        <p:nvSpPr>
          <p:cNvPr id="6" name="object 6" descr=""/>
          <p:cNvSpPr txBox="1"/>
          <p:nvPr/>
        </p:nvSpPr>
        <p:spPr>
          <a:xfrm>
            <a:off x="1930145" y="1259994"/>
            <a:ext cx="6074410" cy="4671060"/>
          </a:xfrm>
          <a:prstGeom prst="rect">
            <a:avLst/>
          </a:prstGeom>
        </p:spPr>
        <p:txBody>
          <a:bodyPr wrap="square" lIns="0" tIns="123190" rIns="0" bIns="0" rtlCol="0" vert="horz">
            <a:spAutoFit/>
          </a:bodyPr>
          <a:lstStyle/>
          <a:p>
            <a:pPr marL="12700">
              <a:lnSpc>
                <a:spcPct val="100000"/>
              </a:lnSpc>
              <a:spcBef>
                <a:spcPts val="970"/>
              </a:spcBef>
              <a:tabLst>
                <a:tab pos="3594100" algn="l"/>
              </a:tabLst>
            </a:pPr>
            <a:r>
              <a:rPr dirty="0" sz="2400" b="1">
                <a:solidFill>
                  <a:srgbClr val="C00000"/>
                </a:solidFill>
                <a:latin typeface="Times New Roman"/>
                <a:cs typeface="Times New Roman"/>
              </a:rPr>
              <a:t>pthread_create(</a:t>
            </a:r>
            <a:r>
              <a:rPr dirty="0" sz="2400" spc="-125" b="1">
                <a:solidFill>
                  <a:srgbClr val="C00000"/>
                </a:solidFill>
                <a:latin typeface="Times New Roman"/>
                <a:cs typeface="Times New Roman"/>
              </a:rPr>
              <a:t> </a:t>
            </a:r>
            <a:r>
              <a:rPr dirty="0" sz="2400" spc="-10" b="1">
                <a:solidFill>
                  <a:srgbClr val="C00000"/>
                </a:solidFill>
                <a:latin typeface="Times New Roman"/>
                <a:cs typeface="Times New Roman"/>
              </a:rPr>
              <a:t>pthread_t</a:t>
            </a:r>
            <a:r>
              <a:rPr dirty="0" sz="2400" b="1">
                <a:solidFill>
                  <a:srgbClr val="C00000"/>
                </a:solidFill>
                <a:latin typeface="Times New Roman"/>
                <a:cs typeface="Times New Roman"/>
              </a:rPr>
              <a:t>	</a:t>
            </a:r>
            <a:r>
              <a:rPr dirty="0" sz="2400" spc="-10" b="1">
                <a:solidFill>
                  <a:srgbClr val="C00000"/>
                </a:solidFill>
                <a:latin typeface="Times New Roman"/>
                <a:cs typeface="Times New Roman"/>
              </a:rPr>
              <a:t>*thread,</a:t>
            </a:r>
            <a:endParaRPr sz="2400">
              <a:latin typeface="Times New Roman"/>
              <a:cs typeface="Times New Roman"/>
            </a:endParaRPr>
          </a:p>
          <a:p>
            <a:pPr marL="2146300">
              <a:lnSpc>
                <a:spcPct val="100000"/>
              </a:lnSpc>
              <a:spcBef>
                <a:spcPts val="865"/>
              </a:spcBef>
            </a:pPr>
            <a:r>
              <a:rPr dirty="0" sz="2400" spc="-10" b="1">
                <a:solidFill>
                  <a:srgbClr val="C00000"/>
                </a:solidFill>
                <a:latin typeface="Times New Roman"/>
                <a:cs typeface="Times New Roman"/>
              </a:rPr>
              <a:t>pthread_attr_t</a:t>
            </a:r>
            <a:r>
              <a:rPr dirty="0" sz="2400" spc="-70" b="1">
                <a:solidFill>
                  <a:srgbClr val="C00000"/>
                </a:solidFill>
                <a:latin typeface="Times New Roman"/>
                <a:cs typeface="Times New Roman"/>
              </a:rPr>
              <a:t> </a:t>
            </a:r>
            <a:r>
              <a:rPr dirty="0" sz="2400" spc="-10" b="1">
                <a:solidFill>
                  <a:srgbClr val="C00000"/>
                </a:solidFill>
                <a:latin typeface="Times New Roman"/>
                <a:cs typeface="Times New Roman"/>
              </a:rPr>
              <a:t>*attr,</a:t>
            </a:r>
            <a:endParaRPr sz="2400">
              <a:latin typeface="Times New Roman"/>
              <a:cs typeface="Times New Roman"/>
            </a:endParaRPr>
          </a:p>
          <a:p>
            <a:pPr marL="2146300" marR="5080">
              <a:lnSpc>
                <a:spcPct val="130000"/>
              </a:lnSpc>
            </a:pPr>
            <a:r>
              <a:rPr dirty="0" sz="2400" b="1">
                <a:solidFill>
                  <a:srgbClr val="C00000"/>
                </a:solidFill>
                <a:latin typeface="Times New Roman"/>
                <a:cs typeface="Times New Roman"/>
              </a:rPr>
              <a:t>void</a:t>
            </a:r>
            <a:r>
              <a:rPr dirty="0" sz="2400" spc="-60" b="1">
                <a:solidFill>
                  <a:srgbClr val="C00000"/>
                </a:solidFill>
                <a:latin typeface="Times New Roman"/>
                <a:cs typeface="Times New Roman"/>
              </a:rPr>
              <a:t> </a:t>
            </a:r>
            <a:r>
              <a:rPr dirty="0" sz="2400" spc="-10" b="1">
                <a:solidFill>
                  <a:srgbClr val="C00000"/>
                </a:solidFill>
                <a:latin typeface="Times New Roman"/>
                <a:cs typeface="Times New Roman"/>
              </a:rPr>
              <a:t>*(*start_routine)(void</a:t>
            </a:r>
            <a:r>
              <a:rPr dirty="0" sz="2400" spc="-70" b="1">
                <a:solidFill>
                  <a:srgbClr val="C00000"/>
                </a:solidFill>
                <a:latin typeface="Times New Roman"/>
                <a:cs typeface="Times New Roman"/>
              </a:rPr>
              <a:t> </a:t>
            </a:r>
            <a:r>
              <a:rPr dirty="0" sz="2400" spc="-25" b="1">
                <a:solidFill>
                  <a:srgbClr val="C00000"/>
                </a:solidFill>
                <a:latin typeface="Times New Roman"/>
                <a:cs typeface="Times New Roman"/>
              </a:rPr>
              <a:t>*), </a:t>
            </a:r>
            <a:r>
              <a:rPr dirty="0" sz="2400" b="1">
                <a:solidFill>
                  <a:srgbClr val="C00000"/>
                </a:solidFill>
                <a:latin typeface="Times New Roman"/>
                <a:cs typeface="Times New Roman"/>
              </a:rPr>
              <a:t>void</a:t>
            </a:r>
            <a:r>
              <a:rPr dirty="0" sz="2400" spc="-5" b="1">
                <a:solidFill>
                  <a:srgbClr val="C00000"/>
                </a:solidFill>
                <a:latin typeface="Times New Roman"/>
                <a:cs typeface="Times New Roman"/>
              </a:rPr>
              <a:t> </a:t>
            </a:r>
            <a:r>
              <a:rPr dirty="0" sz="2400" spc="-10" b="1">
                <a:solidFill>
                  <a:srgbClr val="C00000"/>
                </a:solidFill>
                <a:latin typeface="Times New Roman"/>
                <a:cs typeface="Times New Roman"/>
              </a:rPr>
              <a:t>*arg);</a:t>
            </a:r>
            <a:endParaRPr sz="2400">
              <a:latin typeface="Times New Roman"/>
              <a:cs typeface="Times New Roman"/>
            </a:endParaRPr>
          </a:p>
          <a:p>
            <a:pPr marL="12700">
              <a:lnSpc>
                <a:spcPct val="100000"/>
              </a:lnSpc>
              <a:spcBef>
                <a:spcPts val="1430"/>
              </a:spcBef>
            </a:pPr>
            <a:r>
              <a:rPr dirty="0" sz="2400" spc="-20" b="1">
                <a:latin typeface="微软雅黑"/>
                <a:cs typeface="微软雅黑"/>
              </a:rPr>
              <a:t>参数：</a:t>
            </a:r>
            <a:endParaRPr sz="2400">
              <a:latin typeface="微软雅黑"/>
              <a:cs typeface="微软雅黑"/>
            </a:endParaRPr>
          </a:p>
          <a:p>
            <a:pPr marL="812165" indent="-342265">
              <a:lnSpc>
                <a:spcPct val="100000"/>
              </a:lnSpc>
              <a:spcBef>
                <a:spcPts val="1440"/>
              </a:spcBef>
              <a:buFont typeface="Arial"/>
              <a:buChar char="•"/>
              <a:tabLst>
                <a:tab pos="812165" algn="l"/>
                <a:tab pos="812800" algn="l"/>
              </a:tabLst>
            </a:pPr>
            <a:r>
              <a:rPr dirty="0" sz="2400" spc="-10">
                <a:latin typeface="微软雅黑"/>
                <a:cs typeface="微软雅黑"/>
              </a:rPr>
              <a:t>thread指向返回线程标识符的指针 ；</a:t>
            </a:r>
            <a:endParaRPr sz="2400">
              <a:latin typeface="微软雅黑"/>
              <a:cs typeface="微软雅黑"/>
            </a:endParaRPr>
          </a:p>
          <a:p>
            <a:pPr marL="812165" indent="-342265">
              <a:lnSpc>
                <a:spcPct val="100000"/>
              </a:lnSpc>
              <a:spcBef>
                <a:spcPts val="1440"/>
              </a:spcBef>
              <a:buFont typeface="Arial"/>
              <a:buChar char="•"/>
              <a:tabLst>
                <a:tab pos="812165" algn="l"/>
                <a:tab pos="812800" algn="l"/>
              </a:tabLst>
            </a:pPr>
            <a:r>
              <a:rPr dirty="0" sz="2400">
                <a:latin typeface="微软雅黑"/>
                <a:cs typeface="微软雅黑"/>
              </a:rPr>
              <a:t>attr</a:t>
            </a:r>
            <a:r>
              <a:rPr dirty="0" sz="2400" spc="-15">
                <a:latin typeface="微软雅黑"/>
                <a:cs typeface="微软雅黑"/>
              </a:rPr>
              <a:t>设置线程属性 ；</a:t>
            </a:r>
            <a:endParaRPr sz="2400">
              <a:latin typeface="微软雅黑"/>
              <a:cs typeface="微软雅黑"/>
            </a:endParaRPr>
          </a:p>
          <a:p>
            <a:pPr marL="812165" indent="-342265">
              <a:lnSpc>
                <a:spcPct val="100000"/>
              </a:lnSpc>
              <a:spcBef>
                <a:spcPts val="1440"/>
              </a:spcBef>
              <a:buFont typeface="Arial"/>
              <a:buChar char="•"/>
              <a:tabLst>
                <a:tab pos="812165" algn="l"/>
                <a:tab pos="812800" algn="l"/>
              </a:tabLst>
            </a:pPr>
            <a:r>
              <a:rPr dirty="0" sz="2400">
                <a:latin typeface="微软雅黑"/>
                <a:cs typeface="微软雅黑"/>
              </a:rPr>
              <a:t>start_routine</a:t>
            </a:r>
            <a:r>
              <a:rPr dirty="0" sz="2400" spc="-5">
                <a:latin typeface="微软雅黑"/>
                <a:cs typeface="微软雅黑"/>
              </a:rPr>
              <a:t>线程运行函数地址 ；</a:t>
            </a:r>
            <a:endParaRPr sz="2400">
              <a:latin typeface="微软雅黑"/>
              <a:cs typeface="微软雅黑"/>
            </a:endParaRPr>
          </a:p>
          <a:p>
            <a:pPr marL="812165" indent="-342265">
              <a:lnSpc>
                <a:spcPct val="100000"/>
              </a:lnSpc>
              <a:spcBef>
                <a:spcPts val="1445"/>
              </a:spcBef>
              <a:buFont typeface="Arial"/>
              <a:buChar char="•"/>
              <a:tabLst>
                <a:tab pos="812165" algn="l"/>
                <a:tab pos="812800" algn="l"/>
              </a:tabLst>
            </a:pPr>
            <a:r>
              <a:rPr dirty="0" sz="2400" spc="-20">
                <a:latin typeface="微软雅黑"/>
                <a:cs typeface="微软雅黑"/>
              </a:rPr>
              <a:t>arg</a:t>
            </a:r>
            <a:r>
              <a:rPr dirty="0" sz="2400" spc="-10">
                <a:latin typeface="微软雅黑"/>
                <a:cs typeface="微软雅黑"/>
              </a:rPr>
              <a:t>运行函数的参数 。</a:t>
            </a:r>
            <a:endParaRPr sz="2400">
              <a:latin typeface="微软雅黑"/>
              <a:cs typeface="微软雅黑"/>
            </a:endParaRPr>
          </a:p>
        </p:txBody>
      </p:sp>
      <p:sp>
        <p:nvSpPr>
          <p:cNvPr id="7" name="object 7"/>
          <p:cNvSpPr txBox="1">
            <a:spLocks noGrp="1"/>
          </p:cNvSpPr>
          <p:nvPr>
            <p:ph type="title"/>
          </p:nvPr>
        </p:nvSpPr>
        <p:spPr>
          <a:xfrm>
            <a:off x="566724" y="309498"/>
            <a:ext cx="4424680" cy="452120"/>
          </a:xfrm>
          <a:prstGeom prst="rect"/>
        </p:spPr>
        <p:txBody>
          <a:bodyPr wrap="square" lIns="0" tIns="12065" rIns="0" bIns="0" rtlCol="0" vert="horz">
            <a:spAutoFit/>
          </a:bodyPr>
          <a:lstStyle/>
          <a:p>
            <a:pPr marL="12700">
              <a:lnSpc>
                <a:spcPct val="100000"/>
              </a:lnSpc>
              <a:spcBef>
                <a:spcPts val="95"/>
              </a:spcBef>
            </a:pPr>
            <a:r>
              <a:rPr dirty="0" spc="-25"/>
              <a:t>Linux—</a:t>
            </a:r>
            <a:r>
              <a:rPr dirty="0" spc="-35"/>
              <a:t>—</a:t>
            </a:r>
            <a:r>
              <a:rPr dirty="0" spc="-10"/>
              <a:t>pthread_create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descr=""/>
          <p:cNvGrpSpPr/>
          <p:nvPr/>
        </p:nvGrpSpPr>
        <p:grpSpPr>
          <a:xfrm>
            <a:off x="358140" y="219456"/>
            <a:ext cx="4445000" cy="787400"/>
            <a:chOff x="358140" y="219456"/>
            <a:chExt cx="4445000" cy="787400"/>
          </a:xfrm>
        </p:grpSpPr>
        <p:pic>
          <p:nvPicPr>
            <p:cNvPr id="3" name="object 3" descr=""/>
            <p:cNvPicPr/>
            <p:nvPr/>
          </p:nvPicPr>
          <p:blipFill>
            <a:blip r:embed="rId2" cstate="print"/>
            <a:stretch>
              <a:fillRect/>
            </a:stretch>
          </p:blipFill>
          <p:spPr>
            <a:xfrm>
              <a:off x="358140" y="219456"/>
              <a:ext cx="1433322" cy="787146"/>
            </a:xfrm>
            <a:prstGeom prst="rect">
              <a:avLst/>
            </a:prstGeom>
          </p:spPr>
        </p:pic>
        <p:pic>
          <p:nvPicPr>
            <p:cNvPr id="4" name="object 4" descr=""/>
            <p:cNvPicPr/>
            <p:nvPr/>
          </p:nvPicPr>
          <p:blipFill>
            <a:blip r:embed="rId3" cstate="print"/>
            <a:stretch>
              <a:fillRect/>
            </a:stretch>
          </p:blipFill>
          <p:spPr>
            <a:xfrm>
              <a:off x="1324356" y="219456"/>
              <a:ext cx="1235202" cy="787146"/>
            </a:xfrm>
            <a:prstGeom prst="rect">
              <a:avLst/>
            </a:prstGeom>
          </p:spPr>
        </p:pic>
        <p:pic>
          <p:nvPicPr>
            <p:cNvPr id="5" name="object 5" descr=""/>
            <p:cNvPicPr/>
            <p:nvPr/>
          </p:nvPicPr>
          <p:blipFill>
            <a:blip r:embed="rId4" cstate="print"/>
            <a:stretch>
              <a:fillRect/>
            </a:stretch>
          </p:blipFill>
          <p:spPr>
            <a:xfrm>
              <a:off x="2092451" y="219456"/>
              <a:ext cx="2710433" cy="787146"/>
            </a:xfrm>
            <a:prstGeom prst="rect">
              <a:avLst/>
            </a:prstGeom>
          </p:spPr>
        </p:pic>
      </p:grpSp>
      <p:sp>
        <p:nvSpPr>
          <p:cNvPr id="6" name="object 6" descr=""/>
          <p:cNvSpPr txBox="1"/>
          <p:nvPr/>
        </p:nvSpPr>
        <p:spPr>
          <a:xfrm>
            <a:off x="1118412" y="1590686"/>
            <a:ext cx="10233660" cy="3947160"/>
          </a:xfrm>
          <a:prstGeom prst="rect">
            <a:avLst/>
          </a:prstGeom>
        </p:spPr>
        <p:txBody>
          <a:bodyPr wrap="square" lIns="0" tIns="100330" rIns="0" bIns="0" rtlCol="0" vert="horz">
            <a:spAutoFit/>
          </a:bodyPr>
          <a:lstStyle/>
          <a:p>
            <a:pPr marL="190500">
              <a:lnSpc>
                <a:spcPct val="100000"/>
              </a:lnSpc>
              <a:spcBef>
                <a:spcPts val="790"/>
              </a:spcBef>
            </a:pPr>
            <a:r>
              <a:rPr dirty="0" sz="2400" b="1">
                <a:solidFill>
                  <a:srgbClr val="C00000"/>
                </a:solidFill>
                <a:latin typeface="Times New Roman"/>
                <a:cs typeface="Times New Roman"/>
              </a:rPr>
              <a:t>int</a:t>
            </a:r>
            <a:r>
              <a:rPr dirty="0" sz="2400" spc="-55" b="1">
                <a:solidFill>
                  <a:srgbClr val="C00000"/>
                </a:solidFill>
                <a:latin typeface="Times New Roman"/>
                <a:cs typeface="Times New Roman"/>
              </a:rPr>
              <a:t> </a:t>
            </a:r>
            <a:r>
              <a:rPr dirty="0" sz="2400" spc="-10" b="1">
                <a:solidFill>
                  <a:srgbClr val="C00000"/>
                </a:solidFill>
                <a:latin typeface="Times New Roman"/>
                <a:cs typeface="Times New Roman"/>
              </a:rPr>
              <a:t>pthread_join</a:t>
            </a:r>
            <a:r>
              <a:rPr dirty="0" sz="2400" spc="-40" b="1">
                <a:solidFill>
                  <a:srgbClr val="C00000"/>
                </a:solidFill>
                <a:latin typeface="Times New Roman"/>
                <a:cs typeface="Times New Roman"/>
              </a:rPr>
              <a:t> </a:t>
            </a:r>
            <a:r>
              <a:rPr dirty="0" sz="2400" b="1">
                <a:solidFill>
                  <a:srgbClr val="C00000"/>
                </a:solidFill>
                <a:latin typeface="Times New Roman"/>
                <a:cs typeface="Times New Roman"/>
              </a:rPr>
              <a:t>(</a:t>
            </a:r>
            <a:r>
              <a:rPr dirty="0" sz="2400" spc="-30" b="1">
                <a:solidFill>
                  <a:srgbClr val="C00000"/>
                </a:solidFill>
                <a:latin typeface="Times New Roman"/>
                <a:cs typeface="Times New Roman"/>
              </a:rPr>
              <a:t> </a:t>
            </a:r>
            <a:r>
              <a:rPr dirty="0" sz="2400" spc="-10" b="1">
                <a:solidFill>
                  <a:srgbClr val="C00000"/>
                </a:solidFill>
                <a:latin typeface="Times New Roman"/>
                <a:cs typeface="Times New Roman"/>
              </a:rPr>
              <a:t>pthread_t</a:t>
            </a:r>
            <a:r>
              <a:rPr dirty="0" sz="2400" spc="-40" b="1">
                <a:solidFill>
                  <a:srgbClr val="C00000"/>
                </a:solidFill>
                <a:latin typeface="Times New Roman"/>
                <a:cs typeface="Times New Roman"/>
              </a:rPr>
              <a:t> </a:t>
            </a:r>
            <a:r>
              <a:rPr dirty="0" sz="2400" spc="-10" b="1">
                <a:solidFill>
                  <a:srgbClr val="C00000"/>
                </a:solidFill>
                <a:latin typeface="Times New Roman"/>
                <a:cs typeface="Times New Roman"/>
              </a:rPr>
              <a:t>thread,</a:t>
            </a:r>
            <a:endParaRPr sz="2400">
              <a:latin typeface="Times New Roman"/>
              <a:cs typeface="Times New Roman"/>
            </a:endParaRPr>
          </a:p>
          <a:p>
            <a:pPr marL="2527300">
              <a:lnSpc>
                <a:spcPct val="100000"/>
              </a:lnSpc>
              <a:spcBef>
                <a:spcPts val="695"/>
              </a:spcBef>
            </a:pPr>
            <a:r>
              <a:rPr dirty="0" sz="2400" b="1">
                <a:solidFill>
                  <a:srgbClr val="C00000"/>
                </a:solidFill>
                <a:latin typeface="Times New Roman"/>
                <a:cs typeface="Times New Roman"/>
              </a:rPr>
              <a:t>void</a:t>
            </a:r>
            <a:r>
              <a:rPr dirty="0" sz="2400" spc="-70" b="1">
                <a:solidFill>
                  <a:srgbClr val="C00000"/>
                </a:solidFill>
                <a:latin typeface="Times New Roman"/>
                <a:cs typeface="Times New Roman"/>
              </a:rPr>
              <a:t> </a:t>
            </a:r>
            <a:r>
              <a:rPr dirty="0" sz="2400" b="1">
                <a:solidFill>
                  <a:srgbClr val="C00000"/>
                </a:solidFill>
                <a:latin typeface="Times New Roman"/>
                <a:cs typeface="Times New Roman"/>
              </a:rPr>
              <a:t>**thread_return</a:t>
            </a:r>
            <a:r>
              <a:rPr dirty="0" sz="2400" spc="-65" b="1">
                <a:solidFill>
                  <a:srgbClr val="C00000"/>
                </a:solidFill>
                <a:latin typeface="Times New Roman"/>
                <a:cs typeface="Times New Roman"/>
              </a:rPr>
              <a:t> </a:t>
            </a:r>
            <a:r>
              <a:rPr dirty="0" sz="2400" spc="-50" b="1">
                <a:solidFill>
                  <a:srgbClr val="C00000"/>
                </a:solidFill>
                <a:latin typeface="Times New Roman"/>
                <a:cs typeface="Times New Roman"/>
              </a:rPr>
              <a:t>)</a:t>
            </a:r>
            <a:endParaRPr sz="2400">
              <a:latin typeface="Times New Roman"/>
              <a:cs typeface="Times New Roman"/>
            </a:endParaRPr>
          </a:p>
          <a:p>
            <a:pPr>
              <a:lnSpc>
                <a:spcPct val="100000"/>
              </a:lnSpc>
              <a:spcBef>
                <a:spcPts val="10"/>
              </a:spcBef>
            </a:pPr>
            <a:endParaRPr sz="2050">
              <a:latin typeface="Times New Roman"/>
              <a:cs typeface="Times New Roman"/>
            </a:endParaRPr>
          </a:p>
          <a:p>
            <a:pPr marL="12700">
              <a:lnSpc>
                <a:spcPct val="100000"/>
              </a:lnSpc>
            </a:pPr>
            <a:r>
              <a:rPr dirty="0" sz="2400" spc="-20" b="1">
                <a:latin typeface="微软雅黑"/>
                <a:cs typeface="微软雅黑"/>
              </a:rPr>
              <a:t>参数：</a:t>
            </a:r>
            <a:endParaRPr sz="2400">
              <a:latin typeface="微软雅黑"/>
              <a:cs typeface="微软雅黑"/>
            </a:endParaRPr>
          </a:p>
          <a:p>
            <a:pPr marL="469900" indent="-457834">
              <a:lnSpc>
                <a:spcPct val="100000"/>
              </a:lnSpc>
              <a:spcBef>
                <a:spcPts val="2039"/>
              </a:spcBef>
              <a:buFont typeface="Arial"/>
              <a:buChar char="•"/>
              <a:tabLst>
                <a:tab pos="469900" algn="l"/>
                <a:tab pos="470534" algn="l"/>
              </a:tabLst>
            </a:pPr>
            <a:r>
              <a:rPr dirty="0" sz="2400" spc="-20">
                <a:latin typeface="微软雅黑"/>
                <a:cs typeface="微软雅黑"/>
              </a:rPr>
              <a:t>thread</a:t>
            </a:r>
            <a:r>
              <a:rPr dirty="0" sz="2400" spc="-15">
                <a:latin typeface="微软雅黑"/>
                <a:cs typeface="微软雅黑"/>
              </a:rPr>
              <a:t>为被等待的线程标识符；</a:t>
            </a:r>
            <a:endParaRPr sz="2400">
              <a:latin typeface="微软雅黑"/>
              <a:cs typeface="微软雅黑"/>
            </a:endParaRPr>
          </a:p>
          <a:p>
            <a:pPr marL="469900" marR="5080" indent="-457834">
              <a:lnSpc>
                <a:spcPct val="150100"/>
              </a:lnSpc>
              <a:spcBef>
                <a:spcPts val="600"/>
              </a:spcBef>
              <a:buFont typeface="Arial"/>
              <a:buChar char="•"/>
              <a:tabLst>
                <a:tab pos="469900" algn="l"/>
                <a:tab pos="470534" algn="l"/>
              </a:tabLst>
            </a:pPr>
            <a:r>
              <a:rPr dirty="0" sz="2400" spc="35">
                <a:latin typeface="微软雅黑"/>
                <a:cs typeface="微软雅黑"/>
              </a:rPr>
              <a:t>t</a:t>
            </a:r>
            <a:r>
              <a:rPr dirty="0" sz="2400" spc="30">
                <a:latin typeface="微软雅黑"/>
                <a:cs typeface="微软雅黑"/>
              </a:rPr>
              <a:t>h</a:t>
            </a:r>
            <a:r>
              <a:rPr dirty="0" sz="2400">
                <a:latin typeface="微软雅黑"/>
                <a:cs typeface="微软雅黑"/>
              </a:rPr>
              <a:t>r</a:t>
            </a:r>
            <a:r>
              <a:rPr dirty="0" sz="2400" spc="20">
                <a:latin typeface="微软雅黑"/>
                <a:cs typeface="微软雅黑"/>
              </a:rPr>
              <a:t>e</a:t>
            </a:r>
            <a:r>
              <a:rPr dirty="0" sz="2400" spc="35">
                <a:latin typeface="微软雅黑"/>
                <a:cs typeface="微软雅黑"/>
              </a:rPr>
              <a:t>a</a:t>
            </a:r>
            <a:r>
              <a:rPr dirty="0" sz="2400" spc="30">
                <a:latin typeface="微软雅黑"/>
                <a:cs typeface="微软雅黑"/>
              </a:rPr>
              <a:t>d</a:t>
            </a:r>
            <a:r>
              <a:rPr dirty="0" sz="2400" spc="35">
                <a:latin typeface="微软雅黑"/>
                <a:cs typeface="微软雅黑"/>
              </a:rPr>
              <a:t>_</a:t>
            </a:r>
            <a:r>
              <a:rPr dirty="0" sz="2400">
                <a:latin typeface="微软雅黑"/>
                <a:cs typeface="微软雅黑"/>
              </a:rPr>
              <a:t>r</a:t>
            </a:r>
            <a:r>
              <a:rPr dirty="0" sz="2400" spc="20">
                <a:latin typeface="微软雅黑"/>
                <a:cs typeface="微软雅黑"/>
              </a:rPr>
              <a:t>e</a:t>
            </a:r>
            <a:r>
              <a:rPr dirty="0" sz="2400" spc="25">
                <a:latin typeface="微软雅黑"/>
                <a:cs typeface="微软雅黑"/>
              </a:rPr>
              <a:t>t</a:t>
            </a:r>
            <a:r>
              <a:rPr dirty="0" sz="2400" spc="30">
                <a:latin typeface="微软雅黑"/>
                <a:cs typeface="微软雅黑"/>
              </a:rPr>
              <a:t>u</a:t>
            </a:r>
            <a:r>
              <a:rPr dirty="0" sz="2400" spc="15">
                <a:latin typeface="微软雅黑"/>
                <a:cs typeface="微软雅黑"/>
              </a:rPr>
              <a:t>r</a:t>
            </a:r>
            <a:r>
              <a:rPr dirty="0" sz="2400" spc="50">
                <a:latin typeface="微软雅黑"/>
                <a:cs typeface="微软雅黑"/>
              </a:rPr>
              <a:t>n</a:t>
            </a:r>
            <a:r>
              <a:rPr dirty="0" sz="2400" spc="15">
                <a:latin typeface="微软雅黑"/>
                <a:cs typeface="微软雅黑"/>
              </a:rPr>
              <a:t>为一个用户定义的指针，它可以用来存储被等待线程的</a:t>
            </a:r>
            <a:r>
              <a:rPr dirty="0" sz="2400">
                <a:latin typeface="微软雅黑"/>
                <a:cs typeface="微软雅黑"/>
              </a:rPr>
              <a:t> </a:t>
            </a:r>
            <a:r>
              <a:rPr dirty="0" sz="2400" spc="60">
                <a:latin typeface="微软雅黑"/>
                <a:cs typeface="微软雅黑"/>
              </a:rPr>
              <a:t>返回值。这个函数是一个线程阻塞的函数，调用它的函数将一直等待</a:t>
            </a:r>
            <a:r>
              <a:rPr dirty="0" sz="2400">
                <a:latin typeface="微软雅黑"/>
                <a:cs typeface="微软雅黑"/>
              </a:rPr>
              <a:t> </a:t>
            </a:r>
            <a:r>
              <a:rPr dirty="0" sz="2400" spc="60">
                <a:latin typeface="微软雅黑"/>
                <a:cs typeface="微软雅黑"/>
              </a:rPr>
              <a:t>到被等待的线程结束为止，当函数返回时，被等待线程的资源被收回。</a:t>
            </a:r>
            <a:endParaRPr sz="2400">
              <a:latin typeface="微软雅黑"/>
              <a:cs typeface="微软雅黑"/>
            </a:endParaRPr>
          </a:p>
        </p:txBody>
      </p:sp>
      <p:sp>
        <p:nvSpPr>
          <p:cNvPr id="7" name="object 7"/>
          <p:cNvSpPr txBox="1">
            <a:spLocks noGrp="1"/>
          </p:cNvSpPr>
          <p:nvPr>
            <p:ph type="title"/>
          </p:nvPr>
        </p:nvSpPr>
        <p:spPr>
          <a:xfrm>
            <a:off x="566724" y="309498"/>
            <a:ext cx="4003040" cy="452120"/>
          </a:xfrm>
          <a:prstGeom prst="rect"/>
        </p:spPr>
        <p:txBody>
          <a:bodyPr wrap="square" lIns="0" tIns="12065" rIns="0" bIns="0" rtlCol="0" vert="horz">
            <a:spAutoFit/>
          </a:bodyPr>
          <a:lstStyle/>
          <a:p>
            <a:pPr marL="12700">
              <a:lnSpc>
                <a:spcPct val="100000"/>
              </a:lnSpc>
              <a:spcBef>
                <a:spcPts val="95"/>
              </a:spcBef>
            </a:pPr>
            <a:r>
              <a:rPr dirty="0" spc="-25"/>
              <a:t>Linux—</a:t>
            </a:r>
            <a:r>
              <a:rPr dirty="0" spc="-35"/>
              <a:t>—</a:t>
            </a:r>
            <a:r>
              <a:rPr dirty="0" spc="-10"/>
              <a:t>pthread_join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descr=""/>
          <p:cNvSpPr txBox="1"/>
          <p:nvPr/>
        </p:nvSpPr>
        <p:spPr>
          <a:xfrm>
            <a:off x="1647189" y="512826"/>
            <a:ext cx="2637790" cy="1342390"/>
          </a:xfrm>
          <a:prstGeom prst="rect">
            <a:avLst/>
          </a:prstGeom>
        </p:spPr>
        <p:txBody>
          <a:bodyPr wrap="square" lIns="0" tIns="12700" rIns="0" bIns="0" rtlCol="0" vert="horz">
            <a:spAutoFit/>
          </a:bodyPr>
          <a:lstStyle/>
          <a:p>
            <a:pPr marL="12700" marR="5080">
              <a:lnSpc>
                <a:spcPct val="120000"/>
              </a:lnSpc>
              <a:spcBef>
                <a:spcPts val="100"/>
              </a:spcBef>
            </a:pPr>
            <a:r>
              <a:rPr dirty="0" sz="2400">
                <a:latin typeface="Times New Roman"/>
                <a:cs typeface="Times New Roman"/>
              </a:rPr>
              <a:t>#include</a:t>
            </a:r>
            <a:r>
              <a:rPr dirty="0" sz="2400" spc="-30">
                <a:latin typeface="Times New Roman"/>
                <a:cs typeface="Times New Roman"/>
              </a:rPr>
              <a:t> </a:t>
            </a:r>
            <a:r>
              <a:rPr dirty="0" sz="2400" spc="-10">
                <a:latin typeface="Times New Roman"/>
                <a:cs typeface="Times New Roman"/>
              </a:rPr>
              <a:t>&lt;stdio.h&gt; </a:t>
            </a:r>
            <a:r>
              <a:rPr dirty="0" sz="2400">
                <a:latin typeface="Times New Roman"/>
                <a:cs typeface="Times New Roman"/>
              </a:rPr>
              <a:t>#include</a:t>
            </a:r>
            <a:r>
              <a:rPr dirty="0" sz="2400" spc="-30">
                <a:latin typeface="Times New Roman"/>
                <a:cs typeface="Times New Roman"/>
              </a:rPr>
              <a:t> </a:t>
            </a:r>
            <a:r>
              <a:rPr dirty="0" sz="2400" spc="-10">
                <a:latin typeface="Times New Roman"/>
                <a:cs typeface="Times New Roman"/>
              </a:rPr>
              <a:t>&lt;stdlib.h&gt; </a:t>
            </a:r>
            <a:r>
              <a:rPr dirty="0" sz="2400">
                <a:latin typeface="Times New Roman"/>
                <a:cs typeface="Times New Roman"/>
              </a:rPr>
              <a:t>#include</a:t>
            </a:r>
            <a:r>
              <a:rPr dirty="0" sz="2400" spc="-35">
                <a:latin typeface="Times New Roman"/>
                <a:cs typeface="Times New Roman"/>
              </a:rPr>
              <a:t> </a:t>
            </a:r>
            <a:r>
              <a:rPr dirty="0" sz="2400" spc="-10">
                <a:latin typeface="Times New Roman"/>
                <a:cs typeface="Times New Roman"/>
              </a:rPr>
              <a:t>&lt;pthread.h&gt;</a:t>
            </a:r>
            <a:endParaRPr sz="2400">
              <a:latin typeface="Times New Roman"/>
              <a:cs typeface="Times New Roman"/>
            </a:endParaRPr>
          </a:p>
        </p:txBody>
      </p:sp>
      <p:sp>
        <p:nvSpPr>
          <p:cNvPr id="3" name="object 3" descr=""/>
          <p:cNvSpPr txBox="1"/>
          <p:nvPr/>
        </p:nvSpPr>
        <p:spPr>
          <a:xfrm>
            <a:off x="1647189" y="2269105"/>
            <a:ext cx="2778125" cy="2659380"/>
          </a:xfrm>
          <a:prstGeom prst="rect">
            <a:avLst/>
          </a:prstGeom>
        </p:spPr>
        <p:txBody>
          <a:bodyPr wrap="square" lIns="0" tIns="85090" rIns="0" bIns="0" rtlCol="0" vert="horz">
            <a:spAutoFit/>
          </a:bodyPr>
          <a:lstStyle/>
          <a:p>
            <a:pPr marL="12700">
              <a:lnSpc>
                <a:spcPct val="100000"/>
              </a:lnSpc>
              <a:spcBef>
                <a:spcPts val="670"/>
              </a:spcBef>
            </a:pPr>
            <a:r>
              <a:rPr dirty="0" sz="2400">
                <a:latin typeface="Times New Roman"/>
                <a:cs typeface="Times New Roman"/>
              </a:rPr>
              <a:t>int</a:t>
            </a:r>
            <a:r>
              <a:rPr dirty="0" sz="2400" spc="-15">
                <a:latin typeface="Times New Roman"/>
                <a:cs typeface="Times New Roman"/>
              </a:rPr>
              <a:t> </a:t>
            </a:r>
            <a:r>
              <a:rPr dirty="0" sz="2400" spc="-20">
                <a:latin typeface="Times New Roman"/>
                <a:cs typeface="Times New Roman"/>
              </a:rPr>
              <a:t>i=0;</a:t>
            </a:r>
            <a:endParaRPr sz="2400">
              <a:latin typeface="Times New Roman"/>
              <a:cs typeface="Times New Roman"/>
            </a:endParaRPr>
          </a:p>
          <a:p>
            <a:pPr marL="12700">
              <a:lnSpc>
                <a:spcPct val="100000"/>
              </a:lnSpc>
              <a:spcBef>
                <a:spcPts val="580"/>
              </a:spcBef>
            </a:pPr>
            <a:r>
              <a:rPr dirty="0" sz="2400">
                <a:latin typeface="Times New Roman"/>
                <a:cs typeface="Times New Roman"/>
              </a:rPr>
              <a:t>void</a:t>
            </a:r>
            <a:r>
              <a:rPr dirty="0" sz="2400" spc="-15">
                <a:latin typeface="Times New Roman"/>
                <a:cs typeface="Times New Roman"/>
              </a:rPr>
              <a:t> </a:t>
            </a:r>
            <a:r>
              <a:rPr dirty="0" sz="2400" spc="-10">
                <a:latin typeface="Times New Roman"/>
                <a:cs typeface="Times New Roman"/>
              </a:rPr>
              <a:t>thread(void)</a:t>
            </a:r>
            <a:endParaRPr sz="2400">
              <a:latin typeface="Times New Roman"/>
              <a:cs typeface="Times New Roman"/>
            </a:endParaRPr>
          </a:p>
          <a:p>
            <a:pPr marL="12700">
              <a:lnSpc>
                <a:spcPct val="100000"/>
              </a:lnSpc>
              <a:spcBef>
                <a:spcPts val="575"/>
              </a:spcBef>
            </a:pPr>
            <a:r>
              <a:rPr dirty="0" sz="2400">
                <a:latin typeface="Times New Roman"/>
                <a:cs typeface="Times New Roman"/>
              </a:rPr>
              <a:t>{</a:t>
            </a:r>
            <a:endParaRPr sz="2400">
              <a:latin typeface="Times New Roman"/>
              <a:cs typeface="Times New Roman"/>
            </a:endParaRPr>
          </a:p>
          <a:p>
            <a:pPr marL="393700" marR="5080">
              <a:lnSpc>
                <a:spcPts val="3460"/>
              </a:lnSpc>
              <a:spcBef>
                <a:spcPts val="210"/>
              </a:spcBef>
            </a:pPr>
            <a:r>
              <a:rPr dirty="0" sz="2400">
                <a:latin typeface="Times New Roman"/>
                <a:cs typeface="Times New Roman"/>
              </a:rPr>
              <a:t>i</a:t>
            </a:r>
            <a:r>
              <a:rPr dirty="0" sz="2400" spc="-10">
                <a:latin typeface="Times New Roman"/>
                <a:cs typeface="Times New Roman"/>
              </a:rPr>
              <a:t> </a:t>
            </a:r>
            <a:r>
              <a:rPr dirty="0" sz="2400">
                <a:latin typeface="Times New Roman"/>
                <a:cs typeface="Times New Roman"/>
              </a:rPr>
              <a:t>= </a:t>
            </a:r>
            <a:r>
              <a:rPr dirty="0" sz="2400" spc="-20">
                <a:latin typeface="Times New Roman"/>
                <a:cs typeface="Times New Roman"/>
              </a:rPr>
              <a:t>i*2; </a:t>
            </a:r>
            <a:r>
              <a:rPr dirty="0" sz="2400">
                <a:latin typeface="Times New Roman"/>
                <a:cs typeface="Times New Roman"/>
              </a:rPr>
              <a:t>printf(“i=%d\n”,</a:t>
            </a:r>
            <a:r>
              <a:rPr dirty="0" sz="2400" spc="-40">
                <a:latin typeface="Times New Roman"/>
                <a:cs typeface="Times New Roman"/>
              </a:rPr>
              <a:t> </a:t>
            </a:r>
            <a:r>
              <a:rPr dirty="0" sz="2400" spc="-25">
                <a:latin typeface="Times New Roman"/>
                <a:cs typeface="Times New Roman"/>
              </a:rPr>
              <a:t>i);</a:t>
            </a:r>
            <a:endParaRPr sz="2400">
              <a:latin typeface="Times New Roman"/>
              <a:cs typeface="Times New Roman"/>
            </a:endParaRPr>
          </a:p>
          <a:p>
            <a:pPr marL="12700">
              <a:lnSpc>
                <a:spcPct val="100000"/>
              </a:lnSpc>
              <a:spcBef>
                <a:spcPts val="360"/>
              </a:spcBef>
            </a:pPr>
            <a:r>
              <a:rPr dirty="0" sz="2400">
                <a:latin typeface="Times New Roman"/>
                <a:cs typeface="Times New Roman"/>
              </a:rPr>
              <a:t>}</a:t>
            </a:r>
            <a:endParaRPr sz="2400">
              <a:latin typeface="Times New Roman"/>
              <a:cs typeface="Times New Roman"/>
            </a:endParaRPr>
          </a:p>
        </p:txBody>
      </p:sp>
      <p:sp>
        <p:nvSpPr>
          <p:cNvPr id="4" name="object 4"/>
          <p:cNvSpPr txBox="1">
            <a:spLocks noGrp="1"/>
          </p:cNvSpPr>
          <p:nvPr>
            <p:ph type="title"/>
          </p:nvPr>
        </p:nvSpPr>
        <p:spPr>
          <a:xfrm>
            <a:off x="6090030" y="250901"/>
            <a:ext cx="1775460" cy="391795"/>
          </a:xfrm>
          <a:prstGeom prst="rect"/>
        </p:spPr>
        <p:txBody>
          <a:bodyPr wrap="square" lIns="0" tIns="12700" rIns="0" bIns="0" rtlCol="0" vert="horz">
            <a:spAutoFit/>
          </a:bodyPr>
          <a:lstStyle/>
          <a:p>
            <a:pPr marL="12700">
              <a:lnSpc>
                <a:spcPct val="100000"/>
              </a:lnSpc>
              <a:spcBef>
                <a:spcPts val="100"/>
              </a:spcBef>
            </a:pPr>
            <a:r>
              <a:rPr dirty="0" sz="2400" b="0">
                <a:solidFill>
                  <a:srgbClr val="000000"/>
                </a:solidFill>
                <a:latin typeface="Times New Roman"/>
                <a:cs typeface="Times New Roman"/>
              </a:rPr>
              <a:t>int</a:t>
            </a:r>
            <a:r>
              <a:rPr dirty="0" sz="2400" spc="-20" b="0">
                <a:solidFill>
                  <a:srgbClr val="000000"/>
                </a:solidFill>
                <a:latin typeface="Times New Roman"/>
                <a:cs typeface="Times New Roman"/>
              </a:rPr>
              <a:t> </a:t>
            </a:r>
            <a:r>
              <a:rPr dirty="0" sz="2400" spc="-10" b="0">
                <a:solidFill>
                  <a:srgbClr val="000000"/>
                </a:solidFill>
                <a:latin typeface="Times New Roman"/>
                <a:cs typeface="Times New Roman"/>
              </a:rPr>
              <a:t>main(void)</a:t>
            </a:r>
            <a:endParaRPr sz="2400">
              <a:latin typeface="Times New Roman"/>
              <a:cs typeface="Times New Roman"/>
            </a:endParaRPr>
          </a:p>
        </p:txBody>
      </p:sp>
      <p:sp>
        <p:nvSpPr>
          <p:cNvPr id="5" name="object 5" descr=""/>
          <p:cNvSpPr txBox="1"/>
          <p:nvPr/>
        </p:nvSpPr>
        <p:spPr>
          <a:xfrm>
            <a:off x="6090030" y="580771"/>
            <a:ext cx="1805305" cy="1049655"/>
          </a:xfrm>
          <a:prstGeom prst="rect">
            <a:avLst/>
          </a:prstGeom>
        </p:spPr>
        <p:txBody>
          <a:bodyPr wrap="square" lIns="0" tIns="12700" rIns="0" bIns="0" rtlCol="0" vert="horz">
            <a:spAutoFit/>
          </a:bodyPr>
          <a:lstStyle/>
          <a:p>
            <a:pPr marL="12700">
              <a:lnSpc>
                <a:spcPts val="2735"/>
              </a:lnSpc>
              <a:spcBef>
                <a:spcPts val="100"/>
              </a:spcBef>
            </a:pPr>
            <a:r>
              <a:rPr dirty="0" sz="2400">
                <a:latin typeface="Times New Roman"/>
                <a:cs typeface="Times New Roman"/>
              </a:rPr>
              <a:t>{</a:t>
            </a:r>
            <a:endParaRPr sz="2400">
              <a:latin typeface="Times New Roman"/>
              <a:cs typeface="Times New Roman"/>
            </a:endParaRPr>
          </a:p>
          <a:p>
            <a:pPr marL="317500" marR="5080">
              <a:lnSpc>
                <a:spcPts val="2590"/>
              </a:lnSpc>
              <a:spcBef>
                <a:spcPts val="180"/>
              </a:spcBef>
            </a:pPr>
            <a:r>
              <a:rPr dirty="0" sz="2400" spc="-10">
                <a:latin typeface="Times New Roman"/>
                <a:cs typeface="Times New Roman"/>
              </a:rPr>
              <a:t>pthread_tid; </a:t>
            </a:r>
            <a:r>
              <a:rPr dirty="0" sz="2400">
                <a:latin typeface="Times New Roman"/>
                <a:cs typeface="Times New Roman"/>
              </a:rPr>
              <a:t>int</a:t>
            </a:r>
            <a:r>
              <a:rPr dirty="0" sz="2400" spc="-25">
                <a:latin typeface="Times New Roman"/>
                <a:cs typeface="Times New Roman"/>
              </a:rPr>
              <a:t> </a:t>
            </a:r>
            <a:r>
              <a:rPr dirty="0" sz="2400" spc="-20">
                <a:latin typeface="Times New Roman"/>
                <a:cs typeface="Times New Roman"/>
              </a:rPr>
              <a:t>ret;</a:t>
            </a:r>
            <a:endParaRPr sz="2400">
              <a:latin typeface="Times New Roman"/>
              <a:cs typeface="Times New Roman"/>
            </a:endParaRPr>
          </a:p>
        </p:txBody>
      </p:sp>
      <p:sp>
        <p:nvSpPr>
          <p:cNvPr id="6" name="object 6" descr=""/>
          <p:cNvSpPr txBox="1">
            <a:spLocks noGrp="1"/>
          </p:cNvSpPr>
          <p:nvPr>
            <p:ph idx="3" sz="half"/>
          </p:nvPr>
        </p:nvSpPr>
        <p:spPr>
          <a:prstGeom prst="rect"/>
        </p:spPr>
        <p:txBody>
          <a:bodyPr wrap="square" lIns="0" tIns="12700" rIns="0" bIns="0" rtlCol="0" vert="horz">
            <a:spAutoFit/>
          </a:bodyPr>
          <a:lstStyle/>
          <a:p>
            <a:pPr marL="12700">
              <a:lnSpc>
                <a:spcPts val="2735"/>
              </a:lnSpc>
              <a:spcBef>
                <a:spcPts val="100"/>
              </a:spcBef>
            </a:pPr>
            <a:r>
              <a:rPr dirty="0" spc="-10"/>
              <a:t>ret=pthread_create(</a:t>
            </a:r>
          </a:p>
          <a:p>
            <a:pPr marL="774700" marR="2742565">
              <a:lnSpc>
                <a:spcPts val="2590"/>
              </a:lnSpc>
              <a:spcBef>
                <a:spcPts val="185"/>
              </a:spcBef>
            </a:pPr>
            <a:r>
              <a:rPr dirty="0" spc="-20"/>
              <a:t>&amp;id, </a:t>
            </a:r>
            <a:r>
              <a:rPr dirty="0" spc="-10"/>
              <a:t>NULL,</a:t>
            </a:r>
          </a:p>
          <a:p>
            <a:pPr marL="774700">
              <a:lnSpc>
                <a:spcPts val="2415"/>
              </a:lnSpc>
            </a:pPr>
            <a:r>
              <a:rPr dirty="0"/>
              <a:t>(void</a:t>
            </a:r>
            <a:r>
              <a:rPr dirty="0" spc="-10"/>
              <a:t> *)thread,</a:t>
            </a:r>
          </a:p>
          <a:p>
            <a:pPr marL="774700">
              <a:lnSpc>
                <a:spcPts val="2595"/>
              </a:lnSpc>
            </a:pPr>
            <a:r>
              <a:rPr dirty="0" spc="-10"/>
              <a:t>NULL);</a:t>
            </a:r>
          </a:p>
          <a:p>
            <a:pPr marL="12700">
              <a:lnSpc>
                <a:spcPts val="2590"/>
              </a:lnSpc>
            </a:pPr>
            <a:r>
              <a:rPr dirty="0"/>
              <a:t>if</a:t>
            </a:r>
            <a:r>
              <a:rPr dirty="0" spc="-25"/>
              <a:t> </a:t>
            </a:r>
            <a:r>
              <a:rPr dirty="0" spc="-10"/>
              <a:t>(ret!=0){</a:t>
            </a:r>
          </a:p>
          <a:p>
            <a:pPr marL="317500" marR="5080">
              <a:lnSpc>
                <a:spcPts val="2590"/>
              </a:lnSpc>
              <a:spcBef>
                <a:spcPts val="180"/>
              </a:spcBef>
            </a:pPr>
            <a:r>
              <a:rPr dirty="0"/>
              <a:t>printf</a:t>
            </a:r>
            <a:r>
              <a:rPr dirty="0" spc="-45"/>
              <a:t> </a:t>
            </a:r>
            <a:r>
              <a:rPr dirty="0"/>
              <a:t>("Create</a:t>
            </a:r>
            <a:r>
              <a:rPr dirty="0" spc="-45"/>
              <a:t> </a:t>
            </a:r>
            <a:r>
              <a:rPr dirty="0"/>
              <a:t>pthread</a:t>
            </a:r>
            <a:r>
              <a:rPr dirty="0" spc="-45"/>
              <a:t> </a:t>
            </a:r>
            <a:r>
              <a:rPr dirty="0" spc="-10"/>
              <a:t>error!\n"); </a:t>
            </a:r>
            <a:r>
              <a:rPr dirty="0"/>
              <a:t>exit</a:t>
            </a:r>
            <a:r>
              <a:rPr dirty="0" spc="-20"/>
              <a:t> (1);</a:t>
            </a:r>
          </a:p>
          <a:p>
            <a:pPr marL="12700">
              <a:lnSpc>
                <a:spcPts val="2415"/>
              </a:lnSpc>
            </a:pPr>
            <a:r>
              <a:rPr dirty="0"/>
              <a:t>}</a:t>
            </a:r>
          </a:p>
          <a:p>
            <a:pPr marL="12700" marR="2020570">
              <a:lnSpc>
                <a:spcPts val="2590"/>
              </a:lnSpc>
              <a:spcBef>
                <a:spcPts val="185"/>
              </a:spcBef>
            </a:pPr>
            <a:r>
              <a:rPr dirty="0" spc="-10"/>
              <a:t>i=i+5; </a:t>
            </a:r>
            <a:r>
              <a:rPr dirty="0"/>
              <a:t>printf(“i=%d\n”,</a:t>
            </a:r>
            <a:r>
              <a:rPr dirty="0" spc="-65"/>
              <a:t> </a:t>
            </a:r>
            <a:r>
              <a:rPr dirty="0" spc="-25"/>
              <a:t>i);</a:t>
            </a:r>
          </a:p>
          <a:p>
            <a:pPr marL="12700" marR="1365885">
              <a:lnSpc>
                <a:spcPts val="2590"/>
              </a:lnSpc>
              <a:spcBef>
                <a:spcPts val="5"/>
              </a:spcBef>
            </a:pPr>
            <a:r>
              <a:rPr dirty="0"/>
              <a:t>pthread_join(id,</a:t>
            </a:r>
            <a:r>
              <a:rPr dirty="0" spc="-40"/>
              <a:t> </a:t>
            </a:r>
            <a:r>
              <a:rPr dirty="0" spc="-10"/>
              <a:t>NULL); </a:t>
            </a:r>
            <a:r>
              <a:rPr dirty="0"/>
              <a:t>return</a:t>
            </a:r>
            <a:r>
              <a:rPr dirty="0" spc="-25"/>
              <a:t> </a:t>
            </a:r>
            <a:r>
              <a:rPr dirty="0" spc="-20"/>
              <a:t>(0);</a:t>
            </a:r>
          </a:p>
        </p:txBody>
      </p:sp>
      <p:sp>
        <p:nvSpPr>
          <p:cNvPr id="7" name="object 7" descr=""/>
          <p:cNvSpPr txBox="1"/>
          <p:nvPr/>
        </p:nvSpPr>
        <p:spPr>
          <a:xfrm>
            <a:off x="6090030" y="6178092"/>
            <a:ext cx="172085" cy="391160"/>
          </a:xfrm>
          <a:prstGeom prst="rect">
            <a:avLst/>
          </a:prstGeom>
        </p:spPr>
        <p:txBody>
          <a:bodyPr wrap="square" lIns="0" tIns="12700" rIns="0" bIns="0" rtlCol="0" vert="horz">
            <a:spAutoFit/>
          </a:bodyPr>
          <a:lstStyle/>
          <a:p>
            <a:pPr marL="12700">
              <a:lnSpc>
                <a:spcPct val="100000"/>
              </a:lnSpc>
              <a:spcBef>
                <a:spcPts val="100"/>
              </a:spcBef>
            </a:pPr>
            <a:r>
              <a:rPr dirty="0" sz="2400">
                <a:latin typeface="Times New Roman"/>
                <a:cs typeface="Times New Roman"/>
              </a:rPr>
              <a:t>}</a:t>
            </a:r>
            <a:endParaRPr sz="2400">
              <a:latin typeface="Times New Roman"/>
              <a:cs typeface="Times New Roman"/>
            </a:endParaRPr>
          </a:p>
        </p:txBody>
      </p:sp>
      <p:grpSp>
        <p:nvGrpSpPr>
          <p:cNvPr id="8" name="object 8" descr=""/>
          <p:cNvGrpSpPr/>
          <p:nvPr/>
        </p:nvGrpSpPr>
        <p:grpSpPr>
          <a:xfrm>
            <a:off x="911352" y="5474208"/>
            <a:ext cx="3954145" cy="787400"/>
            <a:chOff x="911352" y="5474208"/>
            <a:chExt cx="3954145" cy="787400"/>
          </a:xfrm>
        </p:grpSpPr>
        <p:pic>
          <p:nvPicPr>
            <p:cNvPr id="9" name="object 9" descr=""/>
            <p:cNvPicPr/>
            <p:nvPr/>
          </p:nvPicPr>
          <p:blipFill>
            <a:blip r:embed="rId2" cstate="print"/>
            <a:stretch>
              <a:fillRect/>
            </a:stretch>
          </p:blipFill>
          <p:spPr>
            <a:xfrm>
              <a:off x="911352" y="5474208"/>
              <a:ext cx="758190" cy="787146"/>
            </a:xfrm>
            <a:prstGeom prst="rect">
              <a:avLst/>
            </a:prstGeom>
          </p:spPr>
        </p:pic>
        <p:pic>
          <p:nvPicPr>
            <p:cNvPr id="10" name="object 10" descr=""/>
            <p:cNvPicPr/>
            <p:nvPr/>
          </p:nvPicPr>
          <p:blipFill>
            <a:blip r:embed="rId3" cstate="print"/>
            <a:stretch>
              <a:fillRect/>
            </a:stretch>
          </p:blipFill>
          <p:spPr>
            <a:xfrm>
              <a:off x="1202436" y="5474208"/>
              <a:ext cx="1532382" cy="787146"/>
            </a:xfrm>
            <a:prstGeom prst="rect">
              <a:avLst/>
            </a:prstGeom>
          </p:spPr>
        </p:pic>
        <p:pic>
          <p:nvPicPr>
            <p:cNvPr id="11" name="object 11" descr=""/>
            <p:cNvPicPr/>
            <p:nvPr/>
          </p:nvPicPr>
          <p:blipFill>
            <a:blip r:embed="rId4" cstate="print"/>
            <a:stretch>
              <a:fillRect/>
            </a:stretch>
          </p:blipFill>
          <p:spPr>
            <a:xfrm>
              <a:off x="2267712" y="5474208"/>
              <a:ext cx="2597658" cy="787146"/>
            </a:xfrm>
            <a:prstGeom prst="rect">
              <a:avLst/>
            </a:prstGeom>
          </p:spPr>
        </p:pic>
      </p:grpSp>
      <p:sp>
        <p:nvSpPr>
          <p:cNvPr id="12" name="object 12" descr=""/>
          <p:cNvSpPr txBox="1"/>
          <p:nvPr/>
        </p:nvSpPr>
        <p:spPr>
          <a:xfrm>
            <a:off x="1119327" y="5565140"/>
            <a:ext cx="3512820" cy="452120"/>
          </a:xfrm>
          <a:prstGeom prst="rect">
            <a:avLst/>
          </a:prstGeom>
        </p:spPr>
        <p:txBody>
          <a:bodyPr wrap="square" lIns="0" tIns="12065" rIns="0" bIns="0" rtlCol="0" vert="horz">
            <a:spAutoFit/>
          </a:bodyPr>
          <a:lstStyle/>
          <a:p>
            <a:pPr marL="12700">
              <a:lnSpc>
                <a:spcPct val="100000"/>
              </a:lnSpc>
              <a:spcBef>
                <a:spcPts val="95"/>
              </a:spcBef>
            </a:pPr>
            <a:r>
              <a:rPr dirty="0" sz="2800" spc="-35" b="1">
                <a:solidFill>
                  <a:srgbClr val="A40020"/>
                </a:solidFill>
                <a:latin typeface="微软雅黑"/>
                <a:cs typeface="微软雅黑"/>
              </a:rPr>
              <a:t>Q：</a:t>
            </a:r>
            <a:r>
              <a:rPr dirty="0" sz="2800" spc="-40" b="1">
                <a:solidFill>
                  <a:srgbClr val="A40020"/>
                </a:solidFill>
                <a:latin typeface="微软雅黑"/>
                <a:cs typeface="微软雅黑"/>
              </a:rPr>
              <a:t>可</a:t>
            </a:r>
            <a:r>
              <a:rPr dirty="0" sz="2800" spc="-40" b="1">
                <a:solidFill>
                  <a:srgbClr val="A40020"/>
                </a:solidFill>
                <a:latin typeface="微软雅黑"/>
                <a:cs typeface="微软雅黑"/>
              </a:rPr>
              <a:t>能</a:t>
            </a:r>
            <a:r>
              <a:rPr dirty="0" sz="2800" spc="-40" b="1">
                <a:solidFill>
                  <a:srgbClr val="A40020"/>
                </a:solidFill>
                <a:latin typeface="微软雅黑"/>
                <a:cs typeface="微软雅黑"/>
              </a:rPr>
              <a:t>的</a:t>
            </a:r>
            <a:r>
              <a:rPr dirty="0" sz="2800" spc="-40" b="1">
                <a:solidFill>
                  <a:srgbClr val="A40020"/>
                </a:solidFill>
                <a:latin typeface="微软雅黑"/>
                <a:cs typeface="微软雅黑"/>
              </a:rPr>
              <a:t>运</a:t>
            </a:r>
            <a:r>
              <a:rPr dirty="0" sz="2800" spc="-40" b="1">
                <a:solidFill>
                  <a:srgbClr val="A40020"/>
                </a:solidFill>
                <a:latin typeface="微软雅黑"/>
                <a:cs typeface="微软雅黑"/>
              </a:rPr>
              <a:t>行</a:t>
            </a:r>
            <a:r>
              <a:rPr dirty="0" sz="2800" spc="-40" b="1">
                <a:solidFill>
                  <a:srgbClr val="A40020"/>
                </a:solidFill>
                <a:latin typeface="微软雅黑"/>
                <a:cs typeface="微软雅黑"/>
              </a:rPr>
              <a:t>结</a:t>
            </a:r>
            <a:r>
              <a:rPr dirty="0" sz="2800" spc="-40" b="1">
                <a:solidFill>
                  <a:srgbClr val="A40020"/>
                </a:solidFill>
                <a:latin typeface="微软雅黑"/>
                <a:cs typeface="微软雅黑"/>
              </a:rPr>
              <a:t>果</a:t>
            </a:r>
            <a:r>
              <a:rPr dirty="0" sz="2800" spc="-60" b="1">
                <a:solidFill>
                  <a:srgbClr val="A40020"/>
                </a:solidFill>
                <a:latin typeface="微软雅黑"/>
                <a:cs typeface="微软雅黑"/>
              </a:rPr>
              <a:t>？</a:t>
            </a:r>
            <a:endParaRPr sz="2800">
              <a:latin typeface="微软雅黑"/>
              <a:cs typeface="微软雅黑"/>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358140" y="219456"/>
            <a:ext cx="4018026" cy="787146"/>
          </a:xfrm>
          <a:prstGeom prst="rect">
            <a:avLst/>
          </a:prstGeom>
        </p:spPr>
      </p:pic>
      <p:sp>
        <p:nvSpPr>
          <p:cNvPr id="3" name="object 3"/>
          <p:cNvSpPr txBox="1">
            <a:spLocks noGrp="1"/>
          </p:cNvSpPr>
          <p:nvPr>
            <p:ph type="title"/>
          </p:nvPr>
        </p:nvSpPr>
        <p:spPr>
          <a:xfrm>
            <a:off x="566724" y="309498"/>
            <a:ext cx="3576320" cy="452120"/>
          </a:xfrm>
          <a:prstGeom prst="rect"/>
        </p:spPr>
        <p:txBody>
          <a:bodyPr wrap="square" lIns="0" tIns="12065" rIns="0" bIns="0" rtlCol="0" vert="horz">
            <a:spAutoFit/>
          </a:bodyPr>
          <a:lstStyle/>
          <a:p>
            <a:pPr marL="12700">
              <a:lnSpc>
                <a:spcPct val="100000"/>
              </a:lnSpc>
              <a:spcBef>
                <a:spcPts val="95"/>
              </a:spcBef>
            </a:pPr>
            <a:r>
              <a:rPr dirty="0" spc="-35"/>
              <a:t>与</a:t>
            </a:r>
            <a:r>
              <a:rPr dirty="0" spc="-35"/>
              <a:t>管</a:t>
            </a:r>
            <a:r>
              <a:rPr dirty="0" spc="-35"/>
              <a:t>道</a:t>
            </a:r>
            <a:r>
              <a:rPr dirty="0" spc="-35"/>
              <a:t>相</a:t>
            </a:r>
            <a:r>
              <a:rPr dirty="0" spc="-35"/>
              <a:t>关</a:t>
            </a:r>
            <a:r>
              <a:rPr dirty="0" spc="-35"/>
              <a:t>的</a:t>
            </a:r>
            <a:r>
              <a:rPr dirty="0" spc="-35"/>
              <a:t>系</a:t>
            </a:r>
            <a:r>
              <a:rPr dirty="0" spc="-35"/>
              <a:t>统</a:t>
            </a:r>
            <a:r>
              <a:rPr dirty="0" spc="-35"/>
              <a:t>调</a:t>
            </a:r>
            <a:r>
              <a:rPr dirty="0" spc="-50"/>
              <a:t>用</a:t>
            </a:r>
          </a:p>
        </p:txBody>
      </p:sp>
      <p:sp>
        <p:nvSpPr>
          <p:cNvPr id="4" name="object 4" descr=""/>
          <p:cNvSpPr txBox="1"/>
          <p:nvPr/>
        </p:nvSpPr>
        <p:spPr>
          <a:xfrm>
            <a:off x="831291" y="989443"/>
            <a:ext cx="9462135" cy="4953635"/>
          </a:xfrm>
          <a:prstGeom prst="rect">
            <a:avLst/>
          </a:prstGeom>
        </p:spPr>
        <p:txBody>
          <a:bodyPr wrap="square" lIns="0" tIns="130175" rIns="0" bIns="0" rtlCol="0" vert="horz">
            <a:spAutoFit/>
          </a:bodyPr>
          <a:lstStyle/>
          <a:p>
            <a:pPr marL="545465" indent="-533400">
              <a:lnSpc>
                <a:spcPct val="100000"/>
              </a:lnSpc>
              <a:spcBef>
                <a:spcPts val="1025"/>
              </a:spcBef>
              <a:buClr>
                <a:srgbClr val="1F517B"/>
              </a:buClr>
              <a:buSzPct val="93750"/>
              <a:buFont typeface="Wingdings"/>
              <a:buChar char=""/>
              <a:tabLst>
                <a:tab pos="545465" algn="l"/>
                <a:tab pos="546735" algn="l"/>
              </a:tabLst>
            </a:pPr>
            <a:r>
              <a:rPr dirty="0" sz="2400" spc="-20" b="1">
                <a:latin typeface="微软雅黑"/>
                <a:cs typeface="微软雅黑"/>
              </a:rPr>
              <a:t>创建命名管道</a:t>
            </a:r>
            <a:endParaRPr sz="2400">
              <a:latin typeface="微软雅黑"/>
              <a:cs typeface="微软雅黑"/>
            </a:endParaRPr>
          </a:p>
          <a:p>
            <a:pPr lvl="1" marL="1002665" indent="-533400">
              <a:lnSpc>
                <a:spcPct val="100000"/>
              </a:lnSpc>
              <a:spcBef>
                <a:spcPts val="835"/>
              </a:spcBef>
              <a:buClr>
                <a:srgbClr val="1F517B"/>
              </a:buClr>
              <a:buSzPct val="93181"/>
              <a:buFont typeface="Wingdings"/>
              <a:buChar char=""/>
              <a:tabLst>
                <a:tab pos="1002665" algn="l"/>
                <a:tab pos="1003935" algn="l"/>
              </a:tabLst>
            </a:pPr>
            <a:r>
              <a:rPr dirty="0" sz="2200" b="1">
                <a:solidFill>
                  <a:srgbClr val="C00000"/>
                </a:solidFill>
                <a:latin typeface="微软雅黑"/>
                <a:cs typeface="微软雅黑"/>
              </a:rPr>
              <a:t>int</a:t>
            </a:r>
            <a:r>
              <a:rPr dirty="0" sz="2200" spc="-90" b="1">
                <a:solidFill>
                  <a:srgbClr val="C00000"/>
                </a:solidFill>
                <a:latin typeface="微软雅黑"/>
                <a:cs typeface="微软雅黑"/>
              </a:rPr>
              <a:t> </a:t>
            </a:r>
            <a:r>
              <a:rPr dirty="0" sz="2200" b="1">
                <a:solidFill>
                  <a:srgbClr val="C00000"/>
                </a:solidFill>
                <a:latin typeface="微软雅黑"/>
                <a:cs typeface="微软雅黑"/>
              </a:rPr>
              <a:t>mknod(char</a:t>
            </a:r>
            <a:r>
              <a:rPr dirty="0" sz="2200" spc="-60" b="1">
                <a:solidFill>
                  <a:srgbClr val="C00000"/>
                </a:solidFill>
                <a:latin typeface="微软雅黑"/>
                <a:cs typeface="微软雅黑"/>
              </a:rPr>
              <a:t> </a:t>
            </a:r>
            <a:r>
              <a:rPr dirty="0" sz="2200" b="1">
                <a:solidFill>
                  <a:srgbClr val="C00000"/>
                </a:solidFill>
                <a:latin typeface="微软雅黑"/>
                <a:cs typeface="微软雅黑"/>
              </a:rPr>
              <a:t>*pathname,</a:t>
            </a:r>
            <a:r>
              <a:rPr dirty="0" sz="2200" spc="-85" b="1">
                <a:solidFill>
                  <a:srgbClr val="C00000"/>
                </a:solidFill>
                <a:latin typeface="微软雅黑"/>
                <a:cs typeface="微软雅黑"/>
              </a:rPr>
              <a:t> </a:t>
            </a:r>
            <a:r>
              <a:rPr dirty="0" sz="2200" b="1">
                <a:solidFill>
                  <a:srgbClr val="C00000"/>
                </a:solidFill>
                <a:latin typeface="微软雅黑"/>
                <a:cs typeface="微软雅黑"/>
              </a:rPr>
              <a:t>mode_t</a:t>
            </a:r>
            <a:r>
              <a:rPr dirty="0" sz="2200" spc="-85" b="1">
                <a:solidFill>
                  <a:srgbClr val="C00000"/>
                </a:solidFill>
                <a:latin typeface="微软雅黑"/>
                <a:cs typeface="微软雅黑"/>
              </a:rPr>
              <a:t> </a:t>
            </a:r>
            <a:r>
              <a:rPr dirty="0" sz="2200" b="1">
                <a:solidFill>
                  <a:srgbClr val="C00000"/>
                </a:solidFill>
                <a:latin typeface="微软雅黑"/>
                <a:cs typeface="微软雅黑"/>
              </a:rPr>
              <a:t>mod,</a:t>
            </a:r>
            <a:r>
              <a:rPr dirty="0" sz="2200" spc="-90" b="1">
                <a:solidFill>
                  <a:srgbClr val="C00000"/>
                </a:solidFill>
                <a:latin typeface="微软雅黑"/>
                <a:cs typeface="微软雅黑"/>
              </a:rPr>
              <a:t> </a:t>
            </a:r>
            <a:r>
              <a:rPr dirty="0" sz="2200" b="1">
                <a:solidFill>
                  <a:srgbClr val="C00000"/>
                </a:solidFill>
                <a:latin typeface="微软雅黑"/>
                <a:cs typeface="微软雅黑"/>
              </a:rPr>
              <a:t>dev_t</a:t>
            </a:r>
            <a:r>
              <a:rPr dirty="0" sz="2200" spc="-90" b="1">
                <a:solidFill>
                  <a:srgbClr val="C00000"/>
                </a:solidFill>
                <a:latin typeface="微软雅黑"/>
                <a:cs typeface="微软雅黑"/>
              </a:rPr>
              <a:t> </a:t>
            </a:r>
            <a:r>
              <a:rPr dirty="0" sz="2200" spc="-10" b="1">
                <a:solidFill>
                  <a:srgbClr val="C00000"/>
                </a:solidFill>
                <a:latin typeface="微软雅黑"/>
                <a:cs typeface="微软雅黑"/>
              </a:rPr>
              <a:t>dev)；</a:t>
            </a:r>
            <a:endParaRPr sz="2200">
              <a:latin typeface="微软雅黑"/>
              <a:cs typeface="微软雅黑"/>
            </a:endParaRPr>
          </a:p>
          <a:p>
            <a:pPr lvl="1" marL="1002665" indent="-533400">
              <a:lnSpc>
                <a:spcPct val="100000"/>
              </a:lnSpc>
              <a:spcBef>
                <a:spcPts val="795"/>
              </a:spcBef>
              <a:buClr>
                <a:srgbClr val="1F517B"/>
              </a:buClr>
              <a:buSzPct val="93181"/>
              <a:buFont typeface="Wingdings"/>
              <a:buChar char=""/>
              <a:tabLst>
                <a:tab pos="1002665" algn="l"/>
                <a:tab pos="1003935" algn="l"/>
              </a:tabLst>
            </a:pPr>
            <a:r>
              <a:rPr dirty="0" sz="2200" b="1">
                <a:solidFill>
                  <a:srgbClr val="C00000"/>
                </a:solidFill>
                <a:latin typeface="微软雅黑"/>
                <a:cs typeface="微软雅黑"/>
              </a:rPr>
              <a:t>int</a:t>
            </a:r>
            <a:r>
              <a:rPr dirty="0" sz="2200" spc="-105" b="1">
                <a:solidFill>
                  <a:srgbClr val="C00000"/>
                </a:solidFill>
                <a:latin typeface="微软雅黑"/>
                <a:cs typeface="微软雅黑"/>
              </a:rPr>
              <a:t> </a:t>
            </a:r>
            <a:r>
              <a:rPr dirty="0" sz="2200" b="1">
                <a:solidFill>
                  <a:srgbClr val="C00000"/>
                </a:solidFill>
                <a:latin typeface="微软雅黑"/>
                <a:cs typeface="微软雅黑"/>
              </a:rPr>
              <a:t>mkfifo(char</a:t>
            </a:r>
            <a:r>
              <a:rPr dirty="0" sz="2200" spc="-55" b="1">
                <a:solidFill>
                  <a:srgbClr val="C00000"/>
                </a:solidFill>
                <a:latin typeface="微软雅黑"/>
                <a:cs typeface="微软雅黑"/>
              </a:rPr>
              <a:t> </a:t>
            </a:r>
            <a:r>
              <a:rPr dirty="0" sz="2200" b="1">
                <a:solidFill>
                  <a:srgbClr val="C00000"/>
                </a:solidFill>
                <a:latin typeface="微软雅黑"/>
                <a:cs typeface="微软雅黑"/>
              </a:rPr>
              <a:t>*pathname,</a:t>
            </a:r>
            <a:r>
              <a:rPr dirty="0" sz="2200" spc="-100" b="1">
                <a:solidFill>
                  <a:srgbClr val="C00000"/>
                </a:solidFill>
                <a:latin typeface="微软雅黑"/>
                <a:cs typeface="微软雅黑"/>
              </a:rPr>
              <a:t> </a:t>
            </a:r>
            <a:r>
              <a:rPr dirty="0" sz="2200" b="1">
                <a:solidFill>
                  <a:srgbClr val="C00000"/>
                </a:solidFill>
                <a:latin typeface="微软雅黑"/>
                <a:cs typeface="微软雅黑"/>
              </a:rPr>
              <a:t>mode_t</a:t>
            </a:r>
            <a:r>
              <a:rPr dirty="0" sz="2200" spc="-100" b="1">
                <a:solidFill>
                  <a:srgbClr val="C00000"/>
                </a:solidFill>
                <a:latin typeface="微软雅黑"/>
                <a:cs typeface="微软雅黑"/>
              </a:rPr>
              <a:t> </a:t>
            </a:r>
            <a:r>
              <a:rPr dirty="0" sz="2200" spc="-10" b="1">
                <a:solidFill>
                  <a:srgbClr val="C00000"/>
                </a:solidFill>
                <a:latin typeface="微软雅黑"/>
                <a:cs typeface="微软雅黑"/>
              </a:rPr>
              <a:t>mode)；</a:t>
            </a:r>
            <a:endParaRPr sz="2200">
              <a:latin typeface="微软雅黑"/>
              <a:cs typeface="微软雅黑"/>
            </a:endParaRPr>
          </a:p>
          <a:p>
            <a:pPr marL="545465" indent="-533400">
              <a:lnSpc>
                <a:spcPct val="100000"/>
              </a:lnSpc>
              <a:spcBef>
                <a:spcPts val="819"/>
              </a:spcBef>
              <a:buClr>
                <a:srgbClr val="1F517B"/>
              </a:buClr>
              <a:buSzPct val="93750"/>
              <a:buFont typeface="Wingdings"/>
              <a:buChar char=""/>
              <a:tabLst>
                <a:tab pos="545465" algn="l"/>
                <a:tab pos="546735" algn="l"/>
              </a:tabLst>
            </a:pPr>
            <a:r>
              <a:rPr dirty="0" sz="2400" spc="-20" b="1">
                <a:latin typeface="微软雅黑"/>
                <a:cs typeface="微软雅黑"/>
              </a:rPr>
              <a:t>命名管道的使用</a:t>
            </a:r>
            <a:endParaRPr sz="2400">
              <a:latin typeface="微软雅黑"/>
              <a:cs typeface="微软雅黑"/>
            </a:endParaRPr>
          </a:p>
          <a:p>
            <a:pPr lvl="1" marL="1002665" indent="-533400">
              <a:lnSpc>
                <a:spcPct val="100000"/>
              </a:lnSpc>
              <a:spcBef>
                <a:spcPts val="835"/>
              </a:spcBef>
              <a:buClr>
                <a:srgbClr val="1F517B"/>
              </a:buClr>
              <a:buSzPct val="93181"/>
              <a:buFont typeface="Wingdings"/>
              <a:buChar char=""/>
              <a:tabLst>
                <a:tab pos="1002665" algn="l"/>
                <a:tab pos="1003935" algn="l"/>
              </a:tabLst>
            </a:pPr>
            <a:r>
              <a:rPr dirty="0" sz="2200" spc="-30">
                <a:latin typeface="微软雅黑"/>
                <a:cs typeface="微软雅黑"/>
              </a:rPr>
              <a:t>命</a:t>
            </a:r>
            <a:r>
              <a:rPr dirty="0" sz="2200" spc="-30">
                <a:latin typeface="微软雅黑"/>
                <a:cs typeface="微软雅黑"/>
              </a:rPr>
              <a:t>名</a:t>
            </a:r>
            <a:r>
              <a:rPr dirty="0" sz="2200" spc="-30">
                <a:latin typeface="微软雅黑"/>
                <a:cs typeface="微软雅黑"/>
              </a:rPr>
              <a:t>管</a:t>
            </a:r>
            <a:r>
              <a:rPr dirty="0" sz="2200" spc="-30">
                <a:latin typeface="微软雅黑"/>
                <a:cs typeface="微软雅黑"/>
              </a:rPr>
              <a:t>道</a:t>
            </a:r>
            <a:r>
              <a:rPr dirty="0" sz="2200" spc="-30">
                <a:latin typeface="微软雅黑"/>
                <a:cs typeface="微软雅黑"/>
              </a:rPr>
              <a:t>必</a:t>
            </a:r>
            <a:r>
              <a:rPr dirty="0" sz="2200" spc="-30">
                <a:latin typeface="微软雅黑"/>
                <a:cs typeface="微软雅黑"/>
              </a:rPr>
              <a:t>须</a:t>
            </a:r>
            <a:r>
              <a:rPr dirty="0" sz="2200" spc="-30">
                <a:latin typeface="微软雅黑"/>
                <a:cs typeface="微软雅黑"/>
              </a:rPr>
              <a:t>先</a:t>
            </a:r>
            <a:r>
              <a:rPr dirty="0" sz="2200" spc="-30">
                <a:latin typeface="微软雅黑"/>
                <a:cs typeface="微软雅黑"/>
              </a:rPr>
              <a:t>调</a:t>
            </a:r>
            <a:r>
              <a:rPr dirty="0" sz="2200" spc="-30">
                <a:latin typeface="微软雅黑"/>
                <a:cs typeface="微软雅黑"/>
              </a:rPr>
              <a:t>用</a:t>
            </a:r>
            <a:r>
              <a:rPr dirty="0" sz="2200" spc="-20">
                <a:latin typeface="微软雅黑"/>
                <a:cs typeface="微软雅黑"/>
              </a:rPr>
              <a:t>open()</a:t>
            </a:r>
            <a:r>
              <a:rPr dirty="0" sz="2200" spc="-30">
                <a:latin typeface="微软雅黑"/>
                <a:cs typeface="微软雅黑"/>
              </a:rPr>
              <a:t>将</a:t>
            </a:r>
            <a:r>
              <a:rPr dirty="0" sz="2200" spc="-30">
                <a:latin typeface="微软雅黑"/>
                <a:cs typeface="微软雅黑"/>
              </a:rPr>
              <a:t>其</a:t>
            </a:r>
            <a:r>
              <a:rPr dirty="0" sz="2200" spc="-30">
                <a:latin typeface="微软雅黑"/>
                <a:cs typeface="微软雅黑"/>
              </a:rPr>
              <a:t>打</a:t>
            </a:r>
            <a:r>
              <a:rPr dirty="0" sz="2200" spc="-30">
                <a:latin typeface="微软雅黑"/>
                <a:cs typeface="微软雅黑"/>
              </a:rPr>
              <a:t>开，</a:t>
            </a:r>
            <a:r>
              <a:rPr dirty="0" sz="2200" spc="-30">
                <a:latin typeface="微软雅黑"/>
                <a:cs typeface="微软雅黑"/>
              </a:rPr>
              <a:t>其</a:t>
            </a:r>
            <a:r>
              <a:rPr dirty="0" sz="2200" spc="-25">
                <a:latin typeface="微软雅黑"/>
                <a:cs typeface="微软雅黑"/>
              </a:rPr>
              <a:t>他</a:t>
            </a:r>
            <a:r>
              <a:rPr dirty="0" sz="2200" spc="-30">
                <a:latin typeface="微软雅黑"/>
                <a:cs typeface="微软雅黑"/>
              </a:rPr>
              <a:t>与</a:t>
            </a:r>
            <a:r>
              <a:rPr dirty="0" sz="2200" spc="-30">
                <a:latin typeface="微软雅黑"/>
                <a:cs typeface="微软雅黑"/>
              </a:rPr>
              <a:t>无</a:t>
            </a:r>
            <a:r>
              <a:rPr dirty="0" sz="2200" spc="-25">
                <a:latin typeface="微软雅黑"/>
                <a:cs typeface="微软雅黑"/>
              </a:rPr>
              <a:t>名</a:t>
            </a:r>
            <a:r>
              <a:rPr dirty="0" sz="2200" spc="-30">
                <a:latin typeface="微软雅黑"/>
                <a:cs typeface="微软雅黑"/>
              </a:rPr>
              <a:t>管</a:t>
            </a:r>
            <a:r>
              <a:rPr dirty="0" sz="2200" spc="-30">
                <a:latin typeface="微软雅黑"/>
                <a:cs typeface="微软雅黑"/>
              </a:rPr>
              <a:t>道</a:t>
            </a:r>
            <a:r>
              <a:rPr dirty="0" sz="2200" spc="-40">
                <a:latin typeface="微软雅黑"/>
                <a:cs typeface="微软雅黑"/>
              </a:rPr>
              <a:t>相似</a:t>
            </a:r>
            <a:endParaRPr sz="2200">
              <a:latin typeface="微软雅黑"/>
              <a:cs typeface="微软雅黑"/>
            </a:endParaRPr>
          </a:p>
          <a:p>
            <a:pPr lvl="1" marL="1002665" indent="-533400">
              <a:lnSpc>
                <a:spcPct val="100000"/>
              </a:lnSpc>
              <a:spcBef>
                <a:spcPts val="795"/>
              </a:spcBef>
              <a:buClr>
                <a:srgbClr val="1F517B"/>
              </a:buClr>
              <a:buSzPct val="93181"/>
              <a:buFont typeface="Wingdings"/>
              <a:buChar char=""/>
              <a:tabLst>
                <a:tab pos="1002665" algn="l"/>
                <a:tab pos="1003935" algn="l"/>
              </a:tabLst>
            </a:pPr>
            <a:r>
              <a:rPr dirty="0" sz="2200" b="1">
                <a:solidFill>
                  <a:srgbClr val="C00000"/>
                </a:solidFill>
                <a:latin typeface="微软雅黑"/>
                <a:cs typeface="微软雅黑"/>
              </a:rPr>
              <a:t>pipe_read</a:t>
            </a:r>
            <a:r>
              <a:rPr dirty="0" sz="2200" spc="-105" b="1">
                <a:solidFill>
                  <a:srgbClr val="C00000"/>
                </a:solidFill>
                <a:latin typeface="微软雅黑"/>
                <a:cs typeface="微软雅黑"/>
              </a:rPr>
              <a:t> </a:t>
            </a:r>
            <a:r>
              <a:rPr dirty="0" sz="2200" b="1">
                <a:solidFill>
                  <a:srgbClr val="C00000"/>
                </a:solidFill>
                <a:latin typeface="微软雅黑"/>
                <a:cs typeface="微软雅黑"/>
              </a:rPr>
              <a:t>=</a:t>
            </a:r>
            <a:r>
              <a:rPr dirty="0" sz="2200" spc="-100" b="1">
                <a:solidFill>
                  <a:srgbClr val="C00000"/>
                </a:solidFill>
                <a:latin typeface="微软雅黑"/>
                <a:cs typeface="微软雅黑"/>
              </a:rPr>
              <a:t> </a:t>
            </a:r>
            <a:r>
              <a:rPr dirty="0" sz="2200" spc="-10" b="1">
                <a:solidFill>
                  <a:srgbClr val="C00000"/>
                </a:solidFill>
                <a:latin typeface="微软雅黑"/>
                <a:cs typeface="微软雅黑"/>
              </a:rPr>
              <a:t>open("./my_pipe",</a:t>
            </a:r>
            <a:r>
              <a:rPr dirty="0" sz="2200" spc="-80" b="1">
                <a:solidFill>
                  <a:srgbClr val="C00000"/>
                </a:solidFill>
                <a:latin typeface="微软雅黑"/>
                <a:cs typeface="微软雅黑"/>
              </a:rPr>
              <a:t> </a:t>
            </a:r>
            <a:r>
              <a:rPr dirty="0" sz="2200" spc="-55" b="1">
                <a:solidFill>
                  <a:srgbClr val="C00000"/>
                </a:solidFill>
                <a:latin typeface="微软雅黑"/>
                <a:cs typeface="微软雅黑"/>
              </a:rPr>
              <a:t>O_RDONLY,</a:t>
            </a:r>
            <a:r>
              <a:rPr dirty="0" sz="2200" spc="-105" b="1">
                <a:solidFill>
                  <a:srgbClr val="C00000"/>
                </a:solidFill>
                <a:latin typeface="微软雅黑"/>
                <a:cs typeface="微软雅黑"/>
              </a:rPr>
              <a:t> </a:t>
            </a:r>
            <a:r>
              <a:rPr dirty="0" sz="2200" spc="-25" b="1">
                <a:solidFill>
                  <a:srgbClr val="C00000"/>
                </a:solidFill>
                <a:latin typeface="微软雅黑"/>
                <a:cs typeface="微软雅黑"/>
              </a:rPr>
              <a:t>0);</a:t>
            </a:r>
            <a:endParaRPr sz="2200">
              <a:latin typeface="微软雅黑"/>
              <a:cs typeface="微软雅黑"/>
            </a:endParaRPr>
          </a:p>
          <a:p>
            <a:pPr lvl="1" marL="1002665" indent="-533400">
              <a:lnSpc>
                <a:spcPct val="100000"/>
              </a:lnSpc>
              <a:spcBef>
                <a:spcPts val="790"/>
              </a:spcBef>
              <a:buClr>
                <a:srgbClr val="1F517B"/>
              </a:buClr>
              <a:buSzPct val="95454"/>
              <a:buFont typeface="Wingdings"/>
              <a:buChar char=""/>
              <a:tabLst>
                <a:tab pos="1002665" algn="l"/>
                <a:tab pos="1003935" algn="l"/>
              </a:tabLst>
            </a:pPr>
            <a:r>
              <a:rPr dirty="0" sz="2200" b="1">
                <a:solidFill>
                  <a:srgbClr val="C00000"/>
                </a:solidFill>
                <a:latin typeface="微软雅黑"/>
                <a:cs typeface="微软雅黑"/>
              </a:rPr>
              <a:t>pipe_write</a:t>
            </a:r>
            <a:r>
              <a:rPr dirty="0" sz="2200" spc="-65" b="1">
                <a:solidFill>
                  <a:srgbClr val="C00000"/>
                </a:solidFill>
                <a:latin typeface="微软雅黑"/>
                <a:cs typeface="微软雅黑"/>
              </a:rPr>
              <a:t> </a:t>
            </a:r>
            <a:r>
              <a:rPr dirty="0" sz="2200" b="1">
                <a:solidFill>
                  <a:srgbClr val="C00000"/>
                </a:solidFill>
                <a:latin typeface="微软雅黑"/>
                <a:cs typeface="微软雅黑"/>
              </a:rPr>
              <a:t>=</a:t>
            </a:r>
            <a:r>
              <a:rPr dirty="0" sz="2200" spc="-60" b="1">
                <a:solidFill>
                  <a:srgbClr val="C00000"/>
                </a:solidFill>
                <a:latin typeface="微软雅黑"/>
                <a:cs typeface="微软雅黑"/>
              </a:rPr>
              <a:t> </a:t>
            </a:r>
            <a:r>
              <a:rPr dirty="0" sz="2200" spc="-20" b="1">
                <a:solidFill>
                  <a:srgbClr val="C00000"/>
                </a:solidFill>
                <a:latin typeface="微软雅黑"/>
                <a:cs typeface="微软雅黑"/>
              </a:rPr>
              <a:t>open("./my_pipe",</a:t>
            </a:r>
            <a:r>
              <a:rPr dirty="0" sz="2200" spc="-40" b="1">
                <a:solidFill>
                  <a:srgbClr val="C00000"/>
                </a:solidFill>
                <a:latin typeface="微软雅黑"/>
                <a:cs typeface="微软雅黑"/>
              </a:rPr>
              <a:t> </a:t>
            </a:r>
            <a:r>
              <a:rPr dirty="0" sz="2200" spc="-60" b="1">
                <a:solidFill>
                  <a:srgbClr val="C00000"/>
                </a:solidFill>
                <a:latin typeface="微软雅黑"/>
                <a:cs typeface="微软雅黑"/>
              </a:rPr>
              <a:t>O_WRONLY,</a:t>
            </a:r>
            <a:r>
              <a:rPr dirty="0" sz="2200" spc="-65" b="1">
                <a:solidFill>
                  <a:srgbClr val="C00000"/>
                </a:solidFill>
                <a:latin typeface="微软雅黑"/>
                <a:cs typeface="微软雅黑"/>
              </a:rPr>
              <a:t> </a:t>
            </a:r>
            <a:r>
              <a:rPr dirty="0" sz="2200" spc="-25" b="1">
                <a:solidFill>
                  <a:srgbClr val="C00000"/>
                </a:solidFill>
                <a:latin typeface="微软雅黑"/>
                <a:cs typeface="微软雅黑"/>
              </a:rPr>
              <a:t>0);</a:t>
            </a:r>
            <a:endParaRPr sz="2200">
              <a:latin typeface="微软雅黑"/>
              <a:cs typeface="微软雅黑"/>
            </a:endParaRPr>
          </a:p>
          <a:p>
            <a:pPr lvl="1" marL="1002665" indent="-533400">
              <a:lnSpc>
                <a:spcPct val="100000"/>
              </a:lnSpc>
              <a:spcBef>
                <a:spcPts val="795"/>
              </a:spcBef>
              <a:buClr>
                <a:srgbClr val="1F517B"/>
              </a:buClr>
              <a:buSzPct val="93181"/>
              <a:buFont typeface="Wingdings"/>
              <a:buChar char=""/>
              <a:tabLst>
                <a:tab pos="1002665" algn="l"/>
                <a:tab pos="1003935" algn="l"/>
              </a:tabLst>
            </a:pPr>
            <a:r>
              <a:rPr dirty="0" sz="2200" spc="-30">
                <a:latin typeface="微软雅黑"/>
                <a:cs typeface="微软雅黑"/>
              </a:rPr>
              <a:t>以</a:t>
            </a:r>
            <a:r>
              <a:rPr dirty="0" sz="2200" spc="-30">
                <a:latin typeface="微软雅黑"/>
                <a:cs typeface="微软雅黑"/>
              </a:rPr>
              <a:t>只</a:t>
            </a:r>
            <a:r>
              <a:rPr dirty="0" sz="2200" spc="-30">
                <a:latin typeface="微软雅黑"/>
                <a:cs typeface="微软雅黑"/>
              </a:rPr>
              <a:t>读</a:t>
            </a:r>
            <a:r>
              <a:rPr dirty="0" sz="2200" spc="-30">
                <a:latin typeface="微软雅黑"/>
                <a:cs typeface="微软雅黑"/>
              </a:rPr>
              <a:t>方</a:t>
            </a:r>
            <a:r>
              <a:rPr dirty="0" sz="2200" spc="-30">
                <a:latin typeface="微软雅黑"/>
                <a:cs typeface="微软雅黑"/>
              </a:rPr>
              <a:t>式</a:t>
            </a:r>
            <a:r>
              <a:rPr dirty="0" sz="2200" spc="-40">
                <a:latin typeface="微软雅黑"/>
                <a:cs typeface="微软雅黑"/>
              </a:rPr>
              <a:t>(O_RDONLY)</a:t>
            </a:r>
            <a:r>
              <a:rPr dirty="0" sz="2200" spc="-30">
                <a:latin typeface="微软雅黑"/>
                <a:cs typeface="微软雅黑"/>
              </a:rPr>
              <a:t>打</a:t>
            </a:r>
            <a:r>
              <a:rPr dirty="0" sz="2200" spc="-30">
                <a:latin typeface="微软雅黑"/>
                <a:cs typeface="微软雅黑"/>
              </a:rPr>
              <a:t>开</a:t>
            </a:r>
            <a:r>
              <a:rPr dirty="0" sz="2200" spc="-30">
                <a:latin typeface="微软雅黑"/>
                <a:cs typeface="微软雅黑"/>
              </a:rPr>
              <a:t>时</a:t>
            </a:r>
            <a:r>
              <a:rPr dirty="0" sz="2200" spc="-25">
                <a:latin typeface="微软雅黑"/>
                <a:cs typeface="微软雅黑"/>
              </a:rPr>
              <a:t>，</a:t>
            </a:r>
            <a:r>
              <a:rPr dirty="0" sz="2200" spc="-30">
                <a:latin typeface="微软雅黑"/>
                <a:cs typeface="微软雅黑"/>
              </a:rPr>
              <a:t>进</a:t>
            </a:r>
            <a:r>
              <a:rPr dirty="0" sz="2200" spc="-30">
                <a:latin typeface="微软雅黑"/>
                <a:cs typeface="微软雅黑"/>
              </a:rPr>
              <a:t>程</a:t>
            </a:r>
            <a:r>
              <a:rPr dirty="0" sz="2200" spc="-25">
                <a:latin typeface="微软雅黑"/>
                <a:cs typeface="微软雅黑"/>
              </a:rPr>
              <a:t>将</a:t>
            </a:r>
            <a:r>
              <a:rPr dirty="0" sz="2200" spc="-30">
                <a:latin typeface="微软雅黑"/>
                <a:cs typeface="微软雅黑"/>
              </a:rPr>
              <a:t>被</a:t>
            </a:r>
            <a:r>
              <a:rPr dirty="0" sz="2200" spc="-30">
                <a:latin typeface="微软雅黑"/>
                <a:cs typeface="微软雅黑"/>
              </a:rPr>
              <a:t>阻</a:t>
            </a:r>
            <a:r>
              <a:rPr dirty="0" sz="2200" spc="-25">
                <a:latin typeface="微软雅黑"/>
                <a:cs typeface="微软雅黑"/>
              </a:rPr>
              <a:t>塞</a:t>
            </a:r>
            <a:r>
              <a:rPr dirty="0" sz="2200" spc="-30">
                <a:latin typeface="微软雅黑"/>
                <a:cs typeface="微软雅黑"/>
              </a:rPr>
              <a:t>直</a:t>
            </a:r>
            <a:r>
              <a:rPr dirty="0" sz="2200" spc="-30">
                <a:latin typeface="微软雅黑"/>
                <a:cs typeface="微软雅黑"/>
              </a:rPr>
              <a:t>到</a:t>
            </a:r>
            <a:r>
              <a:rPr dirty="0" sz="2200" spc="-25">
                <a:latin typeface="微软雅黑"/>
                <a:cs typeface="微软雅黑"/>
              </a:rPr>
              <a:t>有</a:t>
            </a:r>
            <a:r>
              <a:rPr dirty="0" sz="2200" spc="-30">
                <a:latin typeface="微软雅黑"/>
                <a:cs typeface="微软雅黑"/>
              </a:rPr>
              <a:t>写</a:t>
            </a:r>
            <a:r>
              <a:rPr dirty="0" sz="2200" spc="-30">
                <a:latin typeface="微软雅黑"/>
                <a:cs typeface="微软雅黑"/>
              </a:rPr>
              <a:t>方</a:t>
            </a:r>
            <a:r>
              <a:rPr dirty="0" sz="2200" spc="-25">
                <a:latin typeface="微软雅黑"/>
                <a:cs typeface="微软雅黑"/>
              </a:rPr>
              <a:t>打</a:t>
            </a:r>
            <a:r>
              <a:rPr dirty="0" sz="2200" spc="-30">
                <a:latin typeface="微软雅黑"/>
                <a:cs typeface="微软雅黑"/>
              </a:rPr>
              <a:t>开</a:t>
            </a:r>
            <a:r>
              <a:rPr dirty="0" sz="2200" spc="-30">
                <a:latin typeface="微软雅黑"/>
                <a:cs typeface="微软雅黑"/>
              </a:rPr>
              <a:t>管</a:t>
            </a:r>
            <a:r>
              <a:rPr dirty="0" sz="2200" spc="-50">
                <a:latin typeface="微软雅黑"/>
                <a:cs typeface="微软雅黑"/>
              </a:rPr>
              <a:t>道</a:t>
            </a:r>
            <a:endParaRPr sz="2200">
              <a:latin typeface="微软雅黑"/>
              <a:cs typeface="微软雅黑"/>
            </a:endParaRPr>
          </a:p>
          <a:p>
            <a:pPr lvl="1" marL="1002665" indent="-533400">
              <a:lnSpc>
                <a:spcPct val="100000"/>
              </a:lnSpc>
              <a:spcBef>
                <a:spcPts val="790"/>
              </a:spcBef>
              <a:buClr>
                <a:srgbClr val="1F517B"/>
              </a:buClr>
              <a:buSzPct val="93181"/>
              <a:buFont typeface="Wingdings"/>
              <a:buChar char=""/>
              <a:tabLst>
                <a:tab pos="1002665" algn="l"/>
                <a:tab pos="1003935" algn="l"/>
              </a:tabLst>
            </a:pPr>
            <a:r>
              <a:rPr dirty="0" sz="2200" spc="-30">
                <a:latin typeface="微软雅黑"/>
                <a:cs typeface="微软雅黑"/>
              </a:rPr>
              <a:t>以</a:t>
            </a:r>
            <a:r>
              <a:rPr dirty="0" sz="2200" spc="-30">
                <a:latin typeface="微软雅黑"/>
                <a:cs typeface="微软雅黑"/>
              </a:rPr>
              <a:t>只</a:t>
            </a:r>
            <a:r>
              <a:rPr dirty="0" sz="2200" spc="-30">
                <a:latin typeface="微软雅黑"/>
                <a:cs typeface="微软雅黑"/>
              </a:rPr>
              <a:t>写</a:t>
            </a:r>
            <a:r>
              <a:rPr dirty="0" sz="2200" spc="-30">
                <a:latin typeface="微软雅黑"/>
                <a:cs typeface="微软雅黑"/>
              </a:rPr>
              <a:t>方</a:t>
            </a:r>
            <a:r>
              <a:rPr dirty="0" sz="2200" spc="-30">
                <a:latin typeface="微软雅黑"/>
                <a:cs typeface="微软雅黑"/>
              </a:rPr>
              <a:t>式</a:t>
            </a:r>
            <a:r>
              <a:rPr dirty="0" sz="2200" spc="-40">
                <a:latin typeface="微软雅黑"/>
                <a:cs typeface="微软雅黑"/>
              </a:rPr>
              <a:t>(O_WRONLY)</a:t>
            </a:r>
            <a:r>
              <a:rPr dirty="0" sz="2200" spc="-30">
                <a:latin typeface="微软雅黑"/>
                <a:cs typeface="微软雅黑"/>
              </a:rPr>
              <a:t>打</a:t>
            </a:r>
            <a:r>
              <a:rPr dirty="0" sz="2200" spc="-30">
                <a:latin typeface="微软雅黑"/>
                <a:cs typeface="微软雅黑"/>
              </a:rPr>
              <a:t>开</a:t>
            </a:r>
            <a:r>
              <a:rPr dirty="0" sz="2200" spc="-30">
                <a:latin typeface="微软雅黑"/>
                <a:cs typeface="微软雅黑"/>
              </a:rPr>
              <a:t>时</a:t>
            </a:r>
            <a:r>
              <a:rPr dirty="0" sz="2200" spc="-30">
                <a:latin typeface="微软雅黑"/>
                <a:cs typeface="微软雅黑"/>
              </a:rPr>
              <a:t>，进</a:t>
            </a:r>
            <a:r>
              <a:rPr dirty="0" sz="2200" spc="-30">
                <a:latin typeface="微软雅黑"/>
                <a:cs typeface="微软雅黑"/>
              </a:rPr>
              <a:t>程</a:t>
            </a:r>
            <a:r>
              <a:rPr dirty="0" sz="2200" spc="-30">
                <a:latin typeface="微软雅黑"/>
                <a:cs typeface="微软雅黑"/>
              </a:rPr>
              <a:t>将</a:t>
            </a:r>
            <a:r>
              <a:rPr dirty="0" sz="2200" spc="-25">
                <a:latin typeface="微软雅黑"/>
                <a:cs typeface="微软雅黑"/>
              </a:rPr>
              <a:t>被</a:t>
            </a:r>
            <a:r>
              <a:rPr dirty="0" sz="2200" spc="-30">
                <a:latin typeface="微软雅黑"/>
                <a:cs typeface="微软雅黑"/>
              </a:rPr>
              <a:t>阻</a:t>
            </a:r>
            <a:r>
              <a:rPr dirty="0" sz="2200" spc="-30">
                <a:latin typeface="微软雅黑"/>
                <a:cs typeface="微软雅黑"/>
              </a:rPr>
              <a:t>塞</a:t>
            </a:r>
            <a:r>
              <a:rPr dirty="0" sz="2200" spc="-25">
                <a:latin typeface="微软雅黑"/>
                <a:cs typeface="微软雅黑"/>
              </a:rPr>
              <a:t>直</a:t>
            </a:r>
            <a:r>
              <a:rPr dirty="0" sz="2200" spc="-30">
                <a:latin typeface="微软雅黑"/>
                <a:cs typeface="微软雅黑"/>
              </a:rPr>
              <a:t>到</a:t>
            </a:r>
            <a:r>
              <a:rPr dirty="0" sz="2200" spc="-30">
                <a:latin typeface="微软雅黑"/>
                <a:cs typeface="微软雅黑"/>
              </a:rPr>
              <a:t>有</a:t>
            </a:r>
            <a:r>
              <a:rPr dirty="0" sz="2200" spc="-25">
                <a:latin typeface="微软雅黑"/>
                <a:cs typeface="微软雅黑"/>
              </a:rPr>
              <a:t>读</a:t>
            </a:r>
            <a:r>
              <a:rPr dirty="0" sz="2200" spc="-30">
                <a:latin typeface="微软雅黑"/>
                <a:cs typeface="微软雅黑"/>
              </a:rPr>
              <a:t>方</a:t>
            </a:r>
            <a:r>
              <a:rPr dirty="0" sz="2200" spc="-30">
                <a:latin typeface="微软雅黑"/>
                <a:cs typeface="微软雅黑"/>
              </a:rPr>
              <a:t>打</a:t>
            </a:r>
            <a:r>
              <a:rPr dirty="0" sz="2200" spc="-25">
                <a:latin typeface="微软雅黑"/>
                <a:cs typeface="微软雅黑"/>
              </a:rPr>
              <a:t>开</a:t>
            </a:r>
            <a:r>
              <a:rPr dirty="0" sz="2200" spc="-30">
                <a:latin typeface="微软雅黑"/>
                <a:cs typeface="微软雅黑"/>
              </a:rPr>
              <a:t>管</a:t>
            </a:r>
            <a:r>
              <a:rPr dirty="0" sz="2200" spc="-50">
                <a:latin typeface="微软雅黑"/>
                <a:cs typeface="微软雅黑"/>
              </a:rPr>
              <a:t>道</a:t>
            </a:r>
            <a:endParaRPr sz="2200">
              <a:latin typeface="微软雅黑"/>
              <a:cs typeface="微软雅黑"/>
            </a:endParaRPr>
          </a:p>
          <a:p>
            <a:pPr marL="545465" indent="-533400">
              <a:lnSpc>
                <a:spcPct val="100000"/>
              </a:lnSpc>
              <a:spcBef>
                <a:spcPts val="825"/>
              </a:spcBef>
              <a:buClr>
                <a:srgbClr val="1F517B"/>
              </a:buClr>
              <a:buSzPct val="93750"/>
              <a:buFont typeface="Wingdings"/>
              <a:buChar char=""/>
              <a:tabLst>
                <a:tab pos="545465" algn="l"/>
                <a:tab pos="546735" algn="l"/>
              </a:tabLst>
            </a:pPr>
            <a:r>
              <a:rPr dirty="0" sz="2400" spc="-10" b="1">
                <a:latin typeface="微软雅黑"/>
                <a:cs typeface="微软雅黑"/>
              </a:rPr>
              <a:t>命名管道的删除</a:t>
            </a:r>
            <a:endParaRPr sz="2400">
              <a:latin typeface="微软雅黑"/>
              <a:cs typeface="微软雅黑"/>
            </a:endParaRPr>
          </a:p>
          <a:p>
            <a:pPr lvl="1" marL="1002665" indent="-533400">
              <a:lnSpc>
                <a:spcPct val="100000"/>
              </a:lnSpc>
              <a:spcBef>
                <a:spcPts val="835"/>
              </a:spcBef>
              <a:buClr>
                <a:srgbClr val="1F517B"/>
              </a:buClr>
              <a:buSzPct val="93181"/>
              <a:buFont typeface="Wingdings"/>
              <a:buChar char=""/>
              <a:tabLst>
                <a:tab pos="1002665" algn="l"/>
                <a:tab pos="1003935" algn="l"/>
              </a:tabLst>
            </a:pPr>
            <a:r>
              <a:rPr dirty="0" sz="2200" b="1">
                <a:solidFill>
                  <a:srgbClr val="C00000"/>
                </a:solidFill>
                <a:latin typeface="微软雅黑"/>
                <a:cs typeface="微软雅黑"/>
              </a:rPr>
              <a:t>int</a:t>
            </a:r>
            <a:r>
              <a:rPr dirty="0" sz="2200" spc="-80" b="1">
                <a:solidFill>
                  <a:srgbClr val="C00000"/>
                </a:solidFill>
                <a:latin typeface="微软雅黑"/>
                <a:cs typeface="微软雅黑"/>
              </a:rPr>
              <a:t> </a:t>
            </a:r>
            <a:r>
              <a:rPr dirty="0" sz="2200" b="1">
                <a:solidFill>
                  <a:srgbClr val="C00000"/>
                </a:solidFill>
                <a:latin typeface="微软雅黑"/>
                <a:cs typeface="微软雅黑"/>
              </a:rPr>
              <a:t>unlink(char</a:t>
            </a:r>
            <a:r>
              <a:rPr dirty="0" sz="2200" spc="-50" b="1">
                <a:solidFill>
                  <a:srgbClr val="C00000"/>
                </a:solidFill>
                <a:latin typeface="微软雅黑"/>
                <a:cs typeface="微软雅黑"/>
              </a:rPr>
              <a:t> </a:t>
            </a:r>
            <a:r>
              <a:rPr dirty="0" sz="2200" spc="-10" b="1">
                <a:solidFill>
                  <a:srgbClr val="C00000"/>
                </a:solidFill>
                <a:latin typeface="微软雅黑"/>
                <a:cs typeface="微软雅黑"/>
              </a:rPr>
              <a:t>*pathname);</a:t>
            </a:r>
            <a:endParaRPr sz="2200">
              <a:latin typeface="微软雅黑"/>
              <a:cs typeface="微软雅黑"/>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0" y="0"/>
            <a:ext cx="12192000" cy="6857999"/>
          </a:xfrm>
          <a:prstGeom prst="rect">
            <a:avLst/>
          </a:prstGeom>
        </p:spPr>
      </p:pic>
      <p:sp>
        <p:nvSpPr>
          <p:cNvPr id="3" name="object 3" descr=""/>
          <p:cNvSpPr txBox="1"/>
          <p:nvPr/>
        </p:nvSpPr>
        <p:spPr>
          <a:xfrm>
            <a:off x="1365885" y="390270"/>
            <a:ext cx="911860" cy="330835"/>
          </a:xfrm>
          <a:prstGeom prst="rect">
            <a:avLst/>
          </a:prstGeom>
        </p:spPr>
        <p:txBody>
          <a:bodyPr wrap="square" lIns="0" tIns="13335" rIns="0" bIns="0" rtlCol="0" vert="horz">
            <a:spAutoFit/>
          </a:bodyPr>
          <a:lstStyle/>
          <a:p>
            <a:pPr marL="12700">
              <a:lnSpc>
                <a:spcPct val="100000"/>
              </a:lnSpc>
              <a:spcBef>
                <a:spcPts val="105"/>
              </a:spcBef>
            </a:pPr>
            <a:r>
              <a:rPr dirty="0" sz="2000" b="1">
                <a:solidFill>
                  <a:srgbClr val="C00000"/>
                </a:solidFill>
                <a:latin typeface="Times New Roman"/>
                <a:cs typeface="Times New Roman"/>
              </a:rPr>
              <a:t>int</a:t>
            </a:r>
            <a:r>
              <a:rPr dirty="0" sz="2000" spc="-130" b="1">
                <a:solidFill>
                  <a:srgbClr val="C00000"/>
                </a:solidFill>
                <a:latin typeface="Times New Roman"/>
                <a:cs typeface="Times New Roman"/>
              </a:rPr>
              <a:t> </a:t>
            </a:r>
            <a:r>
              <a:rPr dirty="0" sz="2000" spc="-20" b="1">
                <a:solidFill>
                  <a:srgbClr val="C00000"/>
                </a:solidFill>
                <a:latin typeface="Times New Roman"/>
                <a:cs typeface="Times New Roman"/>
              </a:rPr>
              <a:t>A=0;</a:t>
            </a:r>
            <a:endParaRPr sz="2000">
              <a:latin typeface="Times New Roman"/>
              <a:cs typeface="Times New Roman"/>
            </a:endParaRPr>
          </a:p>
        </p:txBody>
      </p:sp>
      <p:sp>
        <p:nvSpPr>
          <p:cNvPr id="4" name="object 4"/>
          <p:cNvSpPr txBox="1">
            <a:spLocks noGrp="1"/>
          </p:cNvSpPr>
          <p:nvPr>
            <p:ph type="title"/>
          </p:nvPr>
        </p:nvSpPr>
        <p:spPr>
          <a:xfrm>
            <a:off x="1365885" y="694766"/>
            <a:ext cx="1662430" cy="331470"/>
          </a:xfrm>
          <a:prstGeom prst="rect"/>
        </p:spPr>
        <p:txBody>
          <a:bodyPr wrap="square" lIns="0" tIns="13335" rIns="0" bIns="0" rtlCol="0" vert="horz">
            <a:spAutoFit/>
          </a:bodyPr>
          <a:lstStyle/>
          <a:p>
            <a:pPr marL="12700">
              <a:lnSpc>
                <a:spcPct val="100000"/>
              </a:lnSpc>
              <a:spcBef>
                <a:spcPts val="105"/>
              </a:spcBef>
            </a:pPr>
            <a:r>
              <a:rPr dirty="0" sz="2000">
                <a:solidFill>
                  <a:srgbClr val="1F517B"/>
                </a:solidFill>
                <a:latin typeface="Times New Roman"/>
                <a:cs typeface="Times New Roman"/>
              </a:rPr>
              <a:t>void</a:t>
            </a:r>
            <a:r>
              <a:rPr dirty="0" sz="2000" spc="-20">
                <a:solidFill>
                  <a:srgbClr val="1F517B"/>
                </a:solidFill>
                <a:latin typeface="Times New Roman"/>
                <a:cs typeface="Times New Roman"/>
              </a:rPr>
              <a:t> </a:t>
            </a:r>
            <a:r>
              <a:rPr dirty="0" sz="2000">
                <a:solidFill>
                  <a:srgbClr val="1F517B"/>
                </a:solidFill>
                <a:latin typeface="Times New Roman"/>
                <a:cs typeface="Times New Roman"/>
              </a:rPr>
              <a:t>*subp1()</a:t>
            </a:r>
            <a:r>
              <a:rPr dirty="0" sz="2000" spc="-40">
                <a:solidFill>
                  <a:srgbClr val="1F517B"/>
                </a:solidFill>
                <a:latin typeface="Times New Roman"/>
                <a:cs typeface="Times New Roman"/>
              </a:rPr>
              <a:t> </a:t>
            </a:r>
            <a:r>
              <a:rPr dirty="0" sz="2000" spc="-60">
                <a:solidFill>
                  <a:srgbClr val="1F517B"/>
                </a:solidFill>
                <a:latin typeface="Times New Roman"/>
                <a:cs typeface="Times New Roman"/>
              </a:rPr>
              <a:t>{</a:t>
            </a:r>
            <a:endParaRPr sz="2000">
              <a:latin typeface="Times New Roman"/>
              <a:cs typeface="Times New Roman"/>
            </a:endParaRPr>
          </a:p>
        </p:txBody>
      </p:sp>
      <p:sp>
        <p:nvSpPr>
          <p:cNvPr id="5" name="object 5" descr=""/>
          <p:cNvSpPr txBox="1"/>
          <p:nvPr/>
        </p:nvSpPr>
        <p:spPr>
          <a:xfrm>
            <a:off x="1605152" y="1000125"/>
            <a:ext cx="3582035" cy="635635"/>
          </a:xfrm>
          <a:prstGeom prst="rect">
            <a:avLst/>
          </a:prstGeom>
        </p:spPr>
        <p:txBody>
          <a:bodyPr wrap="square" lIns="0" tIns="13335" rIns="0" bIns="0" rtlCol="0" vert="horz">
            <a:spAutoFit/>
          </a:bodyPr>
          <a:lstStyle/>
          <a:p>
            <a:pPr marL="12700" marR="5080" indent="15240">
              <a:lnSpc>
                <a:spcPct val="100000"/>
              </a:lnSpc>
              <a:spcBef>
                <a:spcPts val="105"/>
              </a:spcBef>
            </a:pPr>
            <a:r>
              <a:rPr dirty="0" sz="2000" spc="-10" b="1">
                <a:solidFill>
                  <a:srgbClr val="1F517B"/>
                </a:solidFill>
                <a:latin typeface="Times New Roman"/>
                <a:cs typeface="Times New Roman"/>
              </a:rPr>
              <a:t>printf("A</a:t>
            </a:r>
            <a:r>
              <a:rPr dirty="0" sz="2000" spc="-140" b="1">
                <a:solidFill>
                  <a:srgbClr val="1F517B"/>
                </a:solidFill>
                <a:latin typeface="Times New Roman"/>
                <a:cs typeface="Times New Roman"/>
              </a:rPr>
              <a:t> </a:t>
            </a:r>
            <a:r>
              <a:rPr dirty="0" sz="2000" b="1">
                <a:solidFill>
                  <a:srgbClr val="1F517B"/>
                </a:solidFill>
                <a:latin typeface="Times New Roman"/>
                <a:cs typeface="Times New Roman"/>
              </a:rPr>
              <a:t>in</a:t>
            </a:r>
            <a:r>
              <a:rPr dirty="0" sz="2000" spc="15" b="1">
                <a:solidFill>
                  <a:srgbClr val="1F517B"/>
                </a:solidFill>
                <a:latin typeface="Times New Roman"/>
                <a:cs typeface="Times New Roman"/>
              </a:rPr>
              <a:t> </a:t>
            </a:r>
            <a:r>
              <a:rPr dirty="0" sz="2000" b="1">
                <a:solidFill>
                  <a:srgbClr val="1F517B"/>
                </a:solidFill>
                <a:latin typeface="Times New Roman"/>
                <a:cs typeface="Times New Roman"/>
              </a:rPr>
              <a:t>thread</a:t>
            </a:r>
            <a:r>
              <a:rPr dirty="0" sz="2000" spc="-15" b="1">
                <a:solidFill>
                  <a:srgbClr val="1F517B"/>
                </a:solidFill>
                <a:latin typeface="Times New Roman"/>
                <a:cs typeface="Times New Roman"/>
              </a:rPr>
              <a:t> </a:t>
            </a:r>
            <a:r>
              <a:rPr dirty="0" sz="2000" b="1">
                <a:solidFill>
                  <a:srgbClr val="1F517B"/>
                </a:solidFill>
                <a:latin typeface="Times New Roman"/>
                <a:cs typeface="Times New Roman"/>
              </a:rPr>
              <a:t>is </a:t>
            </a:r>
            <a:r>
              <a:rPr dirty="0" sz="2000" spc="-10" b="1">
                <a:solidFill>
                  <a:srgbClr val="1F517B"/>
                </a:solidFill>
                <a:latin typeface="Times New Roman"/>
                <a:cs typeface="Times New Roman"/>
              </a:rPr>
              <a:t>%d\n",A); </a:t>
            </a:r>
            <a:r>
              <a:rPr dirty="0" sz="2000" b="1">
                <a:solidFill>
                  <a:srgbClr val="1F517B"/>
                </a:solidFill>
                <a:latin typeface="Times New Roman"/>
                <a:cs typeface="Times New Roman"/>
              </a:rPr>
              <a:t>A</a:t>
            </a:r>
            <a:r>
              <a:rPr dirty="0" sz="2000" spc="-105" b="1">
                <a:solidFill>
                  <a:srgbClr val="1F517B"/>
                </a:solidFill>
                <a:latin typeface="Times New Roman"/>
                <a:cs typeface="Times New Roman"/>
              </a:rPr>
              <a:t> </a:t>
            </a:r>
            <a:r>
              <a:rPr dirty="0" sz="2000" b="1">
                <a:solidFill>
                  <a:srgbClr val="1F517B"/>
                </a:solidFill>
                <a:latin typeface="Times New Roman"/>
                <a:cs typeface="Times New Roman"/>
              </a:rPr>
              <a:t>=</a:t>
            </a:r>
            <a:r>
              <a:rPr dirty="0" sz="2000" spc="-10" b="1">
                <a:solidFill>
                  <a:srgbClr val="1F517B"/>
                </a:solidFill>
                <a:latin typeface="Times New Roman"/>
                <a:cs typeface="Times New Roman"/>
              </a:rPr>
              <a:t> </a:t>
            </a:r>
            <a:r>
              <a:rPr dirty="0" sz="2000" spc="-25" b="1">
                <a:solidFill>
                  <a:srgbClr val="1F517B"/>
                </a:solidFill>
                <a:latin typeface="Times New Roman"/>
                <a:cs typeface="Times New Roman"/>
              </a:rPr>
              <a:t>10;</a:t>
            </a:r>
            <a:endParaRPr sz="2000">
              <a:latin typeface="Times New Roman"/>
              <a:cs typeface="Times New Roman"/>
            </a:endParaRPr>
          </a:p>
        </p:txBody>
      </p:sp>
      <p:sp>
        <p:nvSpPr>
          <p:cNvPr id="6" name="object 6" descr=""/>
          <p:cNvSpPr txBox="1"/>
          <p:nvPr/>
        </p:nvSpPr>
        <p:spPr>
          <a:xfrm>
            <a:off x="1365885" y="1914220"/>
            <a:ext cx="126364" cy="331470"/>
          </a:xfrm>
          <a:prstGeom prst="rect">
            <a:avLst/>
          </a:prstGeom>
        </p:spPr>
        <p:txBody>
          <a:bodyPr wrap="square" lIns="0" tIns="13335" rIns="0" bIns="0" rtlCol="0" vert="horz">
            <a:spAutoFit/>
          </a:bodyPr>
          <a:lstStyle/>
          <a:p>
            <a:pPr marL="12700">
              <a:lnSpc>
                <a:spcPct val="100000"/>
              </a:lnSpc>
              <a:spcBef>
                <a:spcPts val="105"/>
              </a:spcBef>
            </a:pPr>
            <a:r>
              <a:rPr dirty="0" sz="2000" b="1">
                <a:solidFill>
                  <a:srgbClr val="1F517B"/>
                </a:solidFill>
                <a:latin typeface="Times New Roman"/>
                <a:cs typeface="Times New Roman"/>
              </a:rPr>
              <a:t>}</a:t>
            </a:r>
            <a:endParaRPr sz="2000">
              <a:latin typeface="Times New Roman"/>
              <a:cs typeface="Times New Roman"/>
            </a:endParaRPr>
          </a:p>
        </p:txBody>
      </p:sp>
      <p:sp>
        <p:nvSpPr>
          <p:cNvPr id="7" name="object 7" descr=""/>
          <p:cNvSpPr txBox="1"/>
          <p:nvPr/>
        </p:nvSpPr>
        <p:spPr>
          <a:xfrm>
            <a:off x="1365885" y="2219706"/>
            <a:ext cx="5260340" cy="4294505"/>
          </a:xfrm>
          <a:prstGeom prst="rect">
            <a:avLst/>
          </a:prstGeom>
        </p:spPr>
        <p:txBody>
          <a:bodyPr wrap="square" lIns="0" tIns="13335" rIns="0" bIns="0" rtlCol="0" vert="horz">
            <a:spAutoFit/>
          </a:bodyPr>
          <a:lstStyle/>
          <a:p>
            <a:pPr marL="266700" marR="3493135" indent="-254635">
              <a:lnSpc>
                <a:spcPct val="100000"/>
              </a:lnSpc>
              <a:spcBef>
                <a:spcPts val="105"/>
              </a:spcBef>
            </a:pPr>
            <a:r>
              <a:rPr dirty="0" sz="2000" b="1">
                <a:solidFill>
                  <a:srgbClr val="1F517B"/>
                </a:solidFill>
                <a:latin typeface="Times New Roman"/>
                <a:cs typeface="Times New Roman"/>
              </a:rPr>
              <a:t>main()</a:t>
            </a:r>
            <a:r>
              <a:rPr dirty="0" sz="2000" spc="-40" b="1">
                <a:solidFill>
                  <a:srgbClr val="1F517B"/>
                </a:solidFill>
                <a:latin typeface="Times New Roman"/>
                <a:cs typeface="Times New Roman"/>
              </a:rPr>
              <a:t> </a:t>
            </a:r>
            <a:r>
              <a:rPr dirty="0" sz="2000" spc="-50" b="1">
                <a:solidFill>
                  <a:srgbClr val="1F517B"/>
                </a:solidFill>
                <a:latin typeface="Times New Roman"/>
                <a:cs typeface="Times New Roman"/>
              </a:rPr>
              <a:t>{ </a:t>
            </a:r>
            <a:r>
              <a:rPr dirty="0" sz="2000" b="1">
                <a:solidFill>
                  <a:srgbClr val="1F517B"/>
                </a:solidFill>
                <a:latin typeface="Times New Roman"/>
                <a:cs typeface="Times New Roman"/>
              </a:rPr>
              <a:t>pthread_t</a:t>
            </a:r>
            <a:r>
              <a:rPr dirty="0" sz="2000" spc="430" b="1">
                <a:solidFill>
                  <a:srgbClr val="1F517B"/>
                </a:solidFill>
                <a:latin typeface="Times New Roman"/>
                <a:cs typeface="Times New Roman"/>
              </a:rPr>
              <a:t> </a:t>
            </a:r>
            <a:r>
              <a:rPr dirty="0" sz="2000" spc="-25" b="1">
                <a:solidFill>
                  <a:srgbClr val="1F517B"/>
                </a:solidFill>
                <a:latin typeface="Times New Roman"/>
                <a:cs typeface="Times New Roman"/>
              </a:rPr>
              <a:t>t1; </a:t>
            </a:r>
            <a:r>
              <a:rPr dirty="0" sz="2000" b="1">
                <a:solidFill>
                  <a:srgbClr val="1F517B"/>
                </a:solidFill>
                <a:latin typeface="Times New Roman"/>
                <a:cs typeface="Times New Roman"/>
              </a:rPr>
              <a:t>int</a:t>
            </a:r>
            <a:r>
              <a:rPr dirty="0" sz="2000" spc="475" b="1">
                <a:solidFill>
                  <a:srgbClr val="1F517B"/>
                </a:solidFill>
                <a:latin typeface="Times New Roman"/>
                <a:cs typeface="Times New Roman"/>
              </a:rPr>
              <a:t> </a:t>
            </a:r>
            <a:r>
              <a:rPr dirty="0" sz="2000" spc="-20" b="1">
                <a:solidFill>
                  <a:srgbClr val="1F517B"/>
                </a:solidFill>
                <a:latin typeface="Times New Roman"/>
                <a:cs typeface="Times New Roman"/>
              </a:rPr>
              <a:t>pid;</a:t>
            </a:r>
            <a:endParaRPr sz="2000">
              <a:latin typeface="Times New Roman"/>
              <a:cs typeface="Times New Roman"/>
            </a:endParaRPr>
          </a:p>
          <a:p>
            <a:pPr marL="266700" marR="3637915">
              <a:lnSpc>
                <a:spcPct val="100000"/>
              </a:lnSpc>
            </a:pPr>
            <a:r>
              <a:rPr dirty="0" sz="2000" b="1">
                <a:solidFill>
                  <a:srgbClr val="1F517B"/>
                </a:solidFill>
                <a:latin typeface="Times New Roman"/>
                <a:cs typeface="Times New Roman"/>
              </a:rPr>
              <a:t>pid</a:t>
            </a:r>
            <a:r>
              <a:rPr dirty="0" sz="2000" spc="-10" b="1">
                <a:solidFill>
                  <a:srgbClr val="1F517B"/>
                </a:solidFill>
                <a:latin typeface="Times New Roman"/>
                <a:cs typeface="Times New Roman"/>
              </a:rPr>
              <a:t> </a:t>
            </a:r>
            <a:r>
              <a:rPr dirty="0" sz="2000" b="1">
                <a:solidFill>
                  <a:srgbClr val="1F517B"/>
                </a:solidFill>
                <a:latin typeface="Times New Roman"/>
                <a:cs typeface="Times New Roman"/>
              </a:rPr>
              <a:t>=</a:t>
            </a:r>
            <a:r>
              <a:rPr dirty="0" sz="2000" spc="-15" b="1">
                <a:solidFill>
                  <a:srgbClr val="1F517B"/>
                </a:solidFill>
                <a:latin typeface="Times New Roman"/>
                <a:cs typeface="Times New Roman"/>
              </a:rPr>
              <a:t> </a:t>
            </a:r>
            <a:r>
              <a:rPr dirty="0" sz="2000" spc="-10" b="1">
                <a:solidFill>
                  <a:srgbClr val="1F517B"/>
                </a:solidFill>
                <a:latin typeface="Times New Roman"/>
                <a:cs typeface="Times New Roman"/>
              </a:rPr>
              <a:t>fork(); </a:t>
            </a:r>
            <a:r>
              <a:rPr dirty="0" sz="2000" b="1">
                <a:solidFill>
                  <a:srgbClr val="1F517B"/>
                </a:solidFill>
                <a:latin typeface="Times New Roman"/>
                <a:cs typeface="Times New Roman"/>
              </a:rPr>
              <a:t>if</a:t>
            </a:r>
            <a:r>
              <a:rPr dirty="0" sz="2000" spc="-25" b="1">
                <a:solidFill>
                  <a:srgbClr val="1F517B"/>
                </a:solidFill>
                <a:latin typeface="Times New Roman"/>
                <a:cs typeface="Times New Roman"/>
              </a:rPr>
              <a:t> </a:t>
            </a:r>
            <a:r>
              <a:rPr dirty="0" sz="2000" b="1">
                <a:solidFill>
                  <a:srgbClr val="1F517B"/>
                </a:solidFill>
                <a:latin typeface="Times New Roman"/>
                <a:cs typeface="Times New Roman"/>
              </a:rPr>
              <a:t>(pid==0)</a:t>
            </a:r>
            <a:r>
              <a:rPr dirty="0" sz="2000" spc="-30" b="1">
                <a:solidFill>
                  <a:srgbClr val="1F517B"/>
                </a:solidFill>
                <a:latin typeface="Times New Roman"/>
                <a:cs typeface="Times New Roman"/>
              </a:rPr>
              <a:t> </a:t>
            </a:r>
            <a:r>
              <a:rPr dirty="0" sz="2000" spc="-50" b="1">
                <a:solidFill>
                  <a:srgbClr val="1F517B"/>
                </a:solidFill>
                <a:latin typeface="Times New Roman"/>
                <a:cs typeface="Times New Roman"/>
              </a:rPr>
              <a:t>{</a:t>
            </a:r>
            <a:endParaRPr sz="2000">
              <a:latin typeface="Times New Roman"/>
              <a:cs typeface="Times New Roman"/>
            </a:endParaRPr>
          </a:p>
          <a:p>
            <a:pPr marL="506095" marR="674370" indent="13335">
              <a:lnSpc>
                <a:spcPct val="100000"/>
              </a:lnSpc>
            </a:pPr>
            <a:r>
              <a:rPr dirty="0" sz="2000" b="1">
                <a:solidFill>
                  <a:srgbClr val="1F517B"/>
                </a:solidFill>
                <a:latin typeface="Times New Roman"/>
                <a:cs typeface="Times New Roman"/>
              </a:rPr>
              <a:t>printf("A</a:t>
            </a:r>
            <a:r>
              <a:rPr dirty="0" sz="2000" spc="-150" b="1">
                <a:solidFill>
                  <a:srgbClr val="1F517B"/>
                </a:solidFill>
                <a:latin typeface="Times New Roman"/>
                <a:cs typeface="Times New Roman"/>
              </a:rPr>
              <a:t> </a:t>
            </a:r>
            <a:r>
              <a:rPr dirty="0" sz="2000" b="1">
                <a:solidFill>
                  <a:srgbClr val="1F517B"/>
                </a:solidFill>
                <a:latin typeface="Times New Roman"/>
                <a:cs typeface="Times New Roman"/>
              </a:rPr>
              <a:t>in</a:t>
            </a:r>
            <a:r>
              <a:rPr dirty="0" sz="2000" spc="-30" b="1">
                <a:solidFill>
                  <a:srgbClr val="1F517B"/>
                </a:solidFill>
                <a:latin typeface="Times New Roman"/>
                <a:cs typeface="Times New Roman"/>
              </a:rPr>
              <a:t> </a:t>
            </a:r>
            <a:r>
              <a:rPr dirty="0" sz="2000" b="1">
                <a:solidFill>
                  <a:srgbClr val="1F517B"/>
                </a:solidFill>
                <a:latin typeface="Times New Roman"/>
                <a:cs typeface="Times New Roman"/>
              </a:rPr>
              <a:t>son</a:t>
            </a:r>
            <a:r>
              <a:rPr dirty="0" sz="2000" spc="-15" b="1">
                <a:solidFill>
                  <a:srgbClr val="1F517B"/>
                </a:solidFill>
                <a:latin typeface="Times New Roman"/>
                <a:cs typeface="Times New Roman"/>
              </a:rPr>
              <a:t> </a:t>
            </a:r>
            <a:r>
              <a:rPr dirty="0" sz="2000" b="1">
                <a:solidFill>
                  <a:srgbClr val="1F517B"/>
                </a:solidFill>
                <a:latin typeface="Times New Roman"/>
                <a:cs typeface="Times New Roman"/>
              </a:rPr>
              <a:t>process</a:t>
            </a:r>
            <a:r>
              <a:rPr dirty="0" sz="2000" spc="-35" b="1">
                <a:solidFill>
                  <a:srgbClr val="1F517B"/>
                </a:solidFill>
                <a:latin typeface="Times New Roman"/>
                <a:cs typeface="Times New Roman"/>
              </a:rPr>
              <a:t> </a:t>
            </a:r>
            <a:r>
              <a:rPr dirty="0" sz="2000" b="1">
                <a:solidFill>
                  <a:srgbClr val="1F517B"/>
                </a:solidFill>
                <a:latin typeface="Times New Roman"/>
                <a:cs typeface="Times New Roman"/>
              </a:rPr>
              <a:t>is</a:t>
            </a:r>
            <a:r>
              <a:rPr dirty="0" sz="2000" spc="-5" b="1">
                <a:solidFill>
                  <a:srgbClr val="1F517B"/>
                </a:solidFill>
                <a:latin typeface="Times New Roman"/>
                <a:cs typeface="Times New Roman"/>
              </a:rPr>
              <a:t> </a:t>
            </a:r>
            <a:r>
              <a:rPr dirty="0" sz="2000" spc="-10" b="1">
                <a:solidFill>
                  <a:srgbClr val="1F517B"/>
                </a:solidFill>
                <a:latin typeface="Times New Roman"/>
                <a:cs typeface="Times New Roman"/>
              </a:rPr>
              <a:t>%d\n",A); A=100;</a:t>
            </a:r>
            <a:endParaRPr sz="2000">
              <a:latin typeface="Times New Roman"/>
              <a:cs typeface="Times New Roman"/>
            </a:endParaRPr>
          </a:p>
          <a:p>
            <a:pPr marL="520065">
              <a:lnSpc>
                <a:spcPct val="100000"/>
              </a:lnSpc>
            </a:pPr>
            <a:r>
              <a:rPr dirty="0" sz="2000" spc="-10" b="1">
                <a:solidFill>
                  <a:srgbClr val="1F517B"/>
                </a:solidFill>
                <a:latin typeface="Times New Roman"/>
                <a:cs typeface="Times New Roman"/>
              </a:rPr>
              <a:t>exit(0);</a:t>
            </a:r>
            <a:endParaRPr sz="2000">
              <a:latin typeface="Times New Roman"/>
              <a:cs typeface="Times New Roman"/>
            </a:endParaRPr>
          </a:p>
          <a:p>
            <a:pPr marL="266700">
              <a:lnSpc>
                <a:spcPct val="100000"/>
              </a:lnSpc>
            </a:pPr>
            <a:r>
              <a:rPr dirty="0" sz="2000" b="1">
                <a:solidFill>
                  <a:srgbClr val="1F517B"/>
                </a:solidFill>
                <a:latin typeface="Times New Roman"/>
                <a:cs typeface="Times New Roman"/>
              </a:rPr>
              <a:t>}</a:t>
            </a:r>
            <a:endParaRPr sz="2000">
              <a:latin typeface="Times New Roman"/>
              <a:cs typeface="Times New Roman"/>
            </a:endParaRPr>
          </a:p>
          <a:p>
            <a:pPr marL="266700">
              <a:lnSpc>
                <a:spcPct val="100000"/>
              </a:lnSpc>
            </a:pPr>
            <a:r>
              <a:rPr dirty="0" sz="2000" spc="-10" b="1">
                <a:solidFill>
                  <a:srgbClr val="1F517B"/>
                </a:solidFill>
                <a:latin typeface="Times New Roman"/>
                <a:cs typeface="Times New Roman"/>
              </a:rPr>
              <a:t>wait();</a:t>
            </a:r>
            <a:endParaRPr sz="2000">
              <a:latin typeface="Times New Roman"/>
              <a:cs typeface="Times New Roman"/>
            </a:endParaRPr>
          </a:p>
          <a:p>
            <a:pPr marL="266700" marR="5080">
              <a:lnSpc>
                <a:spcPct val="100000"/>
              </a:lnSpc>
            </a:pPr>
            <a:r>
              <a:rPr dirty="0" sz="2000" b="1">
                <a:solidFill>
                  <a:srgbClr val="1F517B"/>
                </a:solidFill>
                <a:latin typeface="Times New Roman"/>
                <a:cs typeface="Times New Roman"/>
              </a:rPr>
              <a:t>pthread_create(&amp;t1,</a:t>
            </a:r>
            <a:r>
              <a:rPr dirty="0" sz="2000" spc="-60" b="1">
                <a:solidFill>
                  <a:srgbClr val="1F517B"/>
                </a:solidFill>
                <a:latin typeface="Times New Roman"/>
                <a:cs typeface="Times New Roman"/>
              </a:rPr>
              <a:t> </a:t>
            </a:r>
            <a:r>
              <a:rPr dirty="0" sz="2000" b="1">
                <a:solidFill>
                  <a:srgbClr val="1F517B"/>
                </a:solidFill>
                <a:latin typeface="Times New Roman"/>
                <a:cs typeface="Times New Roman"/>
              </a:rPr>
              <a:t>NULL,</a:t>
            </a:r>
            <a:r>
              <a:rPr dirty="0" sz="2000" spc="-15" b="1">
                <a:solidFill>
                  <a:srgbClr val="1F517B"/>
                </a:solidFill>
                <a:latin typeface="Times New Roman"/>
                <a:cs typeface="Times New Roman"/>
              </a:rPr>
              <a:t> </a:t>
            </a:r>
            <a:r>
              <a:rPr dirty="0" sz="2000" b="1">
                <a:solidFill>
                  <a:srgbClr val="1F517B"/>
                </a:solidFill>
                <a:latin typeface="Times New Roman"/>
                <a:cs typeface="Times New Roman"/>
              </a:rPr>
              <a:t>&amp;subp1,</a:t>
            </a:r>
            <a:r>
              <a:rPr dirty="0" sz="2000" spc="-50" b="1">
                <a:solidFill>
                  <a:srgbClr val="1F517B"/>
                </a:solidFill>
                <a:latin typeface="Times New Roman"/>
                <a:cs typeface="Times New Roman"/>
              </a:rPr>
              <a:t> </a:t>
            </a:r>
            <a:r>
              <a:rPr dirty="0" sz="2000" spc="-10" b="1">
                <a:solidFill>
                  <a:srgbClr val="1F517B"/>
                </a:solidFill>
                <a:latin typeface="Times New Roman"/>
                <a:cs typeface="Times New Roman"/>
              </a:rPr>
              <a:t>NULL); </a:t>
            </a:r>
            <a:r>
              <a:rPr dirty="0" sz="2000" b="1">
                <a:solidFill>
                  <a:srgbClr val="1F517B"/>
                </a:solidFill>
                <a:latin typeface="Times New Roman"/>
                <a:cs typeface="Times New Roman"/>
              </a:rPr>
              <a:t>pthread_join(t1,</a:t>
            </a:r>
            <a:r>
              <a:rPr dirty="0" sz="2000" spc="-65" b="1">
                <a:solidFill>
                  <a:srgbClr val="1F517B"/>
                </a:solidFill>
                <a:latin typeface="Times New Roman"/>
                <a:cs typeface="Times New Roman"/>
              </a:rPr>
              <a:t> </a:t>
            </a:r>
            <a:r>
              <a:rPr dirty="0" sz="2000" spc="-10" b="1">
                <a:solidFill>
                  <a:srgbClr val="1F517B"/>
                </a:solidFill>
                <a:latin typeface="Times New Roman"/>
                <a:cs typeface="Times New Roman"/>
              </a:rPr>
              <a:t>NULL);</a:t>
            </a:r>
            <a:endParaRPr sz="2000">
              <a:latin typeface="Times New Roman"/>
              <a:cs typeface="Times New Roman"/>
            </a:endParaRPr>
          </a:p>
          <a:p>
            <a:pPr marL="266700">
              <a:lnSpc>
                <a:spcPct val="100000"/>
              </a:lnSpc>
              <a:spcBef>
                <a:spcPts val="5"/>
              </a:spcBef>
            </a:pPr>
            <a:r>
              <a:rPr dirty="0" sz="2000" b="1">
                <a:solidFill>
                  <a:srgbClr val="1F517B"/>
                </a:solidFill>
                <a:latin typeface="Times New Roman"/>
                <a:cs typeface="Times New Roman"/>
              </a:rPr>
              <a:t>printf("A</a:t>
            </a:r>
            <a:r>
              <a:rPr dirty="0" sz="2000" spc="-40" b="1">
                <a:solidFill>
                  <a:srgbClr val="1F517B"/>
                </a:solidFill>
                <a:latin typeface="Times New Roman"/>
                <a:cs typeface="Times New Roman"/>
              </a:rPr>
              <a:t> </a:t>
            </a:r>
            <a:r>
              <a:rPr dirty="0" sz="2000" b="1">
                <a:solidFill>
                  <a:srgbClr val="1F517B"/>
                </a:solidFill>
                <a:latin typeface="Times New Roman"/>
                <a:cs typeface="Times New Roman"/>
              </a:rPr>
              <a:t>in</a:t>
            </a:r>
            <a:r>
              <a:rPr dirty="0" sz="2000" spc="-15" b="1">
                <a:solidFill>
                  <a:srgbClr val="1F517B"/>
                </a:solidFill>
                <a:latin typeface="Times New Roman"/>
                <a:cs typeface="Times New Roman"/>
              </a:rPr>
              <a:t> </a:t>
            </a:r>
            <a:r>
              <a:rPr dirty="0" sz="2000" b="1">
                <a:solidFill>
                  <a:srgbClr val="1F517B"/>
                </a:solidFill>
                <a:latin typeface="Times New Roman"/>
                <a:cs typeface="Times New Roman"/>
              </a:rPr>
              <a:t>father</a:t>
            </a:r>
            <a:r>
              <a:rPr dirty="0" sz="2000" spc="-35" b="1">
                <a:solidFill>
                  <a:srgbClr val="1F517B"/>
                </a:solidFill>
                <a:latin typeface="Times New Roman"/>
                <a:cs typeface="Times New Roman"/>
              </a:rPr>
              <a:t> </a:t>
            </a:r>
            <a:r>
              <a:rPr dirty="0" sz="2000" b="1">
                <a:solidFill>
                  <a:srgbClr val="1F517B"/>
                </a:solidFill>
                <a:latin typeface="Times New Roman"/>
                <a:cs typeface="Times New Roman"/>
              </a:rPr>
              <a:t>process</a:t>
            </a:r>
            <a:r>
              <a:rPr dirty="0" sz="2000" spc="-20" b="1">
                <a:solidFill>
                  <a:srgbClr val="1F517B"/>
                </a:solidFill>
                <a:latin typeface="Times New Roman"/>
                <a:cs typeface="Times New Roman"/>
              </a:rPr>
              <a:t> </a:t>
            </a:r>
            <a:r>
              <a:rPr dirty="0" sz="2000" b="1">
                <a:solidFill>
                  <a:srgbClr val="1F517B"/>
                </a:solidFill>
                <a:latin typeface="Times New Roman"/>
                <a:cs typeface="Times New Roman"/>
              </a:rPr>
              <a:t>is</a:t>
            </a:r>
            <a:r>
              <a:rPr dirty="0" sz="2000" spc="-15" b="1">
                <a:solidFill>
                  <a:srgbClr val="1F517B"/>
                </a:solidFill>
                <a:latin typeface="Times New Roman"/>
                <a:cs typeface="Times New Roman"/>
              </a:rPr>
              <a:t> </a:t>
            </a:r>
            <a:r>
              <a:rPr dirty="0" sz="2000" spc="-10" b="1">
                <a:solidFill>
                  <a:srgbClr val="1F517B"/>
                </a:solidFill>
                <a:latin typeface="Times New Roman"/>
                <a:cs typeface="Times New Roman"/>
              </a:rPr>
              <a:t>%d\n",A);</a:t>
            </a:r>
            <a:endParaRPr sz="2000">
              <a:latin typeface="Times New Roman"/>
              <a:cs typeface="Times New Roman"/>
            </a:endParaRPr>
          </a:p>
          <a:p>
            <a:pPr marL="12700">
              <a:lnSpc>
                <a:spcPct val="100000"/>
              </a:lnSpc>
            </a:pPr>
            <a:r>
              <a:rPr dirty="0" sz="2000" b="1">
                <a:solidFill>
                  <a:srgbClr val="1F517B"/>
                </a:solidFill>
                <a:latin typeface="Times New Roman"/>
                <a:cs typeface="Times New Roman"/>
              </a:rPr>
              <a:t>}</a:t>
            </a:r>
            <a:endParaRPr sz="2000">
              <a:latin typeface="Times New Roman"/>
              <a:cs typeface="Times New Roman"/>
            </a:endParaRPr>
          </a:p>
        </p:txBody>
      </p:sp>
      <p:sp>
        <p:nvSpPr>
          <p:cNvPr id="8" name="object 8" descr=""/>
          <p:cNvSpPr txBox="1"/>
          <p:nvPr/>
        </p:nvSpPr>
        <p:spPr>
          <a:xfrm>
            <a:off x="7674991" y="3240404"/>
            <a:ext cx="2447290" cy="452120"/>
          </a:xfrm>
          <a:prstGeom prst="rect">
            <a:avLst/>
          </a:prstGeom>
        </p:spPr>
        <p:txBody>
          <a:bodyPr wrap="square" lIns="0" tIns="12065" rIns="0" bIns="0" rtlCol="0" vert="horz">
            <a:spAutoFit/>
          </a:bodyPr>
          <a:lstStyle/>
          <a:p>
            <a:pPr marL="12700">
              <a:lnSpc>
                <a:spcPct val="100000"/>
              </a:lnSpc>
              <a:spcBef>
                <a:spcPts val="95"/>
              </a:spcBef>
            </a:pPr>
            <a:r>
              <a:rPr dirty="0" sz="2800" spc="-35" b="1">
                <a:solidFill>
                  <a:srgbClr val="C00000"/>
                </a:solidFill>
                <a:latin typeface="微软雅黑"/>
                <a:cs typeface="微软雅黑"/>
              </a:rPr>
              <a:t>Q：</a:t>
            </a:r>
            <a:r>
              <a:rPr dirty="0" sz="2800" spc="-35" b="1">
                <a:solidFill>
                  <a:srgbClr val="C00000"/>
                </a:solidFill>
                <a:latin typeface="微软雅黑"/>
                <a:cs typeface="微软雅黑"/>
              </a:rPr>
              <a:t>运</a:t>
            </a:r>
            <a:r>
              <a:rPr dirty="0" sz="2800" spc="-35" b="1">
                <a:solidFill>
                  <a:srgbClr val="C00000"/>
                </a:solidFill>
                <a:latin typeface="微软雅黑"/>
                <a:cs typeface="微软雅黑"/>
              </a:rPr>
              <a:t>行</a:t>
            </a:r>
            <a:r>
              <a:rPr dirty="0" sz="2800" spc="-35" b="1">
                <a:solidFill>
                  <a:srgbClr val="C00000"/>
                </a:solidFill>
                <a:latin typeface="微软雅黑"/>
                <a:cs typeface="微软雅黑"/>
              </a:rPr>
              <a:t>结</a:t>
            </a:r>
            <a:r>
              <a:rPr dirty="0" sz="2800" spc="-45" b="1">
                <a:solidFill>
                  <a:srgbClr val="C00000"/>
                </a:solidFill>
                <a:latin typeface="微软雅黑"/>
                <a:cs typeface="微软雅黑"/>
              </a:rPr>
              <a:t>果？</a:t>
            </a:r>
            <a:endParaRPr sz="2800">
              <a:latin typeface="微软雅黑"/>
              <a:cs typeface="微软雅黑"/>
            </a:endParaRPr>
          </a:p>
        </p:txBody>
      </p:sp>
      <p:sp>
        <p:nvSpPr>
          <p:cNvPr id="9" name="object 9" descr=""/>
          <p:cNvSpPr txBox="1"/>
          <p:nvPr/>
        </p:nvSpPr>
        <p:spPr>
          <a:xfrm>
            <a:off x="1531619" y="1607819"/>
            <a:ext cx="4008120" cy="399415"/>
          </a:xfrm>
          <a:prstGeom prst="rect">
            <a:avLst/>
          </a:prstGeom>
          <a:solidFill>
            <a:srgbClr val="E1EFD9"/>
          </a:solidFill>
          <a:ln w="9144">
            <a:solidFill>
              <a:srgbClr val="6FAC46"/>
            </a:solidFill>
          </a:ln>
        </p:spPr>
        <p:txBody>
          <a:bodyPr wrap="square" lIns="0" tIns="35560" rIns="0" bIns="0" rtlCol="0" vert="horz">
            <a:spAutoFit/>
          </a:bodyPr>
          <a:lstStyle/>
          <a:p>
            <a:pPr marL="90805">
              <a:lnSpc>
                <a:spcPct val="100000"/>
              </a:lnSpc>
              <a:spcBef>
                <a:spcPts val="280"/>
              </a:spcBef>
            </a:pPr>
            <a:r>
              <a:rPr dirty="0" sz="2000" b="1">
                <a:solidFill>
                  <a:srgbClr val="C00000"/>
                </a:solidFill>
                <a:latin typeface="Times New Roman"/>
                <a:cs typeface="Times New Roman"/>
              </a:rPr>
              <a:t>exit(0)</a:t>
            </a:r>
            <a:r>
              <a:rPr dirty="0" sz="2000" spc="245" b="1">
                <a:solidFill>
                  <a:srgbClr val="C00000"/>
                </a:solidFill>
                <a:latin typeface="Times New Roman"/>
                <a:cs typeface="Times New Roman"/>
              </a:rPr>
              <a:t>; </a:t>
            </a:r>
            <a:r>
              <a:rPr dirty="0" sz="2000" spc="-15">
                <a:solidFill>
                  <a:srgbClr val="C00000"/>
                </a:solidFill>
                <a:latin typeface="微软雅黑"/>
                <a:cs typeface="微软雅黑"/>
              </a:rPr>
              <a:t>//如果线程以</a:t>
            </a:r>
            <a:r>
              <a:rPr dirty="0" sz="2000" spc="-10">
                <a:solidFill>
                  <a:srgbClr val="C00000"/>
                </a:solidFill>
                <a:latin typeface="微软雅黑"/>
                <a:cs typeface="微软雅黑"/>
              </a:rPr>
              <a:t>exit</a:t>
            </a:r>
            <a:r>
              <a:rPr dirty="0" sz="2000" spc="-20">
                <a:solidFill>
                  <a:srgbClr val="C00000"/>
                </a:solidFill>
                <a:latin typeface="微软雅黑"/>
                <a:cs typeface="微软雅黑"/>
              </a:rPr>
              <a:t>结束呢？</a:t>
            </a:r>
            <a:endParaRPr sz="2000">
              <a:latin typeface="微软雅黑"/>
              <a:cs typeface="微软雅黑"/>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0" y="0"/>
            <a:ext cx="12192000" cy="6857999"/>
          </a:xfrm>
          <a:prstGeom prst="rect">
            <a:avLst/>
          </a:prstGeom>
        </p:spPr>
      </p:pic>
      <p:sp>
        <p:nvSpPr>
          <p:cNvPr id="3" name="object 3" descr=""/>
          <p:cNvSpPr/>
          <p:nvPr/>
        </p:nvSpPr>
        <p:spPr>
          <a:xfrm>
            <a:off x="0" y="0"/>
            <a:ext cx="12192000" cy="1125220"/>
          </a:xfrm>
          <a:custGeom>
            <a:avLst/>
            <a:gdLst/>
            <a:ahLst/>
            <a:cxnLst/>
            <a:rect l="l" t="t" r="r" b="b"/>
            <a:pathLst>
              <a:path w="12192000" h="1125220">
                <a:moveTo>
                  <a:pt x="0" y="0"/>
                </a:moveTo>
                <a:lnTo>
                  <a:pt x="0" y="1124712"/>
                </a:lnTo>
                <a:lnTo>
                  <a:pt x="12191999" y="1124712"/>
                </a:lnTo>
                <a:lnTo>
                  <a:pt x="12191999" y="0"/>
                </a:lnTo>
                <a:lnTo>
                  <a:pt x="0" y="0"/>
                </a:lnTo>
                <a:close/>
              </a:path>
            </a:pathLst>
          </a:custGeom>
          <a:solidFill>
            <a:srgbClr val="1F517B"/>
          </a:solidFill>
        </p:spPr>
        <p:txBody>
          <a:bodyPr wrap="square" lIns="0" tIns="0" rIns="0" bIns="0" rtlCol="0"/>
          <a:lstStyle/>
          <a:p/>
        </p:txBody>
      </p:sp>
      <p:sp>
        <p:nvSpPr>
          <p:cNvPr id="4" name="object 4" descr=""/>
          <p:cNvSpPr/>
          <p:nvPr/>
        </p:nvSpPr>
        <p:spPr>
          <a:xfrm>
            <a:off x="12191" y="6691883"/>
            <a:ext cx="12179935" cy="166370"/>
          </a:xfrm>
          <a:custGeom>
            <a:avLst/>
            <a:gdLst/>
            <a:ahLst/>
            <a:cxnLst/>
            <a:rect l="l" t="t" r="r" b="b"/>
            <a:pathLst>
              <a:path w="12179935" h="166370">
                <a:moveTo>
                  <a:pt x="12179808" y="0"/>
                </a:moveTo>
                <a:lnTo>
                  <a:pt x="0" y="0"/>
                </a:lnTo>
                <a:lnTo>
                  <a:pt x="0" y="166114"/>
                </a:lnTo>
                <a:lnTo>
                  <a:pt x="12179808" y="166114"/>
                </a:lnTo>
                <a:lnTo>
                  <a:pt x="12179808" y="0"/>
                </a:lnTo>
                <a:close/>
              </a:path>
            </a:pathLst>
          </a:custGeom>
          <a:solidFill>
            <a:srgbClr val="1F517B"/>
          </a:solidFill>
        </p:spPr>
        <p:txBody>
          <a:bodyPr wrap="square" lIns="0" tIns="0" rIns="0" bIns="0" rtlCol="0"/>
          <a:lstStyle/>
          <a:p/>
        </p:txBody>
      </p:sp>
      <p:sp>
        <p:nvSpPr>
          <p:cNvPr id="5" name="object 5" descr=""/>
          <p:cNvSpPr txBox="1"/>
          <p:nvPr/>
        </p:nvSpPr>
        <p:spPr>
          <a:xfrm>
            <a:off x="928522" y="1046487"/>
            <a:ext cx="8133080" cy="5499735"/>
          </a:xfrm>
          <a:prstGeom prst="rect">
            <a:avLst/>
          </a:prstGeom>
        </p:spPr>
        <p:txBody>
          <a:bodyPr wrap="square" lIns="0" tIns="124460" rIns="0" bIns="0" rtlCol="0" vert="horz">
            <a:spAutoFit/>
          </a:bodyPr>
          <a:lstStyle/>
          <a:p>
            <a:pPr marL="545465" indent="-533400">
              <a:lnSpc>
                <a:spcPct val="100000"/>
              </a:lnSpc>
              <a:spcBef>
                <a:spcPts val="980"/>
              </a:spcBef>
              <a:buClr>
                <a:srgbClr val="696363"/>
              </a:buClr>
              <a:buSzPct val="93750"/>
              <a:buFont typeface="Wingdings"/>
              <a:buChar char=""/>
              <a:tabLst>
                <a:tab pos="545465" algn="l"/>
                <a:tab pos="546100" algn="l"/>
              </a:tabLst>
            </a:pPr>
            <a:r>
              <a:rPr dirty="0" sz="2400" spc="-20" b="1">
                <a:latin typeface="微软雅黑"/>
                <a:cs typeface="微软雅黑"/>
              </a:rPr>
              <a:t>进程引入</a:t>
            </a:r>
            <a:endParaRPr sz="2400">
              <a:latin typeface="微软雅黑"/>
              <a:cs typeface="微软雅黑"/>
            </a:endParaRPr>
          </a:p>
          <a:p>
            <a:pPr lvl="1" marL="1002665" indent="-534035">
              <a:lnSpc>
                <a:spcPct val="100000"/>
              </a:lnSpc>
              <a:spcBef>
                <a:spcPts val="740"/>
              </a:spcBef>
              <a:buClr>
                <a:srgbClr val="696363"/>
              </a:buClr>
              <a:buSzPct val="95000"/>
              <a:buFont typeface="Wingdings"/>
              <a:buChar char=""/>
              <a:tabLst>
                <a:tab pos="1002665" algn="l"/>
                <a:tab pos="1003300" algn="l"/>
              </a:tabLst>
            </a:pPr>
            <a:r>
              <a:rPr dirty="0" sz="2000" spc="-10">
                <a:latin typeface="微软雅黑"/>
                <a:cs typeface="微软雅黑"/>
              </a:rPr>
              <a:t>程序的顺序执行、定义、特点</a:t>
            </a:r>
            <a:endParaRPr sz="2000">
              <a:latin typeface="微软雅黑"/>
              <a:cs typeface="微软雅黑"/>
            </a:endParaRPr>
          </a:p>
          <a:p>
            <a:pPr lvl="1" marL="1002665" indent="-534035">
              <a:lnSpc>
                <a:spcPct val="100000"/>
              </a:lnSpc>
              <a:spcBef>
                <a:spcPts val="720"/>
              </a:spcBef>
              <a:buClr>
                <a:srgbClr val="696363"/>
              </a:buClr>
              <a:buSzPct val="95000"/>
              <a:buFont typeface="Wingdings"/>
              <a:buChar char=""/>
              <a:tabLst>
                <a:tab pos="1002665" algn="l"/>
                <a:tab pos="1003300" algn="l"/>
              </a:tabLst>
            </a:pPr>
            <a:r>
              <a:rPr dirty="0" sz="2000" spc="-10">
                <a:latin typeface="微软雅黑"/>
                <a:cs typeface="微软雅黑"/>
              </a:rPr>
              <a:t>程序的并发执行、定义、特点</a:t>
            </a:r>
            <a:endParaRPr sz="2000">
              <a:latin typeface="微软雅黑"/>
              <a:cs typeface="微软雅黑"/>
            </a:endParaRPr>
          </a:p>
          <a:p>
            <a:pPr marL="545465" indent="-533400">
              <a:lnSpc>
                <a:spcPct val="100000"/>
              </a:lnSpc>
              <a:spcBef>
                <a:spcPts val="850"/>
              </a:spcBef>
              <a:buClr>
                <a:srgbClr val="696363"/>
              </a:buClr>
              <a:buSzPct val="93750"/>
              <a:buFont typeface="Wingdings"/>
              <a:buChar char=""/>
              <a:tabLst>
                <a:tab pos="545465" algn="l"/>
                <a:tab pos="546100" algn="l"/>
              </a:tabLst>
            </a:pPr>
            <a:r>
              <a:rPr dirty="0" sz="2400" spc="-20" b="1">
                <a:latin typeface="微软雅黑"/>
                <a:cs typeface="微软雅黑"/>
              </a:rPr>
              <a:t>进程概念</a:t>
            </a:r>
            <a:endParaRPr sz="2400">
              <a:latin typeface="微软雅黑"/>
              <a:cs typeface="微软雅黑"/>
            </a:endParaRPr>
          </a:p>
          <a:p>
            <a:pPr lvl="1" marL="1002665" indent="-534035">
              <a:lnSpc>
                <a:spcPct val="100000"/>
              </a:lnSpc>
              <a:spcBef>
                <a:spcPts val="735"/>
              </a:spcBef>
              <a:buClr>
                <a:srgbClr val="696363"/>
              </a:buClr>
              <a:buSzPct val="95000"/>
              <a:buFont typeface="Wingdings"/>
              <a:buChar char=""/>
              <a:tabLst>
                <a:tab pos="1002665" algn="l"/>
                <a:tab pos="1003300" algn="l"/>
              </a:tabLst>
            </a:pPr>
            <a:r>
              <a:rPr dirty="0" sz="2000" spc="-10">
                <a:latin typeface="微软雅黑"/>
                <a:cs typeface="微软雅黑"/>
              </a:rPr>
              <a:t>进程定义，进程与程序的区别</a:t>
            </a:r>
            <a:endParaRPr sz="2000">
              <a:latin typeface="微软雅黑"/>
              <a:cs typeface="微软雅黑"/>
            </a:endParaRPr>
          </a:p>
          <a:p>
            <a:pPr lvl="1" marL="1002665" indent="-534035">
              <a:lnSpc>
                <a:spcPct val="100000"/>
              </a:lnSpc>
              <a:spcBef>
                <a:spcPts val="720"/>
              </a:spcBef>
              <a:buClr>
                <a:srgbClr val="696363"/>
              </a:buClr>
              <a:buSzPct val="95000"/>
              <a:buFont typeface="Wingdings"/>
              <a:buChar char=""/>
              <a:tabLst>
                <a:tab pos="1002665" algn="l"/>
                <a:tab pos="1003300" algn="l"/>
              </a:tabLst>
            </a:pPr>
            <a:r>
              <a:rPr dirty="0" sz="2000" spc="-5">
                <a:latin typeface="微软雅黑"/>
                <a:cs typeface="微软雅黑"/>
              </a:rPr>
              <a:t>进程的状态、状态变迁图</a:t>
            </a:r>
            <a:endParaRPr sz="2000">
              <a:latin typeface="微软雅黑"/>
              <a:cs typeface="微软雅黑"/>
            </a:endParaRPr>
          </a:p>
          <a:p>
            <a:pPr lvl="1" marL="1002665" indent="-534035">
              <a:lnSpc>
                <a:spcPct val="100000"/>
              </a:lnSpc>
              <a:spcBef>
                <a:spcPts val="720"/>
              </a:spcBef>
              <a:buClr>
                <a:srgbClr val="696363"/>
              </a:buClr>
              <a:buSzPct val="95000"/>
              <a:buFont typeface="Wingdings"/>
              <a:buChar char=""/>
              <a:tabLst>
                <a:tab pos="1002665" algn="l"/>
                <a:tab pos="1003300" algn="l"/>
              </a:tabLst>
            </a:pPr>
            <a:r>
              <a:rPr dirty="0" sz="2000" spc="-5">
                <a:latin typeface="微软雅黑"/>
                <a:cs typeface="微软雅黑"/>
              </a:rPr>
              <a:t>进程描述：</a:t>
            </a:r>
            <a:r>
              <a:rPr dirty="0" sz="2000" spc="-10">
                <a:latin typeface="Arial"/>
                <a:cs typeface="Arial"/>
              </a:rPr>
              <a:t>PCB</a:t>
            </a:r>
            <a:r>
              <a:rPr dirty="0" sz="2000" spc="-15">
                <a:latin typeface="微软雅黑"/>
                <a:cs typeface="微软雅黑"/>
              </a:rPr>
              <a:t>的定义与作用，进程的组成</a:t>
            </a:r>
            <a:endParaRPr sz="2000">
              <a:latin typeface="微软雅黑"/>
              <a:cs typeface="微软雅黑"/>
            </a:endParaRPr>
          </a:p>
          <a:p>
            <a:pPr marL="545465" indent="-533400">
              <a:lnSpc>
                <a:spcPct val="100000"/>
              </a:lnSpc>
              <a:spcBef>
                <a:spcPts val="850"/>
              </a:spcBef>
              <a:buClr>
                <a:srgbClr val="696363"/>
              </a:buClr>
              <a:buSzPct val="93750"/>
              <a:buFont typeface="Wingdings"/>
              <a:buChar char=""/>
              <a:tabLst>
                <a:tab pos="545465" algn="l"/>
                <a:tab pos="546100" algn="l"/>
              </a:tabLst>
            </a:pPr>
            <a:r>
              <a:rPr dirty="0" sz="2400" spc="-15" b="1">
                <a:latin typeface="微软雅黑"/>
                <a:cs typeface="微软雅黑"/>
              </a:rPr>
              <a:t>进程控制</a:t>
            </a:r>
            <a:endParaRPr sz="2400">
              <a:latin typeface="微软雅黑"/>
              <a:cs typeface="微软雅黑"/>
            </a:endParaRPr>
          </a:p>
          <a:p>
            <a:pPr lvl="1" marL="1002665" indent="-534035">
              <a:lnSpc>
                <a:spcPct val="100000"/>
              </a:lnSpc>
              <a:spcBef>
                <a:spcPts val="735"/>
              </a:spcBef>
              <a:buClr>
                <a:srgbClr val="696363"/>
              </a:buClr>
              <a:buSzPct val="95000"/>
              <a:buFont typeface="Wingdings"/>
              <a:buChar char=""/>
              <a:tabLst>
                <a:tab pos="1002665" algn="l"/>
                <a:tab pos="1003300" algn="l"/>
              </a:tabLst>
            </a:pPr>
            <a:r>
              <a:rPr dirty="0" sz="2000" spc="-10">
                <a:latin typeface="微软雅黑"/>
                <a:cs typeface="微软雅黑"/>
              </a:rPr>
              <a:t>进程控制原语：基本进程控制原语</a:t>
            </a:r>
            <a:r>
              <a:rPr dirty="0" sz="2000">
                <a:latin typeface="微软雅黑"/>
                <a:cs typeface="微软雅黑"/>
              </a:rPr>
              <a:t>（</a:t>
            </a:r>
            <a:r>
              <a:rPr dirty="0" sz="2000" spc="-15">
                <a:latin typeface="微软雅黑"/>
                <a:cs typeface="微软雅黑"/>
              </a:rPr>
              <a:t>创建、撤销、等待、唤醒</a:t>
            </a:r>
            <a:r>
              <a:rPr dirty="0" sz="2000" spc="-50">
                <a:latin typeface="微软雅黑"/>
                <a:cs typeface="微软雅黑"/>
              </a:rPr>
              <a:t>）</a:t>
            </a:r>
            <a:endParaRPr sz="2000">
              <a:latin typeface="微软雅黑"/>
              <a:cs typeface="微软雅黑"/>
            </a:endParaRPr>
          </a:p>
          <a:p>
            <a:pPr lvl="1" marL="1002665" indent="-534035">
              <a:lnSpc>
                <a:spcPct val="100000"/>
              </a:lnSpc>
              <a:spcBef>
                <a:spcPts val="720"/>
              </a:spcBef>
              <a:buClr>
                <a:srgbClr val="696363"/>
              </a:buClr>
              <a:buSzPct val="95000"/>
              <a:buFont typeface="Wingdings"/>
              <a:buChar char=""/>
              <a:tabLst>
                <a:tab pos="1002665" algn="l"/>
                <a:tab pos="1003300" algn="l"/>
              </a:tabLst>
            </a:pPr>
            <a:r>
              <a:rPr dirty="0" sz="2000" spc="-10">
                <a:latin typeface="Arial"/>
                <a:cs typeface="Arial"/>
              </a:rPr>
              <a:t>Linux</a:t>
            </a:r>
            <a:r>
              <a:rPr dirty="0" sz="2000" spc="-5">
                <a:latin typeface="微软雅黑"/>
                <a:cs typeface="微软雅黑"/>
              </a:rPr>
              <a:t>中与进程控制相关的系统调用</a:t>
            </a:r>
            <a:r>
              <a:rPr dirty="0" sz="2000" spc="-10">
                <a:latin typeface="微软雅黑"/>
                <a:cs typeface="微软雅黑"/>
              </a:rPr>
              <a:t>（</a:t>
            </a:r>
            <a:r>
              <a:rPr dirty="0" sz="2000" spc="-10">
                <a:latin typeface="Arial"/>
                <a:cs typeface="Arial"/>
              </a:rPr>
              <a:t>fork</a:t>
            </a:r>
            <a:r>
              <a:rPr dirty="0" sz="2000">
                <a:latin typeface="微软雅黑"/>
                <a:cs typeface="微软雅黑"/>
              </a:rPr>
              <a:t>、</a:t>
            </a:r>
            <a:r>
              <a:rPr dirty="0" sz="2000" spc="-10">
                <a:latin typeface="Arial"/>
                <a:cs typeface="Arial"/>
              </a:rPr>
              <a:t>exec</a:t>
            </a:r>
            <a:r>
              <a:rPr dirty="0" sz="2000">
                <a:latin typeface="微软雅黑"/>
                <a:cs typeface="微软雅黑"/>
              </a:rPr>
              <a:t>、</a:t>
            </a:r>
            <a:r>
              <a:rPr dirty="0" sz="2000" spc="-10">
                <a:latin typeface="Arial"/>
                <a:cs typeface="Arial"/>
              </a:rPr>
              <a:t>exit</a:t>
            </a:r>
            <a:r>
              <a:rPr dirty="0" sz="2000">
                <a:latin typeface="微软雅黑"/>
                <a:cs typeface="微软雅黑"/>
              </a:rPr>
              <a:t>、</a:t>
            </a:r>
            <a:r>
              <a:rPr dirty="0" sz="2000" spc="-10">
                <a:latin typeface="Arial"/>
                <a:cs typeface="Arial"/>
              </a:rPr>
              <a:t>wait</a:t>
            </a:r>
            <a:r>
              <a:rPr dirty="0" sz="2000" spc="-10">
                <a:latin typeface="微软雅黑"/>
                <a:cs typeface="微软雅黑"/>
              </a:rPr>
              <a:t>）</a:t>
            </a:r>
            <a:endParaRPr sz="2000">
              <a:latin typeface="微软雅黑"/>
              <a:cs typeface="微软雅黑"/>
            </a:endParaRPr>
          </a:p>
          <a:p>
            <a:pPr marL="545465" indent="-533400">
              <a:lnSpc>
                <a:spcPct val="100000"/>
              </a:lnSpc>
              <a:spcBef>
                <a:spcPts val="855"/>
              </a:spcBef>
              <a:buClr>
                <a:srgbClr val="696363"/>
              </a:buClr>
              <a:buSzPct val="93750"/>
              <a:buFont typeface="Wingdings"/>
              <a:buChar char=""/>
              <a:tabLst>
                <a:tab pos="545465" algn="l"/>
                <a:tab pos="546100" algn="l"/>
              </a:tabLst>
            </a:pPr>
            <a:r>
              <a:rPr dirty="0" sz="2400" spc="-10" b="1">
                <a:latin typeface="微软雅黑"/>
                <a:cs typeface="微软雅黑"/>
              </a:rPr>
              <a:t>进程的相互制约关系</a:t>
            </a:r>
            <a:endParaRPr sz="2400">
              <a:latin typeface="微软雅黑"/>
              <a:cs typeface="微软雅黑"/>
            </a:endParaRPr>
          </a:p>
          <a:p>
            <a:pPr lvl="1" marL="1002665" indent="-534035">
              <a:lnSpc>
                <a:spcPct val="100000"/>
              </a:lnSpc>
              <a:spcBef>
                <a:spcPts val="735"/>
              </a:spcBef>
              <a:buClr>
                <a:srgbClr val="696363"/>
              </a:buClr>
              <a:buSzPct val="95000"/>
              <a:buFont typeface="Wingdings"/>
              <a:buChar char=""/>
              <a:tabLst>
                <a:tab pos="1002665" algn="l"/>
                <a:tab pos="1003300" algn="l"/>
              </a:tabLst>
            </a:pPr>
            <a:r>
              <a:rPr dirty="0" sz="2000" spc="-10">
                <a:latin typeface="微软雅黑"/>
                <a:cs typeface="微软雅黑"/>
              </a:rPr>
              <a:t>进程互斥：临界资源、临界区</a:t>
            </a:r>
            <a:endParaRPr sz="2000">
              <a:latin typeface="微软雅黑"/>
              <a:cs typeface="微软雅黑"/>
            </a:endParaRPr>
          </a:p>
          <a:p>
            <a:pPr lvl="1" marL="1002665" indent="-534035">
              <a:lnSpc>
                <a:spcPct val="100000"/>
              </a:lnSpc>
              <a:spcBef>
                <a:spcPts val="720"/>
              </a:spcBef>
              <a:buClr>
                <a:srgbClr val="696363"/>
              </a:buClr>
              <a:buSzPct val="95000"/>
              <a:buFont typeface="Wingdings"/>
              <a:buChar char=""/>
              <a:tabLst>
                <a:tab pos="1002665" algn="l"/>
                <a:tab pos="1003300" algn="l"/>
              </a:tabLst>
            </a:pPr>
            <a:r>
              <a:rPr dirty="0" sz="2000" spc="-20">
                <a:latin typeface="微软雅黑"/>
                <a:cs typeface="微软雅黑"/>
              </a:rPr>
              <a:t>进程同步</a:t>
            </a:r>
            <a:endParaRPr sz="2000">
              <a:latin typeface="微软雅黑"/>
              <a:cs typeface="微软雅黑"/>
            </a:endParaRPr>
          </a:p>
        </p:txBody>
      </p:sp>
      <p:sp>
        <p:nvSpPr>
          <p:cNvPr id="6" name="object 6"/>
          <p:cNvSpPr txBox="1">
            <a:spLocks noGrp="1"/>
          </p:cNvSpPr>
          <p:nvPr>
            <p:ph type="title"/>
          </p:nvPr>
        </p:nvSpPr>
        <p:spPr>
          <a:xfrm>
            <a:off x="796239" y="301828"/>
            <a:ext cx="2520950" cy="635000"/>
          </a:xfrm>
          <a:prstGeom prst="rect"/>
        </p:spPr>
        <p:txBody>
          <a:bodyPr wrap="square" lIns="0" tIns="12065" rIns="0" bIns="0" rtlCol="0" vert="horz">
            <a:spAutoFit/>
          </a:bodyPr>
          <a:lstStyle/>
          <a:p>
            <a:pPr marL="12700">
              <a:lnSpc>
                <a:spcPct val="100000"/>
              </a:lnSpc>
              <a:spcBef>
                <a:spcPts val="95"/>
              </a:spcBef>
            </a:pPr>
            <a:r>
              <a:rPr dirty="0" sz="4000" spc="-40">
                <a:solidFill>
                  <a:srgbClr val="FFFFFF"/>
                </a:solidFill>
              </a:rPr>
              <a:t>第4</a:t>
            </a:r>
            <a:r>
              <a:rPr dirty="0" sz="4000" spc="-25">
                <a:solidFill>
                  <a:srgbClr val="FFFFFF"/>
                </a:solidFill>
              </a:rPr>
              <a:t>章 小</a:t>
            </a:r>
            <a:r>
              <a:rPr dirty="0" sz="4000" spc="-50">
                <a:solidFill>
                  <a:srgbClr val="FFFFFF"/>
                </a:solidFill>
              </a:rPr>
              <a:t>结</a:t>
            </a:r>
            <a:endParaRPr sz="40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0" y="0"/>
            <a:ext cx="12192000" cy="6857999"/>
          </a:xfrm>
          <a:prstGeom prst="rect">
            <a:avLst/>
          </a:prstGeom>
        </p:spPr>
      </p:pic>
      <p:sp>
        <p:nvSpPr>
          <p:cNvPr id="3" name="object 3" descr=""/>
          <p:cNvSpPr/>
          <p:nvPr/>
        </p:nvSpPr>
        <p:spPr>
          <a:xfrm>
            <a:off x="0" y="0"/>
            <a:ext cx="12192000" cy="1125220"/>
          </a:xfrm>
          <a:custGeom>
            <a:avLst/>
            <a:gdLst/>
            <a:ahLst/>
            <a:cxnLst/>
            <a:rect l="l" t="t" r="r" b="b"/>
            <a:pathLst>
              <a:path w="12192000" h="1125220">
                <a:moveTo>
                  <a:pt x="0" y="0"/>
                </a:moveTo>
                <a:lnTo>
                  <a:pt x="0" y="1124712"/>
                </a:lnTo>
                <a:lnTo>
                  <a:pt x="12191999" y="1124712"/>
                </a:lnTo>
                <a:lnTo>
                  <a:pt x="12191999" y="0"/>
                </a:lnTo>
                <a:lnTo>
                  <a:pt x="0" y="0"/>
                </a:lnTo>
                <a:close/>
              </a:path>
            </a:pathLst>
          </a:custGeom>
          <a:solidFill>
            <a:srgbClr val="1F517B"/>
          </a:solidFill>
        </p:spPr>
        <p:txBody>
          <a:bodyPr wrap="square" lIns="0" tIns="0" rIns="0" bIns="0" rtlCol="0"/>
          <a:lstStyle/>
          <a:p/>
        </p:txBody>
      </p:sp>
      <p:sp>
        <p:nvSpPr>
          <p:cNvPr id="4" name="object 4" descr=""/>
          <p:cNvSpPr/>
          <p:nvPr/>
        </p:nvSpPr>
        <p:spPr>
          <a:xfrm>
            <a:off x="12191" y="6691883"/>
            <a:ext cx="12179935" cy="166370"/>
          </a:xfrm>
          <a:custGeom>
            <a:avLst/>
            <a:gdLst/>
            <a:ahLst/>
            <a:cxnLst/>
            <a:rect l="l" t="t" r="r" b="b"/>
            <a:pathLst>
              <a:path w="12179935" h="166370">
                <a:moveTo>
                  <a:pt x="12179808" y="0"/>
                </a:moveTo>
                <a:lnTo>
                  <a:pt x="0" y="0"/>
                </a:lnTo>
                <a:lnTo>
                  <a:pt x="0" y="166114"/>
                </a:lnTo>
                <a:lnTo>
                  <a:pt x="12179808" y="166114"/>
                </a:lnTo>
                <a:lnTo>
                  <a:pt x="12179808" y="0"/>
                </a:lnTo>
                <a:close/>
              </a:path>
            </a:pathLst>
          </a:custGeom>
          <a:solidFill>
            <a:srgbClr val="1F517B"/>
          </a:solidFill>
        </p:spPr>
        <p:txBody>
          <a:bodyPr wrap="square" lIns="0" tIns="0" rIns="0" bIns="0" rtlCol="0"/>
          <a:lstStyle/>
          <a:p/>
        </p:txBody>
      </p:sp>
      <p:sp>
        <p:nvSpPr>
          <p:cNvPr id="5" name="object 5" descr=""/>
          <p:cNvSpPr txBox="1"/>
          <p:nvPr/>
        </p:nvSpPr>
        <p:spPr>
          <a:xfrm>
            <a:off x="983081" y="1284892"/>
            <a:ext cx="9758045" cy="4704080"/>
          </a:xfrm>
          <a:prstGeom prst="rect">
            <a:avLst/>
          </a:prstGeom>
        </p:spPr>
        <p:txBody>
          <a:bodyPr wrap="square" lIns="0" tIns="121920" rIns="0" bIns="0" rtlCol="0" vert="horz">
            <a:spAutoFit/>
          </a:bodyPr>
          <a:lstStyle/>
          <a:p>
            <a:pPr marL="546100" indent="-534035">
              <a:lnSpc>
                <a:spcPct val="100000"/>
              </a:lnSpc>
              <a:spcBef>
                <a:spcPts val="960"/>
              </a:spcBef>
              <a:buClr>
                <a:srgbClr val="696363"/>
              </a:buClr>
              <a:buSzPct val="93750"/>
              <a:buFont typeface="Wingdings"/>
              <a:buChar char=""/>
              <a:tabLst>
                <a:tab pos="546100" algn="l"/>
                <a:tab pos="546735" algn="l"/>
              </a:tabLst>
            </a:pPr>
            <a:r>
              <a:rPr dirty="0" sz="2400" b="1">
                <a:latin typeface="微软雅黑"/>
                <a:cs typeface="微软雅黑"/>
              </a:rPr>
              <a:t>进程同步机构：</a:t>
            </a:r>
            <a:r>
              <a:rPr dirty="0" sz="2400" spc="-10">
                <a:latin typeface="微软雅黑"/>
                <a:cs typeface="微软雅黑"/>
              </a:rPr>
              <a:t>锁、信号灯</a:t>
            </a:r>
            <a:endParaRPr sz="2400">
              <a:latin typeface="微软雅黑"/>
              <a:cs typeface="微软雅黑"/>
            </a:endParaRPr>
          </a:p>
          <a:p>
            <a:pPr marL="546100" indent="-534035">
              <a:lnSpc>
                <a:spcPct val="100000"/>
              </a:lnSpc>
              <a:spcBef>
                <a:spcPts val="865"/>
              </a:spcBef>
              <a:buClr>
                <a:srgbClr val="696363"/>
              </a:buClr>
              <a:buSzPct val="93750"/>
              <a:buFont typeface="Wingdings"/>
              <a:buChar char=""/>
              <a:tabLst>
                <a:tab pos="546100" algn="l"/>
                <a:tab pos="546735" algn="l"/>
              </a:tabLst>
            </a:pPr>
            <a:r>
              <a:rPr dirty="0" sz="2400" spc="-15" b="1">
                <a:latin typeface="微软雅黑"/>
                <a:cs typeface="微软雅黑"/>
              </a:rPr>
              <a:t>进程同步与互斥的实现</a:t>
            </a:r>
            <a:endParaRPr sz="2400">
              <a:latin typeface="微软雅黑"/>
              <a:cs typeface="微软雅黑"/>
            </a:endParaRPr>
          </a:p>
          <a:p>
            <a:pPr lvl="1" marL="1003300" indent="-534035">
              <a:lnSpc>
                <a:spcPct val="100000"/>
              </a:lnSpc>
              <a:spcBef>
                <a:spcPts val="735"/>
              </a:spcBef>
              <a:buClr>
                <a:srgbClr val="696363"/>
              </a:buClr>
              <a:buSzPct val="95000"/>
              <a:buFont typeface="Wingdings"/>
              <a:buChar char=""/>
              <a:tabLst>
                <a:tab pos="1003300" algn="l"/>
                <a:tab pos="1003935" algn="l"/>
              </a:tabLst>
            </a:pPr>
            <a:r>
              <a:rPr dirty="0" sz="2000">
                <a:latin typeface="微软雅黑"/>
                <a:cs typeface="微软雅黑"/>
              </a:rPr>
              <a:t>用信号灯的</a:t>
            </a:r>
            <a:r>
              <a:rPr dirty="0" sz="2000" spc="-10">
                <a:latin typeface="Arial"/>
                <a:cs typeface="Arial"/>
              </a:rPr>
              <a:t>P</a:t>
            </a:r>
            <a:r>
              <a:rPr dirty="0" sz="2000">
                <a:latin typeface="微软雅黑"/>
                <a:cs typeface="微软雅黑"/>
              </a:rPr>
              <a:t>、</a:t>
            </a:r>
            <a:r>
              <a:rPr dirty="0" sz="2000" spc="-10">
                <a:latin typeface="Arial"/>
                <a:cs typeface="Arial"/>
              </a:rPr>
              <a:t>V</a:t>
            </a:r>
            <a:r>
              <a:rPr dirty="0" sz="2000" spc="-10">
                <a:latin typeface="微软雅黑"/>
                <a:cs typeface="微软雅黑"/>
              </a:rPr>
              <a:t>操作实现进程互斥</a:t>
            </a:r>
            <a:endParaRPr sz="2000">
              <a:latin typeface="微软雅黑"/>
              <a:cs typeface="微软雅黑"/>
            </a:endParaRPr>
          </a:p>
          <a:p>
            <a:pPr lvl="1" marL="1003300" indent="-534035">
              <a:lnSpc>
                <a:spcPct val="100000"/>
              </a:lnSpc>
              <a:spcBef>
                <a:spcPts val="720"/>
              </a:spcBef>
              <a:buClr>
                <a:srgbClr val="696363"/>
              </a:buClr>
              <a:buSzPct val="95000"/>
              <a:buFont typeface="Wingdings"/>
              <a:buChar char=""/>
              <a:tabLst>
                <a:tab pos="1003300" algn="l"/>
                <a:tab pos="1003935" algn="l"/>
              </a:tabLst>
            </a:pPr>
            <a:r>
              <a:rPr dirty="0" sz="2000" spc="-20">
                <a:latin typeface="微软雅黑"/>
                <a:cs typeface="微软雅黑"/>
              </a:rPr>
              <a:t>两类同步问题的解答：合作进程的执行次序、共享缓冲区的合作进程的同步</a:t>
            </a:r>
            <a:endParaRPr sz="2000">
              <a:latin typeface="微软雅黑"/>
              <a:cs typeface="微软雅黑"/>
            </a:endParaRPr>
          </a:p>
          <a:p>
            <a:pPr lvl="1" marL="1003300" indent="-534035">
              <a:lnSpc>
                <a:spcPct val="100000"/>
              </a:lnSpc>
              <a:spcBef>
                <a:spcPts val="720"/>
              </a:spcBef>
              <a:buClr>
                <a:srgbClr val="696363"/>
              </a:buClr>
              <a:buSzPct val="95000"/>
              <a:buFont typeface="Wingdings"/>
              <a:buChar char=""/>
              <a:tabLst>
                <a:tab pos="1003300" algn="l"/>
                <a:tab pos="1003935" algn="l"/>
              </a:tabLst>
            </a:pPr>
            <a:r>
              <a:rPr dirty="0" sz="2000">
                <a:latin typeface="微软雅黑"/>
                <a:cs typeface="微软雅黑"/>
              </a:rPr>
              <a:t>生产者</a:t>
            </a:r>
            <a:r>
              <a:rPr dirty="0" sz="2000">
                <a:latin typeface="Arial"/>
                <a:cs typeface="Arial"/>
              </a:rPr>
              <a:t>——</a:t>
            </a:r>
            <a:r>
              <a:rPr dirty="0" sz="2000" spc="-15">
                <a:latin typeface="微软雅黑"/>
                <a:cs typeface="微软雅黑"/>
              </a:rPr>
              <a:t>消费者问题及解答</a:t>
            </a:r>
            <a:endParaRPr sz="2000">
              <a:latin typeface="微软雅黑"/>
              <a:cs typeface="微软雅黑"/>
            </a:endParaRPr>
          </a:p>
          <a:p>
            <a:pPr marL="546100" indent="-534035">
              <a:lnSpc>
                <a:spcPct val="100000"/>
              </a:lnSpc>
              <a:spcBef>
                <a:spcPts val="850"/>
              </a:spcBef>
              <a:buClr>
                <a:srgbClr val="696363"/>
              </a:buClr>
              <a:buSzPct val="93750"/>
              <a:buFont typeface="Wingdings"/>
              <a:buChar char=""/>
              <a:tabLst>
                <a:tab pos="546100" algn="l"/>
                <a:tab pos="546735" algn="l"/>
              </a:tabLst>
            </a:pPr>
            <a:r>
              <a:rPr dirty="0" sz="2400" spc="-15" b="1">
                <a:latin typeface="微软雅黑"/>
                <a:cs typeface="微软雅黑"/>
              </a:rPr>
              <a:t>进程通信</a:t>
            </a:r>
            <a:endParaRPr sz="2400">
              <a:latin typeface="微软雅黑"/>
              <a:cs typeface="微软雅黑"/>
            </a:endParaRPr>
          </a:p>
          <a:p>
            <a:pPr lvl="1" marL="1003300" indent="-534035">
              <a:lnSpc>
                <a:spcPct val="100000"/>
              </a:lnSpc>
              <a:spcBef>
                <a:spcPts val="740"/>
              </a:spcBef>
              <a:buClr>
                <a:srgbClr val="696363"/>
              </a:buClr>
              <a:buSzPct val="95000"/>
              <a:buFont typeface="Wingdings"/>
              <a:buChar char=""/>
              <a:tabLst>
                <a:tab pos="1003300" algn="l"/>
                <a:tab pos="1003935" algn="l"/>
              </a:tabLst>
            </a:pPr>
            <a:r>
              <a:rPr dirty="0" sz="2000" spc="-10">
                <a:latin typeface="微软雅黑"/>
                <a:cs typeface="微软雅黑"/>
              </a:rPr>
              <a:t>进程通信的基本概念</a:t>
            </a:r>
            <a:endParaRPr sz="2000">
              <a:latin typeface="微软雅黑"/>
              <a:cs typeface="微软雅黑"/>
            </a:endParaRPr>
          </a:p>
          <a:p>
            <a:pPr lvl="1" marL="1003300" indent="-534035">
              <a:lnSpc>
                <a:spcPct val="100000"/>
              </a:lnSpc>
              <a:spcBef>
                <a:spcPts val="720"/>
              </a:spcBef>
              <a:buClr>
                <a:srgbClr val="696363"/>
              </a:buClr>
              <a:buSzPct val="95000"/>
              <a:buFont typeface="Wingdings"/>
              <a:buChar char=""/>
              <a:tabLst>
                <a:tab pos="1003300" algn="l"/>
                <a:tab pos="1003935" algn="l"/>
              </a:tabLst>
            </a:pPr>
            <a:r>
              <a:rPr dirty="0" sz="2000" spc="-10">
                <a:latin typeface="Arial"/>
                <a:cs typeface="Arial"/>
              </a:rPr>
              <a:t>Linux</a:t>
            </a:r>
            <a:r>
              <a:rPr dirty="0" sz="2000" spc="-10">
                <a:latin typeface="微软雅黑"/>
                <a:cs typeface="微软雅黑"/>
              </a:rPr>
              <a:t>中的进程通信机制（</a:t>
            </a:r>
            <a:r>
              <a:rPr dirty="0" sz="2000" spc="-15">
                <a:latin typeface="微软雅黑"/>
                <a:cs typeface="微软雅黑"/>
              </a:rPr>
              <a:t>软中断信号、管道、消息队列、共享内存、信号量</a:t>
            </a:r>
            <a:r>
              <a:rPr dirty="0" sz="2000" spc="-50">
                <a:latin typeface="微软雅黑"/>
                <a:cs typeface="微软雅黑"/>
              </a:rPr>
              <a:t>）</a:t>
            </a:r>
            <a:endParaRPr sz="2000">
              <a:latin typeface="微软雅黑"/>
              <a:cs typeface="微软雅黑"/>
            </a:endParaRPr>
          </a:p>
          <a:p>
            <a:pPr marL="546100" indent="-534035">
              <a:lnSpc>
                <a:spcPct val="100000"/>
              </a:lnSpc>
              <a:spcBef>
                <a:spcPts val="850"/>
              </a:spcBef>
              <a:buClr>
                <a:srgbClr val="696363"/>
              </a:buClr>
              <a:buSzPct val="93750"/>
              <a:buFont typeface="Wingdings"/>
              <a:buChar char=""/>
              <a:tabLst>
                <a:tab pos="546100" algn="l"/>
                <a:tab pos="546735" algn="l"/>
              </a:tabLst>
            </a:pPr>
            <a:r>
              <a:rPr dirty="0" sz="2400" spc="-25" b="1">
                <a:latin typeface="微软雅黑"/>
                <a:cs typeface="微软雅黑"/>
              </a:rPr>
              <a:t>线程</a:t>
            </a:r>
            <a:endParaRPr sz="2400">
              <a:latin typeface="微软雅黑"/>
              <a:cs typeface="微软雅黑"/>
            </a:endParaRPr>
          </a:p>
          <a:p>
            <a:pPr lvl="1" marL="1003300" indent="-534035">
              <a:lnSpc>
                <a:spcPct val="100000"/>
              </a:lnSpc>
              <a:spcBef>
                <a:spcPts val="735"/>
              </a:spcBef>
              <a:buClr>
                <a:srgbClr val="696363"/>
              </a:buClr>
              <a:buSzPct val="95000"/>
              <a:buFont typeface="Wingdings"/>
              <a:buChar char=""/>
              <a:tabLst>
                <a:tab pos="1003300" algn="l"/>
                <a:tab pos="1003935" algn="l"/>
              </a:tabLst>
            </a:pPr>
            <a:r>
              <a:rPr dirty="0" sz="2000" spc="-20">
                <a:latin typeface="微软雅黑"/>
                <a:cs typeface="微软雅黑"/>
              </a:rPr>
              <a:t>线程的定义、线程与进程的区别、线程的特点、线程的实现方式</a:t>
            </a:r>
            <a:endParaRPr sz="2000">
              <a:latin typeface="微软雅黑"/>
              <a:cs typeface="微软雅黑"/>
            </a:endParaRPr>
          </a:p>
          <a:p>
            <a:pPr lvl="1" marL="1003300" indent="-534035">
              <a:lnSpc>
                <a:spcPct val="100000"/>
              </a:lnSpc>
              <a:spcBef>
                <a:spcPts val="720"/>
              </a:spcBef>
              <a:buClr>
                <a:srgbClr val="696363"/>
              </a:buClr>
              <a:buSzPct val="95000"/>
              <a:buFont typeface="Wingdings"/>
              <a:buChar char=""/>
              <a:tabLst>
                <a:tab pos="1003300" algn="l"/>
                <a:tab pos="1003935" algn="l"/>
              </a:tabLst>
            </a:pPr>
            <a:r>
              <a:rPr dirty="0" sz="2000" spc="-10">
                <a:latin typeface="Arial"/>
                <a:cs typeface="Arial"/>
              </a:rPr>
              <a:t>Linux</a:t>
            </a:r>
            <a:r>
              <a:rPr dirty="0" sz="2000" spc="-20">
                <a:latin typeface="微软雅黑"/>
                <a:cs typeface="微软雅黑"/>
              </a:rPr>
              <a:t>的线程库函数</a:t>
            </a:r>
            <a:endParaRPr sz="2000">
              <a:latin typeface="微软雅黑"/>
              <a:cs typeface="微软雅黑"/>
            </a:endParaRPr>
          </a:p>
        </p:txBody>
      </p:sp>
      <p:sp>
        <p:nvSpPr>
          <p:cNvPr id="6" name="object 6"/>
          <p:cNvSpPr txBox="1">
            <a:spLocks noGrp="1"/>
          </p:cNvSpPr>
          <p:nvPr>
            <p:ph type="title"/>
          </p:nvPr>
        </p:nvSpPr>
        <p:spPr>
          <a:xfrm>
            <a:off x="796239" y="301828"/>
            <a:ext cx="4043045" cy="635000"/>
          </a:xfrm>
          <a:prstGeom prst="rect"/>
        </p:spPr>
        <p:txBody>
          <a:bodyPr wrap="square" lIns="0" tIns="12065" rIns="0" bIns="0" rtlCol="0" vert="horz">
            <a:spAutoFit/>
          </a:bodyPr>
          <a:lstStyle/>
          <a:p>
            <a:pPr marL="12700">
              <a:lnSpc>
                <a:spcPct val="100000"/>
              </a:lnSpc>
              <a:spcBef>
                <a:spcPts val="95"/>
              </a:spcBef>
            </a:pPr>
            <a:r>
              <a:rPr dirty="0" sz="4000" spc="-40">
                <a:solidFill>
                  <a:srgbClr val="FFFFFF"/>
                </a:solidFill>
              </a:rPr>
              <a:t>第4</a:t>
            </a:r>
            <a:r>
              <a:rPr dirty="0" sz="4000" spc="-25">
                <a:solidFill>
                  <a:srgbClr val="FFFFFF"/>
                </a:solidFill>
              </a:rPr>
              <a:t>章 小</a:t>
            </a:r>
            <a:r>
              <a:rPr dirty="0" sz="4000" spc="-45">
                <a:solidFill>
                  <a:srgbClr val="FFFFFF"/>
                </a:solidFill>
              </a:rPr>
              <a:t>结</a:t>
            </a:r>
            <a:r>
              <a:rPr dirty="0" sz="4000" spc="-45">
                <a:solidFill>
                  <a:srgbClr val="FFFFFF"/>
                </a:solidFill>
              </a:rPr>
              <a:t>（</a:t>
            </a:r>
            <a:r>
              <a:rPr dirty="0" sz="4000" spc="-45">
                <a:solidFill>
                  <a:srgbClr val="FFFFFF"/>
                </a:solidFill>
              </a:rPr>
              <a:t>续</a:t>
            </a:r>
            <a:r>
              <a:rPr dirty="0" sz="4000" spc="-50">
                <a:solidFill>
                  <a:srgbClr val="FFFFFF"/>
                </a:solidFill>
              </a:rPr>
              <a:t>）</a:t>
            </a:r>
            <a:endParaRPr sz="4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descr=""/>
          <p:cNvGrpSpPr/>
          <p:nvPr/>
        </p:nvGrpSpPr>
        <p:grpSpPr>
          <a:xfrm>
            <a:off x="358140" y="219456"/>
            <a:ext cx="3622040" cy="787400"/>
            <a:chOff x="358140" y="219456"/>
            <a:chExt cx="3622040" cy="787400"/>
          </a:xfrm>
        </p:grpSpPr>
        <p:pic>
          <p:nvPicPr>
            <p:cNvPr id="3" name="object 3" descr=""/>
            <p:cNvPicPr/>
            <p:nvPr/>
          </p:nvPicPr>
          <p:blipFill>
            <a:blip r:embed="rId2" cstate="print"/>
            <a:stretch>
              <a:fillRect/>
            </a:stretch>
          </p:blipFill>
          <p:spPr>
            <a:xfrm>
              <a:off x="358140" y="219456"/>
              <a:ext cx="1433322" cy="787146"/>
            </a:xfrm>
            <a:prstGeom prst="rect">
              <a:avLst/>
            </a:prstGeom>
          </p:spPr>
        </p:pic>
        <p:pic>
          <p:nvPicPr>
            <p:cNvPr id="4" name="object 4" descr=""/>
            <p:cNvPicPr/>
            <p:nvPr/>
          </p:nvPicPr>
          <p:blipFill>
            <a:blip r:embed="rId3" cstate="print"/>
            <a:stretch>
              <a:fillRect/>
            </a:stretch>
          </p:blipFill>
          <p:spPr>
            <a:xfrm>
              <a:off x="1324356" y="219456"/>
              <a:ext cx="1235202" cy="787146"/>
            </a:xfrm>
            <a:prstGeom prst="rect">
              <a:avLst/>
            </a:prstGeom>
          </p:spPr>
        </p:pic>
        <p:pic>
          <p:nvPicPr>
            <p:cNvPr id="5" name="object 5" descr=""/>
            <p:cNvPicPr/>
            <p:nvPr/>
          </p:nvPicPr>
          <p:blipFill>
            <a:blip r:embed="rId4" cstate="print"/>
            <a:stretch>
              <a:fillRect/>
            </a:stretch>
          </p:blipFill>
          <p:spPr>
            <a:xfrm>
              <a:off x="2092451" y="219456"/>
              <a:ext cx="1887474" cy="787146"/>
            </a:xfrm>
            <a:prstGeom prst="rect">
              <a:avLst/>
            </a:prstGeom>
          </p:spPr>
        </p:pic>
      </p:grpSp>
      <p:sp>
        <p:nvSpPr>
          <p:cNvPr id="6" name="object 6"/>
          <p:cNvSpPr txBox="1">
            <a:spLocks noGrp="1"/>
          </p:cNvSpPr>
          <p:nvPr>
            <p:ph type="title"/>
          </p:nvPr>
        </p:nvSpPr>
        <p:spPr>
          <a:xfrm>
            <a:off x="566724" y="309498"/>
            <a:ext cx="3180715" cy="452120"/>
          </a:xfrm>
          <a:prstGeom prst="rect"/>
        </p:spPr>
        <p:txBody>
          <a:bodyPr wrap="square" lIns="0" tIns="12065" rIns="0" bIns="0" rtlCol="0" vert="horz">
            <a:spAutoFit/>
          </a:bodyPr>
          <a:lstStyle/>
          <a:p>
            <a:pPr marL="12700">
              <a:lnSpc>
                <a:spcPct val="100000"/>
              </a:lnSpc>
              <a:spcBef>
                <a:spcPts val="95"/>
              </a:spcBef>
            </a:pPr>
            <a:r>
              <a:rPr dirty="0" spc="-25"/>
              <a:t>Linux</a:t>
            </a:r>
            <a:r>
              <a:rPr dirty="0" spc="-30"/>
              <a:t>——</a:t>
            </a:r>
            <a:r>
              <a:rPr dirty="0" spc="-35"/>
              <a:t>消</a:t>
            </a:r>
            <a:r>
              <a:rPr dirty="0" spc="-35"/>
              <a:t>息</a:t>
            </a:r>
            <a:r>
              <a:rPr dirty="0" spc="-35"/>
              <a:t>队</a:t>
            </a:r>
            <a:r>
              <a:rPr dirty="0" spc="-50"/>
              <a:t>列</a:t>
            </a:r>
          </a:p>
        </p:txBody>
      </p:sp>
      <p:sp>
        <p:nvSpPr>
          <p:cNvPr id="7" name="object 7" descr=""/>
          <p:cNvSpPr txBox="1"/>
          <p:nvPr/>
        </p:nvSpPr>
        <p:spPr>
          <a:xfrm>
            <a:off x="750214" y="1060577"/>
            <a:ext cx="10427970" cy="977265"/>
          </a:xfrm>
          <a:prstGeom prst="rect">
            <a:avLst/>
          </a:prstGeom>
        </p:spPr>
        <p:txBody>
          <a:bodyPr wrap="square" lIns="0" tIns="122555" rIns="0" bIns="0" rtlCol="0" vert="horz">
            <a:spAutoFit/>
          </a:bodyPr>
          <a:lstStyle/>
          <a:p>
            <a:pPr marL="355600" indent="-342900">
              <a:lnSpc>
                <a:spcPct val="100000"/>
              </a:lnSpc>
              <a:spcBef>
                <a:spcPts val="965"/>
              </a:spcBef>
              <a:buClr>
                <a:srgbClr val="1F517B"/>
              </a:buClr>
              <a:buSzPct val="93750"/>
              <a:buFont typeface="Wingdings"/>
              <a:buChar char=""/>
              <a:tabLst>
                <a:tab pos="355600" algn="l"/>
              </a:tabLst>
            </a:pPr>
            <a:r>
              <a:rPr dirty="0" sz="2400" spc="-5">
                <a:latin typeface="微软雅黑"/>
                <a:cs typeface="微软雅黑"/>
              </a:rPr>
              <a:t>消息队列是消息的链接表，存放在内核中并由消息队列标识符标识。</a:t>
            </a:r>
            <a:endParaRPr sz="2400">
              <a:latin typeface="微软雅黑"/>
              <a:cs typeface="微软雅黑"/>
            </a:endParaRPr>
          </a:p>
          <a:p>
            <a:pPr marL="355600" indent="-342900">
              <a:lnSpc>
                <a:spcPct val="100000"/>
              </a:lnSpc>
              <a:spcBef>
                <a:spcPts val="865"/>
              </a:spcBef>
              <a:buClr>
                <a:srgbClr val="1F517B"/>
              </a:buClr>
              <a:buSzPct val="93750"/>
              <a:buFont typeface="Wingdings"/>
              <a:buChar char=""/>
              <a:tabLst>
                <a:tab pos="355600" algn="l"/>
              </a:tabLst>
            </a:pPr>
            <a:r>
              <a:rPr dirty="0" sz="2400" spc="-5">
                <a:latin typeface="微软雅黑"/>
                <a:cs typeface="微软雅黑"/>
              </a:rPr>
              <a:t>每一条消息都有自己的消息类型，每种类型的消息都被对应的链表所维护。</a:t>
            </a:r>
            <a:endParaRPr sz="2400">
              <a:latin typeface="微软雅黑"/>
              <a:cs typeface="微软雅黑"/>
            </a:endParaRPr>
          </a:p>
        </p:txBody>
      </p:sp>
      <p:pic>
        <p:nvPicPr>
          <p:cNvPr id="8" name="object 8" descr=""/>
          <p:cNvPicPr/>
          <p:nvPr/>
        </p:nvPicPr>
        <p:blipFill>
          <a:blip r:embed="rId5" cstate="print"/>
          <a:stretch>
            <a:fillRect/>
          </a:stretch>
        </p:blipFill>
        <p:spPr>
          <a:xfrm>
            <a:off x="2833116" y="2427732"/>
            <a:ext cx="6525768" cy="3596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358140" y="219456"/>
            <a:ext cx="2952750" cy="787146"/>
          </a:xfrm>
          <a:prstGeom prst="rect">
            <a:avLst/>
          </a:prstGeom>
        </p:spPr>
      </p:pic>
      <p:sp>
        <p:nvSpPr>
          <p:cNvPr id="3" name="object 3"/>
          <p:cNvSpPr txBox="1">
            <a:spLocks noGrp="1"/>
          </p:cNvSpPr>
          <p:nvPr>
            <p:ph type="title"/>
          </p:nvPr>
        </p:nvSpPr>
        <p:spPr>
          <a:xfrm>
            <a:off x="566724" y="309498"/>
            <a:ext cx="2511425" cy="452120"/>
          </a:xfrm>
          <a:prstGeom prst="rect"/>
        </p:spPr>
        <p:txBody>
          <a:bodyPr wrap="square" lIns="0" tIns="12065" rIns="0" bIns="0" rtlCol="0" vert="horz">
            <a:spAutoFit/>
          </a:bodyPr>
          <a:lstStyle/>
          <a:p>
            <a:pPr marL="12700">
              <a:lnSpc>
                <a:spcPct val="100000"/>
              </a:lnSpc>
              <a:spcBef>
                <a:spcPts val="95"/>
              </a:spcBef>
            </a:pPr>
            <a:r>
              <a:rPr dirty="0" spc="-35"/>
              <a:t>消</a:t>
            </a:r>
            <a:r>
              <a:rPr dirty="0" spc="-35"/>
              <a:t>息</a:t>
            </a:r>
            <a:r>
              <a:rPr dirty="0" spc="-35"/>
              <a:t>队</a:t>
            </a:r>
            <a:r>
              <a:rPr dirty="0" spc="-35"/>
              <a:t>列</a:t>
            </a:r>
            <a:r>
              <a:rPr dirty="0" spc="-35"/>
              <a:t>的</a:t>
            </a:r>
            <a:r>
              <a:rPr dirty="0" spc="-35"/>
              <a:t>创</a:t>
            </a:r>
            <a:r>
              <a:rPr dirty="0" spc="-50"/>
              <a:t>建</a:t>
            </a:r>
          </a:p>
        </p:txBody>
      </p:sp>
      <p:sp>
        <p:nvSpPr>
          <p:cNvPr id="4" name="object 4" descr=""/>
          <p:cNvSpPr txBox="1"/>
          <p:nvPr/>
        </p:nvSpPr>
        <p:spPr>
          <a:xfrm>
            <a:off x="1557274" y="1657553"/>
            <a:ext cx="8862695" cy="3745865"/>
          </a:xfrm>
          <a:prstGeom prst="rect">
            <a:avLst/>
          </a:prstGeom>
        </p:spPr>
        <p:txBody>
          <a:bodyPr wrap="square" lIns="0" tIns="12700" rIns="0" bIns="0" rtlCol="0" vert="horz">
            <a:spAutoFit/>
          </a:bodyPr>
          <a:lstStyle/>
          <a:p>
            <a:pPr marL="12700">
              <a:lnSpc>
                <a:spcPct val="100000"/>
              </a:lnSpc>
              <a:spcBef>
                <a:spcPts val="100"/>
              </a:spcBef>
            </a:pPr>
            <a:r>
              <a:rPr dirty="0" sz="2400" b="1">
                <a:solidFill>
                  <a:srgbClr val="C00000"/>
                </a:solidFill>
                <a:latin typeface="微软雅黑"/>
                <a:cs typeface="微软雅黑"/>
              </a:rPr>
              <a:t>int</a:t>
            </a:r>
            <a:r>
              <a:rPr dirty="0" sz="2400" spc="-65" b="1">
                <a:solidFill>
                  <a:srgbClr val="C00000"/>
                </a:solidFill>
                <a:latin typeface="微软雅黑"/>
                <a:cs typeface="微软雅黑"/>
              </a:rPr>
              <a:t> </a:t>
            </a:r>
            <a:r>
              <a:rPr dirty="0" sz="2400" b="1">
                <a:solidFill>
                  <a:srgbClr val="C00000"/>
                </a:solidFill>
                <a:latin typeface="微软雅黑"/>
                <a:cs typeface="微软雅黑"/>
              </a:rPr>
              <a:t>msgget(key_t</a:t>
            </a:r>
            <a:r>
              <a:rPr dirty="0" sz="2400" spc="-40" b="1">
                <a:solidFill>
                  <a:srgbClr val="C00000"/>
                </a:solidFill>
                <a:latin typeface="微软雅黑"/>
                <a:cs typeface="微软雅黑"/>
              </a:rPr>
              <a:t> </a:t>
            </a:r>
            <a:r>
              <a:rPr dirty="0" sz="2400" spc="-10" b="1">
                <a:solidFill>
                  <a:srgbClr val="C00000"/>
                </a:solidFill>
                <a:latin typeface="微软雅黑"/>
                <a:cs typeface="微软雅黑"/>
              </a:rPr>
              <a:t>key,</a:t>
            </a:r>
            <a:r>
              <a:rPr dirty="0" sz="2400" spc="-60" b="1">
                <a:solidFill>
                  <a:srgbClr val="C00000"/>
                </a:solidFill>
                <a:latin typeface="微软雅黑"/>
                <a:cs typeface="微软雅黑"/>
              </a:rPr>
              <a:t> </a:t>
            </a:r>
            <a:r>
              <a:rPr dirty="0" sz="2400" b="1">
                <a:solidFill>
                  <a:srgbClr val="C00000"/>
                </a:solidFill>
                <a:latin typeface="微软雅黑"/>
                <a:cs typeface="微软雅黑"/>
              </a:rPr>
              <a:t>int</a:t>
            </a:r>
            <a:r>
              <a:rPr dirty="0" sz="2400" spc="-60" b="1">
                <a:solidFill>
                  <a:srgbClr val="C00000"/>
                </a:solidFill>
                <a:latin typeface="微软雅黑"/>
                <a:cs typeface="微软雅黑"/>
              </a:rPr>
              <a:t> </a:t>
            </a:r>
            <a:r>
              <a:rPr dirty="0" sz="2400" spc="-10" b="1">
                <a:solidFill>
                  <a:srgbClr val="C00000"/>
                </a:solidFill>
                <a:latin typeface="微软雅黑"/>
                <a:cs typeface="微软雅黑"/>
              </a:rPr>
              <a:t>msgflg);</a:t>
            </a:r>
            <a:endParaRPr sz="2400">
              <a:latin typeface="微软雅黑"/>
              <a:cs typeface="微软雅黑"/>
            </a:endParaRPr>
          </a:p>
          <a:p>
            <a:pPr marL="546100" marR="5080" indent="-533400">
              <a:lnSpc>
                <a:spcPct val="150000"/>
              </a:lnSpc>
              <a:spcBef>
                <a:spcPts val="1205"/>
              </a:spcBef>
              <a:tabLst>
                <a:tab pos="545465" algn="l"/>
              </a:tabLst>
            </a:pPr>
            <a:r>
              <a:rPr dirty="0" sz="2400" spc="-50">
                <a:latin typeface="微软雅黑"/>
                <a:cs typeface="微软雅黑"/>
              </a:rPr>
              <a:t>①</a:t>
            </a:r>
            <a:r>
              <a:rPr dirty="0" sz="2400">
                <a:latin typeface="微软雅黑"/>
                <a:cs typeface="微软雅黑"/>
              </a:rPr>
              <a:t>	</a:t>
            </a:r>
            <a:r>
              <a:rPr dirty="0" sz="2400" spc="-15">
                <a:latin typeface="微软雅黑"/>
                <a:cs typeface="微软雅黑"/>
              </a:rPr>
              <a:t>key</a:t>
            </a:r>
            <a:r>
              <a:rPr dirty="0" sz="2400" spc="-10">
                <a:latin typeface="微软雅黑"/>
                <a:cs typeface="微软雅黑"/>
              </a:rPr>
              <a:t>：键值，多个需要使用同一消息队列的进程用相同的</a:t>
            </a:r>
            <a:r>
              <a:rPr dirty="0" sz="2400" spc="-20">
                <a:latin typeface="微软雅黑"/>
                <a:cs typeface="微软雅黑"/>
              </a:rPr>
              <a:t>key</a:t>
            </a:r>
            <a:r>
              <a:rPr dirty="0" sz="2400" spc="-50">
                <a:latin typeface="微软雅黑"/>
                <a:cs typeface="微软雅黑"/>
              </a:rPr>
              <a:t>来</a:t>
            </a:r>
            <a:r>
              <a:rPr dirty="0" sz="2400" spc="-15">
                <a:latin typeface="微软雅黑"/>
                <a:cs typeface="微软雅黑"/>
              </a:rPr>
              <a:t>创建或获取该消息队列。</a:t>
            </a:r>
            <a:endParaRPr sz="2400">
              <a:latin typeface="微软雅黑"/>
              <a:cs typeface="微软雅黑"/>
            </a:endParaRPr>
          </a:p>
          <a:p>
            <a:pPr marL="12700">
              <a:lnSpc>
                <a:spcPct val="100000"/>
              </a:lnSpc>
              <a:spcBef>
                <a:spcPts val="2640"/>
              </a:spcBef>
              <a:tabLst>
                <a:tab pos="545465" algn="l"/>
              </a:tabLst>
            </a:pPr>
            <a:r>
              <a:rPr dirty="0" sz="2400" spc="-50">
                <a:latin typeface="微软雅黑"/>
                <a:cs typeface="微软雅黑"/>
              </a:rPr>
              <a:t>②</a:t>
            </a:r>
            <a:r>
              <a:rPr dirty="0" sz="2400">
                <a:latin typeface="微软雅黑"/>
                <a:cs typeface="微软雅黑"/>
              </a:rPr>
              <a:t>	</a:t>
            </a:r>
            <a:r>
              <a:rPr dirty="0" sz="2400" spc="-10">
                <a:latin typeface="微软雅黑"/>
                <a:cs typeface="微软雅黑"/>
              </a:rPr>
              <a:t>msgflg：flag|mode</a:t>
            </a:r>
            <a:endParaRPr sz="2400">
              <a:latin typeface="微软雅黑"/>
              <a:cs typeface="微软雅黑"/>
            </a:endParaRPr>
          </a:p>
          <a:p>
            <a:pPr marL="812165" indent="-342265">
              <a:lnSpc>
                <a:spcPct val="100000"/>
              </a:lnSpc>
              <a:spcBef>
                <a:spcPts val="2640"/>
              </a:spcBef>
              <a:buFont typeface="Arial"/>
              <a:buChar char="•"/>
              <a:tabLst>
                <a:tab pos="812165" algn="l"/>
                <a:tab pos="812800" algn="l"/>
              </a:tabLst>
            </a:pPr>
            <a:r>
              <a:rPr dirty="0" sz="2400" spc="-10">
                <a:latin typeface="微软雅黑"/>
                <a:cs typeface="微软雅黑"/>
              </a:rPr>
              <a:t>flag：可以是0或者</a:t>
            </a:r>
            <a:r>
              <a:rPr dirty="0" sz="2400" spc="-25">
                <a:latin typeface="微软雅黑"/>
                <a:cs typeface="微软雅黑"/>
              </a:rPr>
              <a:t>IPC_CREAT(不存在就创建)</a:t>
            </a:r>
            <a:endParaRPr sz="2400">
              <a:latin typeface="微软雅黑"/>
              <a:cs typeface="微软雅黑"/>
            </a:endParaRPr>
          </a:p>
          <a:p>
            <a:pPr marL="812165" indent="-342265">
              <a:lnSpc>
                <a:spcPct val="100000"/>
              </a:lnSpc>
              <a:spcBef>
                <a:spcPts val="2645"/>
              </a:spcBef>
              <a:buFont typeface="Arial"/>
              <a:buChar char="•"/>
              <a:tabLst>
                <a:tab pos="812165" algn="l"/>
                <a:tab pos="812800" algn="l"/>
              </a:tabLst>
            </a:pPr>
            <a:r>
              <a:rPr dirty="0" sz="2400" spc="-10">
                <a:latin typeface="微软雅黑"/>
                <a:cs typeface="微软雅黑"/>
              </a:rPr>
              <a:t>mode</a:t>
            </a:r>
            <a:r>
              <a:rPr dirty="0" sz="2400" spc="-15">
                <a:latin typeface="微软雅黑"/>
                <a:cs typeface="微软雅黑"/>
              </a:rPr>
              <a:t>：同文件权限一样</a:t>
            </a:r>
            <a:endParaRPr sz="2400">
              <a:latin typeface="微软雅黑"/>
              <a:cs typeface="微软雅黑"/>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358140" y="219456"/>
            <a:ext cx="2242566" cy="787146"/>
          </a:xfrm>
          <a:prstGeom prst="rect">
            <a:avLst/>
          </a:prstGeom>
        </p:spPr>
      </p:pic>
      <p:sp>
        <p:nvSpPr>
          <p:cNvPr id="3" name="object 3"/>
          <p:cNvSpPr txBox="1">
            <a:spLocks noGrp="1"/>
          </p:cNvSpPr>
          <p:nvPr>
            <p:ph type="title"/>
          </p:nvPr>
        </p:nvSpPr>
        <p:spPr>
          <a:prstGeom prst="rect"/>
        </p:spPr>
        <p:txBody>
          <a:bodyPr wrap="square" lIns="0" tIns="12065" rIns="0" bIns="0" rtlCol="0" vert="horz">
            <a:spAutoFit/>
          </a:bodyPr>
          <a:lstStyle/>
          <a:p>
            <a:pPr marL="12700">
              <a:lnSpc>
                <a:spcPct val="100000"/>
              </a:lnSpc>
              <a:spcBef>
                <a:spcPts val="95"/>
              </a:spcBef>
            </a:pPr>
            <a:r>
              <a:rPr dirty="0" spc="-35"/>
              <a:t>消</a:t>
            </a:r>
            <a:r>
              <a:rPr dirty="0" spc="-35"/>
              <a:t>息</a:t>
            </a:r>
            <a:r>
              <a:rPr dirty="0" spc="-35"/>
              <a:t>的</a:t>
            </a:r>
            <a:r>
              <a:rPr dirty="0" spc="-35"/>
              <a:t>发</a:t>
            </a:r>
            <a:r>
              <a:rPr dirty="0" spc="-50"/>
              <a:t>送</a:t>
            </a:r>
          </a:p>
        </p:txBody>
      </p:sp>
      <p:sp>
        <p:nvSpPr>
          <p:cNvPr id="4" name="object 4" descr=""/>
          <p:cNvSpPr txBox="1"/>
          <p:nvPr/>
        </p:nvSpPr>
        <p:spPr>
          <a:xfrm>
            <a:off x="669137" y="993140"/>
            <a:ext cx="10200640" cy="1946275"/>
          </a:xfrm>
          <a:prstGeom prst="rect">
            <a:avLst/>
          </a:prstGeom>
        </p:spPr>
        <p:txBody>
          <a:bodyPr wrap="square" lIns="0" tIns="165100" rIns="0" bIns="0" rtlCol="0" vert="horz">
            <a:spAutoFit/>
          </a:bodyPr>
          <a:lstStyle/>
          <a:p>
            <a:pPr marL="12700">
              <a:lnSpc>
                <a:spcPct val="100000"/>
              </a:lnSpc>
              <a:spcBef>
                <a:spcPts val="1300"/>
              </a:spcBef>
            </a:pPr>
            <a:r>
              <a:rPr dirty="0" sz="2400" b="1">
                <a:solidFill>
                  <a:srgbClr val="C00000"/>
                </a:solidFill>
                <a:latin typeface="微软雅黑"/>
                <a:cs typeface="微软雅黑"/>
              </a:rPr>
              <a:t>int</a:t>
            </a:r>
            <a:r>
              <a:rPr dirty="0" sz="2400" spc="-20" b="1">
                <a:solidFill>
                  <a:srgbClr val="C00000"/>
                </a:solidFill>
                <a:latin typeface="微软雅黑"/>
                <a:cs typeface="微软雅黑"/>
              </a:rPr>
              <a:t> </a:t>
            </a:r>
            <a:r>
              <a:rPr dirty="0" sz="2400" b="1">
                <a:solidFill>
                  <a:srgbClr val="C00000"/>
                </a:solidFill>
                <a:latin typeface="微软雅黑"/>
                <a:cs typeface="微软雅黑"/>
              </a:rPr>
              <a:t>msgsnd(int</a:t>
            </a:r>
            <a:r>
              <a:rPr dirty="0" sz="2400" spc="-5" b="1">
                <a:solidFill>
                  <a:srgbClr val="C00000"/>
                </a:solidFill>
                <a:latin typeface="微软雅黑"/>
                <a:cs typeface="微软雅黑"/>
              </a:rPr>
              <a:t> </a:t>
            </a:r>
            <a:r>
              <a:rPr dirty="0" sz="2400" b="1">
                <a:solidFill>
                  <a:srgbClr val="C00000"/>
                </a:solidFill>
                <a:latin typeface="微软雅黑"/>
                <a:cs typeface="微软雅黑"/>
              </a:rPr>
              <a:t>msqid,</a:t>
            </a:r>
            <a:r>
              <a:rPr dirty="0" sz="2400" spc="5" b="1">
                <a:solidFill>
                  <a:srgbClr val="C00000"/>
                </a:solidFill>
                <a:latin typeface="微软雅黑"/>
                <a:cs typeface="微软雅黑"/>
              </a:rPr>
              <a:t> </a:t>
            </a:r>
            <a:r>
              <a:rPr dirty="0" sz="2400" b="1">
                <a:solidFill>
                  <a:srgbClr val="C00000"/>
                </a:solidFill>
                <a:latin typeface="微软雅黑"/>
                <a:cs typeface="微软雅黑"/>
              </a:rPr>
              <a:t>const</a:t>
            </a:r>
            <a:r>
              <a:rPr dirty="0" sz="2400" spc="-10" b="1">
                <a:solidFill>
                  <a:srgbClr val="C00000"/>
                </a:solidFill>
                <a:latin typeface="微软雅黑"/>
                <a:cs typeface="微软雅黑"/>
              </a:rPr>
              <a:t> </a:t>
            </a:r>
            <a:r>
              <a:rPr dirty="0" sz="2400" b="1">
                <a:solidFill>
                  <a:srgbClr val="C00000"/>
                </a:solidFill>
                <a:latin typeface="微软雅黑"/>
                <a:cs typeface="微软雅黑"/>
              </a:rPr>
              <a:t>void *msgp,</a:t>
            </a:r>
            <a:r>
              <a:rPr dirty="0" sz="2400" spc="15" b="1">
                <a:solidFill>
                  <a:srgbClr val="C00000"/>
                </a:solidFill>
                <a:latin typeface="微软雅黑"/>
                <a:cs typeface="微软雅黑"/>
              </a:rPr>
              <a:t> </a:t>
            </a:r>
            <a:r>
              <a:rPr dirty="0" sz="2400" b="1">
                <a:solidFill>
                  <a:srgbClr val="C00000"/>
                </a:solidFill>
                <a:latin typeface="微软雅黑"/>
                <a:cs typeface="微软雅黑"/>
              </a:rPr>
              <a:t>size_t</a:t>
            </a:r>
            <a:r>
              <a:rPr dirty="0" sz="2400" spc="-5" b="1">
                <a:solidFill>
                  <a:srgbClr val="C00000"/>
                </a:solidFill>
                <a:latin typeface="微软雅黑"/>
                <a:cs typeface="微软雅黑"/>
              </a:rPr>
              <a:t> </a:t>
            </a:r>
            <a:r>
              <a:rPr dirty="0" sz="2400" b="1">
                <a:solidFill>
                  <a:srgbClr val="C00000"/>
                </a:solidFill>
                <a:latin typeface="微软雅黑"/>
                <a:cs typeface="微软雅黑"/>
              </a:rPr>
              <a:t>msgsz,</a:t>
            </a:r>
            <a:r>
              <a:rPr dirty="0" sz="2400" spc="5" b="1">
                <a:solidFill>
                  <a:srgbClr val="C00000"/>
                </a:solidFill>
                <a:latin typeface="微软雅黑"/>
                <a:cs typeface="微软雅黑"/>
              </a:rPr>
              <a:t> </a:t>
            </a:r>
            <a:r>
              <a:rPr dirty="0" sz="2400" b="1">
                <a:solidFill>
                  <a:srgbClr val="C00000"/>
                </a:solidFill>
                <a:latin typeface="微软雅黑"/>
                <a:cs typeface="微软雅黑"/>
              </a:rPr>
              <a:t>int</a:t>
            </a:r>
            <a:r>
              <a:rPr dirty="0" sz="2400" spc="-5" b="1">
                <a:solidFill>
                  <a:srgbClr val="C00000"/>
                </a:solidFill>
                <a:latin typeface="微软雅黑"/>
                <a:cs typeface="微软雅黑"/>
              </a:rPr>
              <a:t> </a:t>
            </a:r>
            <a:r>
              <a:rPr dirty="0" sz="2400" spc="-10" b="1">
                <a:solidFill>
                  <a:srgbClr val="C00000"/>
                </a:solidFill>
                <a:latin typeface="微软雅黑"/>
                <a:cs typeface="微软雅黑"/>
              </a:rPr>
              <a:t>msgflg);</a:t>
            </a:r>
            <a:endParaRPr sz="2400">
              <a:latin typeface="微软雅黑"/>
              <a:cs typeface="微软雅黑"/>
            </a:endParaRPr>
          </a:p>
          <a:p>
            <a:pPr marL="12700">
              <a:lnSpc>
                <a:spcPct val="100000"/>
              </a:lnSpc>
              <a:spcBef>
                <a:spcPts val="1200"/>
              </a:spcBef>
              <a:tabLst>
                <a:tab pos="469265" algn="l"/>
              </a:tabLst>
            </a:pPr>
            <a:r>
              <a:rPr dirty="0" sz="2400" spc="-50">
                <a:latin typeface="微软雅黑"/>
                <a:cs typeface="微软雅黑"/>
              </a:rPr>
              <a:t>①</a:t>
            </a:r>
            <a:r>
              <a:rPr dirty="0" sz="2400">
                <a:latin typeface="微软雅黑"/>
                <a:cs typeface="微软雅黑"/>
              </a:rPr>
              <a:t>	msqid：消息队列</a:t>
            </a:r>
            <a:r>
              <a:rPr dirty="0" sz="2400" spc="-10">
                <a:latin typeface="微软雅黑"/>
                <a:cs typeface="微软雅黑"/>
              </a:rPr>
              <a:t>ID</a:t>
            </a:r>
            <a:r>
              <a:rPr dirty="0" sz="2400" spc="-50">
                <a:latin typeface="微软雅黑"/>
                <a:cs typeface="微软雅黑"/>
              </a:rPr>
              <a:t>。</a:t>
            </a:r>
            <a:endParaRPr sz="2400">
              <a:latin typeface="微软雅黑"/>
              <a:cs typeface="微软雅黑"/>
            </a:endParaRPr>
          </a:p>
          <a:p>
            <a:pPr marL="469900" marR="5857240" indent="-457200">
              <a:lnSpc>
                <a:spcPct val="100000"/>
              </a:lnSpc>
              <a:spcBef>
                <a:spcPts val="1200"/>
              </a:spcBef>
              <a:tabLst>
                <a:tab pos="469265" algn="l"/>
              </a:tabLst>
            </a:pPr>
            <a:r>
              <a:rPr dirty="0" sz="2400" spc="-50">
                <a:latin typeface="微软雅黑"/>
                <a:cs typeface="微软雅黑"/>
              </a:rPr>
              <a:t>②</a:t>
            </a:r>
            <a:r>
              <a:rPr dirty="0" sz="2400">
                <a:latin typeface="微软雅黑"/>
                <a:cs typeface="微软雅黑"/>
              </a:rPr>
              <a:t>	msgp</a:t>
            </a:r>
            <a:r>
              <a:rPr dirty="0" sz="2400" spc="-5">
                <a:latin typeface="微软雅黑"/>
                <a:cs typeface="微软雅黑"/>
              </a:rPr>
              <a:t>：存放消息的结构体。</a:t>
            </a:r>
            <a:r>
              <a:rPr dirty="0" sz="2400" spc="-50">
                <a:latin typeface="微软雅黑"/>
                <a:cs typeface="微软雅黑"/>
              </a:rPr>
              <a:t> </a:t>
            </a:r>
            <a:r>
              <a:rPr dirty="0" sz="2400">
                <a:latin typeface="微软雅黑"/>
                <a:cs typeface="微软雅黑"/>
              </a:rPr>
              <a:t>struct</a:t>
            </a:r>
            <a:r>
              <a:rPr dirty="0" sz="2400" spc="-5">
                <a:latin typeface="微软雅黑"/>
                <a:cs typeface="微软雅黑"/>
              </a:rPr>
              <a:t> </a:t>
            </a:r>
            <a:r>
              <a:rPr dirty="0" sz="2400">
                <a:latin typeface="微软雅黑"/>
                <a:cs typeface="微软雅黑"/>
              </a:rPr>
              <a:t>msgbuf</a:t>
            </a:r>
            <a:r>
              <a:rPr dirty="0" sz="2400" spc="-20">
                <a:latin typeface="微软雅黑"/>
                <a:cs typeface="微软雅黑"/>
              </a:rPr>
              <a:t> {</a:t>
            </a:r>
            <a:endParaRPr sz="2400">
              <a:latin typeface="微软雅黑"/>
              <a:cs typeface="微软雅黑"/>
            </a:endParaRPr>
          </a:p>
        </p:txBody>
      </p:sp>
      <p:sp>
        <p:nvSpPr>
          <p:cNvPr id="5" name="object 5" descr=""/>
          <p:cNvSpPr txBox="1"/>
          <p:nvPr/>
        </p:nvSpPr>
        <p:spPr>
          <a:xfrm>
            <a:off x="1487550" y="2913634"/>
            <a:ext cx="2033270" cy="757555"/>
          </a:xfrm>
          <a:prstGeom prst="rect">
            <a:avLst/>
          </a:prstGeom>
        </p:spPr>
        <p:txBody>
          <a:bodyPr wrap="square" lIns="0" tIns="12700" rIns="0" bIns="0" rtlCol="0" vert="horz">
            <a:spAutoFit/>
          </a:bodyPr>
          <a:lstStyle/>
          <a:p>
            <a:pPr marL="12700" marR="5080">
              <a:lnSpc>
                <a:spcPct val="100000"/>
              </a:lnSpc>
              <a:spcBef>
                <a:spcPts val="100"/>
              </a:spcBef>
            </a:pPr>
            <a:r>
              <a:rPr dirty="0" sz="2400">
                <a:latin typeface="微软雅黑"/>
                <a:cs typeface="微软雅黑"/>
              </a:rPr>
              <a:t>long</a:t>
            </a:r>
            <a:r>
              <a:rPr dirty="0" sz="2400" spc="-10">
                <a:latin typeface="微软雅黑"/>
                <a:cs typeface="微软雅黑"/>
              </a:rPr>
              <a:t> mtype; </a:t>
            </a:r>
            <a:r>
              <a:rPr dirty="0" sz="2400">
                <a:latin typeface="微软雅黑"/>
                <a:cs typeface="微软雅黑"/>
              </a:rPr>
              <a:t>char</a:t>
            </a:r>
            <a:r>
              <a:rPr dirty="0" sz="2400" spc="-20">
                <a:latin typeface="微软雅黑"/>
                <a:cs typeface="微软雅黑"/>
              </a:rPr>
              <a:t> </a:t>
            </a:r>
            <a:r>
              <a:rPr dirty="0" sz="2400" spc="-10">
                <a:latin typeface="微软雅黑"/>
                <a:cs typeface="微软雅黑"/>
              </a:rPr>
              <a:t>mtext[1];</a:t>
            </a:r>
            <a:endParaRPr sz="2400">
              <a:latin typeface="微软雅黑"/>
              <a:cs typeface="微软雅黑"/>
            </a:endParaRPr>
          </a:p>
        </p:txBody>
      </p:sp>
      <p:sp>
        <p:nvSpPr>
          <p:cNvPr id="6" name="object 6" descr=""/>
          <p:cNvSpPr txBox="1"/>
          <p:nvPr/>
        </p:nvSpPr>
        <p:spPr>
          <a:xfrm>
            <a:off x="4327397" y="2913634"/>
            <a:ext cx="3219450" cy="757555"/>
          </a:xfrm>
          <a:prstGeom prst="rect">
            <a:avLst/>
          </a:prstGeom>
        </p:spPr>
        <p:txBody>
          <a:bodyPr wrap="square" lIns="0" tIns="12700" rIns="0" bIns="0" rtlCol="0" vert="horz">
            <a:spAutoFit/>
          </a:bodyPr>
          <a:lstStyle/>
          <a:p>
            <a:pPr marL="12700">
              <a:lnSpc>
                <a:spcPct val="100000"/>
              </a:lnSpc>
              <a:spcBef>
                <a:spcPts val="100"/>
              </a:spcBef>
            </a:pPr>
            <a:r>
              <a:rPr dirty="0" sz="2400" spc="-10">
                <a:latin typeface="微软雅黑"/>
                <a:cs typeface="微软雅黑"/>
              </a:rPr>
              <a:t>// 消息的类型，必须&gt;</a:t>
            </a:r>
            <a:r>
              <a:rPr dirty="0" sz="2400" spc="-25">
                <a:latin typeface="微软雅黑"/>
                <a:cs typeface="微软雅黑"/>
              </a:rPr>
              <a:t>0</a:t>
            </a:r>
            <a:endParaRPr sz="2400">
              <a:latin typeface="微软雅黑"/>
              <a:cs typeface="微软雅黑"/>
            </a:endParaRPr>
          </a:p>
          <a:p>
            <a:pPr marL="12700">
              <a:lnSpc>
                <a:spcPct val="100000"/>
              </a:lnSpc>
            </a:pPr>
            <a:r>
              <a:rPr dirty="0" sz="2400" spc="-15">
                <a:latin typeface="微软雅黑"/>
                <a:cs typeface="微软雅黑"/>
              </a:rPr>
              <a:t>// 消息内容，长度可变</a:t>
            </a:r>
            <a:endParaRPr sz="2400">
              <a:latin typeface="微软雅黑"/>
              <a:cs typeface="微软雅黑"/>
            </a:endParaRPr>
          </a:p>
        </p:txBody>
      </p:sp>
      <p:sp>
        <p:nvSpPr>
          <p:cNvPr id="7" name="object 7" descr=""/>
          <p:cNvSpPr txBox="1"/>
          <p:nvPr/>
        </p:nvSpPr>
        <p:spPr>
          <a:xfrm>
            <a:off x="669137" y="3493134"/>
            <a:ext cx="10892155" cy="1946275"/>
          </a:xfrm>
          <a:prstGeom prst="rect">
            <a:avLst/>
          </a:prstGeom>
        </p:spPr>
        <p:txBody>
          <a:bodyPr wrap="square" lIns="0" tIns="165100" rIns="0" bIns="0" rtlCol="0" vert="horz">
            <a:spAutoFit/>
          </a:bodyPr>
          <a:lstStyle/>
          <a:p>
            <a:pPr marL="469900">
              <a:lnSpc>
                <a:spcPct val="100000"/>
              </a:lnSpc>
              <a:spcBef>
                <a:spcPts val="1300"/>
              </a:spcBef>
            </a:pPr>
            <a:r>
              <a:rPr dirty="0" sz="2400" spc="-25">
                <a:latin typeface="微软雅黑"/>
                <a:cs typeface="微软雅黑"/>
              </a:rPr>
              <a:t>};</a:t>
            </a:r>
            <a:endParaRPr sz="2400">
              <a:latin typeface="微软雅黑"/>
              <a:cs typeface="微软雅黑"/>
            </a:endParaRPr>
          </a:p>
          <a:p>
            <a:pPr marL="12700">
              <a:lnSpc>
                <a:spcPct val="100000"/>
              </a:lnSpc>
              <a:spcBef>
                <a:spcPts val="1200"/>
              </a:spcBef>
              <a:tabLst>
                <a:tab pos="469265" algn="l"/>
              </a:tabLst>
            </a:pPr>
            <a:r>
              <a:rPr dirty="0" sz="2400" spc="-50">
                <a:latin typeface="微软雅黑"/>
                <a:cs typeface="微软雅黑"/>
              </a:rPr>
              <a:t>③</a:t>
            </a:r>
            <a:r>
              <a:rPr dirty="0" sz="2400">
                <a:latin typeface="微软雅黑"/>
                <a:cs typeface="微软雅黑"/>
              </a:rPr>
              <a:t>	msgsz：要发送的消息的大小，不包括消息的类型占用的</a:t>
            </a:r>
            <a:r>
              <a:rPr dirty="0" sz="2400" spc="-10">
                <a:latin typeface="微软雅黑"/>
                <a:cs typeface="微软雅黑"/>
              </a:rPr>
              <a:t>4</a:t>
            </a:r>
            <a:r>
              <a:rPr dirty="0" sz="2400" spc="-15">
                <a:latin typeface="微软雅黑"/>
                <a:cs typeface="微软雅黑"/>
              </a:rPr>
              <a:t>个字节。</a:t>
            </a:r>
            <a:endParaRPr sz="2400">
              <a:latin typeface="微软雅黑"/>
              <a:cs typeface="微软雅黑"/>
            </a:endParaRPr>
          </a:p>
          <a:p>
            <a:pPr marL="469900" marR="5080" indent="-457200">
              <a:lnSpc>
                <a:spcPct val="100000"/>
              </a:lnSpc>
              <a:spcBef>
                <a:spcPts val="1200"/>
              </a:spcBef>
              <a:tabLst>
                <a:tab pos="469265" algn="l"/>
              </a:tabLst>
            </a:pPr>
            <a:r>
              <a:rPr dirty="0" sz="2400" spc="-50">
                <a:latin typeface="微软雅黑"/>
                <a:cs typeface="微软雅黑"/>
              </a:rPr>
              <a:t>④</a:t>
            </a:r>
            <a:r>
              <a:rPr dirty="0" sz="2400">
                <a:latin typeface="微软雅黑"/>
                <a:cs typeface="微软雅黑"/>
              </a:rPr>
              <a:t>	</a:t>
            </a:r>
            <a:r>
              <a:rPr dirty="0" sz="2400" spc="-10">
                <a:latin typeface="微软雅黑"/>
                <a:cs typeface="微软雅黑"/>
              </a:rPr>
              <a:t>msgflg：</a:t>
            </a:r>
            <a:r>
              <a:rPr dirty="0" sz="2400">
                <a:latin typeface="微软雅黑"/>
                <a:cs typeface="微软雅黑"/>
              </a:rPr>
              <a:t>如果是</a:t>
            </a:r>
            <a:r>
              <a:rPr dirty="0" sz="2400" spc="-10">
                <a:latin typeface="微软雅黑"/>
                <a:cs typeface="微软雅黑"/>
              </a:rPr>
              <a:t>0</a:t>
            </a:r>
            <a:r>
              <a:rPr dirty="0" sz="2400" spc="-5">
                <a:latin typeface="微软雅黑"/>
                <a:cs typeface="微软雅黑"/>
              </a:rPr>
              <a:t>，当消息队列为满 </a:t>
            </a:r>
            <a:r>
              <a:rPr dirty="0" sz="2400" spc="-10">
                <a:latin typeface="微软雅黑"/>
                <a:cs typeface="微软雅黑"/>
              </a:rPr>
              <a:t>msgsnd</a:t>
            </a:r>
            <a:r>
              <a:rPr dirty="0" sz="2400">
                <a:latin typeface="微软雅黑"/>
                <a:cs typeface="微软雅黑"/>
              </a:rPr>
              <a:t>会阻塞；如果是</a:t>
            </a:r>
            <a:r>
              <a:rPr dirty="0" sz="2400" spc="-10">
                <a:latin typeface="微软雅黑"/>
                <a:cs typeface="微软雅黑"/>
              </a:rPr>
              <a:t>IPC_NOWAIT，</a:t>
            </a:r>
            <a:r>
              <a:rPr dirty="0" sz="2400" spc="-5">
                <a:latin typeface="微软雅黑"/>
                <a:cs typeface="微软雅黑"/>
              </a:rPr>
              <a:t>当消息队列为满时不阻塞，立即返回。</a:t>
            </a:r>
            <a:endParaRPr sz="2400">
              <a:latin typeface="微软雅黑"/>
              <a:cs typeface="微软雅黑"/>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358140" y="219456"/>
            <a:ext cx="2242566" cy="787146"/>
          </a:xfrm>
          <a:prstGeom prst="rect">
            <a:avLst/>
          </a:prstGeom>
        </p:spPr>
      </p:pic>
      <p:sp>
        <p:nvSpPr>
          <p:cNvPr id="3" name="object 3"/>
          <p:cNvSpPr txBox="1">
            <a:spLocks noGrp="1"/>
          </p:cNvSpPr>
          <p:nvPr>
            <p:ph type="title"/>
          </p:nvPr>
        </p:nvSpPr>
        <p:spPr>
          <a:prstGeom prst="rect"/>
        </p:spPr>
        <p:txBody>
          <a:bodyPr wrap="square" lIns="0" tIns="12065" rIns="0" bIns="0" rtlCol="0" vert="horz">
            <a:spAutoFit/>
          </a:bodyPr>
          <a:lstStyle/>
          <a:p>
            <a:pPr marL="12700">
              <a:lnSpc>
                <a:spcPct val="100000"/>
              </a:lnSpc>
              <a:spcBef>
                <a:spcPts val="95"/>
              </a:spcBef>
            </a:pPr>
            <a:r>
              <a:rPr dirty="0" spc="-35"/>
              <a:t>消</a:t>
            </a:r>
            <a:r>
              <a:rPr dirty="0" spc="-35"/>
              <a:t>息</a:t>
            </a:r>
            <a:r>
              <a:rPr dirty="0" spc="-35"/>
              <a:t>的</a:t>
            </a:r>
            <a:r>
              <a:rPr dirty="0" spc="-35"/>
              <a:t>接</a:t>
            </a:r>
            <a:r>
              <a:rPr dirty="0" spc="-50"/>
              <a:t>收</a:t>
            </a:r>
          </a:p>
        </p:txBody>
      </p:sp>
      <p:sp>
        <p:nvSpPr>
          <p:cNvPr id="4" name="object 4" descr=""/>
          <p:cNvSpPr txBox="1"/>
          <p:nvPr/>
        </p:nvSpPr>
        <p:spPr>
          <a:xfrm>
            <a:off x="483819" y="993140"/>
            <a:ext cx="11306175" cy="5055870"/>
          </a:xfrm>
          <a:prstGeom prst="rect">
            <a:avLst/>
          </a:prstGeom>
        </p:spPr>
        <p:txBody>
          <a:bodyPr wrap="square" lIns="0" tIns="165100" rIns="0" bIns="0" rtlCol="0" vert="horz">
            <a:spAutoFit/>
          </a:bodyPr>
          <a:lstStyle/>
          <a:p>
            <a:pPr marL="12700">
              <a:lnSpc>
                <a:spcPct val="100000"/>
              </a:lnSpc>
              <a:spcBef>
                <a:spcPts val="1300"/>
              </a:spcBef>
            </a:pPr>
            <a:r>
              <a:rPr dirty="0" sz="2400" b="1">
                <a:solidFill>
                  <a:srgbClr val="C00000"/>
                </a:solidFill>
                <a:latin typeface="微软雅黑"/>
                <a:cs typeface="微软雅黑"/>
              </a:rPr>
              <a:t>int</a:t>
            </a:r>
            <a:r>
              <a:rPr dirty="0" sz="2400" spc="-25" b="1">
                <a:solidFill>
                  <a:srgbClr val="C00000"/>
                </a:solidFill>
                <a:latin typeface="微软雅黑"/>
                <a:cs typeface="微软雅黑"/>
              </a:rPr>
              <a:t> </a:t>
            </a:r>
            <a:r>
              <a:rPr dirty="0" sz="2400" b="1">
                <a:solidFill>
                  <a:srgbClr val="C00000"/>
                </a:solidFill>
                <a:latin typeface="微软雅黑"/>
                <a:cs typeface="微软雅黑"/>
              </a:rPr>
              <a:t>msgrcv(int</a:t>
            </a:r>
            <a:r>
              <a:rPr dirty="0" sz="2400" spc="10" b="1">
                <a:solidFill>
                  <a:srgbClr val="C00000"/>
                </a:solidFill>
                <a:latin typeface="微软雅黑"/>
                <a:cs typeface="微软雅黑"/>
              </a:rPr>
              <a:t> </a:t>
            </a:r>
            <a:r>
              <a:rPr dirty="0" sz="2400" b="1">
                <a:solidFill>
                  <a:srgbClr val="C00000"/>
                </a:solidFill>
                <a:latin typeface="微软雅黑"/>
                <a:cs typeface="微软雅黑"/>
              </a:rPr>
              <a:t>msqid,</a:t>
            </a:r>
            <a:r>
              <a:rPr dirty="0" sz="2400" spc="5" b="1">
                <a:solidFill>
                  <a:srgbClr val="C00000"/>
                </a:solidFill>
                <a:latin typeface="微软雅黑"/>
                <a:cs typeface="微软雅黑"/>
              </a:rPr>
              <a:t> </a:t>
            </a:r>
            <a:r>
              <a:rPr dirty="0" sz="2400" b="1">
                <a:solidFill>
                  <a:srgbClr val="C00000"/>
                </a:solidFill>
                <a:latin typeface="微软雅黑"/>
                <a:cs typeface="微软雅黑"/>
              </a:rPr>
              <a:t>void</a:t>
            </a:r>
            <a:r>
              <a:rPr dirty="0" sz="2400" spc="-15" b="1">
                <a:solidFill>
                  <a:srgbClr val="C00000"/>
                </a:solidFill>
                <a:latin typeface="微软雅黑"/>
                <a:cs typeface="微软雅黑"/>
              </a:rPr>
              <a:t> </a:t>
            </a:r>
            <a:r>
              <a:rPr dirty="0" sz="2400" b="1">
                <a:solidFill>
                  <a:srgbClr val="C00000"/>
                </a:solidFill>
                <a:latin typeface="微软雅黑"/>
                <a:cs typeface="微软雅黑"/>
              </a:rPr>
              <a:t>*msgp,</a:t>
            </a:r>
            <a:r>
              <a:rPr dirty="0" sz="2400" spc="5" b="1">
                <a:solidFill>
                  <a:srgbClr val="C00000"/>
                </a:solidFill>
                <a:latin typeface="微软雅黑"/>
                <a:cs typeface="微软雅黑"/>
              </a:rPr>
              <a:t> </a:t>
            </a:r>
            <a:r>
              <a:rPr dirty="0" sz="2400" b="1">
                <a:solidFill>
                  <a:srgbClr val="C00000"/>
                </a:solidFill>
                <a:latin typeface="微软雅黑"/>
                <a:cs typeface="微软雅黑"/>
              </a:rPr>
              <a:t>size_t</a:t>
            </a:r>
            <a:r>
              <a:rPr dirty="0" sz="2400" spc="10" b="1">
                <a:solidFill>
                  <a:srgbClr val="C00000"/>
                </a:solidFill>
                <a:latin typeface="微软雅黑"/>
                <a:cs typeface="微软雅黑"/>
              </a:rPr>
              <a:t> </a:t>
            </a:r>
            <a:r>
              <a:rPr dirty="0" sz="2400" b="1">
                <a:solidFill>
                  <a:srgbClr val="C00000"/>
                </a:solidFill>
                <a:latin typeface="微软雅黑"/>
                <a:cs typeface="微软雅黑"/>
              </a:rPr>
              <a:t>msgsz,</a:t>
            </a:r>
            <a:r>
              <a:rPr dirty="0" sz="2400" spc="10" b="1">
                <a:solidFill>
                  <a:srgbClr val="C00000"/>
                </a:solidFill>
                <a:latin typeface="微软雅黑"/>
                <a:cs typeface="微软雅黑"/>
              </a:rPr>
              <a:t> </a:t>
            </a:r>
            <a:r>
              <a:rPr dirty="0" sz="2400" b="1">
                <a:solidFill>
                  <a:srgbClr val="C00000"/>
                </a:solidFill>
                <a:latin typeface="微软雅黑"/>
                <a:cs typeface="微软雅黑"/>
              </a:rPr>
              <a:t>long</a:t>
            </a:r>
            <a:r>
              <a:rPr dirty="0" sz="2400" spc="-5" b="1">
                <a:solidFill>
                  <a:srgbClr val="C00000"/>
                </a:solidFill>
                <a:latin typeface="微软雅黑"/>
                <a:cs typeface="微软雅黑"/>
              </a:rPr>
              <a:t> </a:t>
            </a:r>
            <a:r>
              <a:rPr dirty="0" sz="2400" b="1">
                <a:solidFill>
                  <a:srgbClr val="C00000"/>
                </a:solidFill>
                <a:latin typeface="微软雅黑"/>
                <a:cs typeface="微软雅黑"/>
              </a:rPr>
              <a:t>msgtyp, int</a:t>
            </a:r>
            <a:r>
              <a:rPr dirty="0" sz="2400" spc="5" b="1">
                <a:solidFill>
                  <a:srgbClr val="C00000"/>
                </a:solidFill>
                <a:latin typeface="微软雅黑"/>
                <a:cs typeface="微软雅黑"/>
              </a:rPr>
              <a:t> </a:t>
            </a:r>
            <a:r>
              <a:rPr dirty="0" sz="2400" spc="-10" b="1">
                <a:solidFill>
                  <a:srgbClr val="C00000"/>
                </a:solidFill>
                <a:latin typeface="微软雅黑"/>
                <a:cs typeface="微软雅黑"/>
              </a:rPr>
              <a:t>msgflg);</a:t>
            </a:r>
            <a:endParaRPr sz="2400">
              <a:latin typeface="微软雅黑"/>
              <a:cs typeface="微软雅黑"/>
            </a:endParaRPr>
          </a:p>
          <a:p>
            <a:pPr marL="12700">
              <a:lnSpc>
                <a:spcPct val="100000"/>
              </a:lnSpc>
              <a:spcBef>
                <a:spcPts val="1200"/>
              </a:spcBef>
              <a:tabLst>
                <a:tab pos="469900" algn="l"/>
              </a:tabLst>
            </a:pPr>
            <a:r>
              <a:rPr dirty="0" sz="2400" spc="-50">
                <a:latin typeface="微软雅黑"/>
                <a:cs typeface="微软雅黑"/>
              </a:rPr>
              <a:t>①</a:t>
            </a:r>
            <a:r>
              <a:rPr dirty="0" sz="2400">
                <a:latin typeface="微软雅黑"/>
                <a:cs typeface="微软雅黑"/>
              </a:rPr>
              <a:t>	</a:t>
            </a:r>
            <a:r>
              <a:rPr dirty="0" sz="2400" spc="-10">
                <a:latin typeface="微软雅黑"/>
                <a:cs typeface="微软雅黑"/>
              </a:rPr>
              <a:t>msqid</a:t>
            </a:r>
            <a:r>
              <a:rPr dirty="0" sz="2400" spc="-5">
                <a:latin typeface="微软雅黑"/>
                <a:cs typeface="微软雅黑"/>
              </a:rPr>
              <a:t>：消息队列</a:t>
            </a:r>
            <a:r>
              <a:rPr dirty="0" sz="2400" spc="-10">
                <a:latin typeface="微软雅黑"/>
                <a:cs typeface="微软雅黑"/>
              </a:rPr>
              <a:t>ID</a:t>
            </a:r>
            <a:r>
              <a:rPr dirty="0" sz="2400" spc="-50">
                <a:latin typeface="微软雅黑"/>
                <a:cs typeface="微软雅黑"/>
              </a:rPr>
              <a:t>。</a:t>
            </a:r>
            <a:endParaRPr sz="2400">
              <a:latin typeface="微软雅黑"/>
              <a:cs typeface="微软雅黑"/>
            </a:endParaRPr>
          </a:p>
          <a:p>
            <a:pPr marL="12700">
              <a:lnSpc>
                <a:spcPct val="100000"/>
              </a:lnSpc>
              <a:spcBef>
                <a:spcPts val="1200"/>
              </a:spcBef>
              <a:tabLst>
                <a:tab pos="469900" algn="l"/>
              </a:tabLst>
            </a:pPr>
            <a:r>
              <a:rPr dirty="0" sz="2400" spc="-50">
                <a:latin typeface="微软雅黑"/>
                <a:cs typeface="微软雅黑"/>
              </a:rPr>
              <a:t>②</a:t>
            </a:r>
            <a:r>
              <a:rPr dirty="0" sz="2400">
                <a:latin typeface="微软雅黑"/>
                <a:cs typeface="微软雅黑"/>
              </a:rPr>
              <a:t>	msgp：</a:t>
            </a:r>
            <a:r>
              <a:rPr dirty="0" sz="2400" spc="-10">
                <a:latin typeface="微软雅黑"/>
                <a:cs typeface="微软雅黑"/>
              </a:rPr>
              <a:t>存放消息的结构体。</a:t>
            </a:r>
            <a:endParaRPr sz="2400">
              <a:latin typeface="微软雅黑"/>
              <a:cs typeface="微软雅黑"/>
            </a:endParaRPr>
          </a:p>
          <a:p>
            <a:pPr marL="12700">
              <a:lnSpc>
                <a:spcPct val="100000"/>
              </a:lnSpc>
              <a:spcBef>
                <a:spcPts val="1200"/>
              </a:spcBef>
              <a:tabLst>
                <a:tab pos="469900" algn="l"/>
              </a:tabLst>
            </a:pPr>
            <a:r>
              <a:rPr dirty="0" sz="2400" spc="-50">
                <a:latin typeface="微软雅黑"/>
                <a:cs typeface="微软雅黑"/>
              </a:rPr>
              <a:t>③</a:t>
            </a:r>
            <a:r>
              <a:rPr dirty="0" sz="2400">
                <a:latin typeface="微软雅黑"/>
                <a:cs typeface="微软雅黑"/>
              </a:rPr>
              <a:t>	msgsz：要接收的消息的大小，不包括消息的类型占用的</a:t>
            </a:r>
            <a:r>
              <a:rPr dirty="0" sz="2400" spc="-10">
                <a:latin typeface="微软雅黑"/>
                <a:cs typeface="微软雅黑"/>
              </a:rPr>
              <a:t>4</a:t>
            </a:r>
            <a:r>
              <a:rPr dirty="0" sz="2400" spc="-15">
                <a:latin typeface="微软雅黑"/>
                <a:cs typeface="微软雅黑"/>
              </a:rPr>
              <a:t>个字节。</a:t>
            </a:r>
            <a:endParaRPr sz="2400">
              <a:latin typeface="微软雅黑"/>
              <a:cs typeface="微软雅黑"/>
            </a:endParaRPr>
          </a:p>
          <a:p>
            <a:pPr marL="12700">
              <a:lnSpc>
                <a:spcPct val="100000"/>
              </a:lnSpc>
              <a:spcBef>
                <a:spcPts val="1200"/>
              </a:spcBef>
              <a:tabLst>
                <a:tab pos="469900" algn="l"/>
              </a:tabLst>
            </a:pPr>
            <a:r>
              <a:rPr dirty="0" sz="2400" spc="-50">
                <a:latin typeface="微软雅黑"/>
                <a:cs typeface="微软雅黑"/>
              </a:rPr>
              <a:t>④</a:t>
            </a:r>
            <a:r>
              <a:rPr dirty="0" sz="2400">
                <a:latin typeface="微软雅黑"/>
                <a:cs typeface="微软雅黑"/>
              </a:rPr>
              <a:t>	</a:t>
            </a:r>
            <a:r>
              <a:rPr dirty="0" sz="2400" spc="-10">
                <a:latin typeface="微软雅黑"/>
                <a:cs typeface="微软雅黑"/>
              </a:rPr>
              <a:t>msgtyp</a:t>
            </a:r>
            <a:r>
              <a:rPr dirty="0" sz="2400" spc="-15">
                <a:latin typeface="微软雅黑"/>
                <a:cs typeface="微软雅黑"/>
              </a:rPr>
              <a:t>：要接收的消息类型。</a:t>
            </a:r>
            <a:endParaRPr sz="2400">
              <a:latin typeface="微软雅黑"/>
              <a:cs typeface="微软雅黑"/>
            </a:endParaRPr>
          </a:p>
          <a:p>
            <a:pPr marL="469900">
              <a:lnSpc>
                <a:spcPct val="100000"/>
              </a:lnSpc>
              <a:spcBef>
                <a:spcPts val="1205"/>
              </a:spcBef>
              <a:tabLst>
                <a:tab pos="812800" algn="l"/>
              </a:tabLst>
            </a:pPr>
            <a:r>
              <a:rPr dirty="0" sz="2400" spc="-50">
                <a:latin typeface="Arial"/>
                <a:cs typeface="Arial"/>
              </a:rPr>
              <a:t>•</a:t>
            </a:r>
            <a:r>
              <a:rPr dirty="0" sz="2400">
                <a:latin typeface="Arial"/>
                <a:cs typeface="Arial"/>
              </a:rPr>
              <a:t>	</a:t>
            </a:r>
            <a:r>
              <a:rPr dirty="0" sz="2400">
                <a:latin typeface="微软雅黑"/>
                <a:cs typeface="微软雅黑"/>
              </a:rPr>
              <a:t>=0</a:t>
            </a:r>
            <a:r>
              <a:rPr dirty="0" sz="2400" spc="-5">
                <a:latin typeface="微软雅黑"/>
                <a:cs typeface="微软雅黑"/>
              </a:rPr>
              <a:t> ：返回消息队列中的第一条消息</a:t>
            </a:r>
            <a:endParaRPr sz="2400">
              <a:latin typeface="微软雅黑"/>
              <a:cs typeface="微软雅黑"/>
            </a:endParaRPr>
          </a:p>
          <a:p>
            <a:pPr marL="812800" indent="-343535">
              <a:lnSpc>
                <a:spcPct val="100000"/>
              </a:lnSpc>
              <a:spcBef>
                <a:spcPts val="1200"/>
              </a:spcBef>
              <a:buFont typeface="Arial"/>
              <a:buChar char="•"/>
              <a:tabLst>
                <a:tab pos="812800" algn="l"/>
                <a:tab pos="813435" algn="l"/>
              </a:tabLst>
            </a:pPr>
            <a:r>
              <a:rPr dirty="0" sz="2400">
                <a:latin typeface="微软雅黑"/>
                <a:cs typeface="微软雅黑"/>
              </a:rPr>
              <a:t>&gt;0</a:t>
            </a:r>
            <a:r>
              <a:rPr dirty="0" sz="2400" spc="-10">
                <a:latin typeface="微软雅黑"/>
                <a:cs typeface="微软雅黑"/>
              </a:rPr>
              <a:t> ：返回消息队列中类型等于msgtyp</a:t>
            </a:r>
            <a:r>
              <a:rPr dirty="0" sz="2400" spc="-20">
                <a:latin typeface="微软雅黑"/>
                <a:cs typeface="微软雅黑"/>
              </a:rPr>
              <a:t>的第一条消息</a:t>
            </a:r>
            <a:endParaRPr sz="2400">
              <a:latin typeface="微软雅黑"/>
              <a:cs typeface="微软雅黑"/>
            </a:endParaRPr>
          </a:p>
          <a:p>
            <a:pPr marL="812800" indent="-343535">
              <a:lnSpc>
                <a:spcPct val="100000"/>
              </a:lnSpc>
              <a:spcBef>
                <a:spcPts val="1200"/>
              </a:spcBef>
              <a:buFont typeface="Arial"/>
              <a:buChar char="•"/>
              <a:tabLst>
                <a:tab pos="812800" algn="l"/>
                <a:tab pos="813435" algn="l"/>
              </a:tabLst>
            </a:pPr>
            <a:r>
              <a:rPr dirty="0" sz="2400">
                <a:latin typeface="微软雅黑"/>
                <a:cs typeface="微软雅黑"/>
              </a:rPr>
              <a:t>&lt;0 ：返回其类型小于或等于msgtyp</a:t>
            </a:r>
            <a:r>
              <a:rPr dirty="0" sz="2400" spc="-5">
                <a:latin typeface="微软雅黑"/>
                <a:cs typeface="微软雅黑"/>
              </a:rPr>
              <a:t>绝对值的最小的一个消息</a:t>
            </a:r>
            <a:endParaRPr sz="2400">
              <a:latin typeface="微软雅黑"/>
              <a:cs typeface="微软雅黑"/>
            </a:endParaRPr>
          </a:p>
          <a:p>
            <a:pPr marL="469900" marR="132715" indent="-457834">
              <a:lnSpc>
                <a:spcPct val="100000"/>
              </a:lnSpc>
              <a:spcBef>
                <a:spcPts val="1200"/>
              </a:spcBef>
              <a:tabLst>
                <a:tab pos="469900" algn="l"/>
              </a:tabLst>
            </a:pPr>
            <a:r>
              <a:rPr dirty="0" sz="2400" spc="-50">
                <a:latin typeface="微软雅黑"/>
                <a:cs typeface="微软雅黑"/>
              </a:rPr>
              <a:t>⑤</a:t>
            </a:r>
            <a:r>
              <a:rPr dirty="0" sz="2400">
                <a:latin typeface="微软雅黑"/>
                <a:cs typeface="微软雅黑"/>
              </a:rPr>
              <a:t>	</a:t>
            </a:r>
            <a:r>
              <a:rPr dirty="0" sz="2400" spc="-10">
                <a:latin typeface="微软雅黑"/>
                <a:cs typeface="微软雅黑"/>
              </a:rPr>
              <a:t>msgflg：</a:t>
            </a:r>
            <a:r>
              <a:rPr dirty="0" sz="2400">
                <a:latin typeface="微软雅黑"/>
                <a:cs typeface="微软雅黑"/>
              </a:rPr>
              <a:t>如果是</a:t>
            </a:r>
            <a:r>
              <a:rPr dirty="0" sz="2400" spc="-10">
                <a:latin typeface="微软雅黑"/>
                <a:cs typeface="微软雅黑"/>
              </a:rPr>
              <a:t>0</a:t>
            </a:r>
            <a:r>
              <a:rPr dirty="0" sz="2400" spc="-5">
                <a:latin typeface="微软雅黑"/>
                <a:cs typeface="微软雅黑"/>
              </a:rPr>
              <a:t>，则没有指定类型的消息时会阻塞；如果是</a:t>
            </a:r>
            <a:r>
              <a:rPr dirty="0" sz="2400" spc="-10">
                <a:latin typeface="微软雅黑"/>
                <a:cs typeface="微软雅黑"/>
              </a:rPr>
              <a:t>IPC_NOWAIT</a:t>
            </a:r>
            <a:r>
              <a:rPr dirty="0" sz="2400" spc="-30">
                <a:latin typeface="微软雅黑"/>
                <a:cs typeface="微软雅黑"/>
              </a:rPr>
              <a:t>，则</a:t>
            </a:r>
            <a:r>
              <a:rPr dirty="0" sz="2400" spc="-15">
                <a:latin typeface="微软雅黑"/>
                <a:cs typeface="微软雅黑"/>
              </a:rPr>
              <a:t>不阻塞，立即返回。</a:t>
            </a:r>
            <a:endParaRPr sz="2400">
              <a:latin typeface="微软雅黑"/>
              <a:cs typeface="微软雅黑"/>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358140" y="219456"/>
            <a:ext cx="2952750" cy="787146"/>
          </a:xfrm>
          <a:prstGeom prst="rect">
            <a:avLst/>
          </a:prstGeom>
        </p:spPr>
      </p:pic>
      <p:sp>
        <p:nvSpPr>
          <p:cNvPr id="3" name="object 3"/>
          <p:cNvSpPr txBox="1">
            <a:spLocks noGrp="1"/>
          </p:cNvSpPr>
          <p:nvPr>
            <p:ph type="title"/>
          </p:nvPr>
        </p:nvSpPr>
        <p:spPr>
          <a:xfrm>
            <a:off x="566724" y="309498"/>
            <a:ext cx="2511425" cy="452120"/>
          </a:xfrm>
          <a:prstGeom prst="rect"/>
        </p:spPr>
        <p:txBody>
          <a:bodyPr wrap="square" lIns="0" tIns="12065" rIns="0" bIns="0" rtlCol="0" vert="horz">
            <a:spAutoFit/>
          </a:bodyPr>
          <a:lstStyle/>
          <a:p>
            <a:pPr marL="12700">
              <a:lnSpc>
                <a:spcPct val="100000"/>
              </a:lnSpc>
              <a:spcBef>
                <a:spcPts val="95"/>
              </a:spcBef>
            </a:pPr>
            <a:r>
              <a:rPr dirty="0" spc="-35"/>
              <a:t>消</a:t>
            </a:r>
            <a:r>
              <a:rPr dirty="0" spc="-35"/>
              <a:t>息</a:t>
            </a:r>
            <a:r>
              <a:rPr dirty="0" spc="-35"/>
              <a:t>队</a:t>
            </a:r>
            <a:r>
              <a:rPr dirty="0" spc="-35"/>
              <a:t>列</a:t>
            </a:r>
            <a:r>
              <a:rPr dirty="0" spc="-35"/>
              <a:t>的</a:t>
            </a:r>
            <a:r>
              <a:rPr dirty="0" spc="-35"/>
              <a:t>删</a:t>
            </a:r>
            <a:r>
              <a:rPr dirty="0" spc="-50"/>
              <a:t>除</a:t>
            </a:r>
          </a:p>
        </p:txBody>
      </p:sp>
      <p:sp>
        <p:nvSpPr>
          <p:cNvPr id="4" name="object 4" descr=""/>
          <p:cNvSpPr txBox="1"/>
          <p:nvPr/>
        </p:nvSpPr>
        <p:spPr>
          <a:xfrm>
            <a:off x="1062634" y="1264411"/>
            <a:ext cx="9570085" cy="3195955"/>
          </a:xfrm>
          <a:prstGeom prst="rect">
            <a:avLst/>
          </a:prstGeom>
        </p:spPr>
        <p:txBody>
          <a:bodyPr wrap="square" lIns="0" tIns="12700" rIns="0" bIns="0" rtlCol="0" vert="horz">
            <a:spAutoFit/>
          </a:bodyPr>
          <a:lstStyle/>
          <a:p>
            <a:pPr marL="12700">
              <a:lnSpc>
                <a:spcPct val="100000"/>
              </a:lnSpc>
              <a:spcBef>
                <a:spcPts val="100"/>
              </a:spcBef>
            </a:pPr>
            <a:r>
              <a:rPr dirty="0" sz="2400" b="1">
                <a:solidFill>
                  <a:srgbClr val="C00000"/>
                </a:solidFill>
                <a:latin typeface="微软雅黑"/>
                <a:cs typeface="微软雅黑"/>
              </a:rPr>
              <a:t>int</a:t>
            </a:r>
            <a:r>
              <a:rPr dirty="0" sz="2400" spc="-15" b="1">
                <a:solidFill>
                  <a:srgbClr val="C00000"/>
                </a:solidFill>
                <a:latin typeface="微软雅黑"/>
                <a:cs typeface="微软雅黑"/>
              </a:rPr>
              <a:t> </a:t>
            </a:r>
            <a:r>
              <a:rPr dirty="0" sz="2400" b="1">
                <a:solidFill>
                  <a:srgbClr val="C00000"/>
                </a:solidFill>
                <a:latin typeface="微软雅黑"/>
                <a:cs typeface="微软雅黑"/>
              </a:rPr>
              <a:t>msgctl(int</a:t>
            </a:r>
            <a:r>
              <a:rPr dirty="0" sz="2400" spc="30" b="1">
                <a:solidFill>
                  <a:srgbClr val="C00000"/>
                </a:solidFill>
                <a:latin typeface="微软雅黑"/>
                <a:cs typeface="微软雅黑"/>
              </a:rPr>
              <a:t> </a:t>
            </a:r>
            <a:r>
              <a:rPr dirty="0" sz="2400" b="1">
                <a:solidFill>
                  <a:srgbClr val="C00000"/>
                </a:solidFill>
                <a:latin typeface="微软雅黑"/>
                <a:cs typeface="微软雅黑"/>
              </a:rPr>
              <a:t>msqid,</a:t>
            </a:r>
            <a:r>
              <a:rPr dirty="0" sz="2400" spc="5" b="1">
                <a:solidFill>
                  <a:srgbClr val="C00000"/>
                </a:solidFill>
                <a:latin typeface="微软雅黑"/>
                <a:cs typeface="微软雅黑"/>
              </a:rPr>
              <a:t> </a:t>
            </a:r>
            <a:r>
              <a:rPr dirty="0" sz="2400" b="1">
                <a:solidFill>
                  <a:srgbClr val="C00000"/>
                </a:solidFill>
                <a:latin typeface="微软雅黑"/>
                <a:cs typeface="微软雅黑"/>
              </a:rPr>
              <a:t>int</a:t>
            </a:r>
            <a:r>
              <a:rPr dirty="0" sz="2400" spc="-5" b="1">
                <a:solidFill>
                  <a:srgbClr val="C00000"/>
                </a:solidFill>
                <a:latin typeface="微软雅黑"/>
                <a:cs typeface="微软雅黑"/>
              </a:rPr>
              <a:t> </a:t>
            </a:r>
            <a:r>
              <a:rPr dirty="0" sz="2400" b="1">
                <a:solidFill>
                  <a:srgbClr val="C00000"/>
                </a:solidFill>
                <a:latin typeface="微软雅黑"/>
                <a:cs typeface="微软雅黑"/>
              </a:rPr>
              <a:t>cmd,</a:t>
            </a:r>
            <a:r>
              <a:rPr dirty="0" sz="2400" spc="5" b="1">
                <a:solidFill>
                  <a:srgbClr val="C00000"/>
                </a:solidFill>
                <a:latin typeface="微软雅黑"/>
                <a:cs typeface="微软雅黑"/>
              </a:rPr>
              <a:t> </a:t>
            </a:r>
            <a:r>
              <a:rPr dirty="0" sz="2400" b="1">
                <a:solidFill>
                  <a:srgbClr val="C00000"/>
                </a:solidFill>
                <a:latin typeface="微软雅黑"/>
                <a:cs typeface="微软雅黑"/>
              </a:rPr>
              <a:t>struct msqid_ds</a:t>
            </a:r>
            <a:r>
              <a:rPr dirty="0" sz="2400" spc="15" b="1">
                <a:solidFill>
                  <a:srgbClr val="C00000"/>
                </a:solidFill>
                <a:latin typeface="微软雅黑"/>
                <a:cs typeface="微软雅黑"/>
              </a:rPr>
              <a:t> </a:t>
            </a:r>
            <a:r>
              <a:rPr dirty="0" sz="2400" spc="-10" b="1">
                <a:solidFill>
                  <a:srgbClr val="C00000"/>
                </a:solidFill>
                <a:latin typeface="微软雅黑"/>
                <a:cs typeface="微软雅黑"/>
              </a:rPr>
              <a:t>*buf);</a:t>
            </a:r>
            <a:endParaRPr sz="2400">
              <a:latin typeface="微软雅黑"/>
              <a:cs typeface="微软雅黑"/>
            </a:endParaRPr>
          </a:p>
          <a:p>
            <a:pPr marL="12700">
              <a:lnSpc>
                <a:spcPct val="100000"/>
              </a:lnSpc>
              <a:spcBef>
                <a:spcPts val="2640"/>
              </a:spcBef>
              <a:tabLst>
                <a:tab pos="469900" algn="l"/>
              </a:tabLst>
            </a:pPr>
            <a:r>
              <a:rPr dirty="0" sz="2400" spc="-50">
                <a:latin typeface="微软雅黑"/>
                <a:cs typeface="微软雅黑"/>
              </a:rPr>
              <a:t>①</a:t>
            </a:r>
            <a:r>
              <a:rPr dirty="0" sz="2400">
                <a:latin typeface="微软雅黑"/>
                <a:cs typeface="微软雅黑"/>
              </a:rPr>
              <a:t>	</a:t>
            </a:r>
            <a:r>
              <a:rPr dirty="0" sz="2400" spc="-10">
                <a:latin typeface="微软雅黑"/>
                <a:cs typeface="微软雅黑"/>
              </a:rPr>
              <a:t>msqid：消息队列ID</a:t>
            </a:r>
            <a:r>
              <a:rPr dirty="0" sz="2400" spc="-50">
                <a:latin typeface="微软雅黑"/>
                <a:cs typeface="微软雅黑"/>
              </a:rPr>
              <a:t>。</a:t>
            </a:r>
            <a:endParaRPr sz="2400">
              <a:latin typeface="微软雅黑"/>
              <a:cs typeface="微软雅黑"/>
            </a:endParaRPr>
          </a:p>
          <a:p>
            <a:pPr marL="12700" marR="3502660">
              <a:lnSpc>
                <a:spcPts val="5520"/>
              </a:lnSpc>
              <a:spcBef>
                <a:spcPts val="625"/>
              </a:spcBef>
              <a:tabLst>
                <a:tab pos="546100" algn="l"/>
              </a:tabLst>
            </a:pPr>
            <a:r>
              <a:rPr dirty="0" sz="2400" spc="-50">
                <a:latin typeface="微软雅黑"/>
                <a:cs typeface="微软雅黑"/>
              </a:rPr>
              <a:t>②</a:t>
            </a:r>
            <a:r>
              <a:rPr dirty="0" sz="2400">
                <a:latin typeface="微软雅黑"/>
                <a:cs typeface="微软雅黑"/>
              </a:rPr>
              <a:t>	</a:t>
            </a:r>
            <a:r>
              <a:rPr dirty="0" sz="2400" spc="-10">
                <a:latin typeface="微软雅黑"/>
                <a:cs typeface="微软雅黑"/>
              </a:rPr>
              <a:t>cmd：</a:t>
            </a:r>
            <a:r>
              <a:rPr dirty="0" sz="2400" spc="-5">
                <a:latin typeface="微软雅黑"/>
                <a:cs typeface="微软雅黑"/>
              </a:rPr>
              <a:t>控制命令， </a:t>
            </a:r>
            <a:r>
              <a:rPr dirty="0" sz="2400" spc="-10">
                <a:latin typeface="微软雅黑"/>
                <a:cs typeface="微软雅黑"/>
              </a:rPr>
              <a:t>IPC_RMID表示删除。</a:t>
            </a:r>
            <a:r>
              <a:rPr dirty="0" sz="2400" spc="-20">
                <a:latin typeface="微软雅黑"/>
                <a:cs typeface="微软雅黑"/>
              </a:rPr>
              <a:t>例如：</a:t>
            </a:r>
            <a:endParaRPr sz="2400">
              <a:latin typeface="微软雅黑"/>
              <a:cs typeface="微软雅黑"/>
            </a:endParaRPr>
          </a:p>
          <a:p>
            <a:pPr marL="469900">
              <a:lnSpc>
                <a:spcPct val="100000"/>
              </a:lnSpc>
              <a:spcBef>
                <a:spcPts val="2020"/>
              </a:spcBef>
            </a:pPr>
            <a:r>
              <a:rPr dirty="0" sz="2400" b="1">
                <a:solidFill>
                  <a:srgbClr val="1F517B"/>
                </a:solidFill>
                <a:latin typeface="微软雅黑"/>
                <a:cs typeface="微软雅黑"/>
              </a:rPr>
              <a:t>msgctl(msqid, IPC_RMID</a:t>
            </a:r>
            <a:r>
              <a:rPr dirty="0" sz="2400" spc="-35" b="1">
                <a:solidFill>
                  <a:srgbClr val="1F517B"/>
                </a:solidFill>
                <a:latin typeface="微软雅黑"/>
                <a:cs typeface="微软雅黑"/>
              </a:rPr>
              <a:t>, </a:t>
            </a:r>
            <a:r>
              <a:rPr dirty="0" sz="2400" b="1">
                <a:solidFill>
                  <a:srgbClr val="1F517B"/>
                </a:solidFill>
                <a:latin typeface="微软雅黑"/>
                <a:cs typeface="微软雅黑"/>
              </a:rPr>
              <a:t>NULL)</a:t>
            </a:r>
            <a:r>
              <a:rPr dirty="0" sz="2400" spc="-20" b="1">
                <a:solidFill>
                  <a:srgbClr val="1F517B"/>
                </a:solidFill>
                <a:latin typeface="微软雅黑"/>
                <a:cs typeface="微软雅黑"/>
              </a:rPr>
              <a:t>; //删除</a:t>
            </a:r>
            <a:r>
              <a:rPr dirty="0" sz="2400" spc="-10" b="1">
                <a:solidFill>
                  <a:srgbClr val="1F517B"/>
                </a:solidFill>
                <a:latin typeface="微软雅黑"/>
                <a:cs typeface="微软雅黑"/>
              </a:rPr>
              <a:t>ID</a:t>
            </a:r>
            <a:r>
              <a:rPr dirty="0" sz="2400" b="1">
                <a:solidFill>
                  <a:srgbClr val="1F517B"/>
                </a:solidFill>
                <a:latin typeface="微软雅黑"/>
                <a:cs typeface="微软雅黑"/>
              </a:rPr>
              <a:t>为</a:t>
            </a:r>
            <a:r>
              <a:rPr dirty="0" sz="2400" spc="-10" b="1">
                <a:solidFill>
                  <a:srgbClr val="1F517B"/>
                </a:solidFill>
                <a:latin typeface="微软雅黑"/>
                <a:cs typeface="微软雅黑"/>
              </a:rPr>
              <a:t>msqid的消息队列</a:t>
            </a:r>
            <a:endParaRPr sz="2400">
              <a:latin typeface="微软雅黑"/>
              <a:cs typeface="微软雅黑"/>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!leaf</dc:creator>
  <dc:title>presentation</dc:title>
  <dcterms:created xsi:type="dcterms:W3CDTF">2023-02-02T13:17:05Z</dcterms:created>
  <dcterms:modified xsi:type="dcterms:W3CDTF">2023-02-02T13:17:05Z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2022-10-24T00:00:00Z</vt:filetime>
  </property>
  <property fmtid="{D5CDD505-2E9C-101B-9397-08002B2CF9AE}" pid="3" name="Creator">
    <vt:lpwstr>Microsoft® PowerPoint® 2016</vt:lpwstr>
  </property>
  <property fmtid="{D5CDD505-2E9C-101B-9397-08002B2CF9AE}" pid="4" name="LastSaved">
    <vt:filetime>2023-02-02T00:00:00Z</vt:filetime>
  </property>
  <property fmtid="{D5CDD505-2E9C-101B-9397-08002B2CF9AE}" pid="5" name="Producer">
    <vt:lpwstr>Microsoft® PowerPoint® 2016</vt:lpwstr>
  </property>
</Properties>
</file>