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33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8134" y="3282441"/>
            <a:ext cx="547750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D4E7D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D4E7D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05688" y="359410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15240"/>
                </a:moveTo>
                <a:lnTo>
                  <a:pt x="89293" y="15240"/>
                </a:lnTo>
                <a:lnTo>
                  <a:pt x="892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140" y="219456"/>
            <a:ext cx="2242566" cy="787146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33600" y="219456"/>
            <a:ext cx="822198" cy="787146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88691" y="219456"/>
            <a:ext cx="686562" cy="787146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08147" y="219456"/>
            <a:ext cx="822198" cy="7871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D4E7D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56132" y="1528572"/>
            <a:ext cx="3857625" cy="4709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D4E7D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6724" y="309498"/>
            <a:ext cx="322135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D4E7D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03396" y="2912797"/>
            <a:ext cx="5285740" cy="1624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jpg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095" y="19811"/>
            <a:ext cx="12204700" cy="1329055"/>
            <a:chOff x="-6095" y="19811"/>
            <a:chExt cx="12204700" cy="13290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6875" y="313943"/>
              <a:ext cx="1853183" cy="4511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5907"/>
              <a:ext cx="12192000" cy="1316990"/>
            </a:xfrm>
            <a:custGeom>
              <a:avLst/>
              <a:gdLst/>
              <a:ahLst/>
              <a:cxnLst/>
              <a:rect l="l" t="t" r="r" b="b"/>
              <a:pathLst>
                <a:path w="12192000" h="1316990">
                  <a:moveTo>
                    <a:pt x="12192000" y="0"/>
                  </a:moveTo>
                  <a:lnTo>
                    <a:pt x="0" y="0"/>
                  </a:lnTo>
                  <a:lnTo>
                    <a:pt x="0" y="1316736"/>
                  </a:lnTo>
                  <a:lnTo>
                    <a:pt x="12192000" y="13167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5907"/>
              <a:ext cx="12192000" cy="1316990"/>
            </a:xfrm>
            <a:custGeom>
              <a:avLst/>
              <a:gdLst/>
              <a:ahLst/>
              <a:cxnLst/>
              <a:rect l="l" t="t" r="r" b="b"/>
              <a:pathLst>
                <a:path w="12192000" h="1316990">
                  <a:moveTo>
                    <a:pt x="0" y="1316736"/>
                  </a:moveTo>
                  <a:lnTo>
                    <a:pt x="12192000" y="1316736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16736"/>
                  </a:lnTo>
                  <a:close/>
                </a:path>
              </a:pathLst>
            </a:custGeom>
            <a:ln w="12192">
              <a:solidFill>
                <a:srgbClr val="133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055620" y="3150107"/>
            <a:ext cx="6113780" cy="1119505"/>
            <a:chOff x="3055620" y="3150107"/>
            <a:chExt cx="6113780" cy="111950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5620" y="3150107"/>
              <a:ext cx="1207770" cy="111937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1212" y="3150107"/>
              <a:ext cx="1012698" cy="11193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51732" y="3150107"/>
              <a:ext cx="1207769" cy="11193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87824" y="3150107"/>
              <a:ext cx="4481322" cy="1119377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4650" algn="l"/>
              </a:tabLst>
            </a:pPr>
            <a:r>
              <a:rPr sz="4000" spc="260" dirty="0">
                <a:solidFill>
                  <a:srgbClr val="C00000"/>
                </a:solidFill>
              </a:rPr>
              <a:t>第</a:t>
            </a:r>
            <a:r>
              <a:rPr sz="4000" spc="270" dirty="0">
                <a:solidFill>
                  <a:srgbClr val="C00000"/>
                </a:solidFill>
              </a:rPr>
              <a:t>5</a:t>
            </a:r>
            <a:r>
              <a:rPr sz="4000" spc="-50" dirty="0">
                <a:solidFill>
                  <a:srgbClr val="C00000"/>
                </a:solidFill>
              </a:rPr>
              <a:t>章</a:t>
            </a:r>
            <a:r>
              <a:rPr sz="4000" dirty="0">
                <a:solidFill>
                  <a:srgbClr val="C00000"/>
                </a:solidFill>
              </a:rPr>
              <a:t>	</a:t>
            </a:r>
            <a:r>
              <a:rPr sz="4000" spc="260" dirty="0">
                <a:solidFill>
                  <a:srgbClr val="C00000"/>
                </a:solidFill>
              </a:rPr>
              <a:t>资源分配与调</a:t>
            </a:r>
            <a:r>
              <a:rPr sz="4000" spc="210" dirty="0">
                <a:solidFill>
                  <a:srgbClr val="C00000"/>
                </a:solidFill>
              </a:rPr>
              <a:t>度</a:t>
            </a:r>
            <a:endParaRPr sz="4000"/>
          </a:p>
        </p:txBody>
      </p:sp>
      <p:grpSp>
        <p:nvGrpSpPr>
          <p:cNvPr id="14" name="object 14"/>
          <p:cNvGrpSpPr/>
          <p:nvPr/>
        </p:nvGrpSpPr>
        <p:grpSpPr>
          <a:xfrm>
            <a:off x="-6095" y="5708902"/>
            <a:ext cx="12204700" cy="1137285"/>
            <a:chOff x="-6095" y="5708902"/>
            <a:chExt cx="12204700" cy="1137285"/>
          </a:xfrm>
        </p:grpSpPr>
        <p:sp>
          <p:nvSpPr>
            <p:cNvPr id="15" name="object 15"/>
            <p:cNvSpPr/>
            <p:nvPr/>
          </p:nvSpPr>
          <p:spPr>
            <a:xfrm>
              <a:off x="0" y="5714998"/>
              <a:ext cx="12192000" cy="1125220"/>
            </a:xfrm>
            <a:custGeom>
              <a:avLst/>
              <a:gdLst/>
              <a:ahLst/>
              <a:cxnLst/>
              <a:rect l="l" t="t" r="r" b="b"/>
              <a:pathLst>
                <a:path w="12192000" h="1125220">
                  <a:moveTo>
                    <a:pt x="12192000" y="0"/>
                  </a:moveTo>
                  <a:lnTo>
                    <a:pt x="0" y="0"/>
                  </a:lnTo>
                  <a:lnTo>
                    <a:pt x="0" y="1124711"/>
                  </a:lnTo>
                  <a:lnTo>
                    <a:pt x="12192000" y="112471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5714998"/>
              <a:ext cx="12192000" cy="1125220"/>
            </a:xfrm>
            <a:custGeom>
              <a:avLst/>
              <a:gdLst/>
              <a:ahLst/>
              <a:cxnLst/>
              <a:rect l="l" t="t" r="r" b="b"/>
              <a:pathLst>
                <a:path w="12192000" h="1125220">
                  <a:moveTo>
                    <a:pt x="0" y="1124711"/>
                  </a:moveTo>
                  <a:lnTo>
                    <a:pt x="12192000" y="11247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124711"/>
                  </a:lnTo>
                  <a:close/>
                </a:path>
              </a:pathLst>
            </a:custGeom>
            <a:ln w="12192">
              <a:solidFill>
                <a:srgbClr val="133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543927" y="4775708"/>
            <a:ext cx="3658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1F517B"/>
                </a:solidFill>
                <a:latin typeface="微软雅黑"/>
                <a:cs typeface="微软雅黑"/>
              </a:rPr>
              <a:t>华中科技大学计算机学院 谢美意</a:t>
            </a:r>
            <a:endParaRPr sz="2000">
              <a:latin typeface="微软雅黑"/>
              <a:cs typeface="微软雅黑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52800" y="1988820"/>
            <a:ext cx="5486400" cy="151790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0248" y="388620"/>
            <a:ext cx="2755392" cy="6644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688" y="359409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15240"/>
                </a:moveTo>
                <a:lnTo>
                  <a:pt x="89293" y="15240"/>
                </a:lnTo>
                <a:lnTo>
                  <a:pt x="892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04444" y="1277111"/>
            <a:ext cx="2649855" cy="1378585"/>
            <a:chOff x="504444" y="1277111"/>
            <a:chExt cx="2649855" cy="137858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444" y="1277111"/>
              <a:ext cx="566166" cy="73380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984" y="1277111"/>
              <a:ext cx="866394" cy="73380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3752" y="1277111"/>
              <a:ext cx="2090166" cy="73380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1124" y="1978151"/>
              <a:ext cx="707898" cy="67741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98093" y="1358645"/>
            <a:ext cx="8408670" cy="4159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A40020"/>
                </a:solidFill>
                <a:latin typeface="微软雅黑"/>
                <a:cs typeface="微软雅黑"/>
              </a:rPr>
              <a:t>(1)</a:t>
            </a:r>
            <a:r>
              <a:rPr sz="2600" b="1" spc="-15" dirty="0">
                <a:solidFill>
                  <a:srgbClr val="A40020"/>
                </a:solidFill>
                <a:latin typeface="微软雅黑"/>
                <a:cs typeface="微软雅黑"/>
              </a:rPr>
              <a:t> 资源描述器</a:t>
            </a:r>
            <a:endParaRPr sz="2600">
              <a:latin typeface="微软雅黑"/>
              <a:cs typeface="微软雅黑"/>
            </a:endParaRPr>
          </a:p>
          <a:p>
            <a:pPr marL="102235">
              <a:lnSpc>
                <a:spcPct val="100000"/>
              </a:lnSpc>
              <a:spcBef>
                <a:spcPts val="2345"/>
              </a:spcBef>
            </a:pPr>
            <a:r>
              <a:rPr sz="2400" b="1" spc="-15" dirty="0">
                <a:solidFill>
                  <a:srgbClr val="000099"/>
                </a:solidFill>
                <a:latin typeface="微软雅黑"/>
                <a:cs typeface="微软雅黑"/>
              </a:rPr>
              <a:t>① 资源描述器定义</a:t>
            </a:r>
            <a:endParaRPr sz="2400">
              <a:latin typeface="微软雅黑"/>
              <a:cs typeface="微软雅黑"/>
            </a:endParaRPr>
          </a:p>
          <a:p>
            <a:pPr marL="469900" marR="5080">
              <a:lnSpc>
                <a:spcPct val="170000"/>
              </a:lnSpc>
              <a:spcBef>
                <a:spcPts val="5"/>
              </a:spcBef>
            </a:pPr>
            <a:r>
              <a:rPr sz="2400" spc="-10" dirty="0">
                <a:latin typeface="微软雅黑"/>
                <a:cs typeface="微软雅黑"/>
              </a:rPr>
              <a:t>描述各类资源的最小分配单位的数据结构称为资源描述器。</a:t>
            </a:r>
            <a:r>
              <a:rPr sz="2400" spc="-15" dirty="0">
                <a:latin typeface="微软雅黑"/>
                <a:cs typeface="微软雅黑"/>
              </a:rPr>
              <a:t>如：主存分区分配方法中，最小分配单位为主存分区。</a:t>
            </a:r>
            <a:endParaRPr sz="2400">
              <a:latin typeface="微软雅黑"/>
              <a:cs typeface="微软雅黑"/>
            </a:endParaRPr>
          </a:p>
          <a:p>
            <a:pPr marL="102235">
              <a:lnSpc>
                <a:spcPct val="100000"/>
              </a:lnSpc>
              <a:spcBef>
                <a:spcPts val="2305"/>
              </a:spcBef>
            </a:pPr>
            <a:r>
              <a:rPr sz="2400" b="1" spc="-10" dirty="0">
                <a:solidFill>
                  <a:srgbClr val="000099"/>
                </a:solidFill>
                <a:latin typeface="微软雅黑"/>
                <a:cs typeface="微软雅黑"/>
              </a:rPr>
              <a:t>② 资源描述器内容</a:t>
            </a:r>
            <a:endParaRPr sz="2400">
              <a:latin typeface="微软雅黑"/>
              <a:cs typeface="微软雅黑"/>
            </a:endParaRPr>
          </a:p>
          <a:p>
            <a:pPr marL="546100" marR="234315">
              <a:lnSpc>
                <a:spcPct val="150000"/>
              </a:lnSpc>
              <a:spcBef>
                <a:spcPts val="580"/>
              </a:spcBef>
            </a:pPr>
            <a:r>
              <a:rPr sz="2400" spc="-5" dirty="0">
                <a:latin typeface="微软雅黑"/>
                <a:cs typeface="微软雅黑"/>
              </a:rPr>
              <a:t>资源名、资源类型、最小分配单位的大小、地址、分配标志、描述器链接信息、存取权限、密级、存取时间。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096309" y="1782889"/>
            <a:ext cx="1204595" cy="3444875"/>
            <a:chOff x="10096309" y="1782889"/>
            <a:chExt cx="1204595" cy="3444875"/>
          </a:xfrm>
        </p:grpSpPr>
        <p:sp>
          <p:nvSpPr>
            <p:cNvPr id="19" name="object 19"/>
            <p:cNvSpPr/>
            <p:nvPr/>
          </p:nvSpPr>
          <p:spPr>
            <a:xfrm>
              <a:off x="10110215" y="1787651"/>
              <a:ext cx="1176655" cy="3429000"/>
            </a:xfrm>
            <a:custGeom>
              <a:avLst/>
              <a:gdLst/>
              <a:ahLst/>
              <a:cxnLst/>
              <a:rect l="l" t="t" r="r" b="b"/>
              <a:pathLst>
                <a:path w="1176654" h="3429000">
                  <a:moveTo>
                    <a:pt x="1176527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1176527" y="3429000"/>
                  </a:lnTo>
                  <a:lnTo>
                    <a:pt x="117652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110215" y="1787651"/>
              <a:ext cx="1176655" cy="3429000"/>
            </a:xfrm>
            <a:custGeom>
              <a:avLst/>
              <a:gdLst/>
              <a:ahLst/>
              <a:cxnLst/>
              <a:rect l="l" t="t" r="r" b="b"/>
              <a:pathLst>
                <a:path w="1176654" h="3429000">
                  <a:moveTo>
                    <a:pt x="0" y="3429000"/>
                  </a:moveTo>
                  <a:lnTo>
                    <a:pt x="1176527" y="3429000"/>
                  </a:lnTo>
                  <a:lnTo>
                    <a:pt x="1176527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01071" y="4575047"/>
              <a:ext cx="1178052" cy="6477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101071" y="4575047"/>
              <a:ext cx="1178560" cy="647700"/>
            </a:xfrm>
            <a:custGeom>
              <a:avLst/>
              <a:gdLst/>
              <a:ahLst/>
              <a:cxnLst/>
              <a:rect l="l" t="t" r="r" b="b"/>
              <a:pathLst>
                <a:path w="1178559" h="647700">
                  <a:moveTo>
                    <a:pt x="0" y="647700"/>
                  </a:moveTo>
                  <a:lnTo>
                    <a:pt x="1178052" y="647700"/>
                  </a:lnTo>
                  <a:lnTo>
                    <a:pt x="1178052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104119" y="2261615"/>
              <a:ext cx="1191895" cy="1513840"/>
            </a:xfrm>
            <a:custGeom>
              <a:avLst/>
              <a:gdLst/>
              <a:ahLst/>
              <a:cxnLst/>
              <a:rect l="l" t="t" r="r" b="b"/>
              <a:pathLst>
                <a:path w="1191895" h="1513839">
                  <a:moveTo>
                    <a:pt x="6096" y="0"/>
                  </a:moveTo>
                  <a:lnTo>
                    <a:pt x="1191768" y="0"/>
                  </a:lnTo>
                </a:path>
                <a:path w="1191895" h="1513839">
                  <a:moveTo>
                    <a:pt x="0" y="477012"/>
                  </a:moveTo>
                  <a:lnTo>
                    <a:pt x="1187196" y="477012"/>
                  </a:lnTo>
                </a:path>
                <a:path w="1191895" h="1513839">
                  <a:moveTo>
                    <a:pt x="0" y="873251"/>
                  </a:moveTo>
                  <a:lnTo>
                    <a:pt x="1187196" y="873251"/>
                  </a:lnTo>
                </a:path>
                <a:path w="1191895" h="1513839">
                  <a:moveTo>
                    <a:pt x="0" y="1513332"/>
                  </a:moveTo>
                  <a:lnTo>
                    <a:pt x="1187196" y="15133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521190" y="1654251"/>
            <a:ext cx="554355" cy="1617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5400" algn="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1600" b="1" spc="-20" dirty="0">
                <a:solidFill>
                  <a:srgbClr val="1F517B"/>
                </a:solidFill>
                <a:latin typeface="微软雅黑"/>
                <a:cs typeface="微软雅黑"/>
              </a:rPr>
              <a:t>20KB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sz="1600" b="1" spc="-20" dirty="0">
                <a:solidFill>
                  <a:srgbClr val="1F517B"/>
                </a:solidFill>
                <a:latin typeface="微软雅黑"/>
                <a:cs typeface="微软雅黑"/>
              </a:rPr>
              <a:t>52KB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600" b="1" spc="-20" dirty="0">
                <a:solidFill>
                  <a:srgbClr val="1F517B"/>
                </a:solidFill>
                <a:latin typeface="微软雅黑"/>
                <a:cs typeface="微软雅黑"/>
              </a:rPr>
              <a:t>66KB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36989" y="3611117"/>
            <a:ext cx="679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F517B"/>
                </a:solidFill>
                <a:latin typeface="微软雅黑"/>
                <a:cs typeface="微软雅黑"/>
              </a:rPr>
              <a:t>130KB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19590" y="4390771"/>
            <a:ext cx="679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F517B"/>
                </a:solidFill>
                <a:latin typeface="微软雅黑"/>
                <a:cs typeface="微软雅黑"/>
              </a:rPr>
              <a:t>230KB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16288" y="5236845"/>
            <a:ext cx="917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F517B"/>
                </a:solidFill>
                <a:latin typeface="微软雅黑"/>
                <a:cs typeface="微软雅黑"/>
              </a:rPr>
              <a:t>256KB</a:t>
            </a:r>
            <a:r>
              <a:rPr sz="1600" b="1" spc="-10" dirty="0">
                <a:solidFill>
                  <a:srgbClr val="1F517B"/>
                </a:solidFill>
                <a:latin typeface="Symbol"/>
                <a:cs typeface="Symbol"/>
              </a:rPr>
              <a:t></a:t>
            </a:r>
            <a:r>
              <a:rPr sz="1600" b="1" spc="-10" dirty="0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492867" y="5349621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F517B"/>
                </a:solidFill>
                <a:latin typeface="微软雅黑"/>
                <a:cs typeface="微软雅黑"/>
              </a:rPr>
              <a:t>主</a:t>
            </a:r>
            <a:r>
              <a:rPr sz="1600" b="1" spc="-50" dirty="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105643" y="2734055"/>
            <a:ext cx="1179830" cy="447040"/>
            <a:chOff x="10105643" y="2734055"/>
            <a:chExt cx="1179830" cy="44704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10215" y="2738627"/>
              <a:ext cx="1170431" cy="43738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110215" y="2738627"/>
              <a:ext cx="1170940" cy="437515"/>
            </a:xfrm>
            <a:custGeom>
              <a:avLst/>
              <a:gdLst/>
              <a:ahLst/>
              <a:cxnLst/>
              <a:rect l="l" t="t" r="r" b="b"/>
              <a:pathLst>
                <a:path w="1170940" h="437514">
                  <a:moveTo>
                    <a:pt x="0" y="437388"/>
                  </a:moveTo>
                  <a:lnTo>
                    <a:pt x="1170431" y="437388"/>
                  </a:lnTo>
                  <a:lnTo>
                    <a:pt x="1170431" y="0"/>
                  </a:lnTo>
                  <a:lnTo>
                    <a:pt x="0" y="0"/>
                  </a:lnTo>
                  <a:lnTo>
                    <a:pt x="0" y="43738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110216" y="3779520"/>
            <a:ext cx="1169035" cy="79565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0955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650"/>
              </a:spcBef>
            </a:pPr>
            <a:r>
              <a:rPr sz="1600" b="1" spc="-25" dirty="0">
                <a:solidFill>
                  <a:srgbClr val="1F517B"/>
                </a:solidFill>
                <a:latin typeface="微软雅黑"/>
                <a:cs typeface="微软雅黑"/>
              </a:rPr>
              <a:t>程序</a:t>
            </a:r>
            <a:r>
              <a:rPr sz="1575" b="1" spc="-75" baseline="-21164" dirty="0">
                <a:solidFill>
                  <a:srgbClr val="1F517B"/>
                </a:solidFill>
                <a:latin typeface="微软雅黑"/>
                <a:cs typeface="微软雅黑"/>
              </a:rPr>
              <a:t>4</a:t>
            </a:r>
            <a:endParaRPr sz="1575" baseline="-21164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110216" y="2266188"/>
            <a:ext cx="1169035" cy="46799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81915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645"/>
              </a:spcBef>
            </a:pPr>
            <a:r>
              <a:rPr sz="1600" b="1" spc="-25" dirty="0">
                <a:solidFill>
                  <a:srgbClr val="1F517B"/>
                </a:solidFill>
                <a:latin typeface="微软雅黑"/>
                <a:cs typeface="微软雅黑"/>
              </a:rPr>
              <a:t>程序</a:t>
            </a:r>
            <a:r>
              <a:rPr sz="1575" b="1" spc="-75" baseline="-21164" dirty="0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endParaRPr sz="1575" baseline="-21164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084816" y="3279775"/>
            <a:ext cx="1219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F517B"/>
                </a:solidFill>
                <a:latin typeface="微软雅黑"/>
                <a:cs typeface="微软雅黑"/>
              </a:rPr>
              <a:t>程序</a:t>
            </a:r>
            <a:r>
              <a:rPr sz="1575" b="1" spc="-75" baseline="-21164" dirty="0">
                <a:solidFill>
                  <a:srgbClr val="1F517B"/>
                </a:solidFill>
                <a:latin typeface="微软雅黑"/>
                <a:cs typeface="微软雅黑"/>
              </a:rPr>
              <a:t>3</a:t>
            </a:r>
            <a:endParaRPr sz="1575" baseline="-21164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110216" y="1787651"/>
            <a:ext cx="1169035" cy="4699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66675" rIns="0" bIns="0" rtlCol="0">
            <a:spAutoFit/>
          </a:bodyPr>
          <a:lstStyle/>
          <a:p>
            <a:pPr marR="50165" algn="ctr">
              <a:lnSpc>
                <a:spcPct val="100000"/>
              </a:lnSpc>
              <a:spcBef>
                <a:spcPts val="525"/>
              </a:spcBef>
            </a:pPr>
            <a:r>
              <a:rPr sz="1600" b="1" spc="-25" dirty="0">
                <a:solidFill>
                  <a:srgbClr val="1F517B"/>
                </a:solidFill>
                <a:latin typeface="微软雅黑"/>
                <a:cs typeface="微软雅黑"/>
              </a:rPr>
              <a:t>OS</a:t>
            </a:r>
            <a:endParaRPr sz="1600">
              <a:latin typeface="微软雅黑"/>
              <a:cs typeface="微软雅黑"/>
            </a:endParaRPr>
          </a:p>
        </p:txBody>
      </p:sp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8140" y="219456"/>
            <a:ext cx="2952750" cy="787146"/>
          </a:xfrm>
          <a:prstGeom prst="rect">
            <a:avLst/>
          </a:prstGeom>
        </p:spPr>
      </p:pic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2511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资源分配的机</a:t>
            </a:r>
            <a:r>
              <a:rPr spc="-50" dirty="0"/>
              <a:t>构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688" y="359409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15240"/>
                </a:moveTo>
                <a:lnTo>
                  <a:pt x="89293" y="15240"/>
                </a:lnTo>
                <a:lnTo>
                  <a:pt x="892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781812" y="1278636"/>
            <a:ext cx="2828290" cy="787400"/>
            <a:chOff x="781812" y="1278636"/>
            <a:chExt cx="2828290" cy="7874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812" y="1278636"/>
              <a:ext cx="605790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496" y="1278636"/>
              <a:ext cx="825246" cy="7871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7028" y="1278636"/>
              <a:ext cx="2242566" cy="787146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90396" y="1368679"/>
            <a:ext cx="2386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A40020"/>
                </a:solidFill>
              </a:rPr>
              <a:t>(2)</a:t>
            </a:r>
            <a:r>
              <a:rPr spc="-95" dirty="0">
                <a:solidFill>
                  <a:srgbClr val="A40020"/>
                </a:solidFill>
              </a:rPr>
              <a:t> 资</a:t>
            </a:r>
            <a:r>
              <a:rPr spc="-35" dirty="0">
                <a:solidFill>
                  <a:srgbClr val="A40020"/>
                </a:solidFill>
              </a:rPr>
              <a:t>源信息</a:t>
            </a:r>
            <a:r>
              <a:rPr spc="-50" dirty="0">
                <a:solidFill>
                  <a:srgbClr val="A40020"/>
                </a:solidFill>
              </a:rPr>
              <a:t>块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80312" y="2023998"/>
            <a:ext cx="10266680" cy="163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0099"/>
                </a:solidFill>
                <a:latin typeface="微软雅黑"/>
                <a:cs typeface="微软雅黑"/>
              </a:rPr>
              <a:t>① 资源信息块定义</a:t>
            </a:r>
            <a:endParaRPr sz="2400">
              <a:latin typeface="微软雅黑"/>
              <a:cs typeface="微软雅黑"/>
            </a:endParaRPr>
          </a:p>
          <a:p>
            <a:pPr marL="193675">
              <a:lnSpc>
                <a:spcPct val="100000"/>
              </a:lnSpc>
              <a:spcBef>
                <a:spcPts val="1725"/>
              </a:spcBef>
            </a:pPr>
            <a:r>
              <a:rPr sz="2400" spc="-15" dirty="0">
                <a:latin typeface="微软雅黑"/>
                <a:cs typeface="微软雅黑"/>
              </a:rPr>
              <a:t>描述某类资源的请求者、可用资源和资源分配程序等必要信息的数据结构。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345"/>
              </a:spcBef>
            </a:pPr>
            <a:r>
              <a:rPr sz="2400" b="1" spc="-10" dirty="0">
                <a:solidFill>
                  <a:srgbClr val="000099"/>
                </a:solidFill>
                <a:latin typeface="微软雅黑"/>
                <a:cs typeface="微软雅黑"/>
              </a:rPr>
              <a:t>② 资源信息块内容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59548" y="4065778"/>
            <a:ext cx="1444625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F517B"/>
                </a:solidFill>
                <a:latin typeface="微软雅黑"/>
                <a:cs typeface="微软雅黑"/>
              </a:rPr>
              <a:t>请求者队</a:t>
            </a:r>
            <a:r>
              <a:rPr sz="1600" b="1" spc="-50" dirty="0">
                <a:solidFill>
                  <a:srgbClr val="1F517B"/>
                </a:solidFill>
                <a:latin typeface="微软雅黑"/>
                <a:cs typeface="微软雅黑"/>
              </a:rPr>
              <a:t>列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600" b="1" spc="-25" dirty="0">
                <a:solidFill>
                  <a:srgbClr val="1F517B"/>
                </a:solidFill>
                <a:latin typeface="微软雅黑"/>
                <a:cs typeface="微软雅黑"/>
              </a:rPr>
              <a:t>可利用资源队</a:t>
            </a:r>
            <a:r>
              <a:rPr sz="1600" b="1" spc="-50" dirty="0">
                <a:solidFill>
                  <a:srgbClr val="1F517B"/>
                </a:solidFill>
                <a:latin typeface="微软雅黑"/>
                <a:cs typeface="微软雅黑"/>
              </a:rPr>
              <a:t>列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57390" y="5052821"/>
            <a:ext cx="1242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F517B"/>
                </a:solidFill>
                <a:latin typeface="微软雅黑"/>
                <a:cs typeface="微软雅黑"/>
              </a:rPr>
              <a:t>资源分配程</a:t>
            </a:r>
            <a:r>
              <a:rPr sz="1600" b="1" spc="-50" dirty="0">
                <a:solidFill>
                  <a:srgbClr val="1F517B"/>
                </a:solidFill>
                <a:latin typeface="微软雅黑"/>
                <a:cs typeface="微软雅黑"/>
              </a:rPr>
              <a:t>序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33965" y="4000309"/>
            <a:ext cx="2606675" cy="1474470"/>
            <a:chOff x="3533965" y="4000309"/>
            <a:chExt cx="2606675" cy="1474470"/>
          </a:xfrm>
        </p:grpSpPr>
        <p:sp>
          <p:nvSpPr>
            <p:cNvPr id="21" name="object 21"/>
            <p:cNvSpPr/>
            <p:nvPr/>
          </p:nvSpPr>
          <p:spPr>
            <a:xfrm>
              <a:off x="3538728" y="4005071"/>
              <a:ext cx="2597150" cy="1464945"/>
            </a:xfrm>
            <a:custGeom>
              <a:avLst/>
              <a:gdLst/>
              <a:ahLst/>
              <a:cxnLst/>
              <a:rect l="l" t="t" r="r" b="b"/>
              <a:pathLst>
                <a:path w="2597150" h="1464945">
                  <a:moveTo>
                    <a:pt x="2596896" y="0"/>
                  </a:moveTo>
                  <a:lnTo>
                    <a:pt x="0" y="0"/>
                  </a:lnTo>
                  <a:lnTo>
                    <a:pt x="0" y="1464564"/>
                  </a:lnTo>
                  <a:lnTo>
                    <a:pt x="2596896" y="1464564"/>
                  </a:lnTo>
                  <a:lnTo>
                    <a:pt x="2596896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38728" y="4005071"/>
              <a:ext cx="2597150" cy="1464945"/>
            </a:xfrm>
            <a:custGeom>
              <a:avLst/>
              <a:gdLst/>
              <a:ahLst/>
              <a:cxnLst/>
              <a:rect l="l" t="t" r="r" b="b"/>
              <a:pathLst>
                <a:path w="2597150" h="1464945">
                  <a:moveTo>
                    <a:pt x="0" y="1464564"/>
                  </a:moveTo>
                  <a:lnTo>
                    <a:pt x="2596896" y="1464564"/>
                  </a:lnTo>
                  <a:lnTo>
                    <a:pt x="2596896" y="0"/>
                  </a:lnTo>
                  <a:lnTo>
                    <a:pt x="0" y="0"/>
                  </a:lnTo>
                  <a:lnTo>
                    <a:pt x="0" y="146456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538728" y="4092016"/>
            <a:ext cx="2597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1F517B"/>
                </a:solidFill>
                <a:latin typeface="微软雅黑"/>
                <a:cs typeface="微软雅黑"/>
              </a:rPr>
              <a:t>等待队列头指</a:t>
            </a:r>
            <a:r>
              <a:rPr sz="1600" b="1" spc="-50" dirty="0">
                <a:solidFill>
                  <a:srgbClr val="1F517B"/>
                </a:solidFill>
                <a:latin typeface="微软雅黑"/>
                <a:cs typeface="微软雅黑"/>
              </a:rPr>
              <a:t>针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38728" y="4531614"/>
            <a:ext cx="2597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F517B"/>
                </a:solidFill>
                <a:latin typeface="微软雅黑"/>
                <a:cs typeface="微软雅黑"/>
              </a:rPr>
              <a:t>可利用资源队列头指</a:t>
            </a:r>
            <a:r>
              <a:rPr sz="1600" b="1" spc="-50" dirty="0">
                <a:solidFill>
                  <a:srgbClr val="1F517B"/>
                </a:solidFill>
                <a:latin typeface="微软雅黑"/>
                <a:cs typeface="微软雅黑"/>
              </a:rPr>
              <a:t>针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38728" y="4970526"/>
            <a:ext cx="2597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F517B"/>
                </a:solidFill>
                <a:latin typeface="微软雅黑"/>
                <a:cs typeface="微软雅黑"/>
              </a:rPr>
              <a:t>资源分配程序入口地</a:t>
            </a:r>
            <a:r>
              <a:rPr sz="1600" b="1" spc="-50" dirty="0">
                <a:solidFill>
                  <a:srgbClr val="1F517B"/>
                </a:solidFill>
                <a:latin typeface="微软雅黑"/>
                <a:cs typeface="微软雅黑"/>
              </a:rPr>
              <a:t>址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525011" y="4179570"/>
            <a:ext cx="3387090" cy="1099185"/>
            <a:chOff x="3525011" y="4179570"/>
            <a:chExt cx="3387090" cy="1099185"/>
          </a:xfrm>
        </p:grpSpPr>
        <p:sp>
          <p:nvSpPr>
            <p:cNvPr id="27" name="object 27"/>
            <p:cNvSpPr/>
            <p:nvPr/>
          </p:nvSpPr>
          <p:spPr>
            <a:xfrm>
              <a:off x="3525011" y="4488180"/>
              <a:ext cx="2600325" cy="0"/>
            </a:xfrm>
            <a:custGeom>
              <a:avLst/>
              <a:gdLst/>
              <a:ahLst/>
              <a:cxnLst/>
              <a:rect l="l" t="t" r="r" b="b"/>
              <a:pathLst>
                <a:path w="2600325">
                  <a:moveTo>
                    <a:pt x="0" y="0"/>
                  </a:moveTo>
                  <a:lnTo>
                    <a:pt x="2599943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80938" y="4179569"/>
              <a:ext cx="931544" cy="1099185"/>
            </a:xfrm>
            <a:custGeom>
              <a:avLst/>
              <a:gdLst/>
              <a:ahLst/>
              <a:cxnLst/>
              <a:rect l="l" t="t" r="r" b="b"/>
              <a:pathLst>
                <a:path w="931545" h="1099185">
                  <a:moveTo>
                    <a:pt x="931164" y="1060704"/>
                  </a:moveTo>
                  <a:lnTo>
                    <a:pt x="874014" y="1041654"/>
                  </a:lnTo>
                  <a:lnTo>
                    <a:pt x="816864" y="1022604"/>
                  </a:lnTo>
                  <a:lnTo>
                    <a:pt x="816864" y="1041654"/>
                  </a:lnTo>
                  <a:lnTo>
                    <a:pt x="0" y="1041654"/>
                  </a:lnTo>
                  <a:lnTo>
                    <a:pt x="0" y="1079754"/>
                  </a:lnTo>
                  <a:lnTo>
                    <a:pt x="816864" y="1079754"/>
                  </a:lnTo>
                  <a:lnTo>
                    <a:pt x="816864" y="1098804"/>
                  </a:lnTo>
                  <a:lnTo>
                    <a:pt x="874014" y="1079754"/>
                  </a:lnTo>
                  <a:lnTo>
                    <a:pt x="931164" y="1060704"/>
                  </a:lnTo>
                  <a:close/>
                </a:path>
                <a:path w="931545" h="1099185">
                  <a:moveTo>
                    <a:pt x="931164" y="559308"/>
                  </a:moveTo>
                  <a:lnTo>
                    <a:pt x="874014" y="540258"/>
                  </a:lnTo>
                  <a:lnTo>
                    <a:pt x="816864" y="521208"/>
                  </a:lnTo>
                  <a:lnTo>
                    <a:pt x="816864" y="540258"/>
                  </a:lnTo>
                  <a:lnTo>
                    <a:pt x="0" y="540258"/>
                  </a:lnTo>
                  <a:lnTo>
                    <a:pt x="0" y="578358"/>
                  </a:lnTo>
                  <a:lnTo>
                    <a:pt x="816864" y="578358"/>
                  </a:lnTo>
                  <a:lnTo>
                    <a:pt x="816864" y="597408"/>
                  </a:lnTo>
                  <a:lnTo>
                    <a:pt x="874014" y="578358"/>
                  </a:lnTo>
                  <a:lnTo>
                    <a:pt x="931164" y="559308"/>
                  </a:lnTo>
                  <a:close/>
                </a:path>
                <a:path w="931545" h="1099185">
                  <a:moveTo>
                    <a:pt x="931164" y="38100"/>
                  </a:moveTo>
                  <a:lnTo>
                    <a:pt x="874014" y="19050"/>
                  </a:lnTo>
                  <a:lnTo>
                    <a:pt x="816864" y="0"/>
                  </a:lnTo>
                  <a:lnTo>
                    <a:pt x="816864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816864" y="57150"/>
                  </a:lnTo>
                  <a:lnTo>
                    <a:pt x="816864" y="76200"/>
                  </a:lnTo>
                  <a:lnTo>
                    <a:pt x="874014" y="57150"/>
                  </a:lnTo>
                  <a:lnTo>
                    <a:pt x="931164" y="3810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28059" y="4931664"/>
              <a:ext cx="2598420" cy="0"/>
            </a:xfrm>
            <a:custGeom>
              <a:avLst/>
              <a:gdLst/>
              <a:ahLst/>
              <a:cxnLst/>
              <a:rect l="l" t="t" r="r" b="b"/>
              <a:pathLst>
                <a:path w="2598420">
                  <a:moveTo>
                    <a:pt x="0" y="0"/>
                  </a:moveTo>
                  <a:lnTo>
                    <a:pt x="2598419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9957" y="5346598"/>
            <a:ext cx="307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/>
                <a:cs typeface="微软雅黑"/>
              </a:rPr>
              <a:t>中央处理机资源信息块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8507" y="1754250"/>
            <a:ext cx="2286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600" b="1" spc="-5">
                <a:solidFill>
                  <a:srgbClr val="1F517B"/>
                </a:solidFill>
                <a:latin typeface="Tahoma"/>
                <a:cs typeface="Tahoma"/>
              </a:rPr>
              <a:t>…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74245" y="1902460"/>
            <a:ext cx="2301875" cy="589915"/>
            <a:chOff x="5774245" y="1902460"/>
            <a:chExt cx="2301875" cy="589915"/>
          </a:xfrm>
        </p:grpSpPr>
        <p:sp>
          <p:nvSpPr>
            <p:cNvPr id="5" name="object 5"/>
            <p:cNvSpPr/>
            <p:nvPr/>
          </p:nvSpPr>
          <p:spPr>
            <a:xfrm>
              <a:off x="6928104" y="1927860"/>
              <a:ext cx="690880" cy="559435"/>
            </a:xfrm>
            <a:custGeom>
              <a:avLst/>
              <a:gdLst/>
              <a:ahLst/>
              <a:cxnLst/>
              <a:rect l="l" t="t" r="r" b="b"/>
              <a:pathLst>
                <a:path w="690879" h="559435">
                  <a:moveTo>
                    <a:pt x="690372" y="0"/>
                  </a:moveTo>
                  <a:lnTo>
                    <a:pt x="0" y="0"/>
                  </a:lnTo>
                  <a:lnTo>
                    <a:pt x="0" y="559308"/>
                  </a:lnTo>
                  <a:lnTo>
                    <a:pt x="690372" y="559308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28104" y="1927860"/>
              <a:ext cx="690880" cy="559435"/>
            </a:xfrm>
            <a:custGeom>
              <a:avLst/>
              <a:gdLst/>
              <a:ahLst/>
              <a:cxnLst/>
              <a:rect l="l" t="t" r="r" b="b"/>
              <a:pathLst>
                <a:path w="690879" h="559435">
                  <a:moveTo>
                    <a:pt x="0" y="559308"/>
                  </a:moveTo>
                  <a:lnTo>
                    <a:pt x="690372" y="559308"/>
                  </a:lnTo>
                  <a:lnTo>
                    <a:pt x="690372" y="0"/>
                  </a:lnTo>
                  <a:lnTo>
                    <a:pt x="0" y="0"/>
                  </a:lnTo>
                  <a:lnTo>
                    <a:pt x="0" y="5593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28104" y="2319528"/>
              <a:ext cx="690880" cy="0"/>
            </a:xfrm>
            <a:custGeom>
              <a:avLst/>
              <a:gdLst/>
              <a:ahLst/>
              <a:cxnLst/>
              <a:rect l="l" t="t" r="r" b="b"/>
              <a:pathLst>
                <a:path w="690879">
                  <a:moveTo>
                    <a:pt x="0" y="0"/>
                  </a:moveTo>
                  <a:lnTo>
                    <a:pt x="690372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79008" y="1927860"/>
              <a:ext cx="690880" cy="559435"/>
            </a:xfrm>
            <a:custGeom>
              <a:avLst/>
              <a:gdLst/>
              <a:ahLst/>
              <a:cxnLst/>
              <a:rect l="l" t="t" r="r" b="b"/>
              <a:pathLst>
                <a:path w="690879" h="559435">
                  <a:moveTo>
                    <a:pt x="690372" y="0"/>
                  </a:moveTo>
                  <a:lnTo>
                    <a:pt x="0" y="0"/>
                  </a:lnTo>
                  <a:lnTo>
                    <a:pt x="0" y="559308"/>
                  </a:lnTo>
                  <a:lnTo>
                    <a:pt x="690372" y="559308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79008" y="1927860"/>
              <a:ext cx="690880" cy="559435"/>
            </a:xfrm>
            <a:custGeom>
              <a:avLst/>
              <a:gdLst/>
              <a:ahLst/>
              <a:cxnLst/>
              <a:rect l="l" t="t" r="r" b="b"/>
              <a:pathLst>
                <a:path w="690879" h="559435">
                  <a:moveTo>
                    <a:pt x="0" y="559308"/>
                  </a:moveTo>
                  <a:lnTo>
                    <a:pt x="690372" y="559308"/>
                  </a:lnTo>
                  <a:lnTo>
                    <a:pt x="690372" y="0"/>
                  </a:lnTo>
                  <a:lnTo>
                    <a:pt x="0" y="0"/>
                  </a:lnTo>
                  <a:lnTo>
                    <a:pt x="0" y="5593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79008" y="1927860"/>
              <a:ext cx="841375" cy="448309"/>
            </a:xfrm>
            <a:custGeom>
              <a:avLst/>
              <a:gdLst/>
              <a:ahLst/>
              <a:cxnLst/>
              <a:rect l="l" t="t" r="r" b="b"/>
              <a:pathLst>
                <a:path w="841375" h="448310">
                  <a:moveTo>
                    <a:pt x="0" y="391667"/>
                  </a:moveTo>
                  <a:lnTo>
                    <a:pt x="690371" y="391667"/>
                  </a:lnTo>
                </a:path>
                <a:path w="841375" h="448310">
                  <a:moveTo>
                    <a:pt x="534924" y="448055"/>
                  </a:moveTo>
                  <a:lnTo>
                    <a:pt x="841247" y="448055"/>
                  </a:lnTo>
                </a:path>
                <a:path w="841375" h="448310">
                  <a:moveTo>
                    <a:pt x="841247" y="448055"/>
                  </a:moveTo>
                  <a:lnTo>
                    <a:pt x="841247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0256" y="1902460"/>
              <a:ext cx="307975" cy="50800"/>
            </a:xfrm>
            <a:custGeom>
              <a:avLst/>
              <a:gdLst/>
              <a:ahLst/>
              <a:cxnLst/>
              <a:rect l="l" t="t" r="r" b="b"/>
              <a:pathLst>
                <a:path w="307975" h="50800">
                  <a:moveTo>
                    <a:pt x="231648" y="0"/>
                  </a:moveTo>
                  <a:lnTo>
                    <a:pt x="231648" y="50800"/>
                  </a:lnTo>
                  <a:lnTo>
                    <a:pt x="288798" y="31750"/>
                  </a:lnTo>
                  <a:lnTo>
                    <a:pt x="244348" y="31750"/>
                  </a:lnTo>
                  <a:lnTo>
                    <a:pt x="244348" y="19050"/>
                  </a:lnTo>
                  <a:lnTo>
                    <a:pt x="288798" y="19050"/>
                  </a:lnTo>
                  <a:lnTo>
                    <a:pt x="231648" y="0"/>
                  </a:lnTo>
                  <a:close/>
                </a:path>
                <a:path w="307975" h="50800">
                  <a:moveTo>
                    <a:pt x="231648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231648" y="31750"/>
                  </a:lnTo>
                  <a:lnTo>
                    <a:pt x="231648" y="19050"/>
                  </a:lnTo>
                  <a:close/>
                </a:path>
                <a:path w="307975" h="50800">
                  <a:moveTo>
                    <a:pt x="288798" y="19050"/>
                  </a:moveTo>
                  <a:lnTo>
                    <a:pt x="244348" y="19050"/>
                  </a:lnTo>
                  <a:lnTo>
                    <a:pt x="244348" y="31750"/>
                  </a:lnTo>
                  <a:lnTo>
                    <a:pt x="288798" y="31750"/>
                  </a:lnTo>
                  <a:lnTo>
                    <a:pt x="307848" y="25400"/>
                  </a:lnTo>
                  <a:lnTo>
                    <a:pt x="288798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64552" y="1927860"/>
              <a:ext cx="304800" cy="448309"/>
            </a:xfrm>
            <a:custGeom>
              <a:avLst/>
              <a:gdLst/>
              <a:ahLst/>
              <a:cxnLst/>
              <a:rect l="l" t="t" r="r" b="b"/>
              <a:pathLst>
                <a:path w="304800" h="448310">
                  <a:moveTo>
                    <a:pt x="0" y="448055"/>
                  </a:moveTo>
                  <a:lnTo>
                    <a:pt x="304800" y="448055"/>
                  </a:lnTo>
                </a:path>
                <a:path w="304800" h="448310">
                  <a:moveTo>
                    <a:pt x="304800" y="448055"/>
                  </a:moveTo>
                  <a:lnTo>
                    <a:pt x="304800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69352" y="1902460"/>
              <a:ext cx="306705" cy="50800"/>
            </a:xfrm>
            <a:custGeom>
              <a:avLst/>
              <a:gdLst/>
              <a:ahLst/>
              <a:cxnLst/>
              <a:rect l="l" t="t" r="r" b="b"/>
              <a:pathLst>
                <a:path w="306704" h="50800">
                  <a:moveTo>
                    <a:pt x="230124" y="0"/>
                  </a:moveTo>
                  <a:lnTo>
                    <a:pt x="230124" y="50800"/>
                  </a:lnTo>
                  <a:lnTo>
                    <a:pt x="287274" y="31750"/>
                  </a:lnTo>
                  <a:lnTo>
                    <a:pt x="242824" y="31750"/>
                  </a:lnTo>
                  <a:lnTo>
                    <a:pt x="242824" y="19050"/>
                  </a:lnTo>
                  <a:lnTo>
                    <a:pt x="287274" y="19050"/>
                  </a:lnTo>
                  <a:lnTo>
                    <a:pt x="230124" y="0"/>
                  </a:lnTo>
                  <a:close/>
                </a:path>
                <a:path w="306704" h="50800">
                  <a:moveTo>
                    <a:pt x="230124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230124" y="31750"/>
                  </a:lnTo>
                  <a:lnTo>
                    <a:pt x="230124" y="19050"/>
                  </a:lnTo>
                  <a:close/>
                </a:path>
                <a:path w="306704" h="50800">
                  <a:moveTo>
                    <a:pt x="287274" y="19050"/>
                  </a:moveTo>
                  <a:lnTo>
                    <a:pt x="242824" y="19050"/>
                  </a:lnTo>
                  <a:lnTo>
                    <a:pt x="242824" y="31750"/>
                  </a:lnTo>
                  <a:lnTo>
                    <a:pt x="287274" y="31750"/>
                  </a:lnTo>
                  <a:lnTo>
                    <a:pt x="306324" y="25400"/>
                  </a:lnTo>
                  <a:lnTo>
                    <a:pt x="287274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383523" y="1902460"/>
            <a:ext cx="1076325" cy="589280"/>
            <a:chOff x="8383523" y="1902460"/>
            <a:chExt cx="1076325" cy="589280"/>
          </a:xfrm>
        </p:grpSpPr>
        <p:sp>
          <p:nvSpPr>
            <p:cNvPr id="15" name="object 15"/>
            <p:cNvSpPr/>
            <p:nvPr/>
          </p:nvSpPr>
          <p:spPr>
            <a:xfrm>
              <a:off x="8764523" y="1927860"/>
              <a:ext cx="690880" cy="559435"/>
            </a:xfrm>
            <a:custGeom>
              <a:avLst/>
              <a:gdLst/>
              <a:ahLst/>
              <a:cxnLst/>
              <a:rect l="l" t="t" r="r" b="b"/>
              <a:pathLst>
                <a:path w="690879" h="559435">
                  <a:moveTo>
                    <a:pt x="690372" y="0"/>
                  </a:moveTo>
                  <a:lnTo>
                    <a:pt x="0" y="0"/>
                  </a:lnTo>
                  <a:lnTo>
                    <a:pt x="0" y="559308"/>
                  </a:lnTo>
                  <a:lnTo>
                    <a:pt x="690372" y="559308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64523" y="1927860"/>
              <a:ext cx="690880" cy="559435"/>
            </a:xfrm>
            <a:custGeom>
              <a:avLst/>
              <a:gdLst/>
              <a:ahLst/>
              <a:cxnLst/>
              <a:rect l="l" t="t" r="r" b="b"/>
              <a:pathLst>
                <a:path w="690879" h="559435">
                  <a:moveTo>
                    <a:pt x="0" y="559308"/>
                  </a:moveTo>
                  <a:lnTo>
                    <a:pt x="690372" y="559308"/>
                  </a:lnTo>
                  <a:lnTo>
                    <a:pt x="690372" y="0"/>
                  </a:lnTo>
                  <a:lnTo>
                    <a:pt x="0" y="0"/>
                  </a:lnTo>
                  <a:lnTo>
                    <a:pt x="0" y="5593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64523" y="2319528"/>
              <a:ext cx="690880" cy="0"/>
            </a:xfrm>
            <a:custGeom>
              <a:avLst/>
              <a:gdLst/>
              <a:ahLst/>
              <a:cxnLst/>
              <a:rect l="l" t="t" r="r" b="b"/>
              <a:pathLst>
                <a:path w="690879">
                  <a:moveTo>
                    <a:pt x="0" y="0"/>
                  </a:moveTo>
                  <a:lnTo>
                    <a:pt x="690372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83523" y="1902460"/>
              <a:ext cx="381000" cy="50800"/>
            </a:xfrm>
            <a:custGeom>
              <a:avLst/>
              <a:gdLst/>
              <a:ahLst/>
              <a:cxnLst/>
              <a:rect l="l" t="t" r="r" b="b"/>
              <a:pathLst>
                <a:path w="381000" h="50800">
                  <a:moveTo>
                    <a:pt x="304800" y="0"/>
                  </a:moveTo>
                  <a:lnTo>
                    <a:pt x="304800" y="50800"/>
                  </a:lnTo>
                  <a:lnTo>
                    <a:pt x="361950" y="31750"/>
                  </a:lnTo>
                  <a:lnTo>
                    <a:pt x="317500" y="31750"/>
                  </a:lnTo>
                  <a:lnTo>
                    <a:pt x="317500" y="19050"/>
                  </a:lnTo>
                  <a:lnTo>
                    <a:pt x="361950" y="19050"/>
                  </a:lnTo>
                  <a:lnTo>
                    <a:pt x="304800" y="0"/>
                  </a:lnTo>
                  <a:close/>
                </a:path>
                <a:path w="381000" h="50800">
                  <a:moveTo>
                    <a:pt x="304800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304800" y="31750"/>
                  </a:lnTo>
                  <a:lnTo>
                    <a:pt x="304800" y="19050"/>
                  </a:lnTo>
                  <a:close/>
                </a:path>
                <a:path w="381000" h="50800">
                  <a:moveTo>
                    <a:pt x="361950" y="19050"/>
                  </a:moveTo>
                  <a:lnTo>
                    <a:pt x="317500" y="19050"/>
                  </a:lnTo>
                  <a:lnTo>
                    <a:pt x="317500" y="31750"/>
                  </a:lnTo>
                  <a:lnTo>
                    <a:pt x="361950" y="31750"/>
                  </a:lnTo>
                  <a:lnTo>
                    <a:pt x="381000" y="25400"/>
                  </a:lnTo>
                  <a:lnTo>
                    <a:pt x="361950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80227" y="1584198"/>
            <a:ext cx="568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1F517B"/>
                </a:solidFill>
                <a:latin typeface="微软雅黑"/>
                <a:cs typeface="微软雅黑"/>
              </a:rPr>
              <a:t>PCB</a:t>
            </a:r>
            <a:r>
              <a:rPr sz="1575" b="1" spc="-30" baseline="-21164" dirty="0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endParaRPr sz="1575" baseline="-21164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96430" y="1598422"/>
            <a:ext cx="568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1F517B"/>
                </a:solidFill>
                <a:latin typeface="微软雅黑"/>
                <a:cs typeface="微软雅黑"/>
              </a:rPr>
              <a:t>PCB</a:t>
            </a:r>
            <a:r>
              <a:rPr sz="1575" b="1" spc="-30" baseline="-21164" dirty="0">
                <a:solidFill>
                  <a:srgbClr val="1F517B"/>
                </a:solidFill>
                <a:latin typeface="微软雅黑"/>
                <a:cs typeface="微软雅黑"/>
              </a:rPr>
              <a:t>2</a:t>
            </a:r>
            <a:endParaRPr sz="1575" baseline="-21164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22435" y="1582673"/>
            <a:ext cx="565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1F517B"/>
                </a:solidFill>
                <a:latin typeface="微软雅黑"/>
                <a:cs typeface="微软雅黑"/>
              </a:rPr>
              <a:t>PCB</a:t>
            </a:r>
            <a:r>
              <a:rPr sz="1575" b="1" spc="-30" baseline="-21164" dirty="0">
                <a:solidFill>
                  <a:srgbClr val="1F517B"/>
                </a:solidFill>
                <a:latin typeface="微软雅黑"/>
                <a:cs typeface="微软雅黑"/>
              </a:rPr>
              <a:t>k</a:t>
            </a:r>
            <a:endParaRPr sz="1575" baseline="-21164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1200" y="3974591"/>
            <a:ext cx="2078989" cy="862965"/>
          </a:xfrm>
          <a:prstGeom prst="rect">
            <a:avLst/>
          </a:prstGeom>
          <a:ln w="12192">
            <a:solidFill>
              <a:srgbClr val="1F517B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353060">
              <a:lnSpc>
                <a:spcPct val="100000"/>
              </a:lnSpc>
            </a:pPr>
            <a:r>
              <a:rPr sz="1800" b="1" spc="-10" dirty="0">
                <a:solidFill>
                  <a:srgbClr val="1F517B"/>
                </a:solidFill>
                <a:latin typeface="微软雅黑"/>
                <a:cs typeface="微软雅黑"/>
              </a:rPr>
              <a:t>进程调度程序</a:t>
            </a:r>
            <a:endParaRPr sz="1800">
              <a:latin typeface="微软雅黑"/>
              <a:cs typeface="微软雅黑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502217" y="1752409"/>
            <a:ext cx="3292475" cy="2241550"/>
            <a:chOff x="2502217" y="1752409"/>
            <a:chExt cx="3292475" cy="2241550"/>
          </a:xfrm>
        </p:grpSpPr>
        <p:sp>
          <p:nvSpPr>
            <p:cNvPr id="24" name="object 24"/>
            <p:cNvSpPr/>
            <p:nvPr/>
          </p:nvSpPr>
          <p:spPr>
            <a:xfrm>
              <a:off x="2506979" y="1757172"/>
              <a:ext cx="2278380" cy="1188720"/>
            </a:xfrm>
            <a:custGeom>
              <a:avLst/>
              <a:gdLst/>
              <a:ahLst/>
              <a:cxnLst/>
              <a:rect l="l" t="t" r="r" b="b"/>
              <a:pathLst>
                <a:path w="2278379" h="1188720">
                  <a:moveTo>
                    <a:pt x="2278380" y="0"/>
                  </a:moveTo>
                  <a:lnTo>
                    <a:pt x="0" y="0"/>
                  </a:lnTo>
                  <a:lnTo>
                    <a:pt x="0" y="1188719"/>
                  </a:lnTo>
                  <a:lnTo>
                    <a:pt x="2278380" y="1188719"/>
                  </a:lnTo>
                  <a:lnTo>
                    <a:pt x="227838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06979" y="1757172"/>
              <a:ext cx="2278380" cy="1188720"/>
            </a:xfrm>
            <a:custGeom>
              <a:avLst/>
              <a:gdLst/>
              <a:ahLst/>
              <a:cxnLst/>
              <a:rect l="l" t="t" r="r" b="b"/>
              <a:pathLst>
                <a:path w="2278379" h="1188720">
                  <a:moveTo>
                    <a:pt x="0" y="1188719"/>
                  </a:moveTo>
                  <a:lnTo>
                    <a:pt x="2278380" y="1188719"/>
                  </a:lnTo>
                  <a:lnTo>
                    <a:pt x="2278380" y="0"/>
                  </a:lnTo>
                  <a:lnTo>
                    <a:pt x="0" y="0"/>
                  </a:lnTo>
                  <a:lnTo>
                    <a:pt x="0" y="118871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71872" y="3943095"/>
              <a:ext cx="722630" cy="50800"/>
            </a:xfrm>
            <a:custGeom>
              <a:avLst/>
              <a:gdLst/>
              <a:ahLst/>
              <a:cxnLst/>
              <a:rect l="l" t="t" r="r" b="b"/>
              <a:pathLst>
                <a:path w="722629" h="50800">
                  <a:moveTo>
                    <a:pt x="646176" y="0"/>
                  </a:moveTo>
                  <a:lnTo>
                    <a:pt x="646176" y="50799"/>
                  </a:lnTo>
                  <a:lnTo>
                    <a:pt x="703326" y="31749"/>
                  </a:lnTo>
                  <a:lnTo>
                    <a:pt x="658876" y="31749"/>
                  </a:lnTo>
                  <a:lnTo>
                    <a:pt x="658876" y="19049"/>
                  </a:lnTo>
                  <a:lnTo>
                    <a:pt x="703326" y="19049"/>
                  </a:lnTo>
                  <a:lnTo>
                    <a:pt x="646176" y="0"/>
                  </a:lnTo>
                  <a:close/>
                </a:path>
                <a:path w="722629" h="50800">
                  <a:moveTo>
                    <a:pt x="646176" y="19049"/>
                  </a:moveTo>
                  <a:lnTo>
                    <a:pt x="0" y="19049"/>
                  </a:lnTo>
                  <a:lnTo>
                    <a:pt x="0" y="31749"/>
                  </a:lnTo>
                  <a:lnTo>
                    <a:pt x="646176" y="31749"/>
                  </a:lnTo>
                  <a:lnTo>
                    <a:pt x="646176" y="19049"/>
                  </a:lnTo>
                  <a:close/>
                </a:path>
                <a:path w="722629" h="50800">
                  <a:moveTo>
                    <a:pt x="703326" y="19049"/>
                  </a:moveTo>
                  <a:lnTo>
                    <a:pt x="658876" y="19049"/>
                  </a:lnTo>
                  <a:lnTo>
                    <a:pt x="658876" y="31749"/>
                  </a:lnTo>
                  <a:lnTo>
                    <a:pt x="703326" y="31749"/>
                  </a:lnTo>
                  <a:lnTo>
                    <a:pt x="722376" y="25399"/>
                  </a:lnTo>
                  <a:lnTo>
                    <a:pt x="703326" y="19049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585720" y="1806651"/>
            <a:ext cx="1387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F517B"/>
                </a:solidFill>
                <a:latin typeface="微软雅黑"/>
                <a:cs typeface="微软雅黑"/>
              </a:rPr>
              <a:t>ready_q_start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85720" y="2050440"/>
            <a:ext cx="1569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1F517B"/>
                </a:solidFill>
                <a:latin typeface="微软雅黑"/>
                <a:cs typeface="微软雅黑"/>
              </a:rPr>
              <a:t>可用处理机信</a:t>
            </a:r>
            <a:r>
              <a:rPr sz="1600" b="1" spc="-50" dirty="0">
                <a:solidFill>
                  <a:srgbClr val="1F517B"/>
                </a:solidFill>
                <a:latin typeface="微软雅黑"/>
                <a:cs typeface="微软雅黑"/>
              </a:rPr>
              <a:t>息 </a:t>
            </a:r>
            <a:r>
              <a:rPr sz="1600" b="1" spc="-10" dirty="0">
                <a:solidFill>
                  <a:srgbClr val="1F517B"/>
                </a:solidFill>
                <a:latin typeface="微软雅黑"/>
                <a:cs typeface="微软雅黑"/>
              </a:rPr>
              <a:t>scheduler_addr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491549" y="1903222"/>
            <a:ext cx="3984625" cy="1663064"/>
            <a:chOff x="2491549" y="1903222"/>
            <a:chExt cx="3984625" cy="1663064"/>
          </a:xfrm>
        </p:grpSpPr>
        <p:sp>
          <p:nvSpPr>
            <p:cNvPr id="30" name="object 30"/>
            <p:cNvSpPr/>
            <p:nvPr/>
          </p:nvSpPr>
          <p:spPr>
            <a:xfrm>
              <a:off x="2496311" y="2148840"/>
              <a:ext cx="2278380" cy="0"/>
            </a:xfrm>
            <a:custGeom>
              <a:avLst/>
              <a:gdLst/>
              <a:ahLst/>
              <a:cxnLst/>
              <a:rect l="l" t="t" r="r" b="b"/>
              <a:pathLst>
                <a:path w="2278379">
                  <a:moveTo>
                    <a:pt x="0" y="0"/>
                  </a:moveTo>
                  <a:lnTo>
                    <a:pt x="2278379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48961" y="1903222"/>
              <a:ext cx="1134110" cy="50800"/>
            </a:xfrm>
            <a:custGeom>
              <a:avLst/>
              <a:gdLst/>
              <a:ahLst/>
              <a:cxnLst/>
              <a:rect l="l" t="t" r="r" b="b"/>
              <a:pathLst>
                <a:path w="1134110" h="50800">
                  <a:moveTo>
                    <a:pt x="1057655" y="0"/>
                  </a:moveTo>
                  <a:lnTo>
                    <a:pt x="1057655" y="50800"/>
                  </a:lnTo>
                  <a:lnTo>
                    <a:pt x="1104138" y="35305"/>
                  </a:lnTo>
                  <a:lnTo>
                    <a:pt x="1070355" y="35305"/>
                  </a:lnTo>
                  <a:lnTo>
                    <a:pt x="1070355" y="15493"/>
                  </a:lnTo>
                  <a:lnTo>
                    <a:pt x="1104137" y="15493"/>
                  </a:lnTo>
                  <a:lnTo>
                    <a:pt x="1057655" y="0"/>
                  </a:lnTo>
                  <a:close/>
                </a:path>
                <a:path w="1134110" h="50800">
                  <a:moveTo>
                    <a:pt x="1057655" y="15493"/>
                  </a:moveTo>
                  <a:lnTo>
                    <a:pt x="0" y="15493"/>
                  </a:lnTo>
                  <a:lnTo>
                    <a:pt x="0" y="35305"/>
                  </a:lnTo>
                  <a:lnTo>
                    <a:pt x="1057655" y="35305"/>
                  </a:lnTo>
                  <a:lnTo>
                    <a:pt x="1057655" y="15493"/>
                  </a:lnTo>
                  <a:close/>
                </a:path>
                <a:path w="1134110" h="50800">
                  <a:moveTo>
                    <a:pt x="1104137" y="15493"/>
                  </a:moveTo>
                  <a:lnTo>
                    <a:pt x="1070355" y="15493"/>
                  </a:lnTo>
                  <a:lnTo>
                    <a:pt x="1070355" y="35305"/>
                  </a:lnTo>
                  <a:lnTo>
                    <a:pt x="1104138" y="35305"/>
                  </a:lnTo>
                  <a:lnTo>
                    <a:pt x="1133855" y="25400"/>
                  </a:lnTo>
                  <a:lnTo>
                    <a:pt x="1104137" y="15493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32960" y="2346959"/>
              <a:ext cx="754380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4379" y="0"/>
                  </a:lnTo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79719" y="2958591"/>
              <a:ext cx="416559" cy="50800"/>
            </a:xfrm>
            <a:custGeom>
              <a:avLst/>
              <a:gdLst/>
              <a:ahLst/>
              <a:cxnLst/>
              <a:rect l="l" t="t" r="r" b="b"/>
              <a:pathLst>
                <a:path w="416560" h="50800">
                  <a:moveTo>
                    <a:pt x="339851" y="0"/>
                  </a:moveTo>
                  <a:lnTo>
                    <a:pt x="339851" y="50800"/>
                  </a:lnTo>
                  <a:lnTo>
                    <a:pt x="397001" y="31750"/>
                  </a:lnTo>
                  <a:lnTo>
                    <a:pt x="352551" y="31750"/>
                  </a:lnTo>
                  <a:lnTo>
                    <a:pt x="352551" y="19050"/>
                  </a:lnTo>
                  <a:lnTo>
                    <a:pt x="397001" y="19050"/>
                  </a:lnTo>
                  <a:lnTo>
                    <a:pt x="339851" y="0"/>
                  </a:lnTo>
                  <a:close/>
                </a:path>
                <a:path w="416560" h="50800">
                  <a:moveTo>
                    <a:pt x="339851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339851" y="31750"/>
                  </a:lnTo>
                  <a:lnTo>
                    <a:pt x="339851" y="19050"/>
                  </a:lnTo>
                  <a:close/>
                </a:path>
                <a:path w="416560" h="50800">
                  <a:moveTo>
                    <a:pt x="397001" y="19050"/>
                  </a:moveTo>
                  <a:lnTo>
                    <a:pt x="352551" y="19050"/>
                  </a:lnTo>
                  <a:lnTo>
                    <a:pt x="352551" y="31750"/>
                  </a:lnTo>
                  <a:lnTo>
                    <a:pt x="397001" y="31750"/>
                  </a:lnTo>
                  <a:lnTo>
                    <a:pt x="416051" y="25400"/>
                  </a:lnTo>
                  <a:lnTo>
                    <a:pt x="397001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97835" y="2510027"/>
              <a:ext cx="2278380" cy="0"/>
            </a:xfrm>
            <a:custGeom>
              <a:avLst/>
              <a:gdLst/>
              <a:ahLst/>
              <a:cxnLst/>
              <a:rect l="l" t="t" r="r" b="b"/>
              <a:pathLst>
                <a:path w="2278379">
                  <a:moveTo>
                    <a:pt x="0" y="0"/>
                  </a:moveTo>
                  <a:lnTo>
                    <a:pt x="2278379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13703" y="3489960"/>
              <a:ext cx="358140" cy="76200"/>
            </a:xfrm>
            <a:custGeom>
              <a:avLst/>
              <a:gdLst/>
              <a:ahLst/>
              <a:cxnLst/>
              <a:rect l="l" t="t" r="r" b="b"/>
              <a:pathLst>
                <a:path w="358139" h="76200">
                  <a:moveTo>
                    <a:pt x="281940" y="0"/>
                  </a:moveTo>
                  <a:lnTo>
                    <a:pt x="281940" y="76200"/>
                  </a:lnTo>
                  <a:lnTo>
                    <a:pt x="345440" y="44450"/>
                  </a:lnTo>
                  <a:lnTo>
                    <a:pt x="294640" y="44450"/>
                  </a:lnTo>
                  <a:lnTo>
                    <a:pt x="294640" y="31750"/>
                  </a:lnTo>
                  <a:lnTo>
                    <a:pt x="345440" y="31750"/>
                  </a:lnTo>
                  <a:lnTo>
                    <a:pt x="281940" y="0"/>
                  </a:lnTo>
                  <a:close/>
                </a:path>
                <a:path w="358139" h="76200">
                  <a:moveTo>
                    <a:pt x="28194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81940" y="44450"/>
                  </a:lnTo>
                  <a:lnTo>
                    <a:pt x="281940" y="31750"/>
                  </a:lnTo>
                  <a:close/>
                </a:path>
                <a:path w="358139" h="76200">
                  <a:moveTo>
                    <a:pt x="345440" y="31750"/>
                  </a:moveTo>
                  <a:lnTo>
                    <a:pt x="294640" y="31750"/>
                  </a:lnTo>
                  <a:lnTo>
                    <a:pt x="294640" y="44450"/>
                  </a:lnTo>
                  <a:lnTo>
                    <a:pt x="345440" y="44450"/>
                  </a:lnTo>
                  <a:lnTo>
                    <a:pt x="358140" y="38100"/>
                  </a:lnTo>
                  <a:lnTo>
                    <a:pt x="345440" y="317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80532" y="2990088"/>
              <a:ext cx="690880" cy="559435"/>
            </a:xfrm>
            <a:custGeom>
              <a:avLst/>
              <a:gdLst/>
              <a:ahLst/>
              <a:cxnLst/>
              <a:rect l="l" t="t" r="r" b="b"/>
              <a:pathLst>
                <a:path w="690879" h="559435">
                  <a:moveTo>
                    <a:pt x="690372" y="0"/>
                  </a:moveTo>
                  <a:lnTo>
                    <a:pt x="0" y="0"/>
                  </a:lnTo>
                  <a:lnTo>
                    <a:pt x="0" y="559308"/>
                  </a:lnTo>
                  <a:lnTo>
                    <a:pt x="690372" y="559308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80532" y="2990088"/>
              <a:ext cx="690880" cy="559435"/>
            </a:xfrm>
            <a:custGeom>
              <a:avLst/>
              <a:gdLst/>
              <a:ahLst/>
              <a:cxnLst/>
              <a:rect l="l" t="t" r="r" b="b"/>
              <a:pathLst>
                <a:path w="690879" h="559435">
                  <a:moveTo>
                    <a:pt x="0" y="559308"/>
                  </a:moveTo>
                  <a:lnTo>
                    <a:pt x="690372" y="559308"/>
                  </a:lnTo>
                  <a:lnTo>
                    <a:pt x="690372" y="0"/>
                  </a:lnTo>
                  <a:lnTo>
                    <a:pt x="0" y="0"/>
                  </a:lnTo>
                  <a:lnTo>
                    <a:pt x="0" y="5593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80532" y="3381755"/>
              <a:ext cx="690880" cy="0"/>
            </a:xfrm>
            <a:custGeom>
              <a:avLst/>
              <a:gdLst/>
              <a:ahLst/>
              <a:cxnLst/>
              <a:rect l="l" t="t" r="r" b="b"/>
              <a:pathLst>
                <a:path w="690879">
                  <a:moveTo>
                    <a:pt x="0" y="0"/>
                  </a:moveTo>
                  <a:lnTo>
                    <a:pt x="690371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893053" y="2715005"/>
            <a:ext cx="453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F517B"/>
                </a:solidFill>
                <a:latin typeface="微软雅黑"/>
                <a:cs typeface="微软雅黑"/>
              </a:rPr>
              <a:t>CPU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649723" y="2342388"/>
            <a:ext cx="742315" cy="1623060"/>
            <a:chOff x="4649723" y="2342388"/>
            <a:chExt cx="742315" cy="1623060"/>
          </a:xfrm>
        </p:grpSpPr>
        <p:sp>
          <p:nvSpPr>
            <p:cNvPr id="41" name="object 41"/>
            <p:cNvSpPr/>
            <p:nvPr/>
          </p:nvSpPr>
          <p:spPr>
            <a:xfrm>
              <a:off x="5387339" y="2342388"/>
              <a:ext cx="0" cy="629920"/>
            </a:xfrm>
            <a:custGeom>
              <a:avLst/>
              <a:gdLst/>
              <a:ahLst/>
              <a:cxnLst/>
              <a:rect l="l" t="t" r="r" b="b"/>
              <a:pathLst>
                <a:path h="629919">
                  <a:moveTo>
                    <a:pt x="0" y="0"/>
                  </a:moveTo>
                  <a:lnTo>
                    <a:pt x="0" y="629412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49723" y="2723388"/>
              <a:ext cx="405765" cy="0"/>
            </a:xfrm>
            <a:custGeom>
              <a:avLst/>
              <a:gdLst/>
              <a:ahLst/>
              <a:cxnLst/>
              <a:rect l="l" t="t" r="r" b="b"/>
              <a:pathLst>
                <a:path w="405764">
                  <a:moveTo>
                    <a:pt x="0" y="0"/>
                  </a:moveTo>
                  <a:lnTo>
                    <a:pt x="405384" y="0"/>
                  </a:lnTo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59679" y="2734056"/>
              <a:ext cx="0" cy="1231900"/>
            </a:xfrm>
            <a:custGeom>
              <a:avLst/>
              <a:gdLst/>
              <a:ahLst/>
              <a:cxnLst/>
              <a:rect l="l" t="t" r="r" b="b"/>
              <a:pathLst>
                <a:path h="1231900">
                  <a:moveTo>
                    <a:pt x="0" y="0"/>
                  </a:moveTo>
                  <a:lnTo>
                    <a:pt x="0" y="1231392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688" y="359409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15240"/>
                </a:moveTo>
                <a:lnTo>
                  <a:pt x="89293" y="15240"/>
                </a:lnTo>
                <a:lnTo>
                  <a:pt x="892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1623" y="1043939"/>
            <a:ext cx="3412998" cy="73380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95273" y="892913"/>
            <a:ext cx="7037705" cy="2990850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2600" b="1" spc="-10" dirty="0">
                <a:solidFill>
                  <a:srgbClr val="A40020"/>
                </a:solidFill>
                <a:latin typeface="微软雅黑"/>
                <a:cs typeface="微软雅黑"/>
              </a:rPr>
              <a:t>常用的资源分配策略</a:t>
            </a:r>
            <a:endParaRPr sz="2600">
              <a:latin typeface="微软雅黑"/>
              <a:cs typeface="微软雅黑"/>
            </a:endParaRPr>
          </a:p>
          <a:p>
            <a:pPr marL="128270">
              <a:lnSpc>
                <a:spcPct val="100000"/>
              </a:lnSpc>
              <a:spcBef>
                <a:spcPts val="1685"/>
              </a:spcBef>
            </a:pPr>
            <a:r>
              <a:rPr sz="2400" b="1" spc="-15" dirty="0">
                <a:solidFill>
                  <a:srgbClr val="000099"/>
                </a:solidFill>
                <a:latin typeface="微软雅黑"/>
                <a:cs typeface="微软雅黑"/>
              </a:rPr>
              <a:t>① 先请求先服务</a:t>
            </a:r>
            <a:endParaRPr sz="2400">
              <a:latin typeface="微软雅黑"/>
              <a:cs typeface="微软雅黑"/>
            </a:endParaRPr>
          </a:p>
          <a:p>
            <a:pPr marL="928369" indent="-343535">
              <a:lnSpc>
                <a:spcPct val="100000"/>
              </a:lnSpc>
              <a:spcBef>
                <a:spcPts val="1730"/>
              </a:spcBef>
              <a:buClr>
                <a:srgbClr val="1F517B"/>
              </a:buClr>
              <a:buSzPct val="93750"/>
              <a:buFont typeface="Arial"/>
              <a:buChar char="•"/>
              <a:tabLst>
                <a:tab pos="928369" algn="l"/>
                <a:tab pos="929005" algn="l"/>
              </a:tabLst>
            </a:pPr>
            <a:r>
              <a:rPr sz="2400" spc="-5" dirty="0">
                <a:latin typeface="微软雅黑"/>
                <a:cs typeface="微软雅黑"/>
              </a:rPr>
              <a:t>每一个新产生的请求均排在队尾；</a:t>
            </a:r>
            <a:endParaRPr sz="2400">
              <a:latin typeface="微软雅黑"/>
              <a:cs typeface="微软雅黑"/>
            </a:endParaRPr>
          </a:p>
          <a:p>
            <a:pPr marL="928369" indent="-343535">
              <a:lnSpc>
                <a:spcPct val="100000"/>
              </a:lnSpc>
              <a:spcBef>
                <a:spcPts val="1730"/>
              </a:spcBef>
              <a:buClr>
                <a:srgbClr val="1F517B"/>
              </a:buClr>
              <a:buSzPct val="93750"/>
              <a:buFont typeface="Arial"/>
              <a:buChar char="•"/>
              <a:tabLst>
                <a:tab pos="928369" algn="l"/>
                <a:tab pos="929005" algn="l"/>
              </a:tabLst>
            </a:pPr>
            <a:r>
              <a:rPr sz="2400" spc="-5" dirty="0">
                <a:latin typeface="微软雅黑"/>
                <a:cs typeface="微软雅黑"/>
              </a:rPr>
              <a:t>当资源可用时，取队首元素，并满足其需要。</a:t>
            </a:r>
            <a:endParaRPr sz="2400">
              <a:latin typeface="微软雅黑"/>
              <a:cs typeface="微软雅黑"/>
            </a:endParaRPr>
          </a:p>
          <a:p>
            <a:pPr marL="928369" indent="-343535">
              <a:lnSpc>
                <a:spcPct val="100000"/>
              </a:lnSpc>
              <a:spcBef>
                <a:spcPts val="1730"/>
              </a:spcBef>
              <a:buClr>
                <a:srgbClr val="1F517B"/>
              </a:buClr>
              <a:buSzPct val="93750"/>
              <a:buFont typeface="Arial"/>
              <a:buChar char="•"/>
              <a:tabLst>
                <a:tab pos="928369" algn="l"/>
                <a:tab pos="929005" algn="l"/>
              </a:tabLst>
            </a:pPr>
            <a:r>
              <a:rPr sz="2400" b="1" dirty="0">
                <a:latin typeface="微软雅黑"/>
                <a:cs typeface="微软雅黑"/>
              </a:rPr>
              <a:t>排序原则</a:t>
            </a:r>
            <a:r>
              <a:rPr sz="2400" spc="-5" dirty="0">
                <a:latin typeface="微软雅黑"/>
                <a:cs typeface="微软雅黑"/>
              </a:rPr>
              <a:t>：按请求的先后次序排序。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39021" y="4504753"/>
            <a:ext cx="4345305" cy="1033780"/>
            <a:chOff x="2839021" y="4504753"/>
            <a:chExt cx="4345305" cy="1033780"/>
          </a:xfrm>
        </p:grpSpPr>
        <p:sp>
          <p:nvSpPr>
            <p:cNvPr id="15" name="object 15"/>
            <p:cNvSpPr/>
            <p:nvPr/>
          </p:nvSpPr>
          <p:spPr>
            <a:xfrm>
              <a:off x="2843783" y="4509515"/>
              <a:ext cx="1108075" cy="683260"/>
            </a:xfrm>
            <a:custGeom>
              <a:avLst/>
              <a:gdLst/>
              <a:ahLst/>
              <a:cxnLst/>
              <a:rect l="l" t="t" r="r" b="b"/>
              <a:pathLst>
                <a:path w="1108075" h="683260">
                  <a:moveTo>
                    <a:pt x="1107947" y="0"/>
                  </a:moveTo>
                  <a:lnTo>
                    <a:pt x="0" y="0"/>
                  </a:lnTo>
                  <a:lnTo>
                    <a:pt x="0" y="682751"/>
                  </a:lnTo>
                  <a:lnTo>
                    <a:pt x="1107947" y="682751"/>
                  </a:lnTo>
                  <a:lnTo>
                    <a:pt x="1107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43783" y="4509515"/>
              <a:ext cx="1108075" cy="683260"/>
            </a:xfrm>
            <a:custGeom>
              <a:avLst/>
              <a:gdLst/>
              <a:ahLst/>
              <a:cxnLst/>
              <a:rect l="l" t="t" r="r" b="b"/>
              <a:pathLst>
                <a:path w="1108075" h="683260">
                  <a:moveTo>
                    <a:pt x="0" y="682751"/>
                  </a:moveTo>
                  <a:lnTo>
                    <a:pt x="1107947" y="682751"/>
                  </a:lnTo>
                  <a:lnTo>
                    <a:pt x="1107947" y="0"/>
                  </a:lnTo>
                  <a:lnTo>
                    <a:pt x="0" y="0"/>
                  </a:lnTo>
                  <a:lnTo>
                    <a:pt x="0" y="682751"/>
                  </a:lnTo>
                  <a:close/>
                </a:path>
              </a:pathLst>
            </a:custGeom>
            <a:ln w="9143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79035" y="4852415"/>
              <a:ext cx="812800" cy="681355"/>
            </a:xfrm>
            <a:custGeom>
              <a:avLst/>
              <a:gdLst/>
              <a:ahLst/>
              <a:cxnLst/>
              <a:rect l="l" t="t" r="r" b="b"/>
              <a:pathLst>
                <a:path w="812800" h="681354">
                  <a:moveTo>
                    <a:pt x="812291" y="0"/>
                  </a:moveTo>
                  <a:lnTo>
                    <a:pt x="0" y="0"/>
                  </a:lnTo>
                  <a:lnTo>
                    <a:pt x="0" y="681228"/>
                  </a:lnTo>
                  <a:lnTo>
                    <a:pt x="812291" y="681228"/>
                  </a:lnTo>
                  <a:lnTo>
                    <a:pt x="81229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79035" y="4852415"/>
              <a:ext cx="812800" cy="681355"/>
            </a:xfrm>
            <a:custGeom>
              <a:avLst/>
              <a:gdLst/>
              <a:ahLst/>
              <a:cxnLst/>
              <a:rect l="l" t="t" r="r" b="b"/>
              <a:pathLst>
                <a:path w="812800" h="681354">
                  <a:moveTo>
                    <a:pt x="0" y="681228"/>
                  </a:moveTo>
                  <a:lnTo>
                    <a:pt x="812291" y="681228"/>
                  </a:lnTo>
                  <a:lnTo>
                    <a:pt x="812291" y="0"/>
                  </a:lnTo>
                  <a:lnTo>
                    <a:pt x="0" y="0"/>
                  </a:lnTo>
                  <a:lnTo>
                    <a:pt x="0" y="6812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79035" y="5329427"/>
              <a:ext cx="812800" cy="0"/>
            </a:xfrm>
            <a:custGeom>
              <a:avLst/>
              <a:gdLst/>
              <a:ahLst/>
              <a:cxnLst/>
              <a:rect l="l" t="t" r="r" b="b"/>
              <a:pathLst>
                <a:path w="812800">
                  <a:moveTo>
                    <a:pt x="0" y="0"/>
                  </a:moveTo>
                  <a:lnTo>
                    <a:pt x="812291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8183" y="4825491"/>
              <a:ext cx="721360" cy="50800"/>
            </a:xfrm>
            <a:custGeom>
              <a:avLst/>
              <a:gdLst/>
              <a:ahLst/>
              <a:cxnLst/>
              <a:rect l="l" t="t" r="r" b="b"/>
              <a:pathLst>
                <a:path w="721360" h="50800">
                  <a:moveTo>
                    <a:pt x="644651" y="0"/>
                  </a:moveTo>
                  <a:lnTo>
                    <a:pt x="644651" y="50799"/>
                  </a:lnTo>
                  <a:lnTo>
                    <a:pt x="701801" y="31749"/>
                  </a:lnTo>
                  <a:lnTo>
                    <a:pt x="657351" y="31749"/>
                  </a:lnTo>
                  <a:lnTo>
                    <a:pt x="657351" y="19049"/>
                  </a:lnTo>
                  <a:lnTo>
                    <a:pt x="701801" y="19049"/>
                  </a:lnTo>
                  <a:lnTo>
                    <a:pt x="644651" y="0"/>
                  </a:lnTo>
                  <a:close/>
                </a:path>
                <a:path w="721360" h="50800">
                  <a:moveTo>
                    <a:pt x="644651" y="19049"/>
                  </a:moveTo>
                  <a:lnTo>
                    <a:pt x="0" y="19049"/>
                  </a:lnTo>
                  <a:lnTo>
                    <a:pt x="0" y="31749"/>
                  </a:lnTo>
                  <a:lnTo>
                    <a:pt x="644651" y="31749"/>
                  </a:lnTo>
                  <a:lnTo>
                    <a:pt x="644651" y="19049"/>
                  </a:lnTo>
                  <a:close/>
                </a:path>
                <a:path w="721360" h="50800">
                  <a:moveTo>
                    <a:pt x="701801" y="19049"/>
                  </a:moveTo>
                  <a:lnTo>
                    <a:pt x="657351" y="19049"/>
                  </a:lnTo>
                  <a:lnTo>
                    <a:pt x="657351" y="31749"/>
                  </a:lnTo>
                  <a:lnTo>
                    <a:pt x="701801" y="31749"/>
                  </a:lnTo>
                  <a:lnTo>
                    <a:pt x="720851" y="25399"/>
                  </a:lnTo>
                  <a:lnTo>
                    <a:pt x="701801" y="19049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11495" y="5396483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3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32348" y="4852415"/>
              <a:ext cx="810895" cy="681355"/>
            </a:xfrm>
            <a:custGeom>
              <a:avLst/>
              <a:gdLst/>
              <a:ahLst/>
              <a:cxnLst/>
              <a:rect l="l" t="t" r="r" b="b"/>
              <a:pathLst>
                <a:path w="810895" h="681354">
                  <a:moveTo>
                    <a:pt x="810768" y="0"/>
                  </a:moveTo>
                  <a:lnTo>
                    <a:pt x="0" y="0"/>
                  </a:lnTo>
                  <a:lnTo>
                    <a:pt x="0" y="681228"/>
                  </a:lnTo>
                  <a:lnTo>
                    <a:pt x="810768" y="681228"/>
                  </a:lnTo>
                  <a:lnTo>
                    <a:pt x="81076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32348" y="4852415"/>
              <a:ext cx="810895" cy="681355"/>
            </a:xfrm>
            <a:custGeom>
              <a:avLst/>
              <a:gdLst/>
              <a:ahLst/>
              <a:cxnLst/>
              <a:rect l="l" t="t" r="r" b="b"/>
              <a:pathLst>
                <a:path w="810895" h="681354">
                  <a:moveTo>
                    <a:pt x="0" y="681228"/>
                  </a:moveTo>
                  <a:lnTo>
                    <a:pt x="810768" y="681228"/>
                  </a:lnTo>
                  <a:lnTo>
                    <a:pt x="810768" y="0"/>
                  </a:lnTo>
                  <a:lnTo>
                    <a:pt x="0" y="0"/>
                  </a:lnTo>
                  <a:lnTo>
                    <a:pt x="0" y="68122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32348" y="5329427"/>
              <a:ext cx="810895" cy="0"/>
            </a:xfrm>
            <a:custGeom>
              <a:avLst/>
              <a:gdLst/>
              <a:ahLst/>
              <a:cxnLst/>
              <a:rect l="l" t="t" r="r" b="b"/>
              <a:pathLst>
                <a:path w="810895">
                  <a:moveTo>
                    <a:pt x="0" y="0"/>
                  </a:moveTo>
                  <a:lnTo>
                    <a:pt x="810768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71160" y="4825491"/>
              <a:ext cx="361315" cy="50800"/>
            </a:xfrm>
            <a:custGeom>
              <a:avLst/>
              <a:gdLst/>
              <a:ahLst/>
              <a:cxnLst/>
              <a:rect l="l" t="t" r="r" b="b"/>
              <a:pathLst>
                <a:path w="361314" h="50800">
                  <a:moveTo>
                    <a:pt x="284988" y="0"/>
                  </a:moveTo>
                  <a:lnTo>
                    <a:pt x="284988" y="50799"/>
                  </a:lnTo>
                  <a:lnTo>
                    <a:pt x="342138" y="31749"/>
                  </a:lnTo>
                  <a:lnTo>
                    <a:pt x="297688" y="31749"/>
                  </a:lnTo>
                  <a:lnTo>
                    <a:pt x="297688" y="19049"/>
                  </a:lnTo>
                  <a:lnTo>
                    <a:pt x="342138" y="19049"/>
                  </a:lnTo>
                  <a:lnTo>
                    <a:pt x="284988" y="0"/>
                  </a:lnTo>
                  <a:close/>
                </a:path>
                <a:path w="361314" h="50800">
                  <a:moveTo>
                    <a:pt x="284988" y="19049"/>
                  </a:moveTo>
                  <a:lnTo>
                    <a:pt x="0" y="19049"/>
                  </a:lnTo>
                  <a:lnTo>
                    <a:pt x="0" y="31749"/>
                  </a:lnTo>
                  <a:lnTo>
                    <a:pt x="284988" y="31749"/>
                  </a:lnTo>
                  <a:lnTo>
                    <a:pt x="284988" y="19049"/>
                  </a:lnTo>
                  <a:close/>
                </a:path>
                <a:path w="361314" h="50800">
                  <a:moveTo>
                    <a:pt x="342138" y="19049"/>
                  </a:moveTo>
                  <a:lnTo>
                    <a:pt x="297688" y="19049"/>
                  </a:lnTo>
                  <a:lnTo>
                    <a:pt x="297688" y="31749"/>
                  </a:lnTo>
                  <a:lnTo>
                    <a:pt x="342138" y="31749"/>
                  </a:lnTo>
                  <a:lnTo>
                    <a:pt x="361188" y="25399"/>
                  </a:lnTo>
                  <a:lnTo>
                    <a:pt x="342138" y="19049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63283" y="5396483"/>
              <a:ext cx="361315" cy="0"/>
            </a:xfrm>
            <a:custGeom>
              <a:avLst/>
              <a:gdLst/>
              <a:ahLst/>
              <a:cxnLst/>
              <a:rect l="l" t="t" r="r" b="b"/>
              <a:pathLst>
                <a:path w="361315">
                  <a:moveTo>
                    <a:pt x="0" y="0"/>
                  </a:moveTo>
                  <a:lnTo>
                    <a:pt x="361188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24472" y="4825491"/>
              <a:ext cx="360045" cy="50800"/>
            </a:xfrm>
            <a:custGeom>
              <a:avLst/>
              <a:gdLst/>
              <a:ahLst/>
              <a:cxnLst/>
              <a:rect l="l" t="t" r="r" b="b"/>
              <a:pathLst>
                <a:path w="360045" h="50800">
                  <a:moveTo>
                    <a:pt x="283463" y="0"/>
                  </a:moveTo>
                  <a:lnTo>
                    <a:pt x="283463" y="50799"/>
                  </a:lnTo>
                  <a:lnTo>
                    <a:pt x="340613" y="31749"/>
                  </a:lnTo>
                  <a:lnTo>
                    <a:pt x="296163" y="31749"/>
                  </a:lnTo>
                  <a:lnTo>
                    <a:pt x="296163" y="19049"/>
                  </a:lnTo>
                  <a:lnTo>
                    <a:pt x="340613" y="19049"/>
                  </a:lnTo>
                  <a:lnTo>
                    <a:pt x="283463" y="0"/>
                  </a:lnTo>
                  <a:close/>
                </a:path>
                <a:path w="360045" h="50800">
                  <a:moveTo>
                    <a:pt x="283463" y="19049"/>
                  </a:moveTo>
                  <a:lnTo>
                    <a:pt x="0" y="19049"/>
                  </a:lnTo>
                  <a:lnTo>
                    <a:pt x="0" y="31749"/>
                  </a:lnTo>
                  <a:lnTo>
                    <a:pt x="283463" y="31749"/>
                  </a:lnTo>
                  <a:lnTo>
                    <a:pt x="283463" y="19049"/>
                  </a:lnTo>
                  <a:close/>
                </a:path>
                <a:path w="360045" h="50800">
                  <a:moveTo>
                    <a:pt x="340613" y="19049"/>
                  </a:moveTo>
                  <a:lnTo>
                    <a:pt x="296163" y="19049"/>
                  </a:lnTo>
                  <a:lnTo>
                    <a:pt x="296163" y="31749"/>
                  </a:lnTo>
                  <a:lnTo>
                    <a:pt x="340613" y="31749"/>
                  </a:lnTo>
                  <a:lnTo>
                    <a:pt x="359663" y="25399"/>
                  </a:lnTo>
                  <a:lnTo>
                    <a:pt x="340613" y="19049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250430" y="4684598"/>
            <a:ext cx="228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F517B"/>
                </a:solidFill>
                <a:latin typeface="Tahoma"/>
                <a:cs typeface="Tahoma"/>
              </a:rPr>
              <a:t>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545323" y="4825491"/>
            <a:ext cx="1266825" cy="713105"/>
            <a:chOff x="7545323" y="4825491"/>
            <a:chExt cx="1266825" cy="713105"/>
          </a:xfrm>
        </p:grpSpPr>
        <p:sp>
          <p:nvSpPr>
            <p:cNvPr id="30" name="object 30"/>
            <p:cNvSpPr/>
            <p:nvPr/>
          </p:nvSpPr>
          <p:spPr>
            <a:xfrm>
              <a:off x="7994903" y="4852415"/>
              <a:ext cx="812800" cy="681355"/>
            </a:xfrm>
            <a:custGeom>
              <a:avLst/>
              <a:gdLst/>
              <a:ahLst/>
              <a:cxnLst/>
              <a:rect l="l" t="t" r="r" b="b"/>
              <a:pathLst>
                <a:path w="812800" h="681354">
                  <a:moveTo>
                    <a:pt x="812292" y="0"/>
                  </a:moveTo>
                  <a:lnTo>
                    <a:pt x="0" y="0"/>
                  </a:lnTo>
                  <a:lnTo>
                    <a:pt x="0" y="681228"/>
                  </a:lnTo>
                  <a:lnTo>
                    <a:pt x="812292" y="681228"/>
                  </a:lnTo>
                  <a:lnTo>
                    <a:pt x="81229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94903" y="4852415"/>
              <a:ext cx="812800" cy="681355"/>
            </a:xfrm>
            <a:custGeom>
              <a:avLst/>
              <a:gdLst/>
              <a:ahLst/>
              <a:cxnLst/>
              <a:rect l="l" t="t" r="r" b="b"/>
              <a:pathLst>
                <a:path w="812800" h="681354">
                  <a:moveTo>
                    <a:pt x="0" y="681228"/>
                  </a:moveTo>
                  <a:lnTo>
                    <a:pt x="812292" y="681228"/>
                  </a:lnTo>
                  <a:lnTo>
                    <a:pt x="812292" y="0"/>
                  </a:lnTo>
                  <a:lnTo>
                    <a:pt x="0" y="0"/>
                  </a:lnTo>
                  <a:lnTo>
                    <a:pt x="0" y="6812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94903" y="5329427"/>
              <a:ext cx="812800" cy="0"/>
            </a:xfrm>
            <a:custGeom>
              <a:avLst/>
              <a:gdLst/>
              <a:ahLst/>
              <a:cxnLst/>
              <a:rect l="l" t="t" r="r" b="b"/>
              <a:pathLst>
                <a:path w="812800">
                  <a:moveTo>
                    <a:pt x="0" y="0"/>
                  </a:moveTo>
                  <a:lnTo>
                    <a:pt x="812292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45323" y="4825491"/>
              <a:ext cx="449580" cy="50800"/>
            </a:xfrm>
            <a:custGeom>
              <a:avLst/>
              <a:gdLst/>
              <a:ahLst/>
              <a:cxnLst/>
              <a:rect l="l" t="t" r="r" b="b"/>
              <a:pathLst>
                <a:path w="449579" h="50800">
                  <a:moveTo>
                    <a:pt x="373379" y="0"/>
                  </a:moveTo>
                  <a:lnTo>
                    <a:pt x="373379" y="50799"/>
                  </a:lnTo>
                  <a:lnTo>
                    <a:pt x="430529" y="31749"/>
                  </a:lnTo>
                  <a:lnTo>
                    <a:pt x="386079" y="31749"/>
                  </a:lnTo>
                  <a:lnTo>
                    <a:pt x="386079" y="19049"/>
                  </a:lnTo>
                  <a:lnTo>
                    <a:pt x="430529" y="19049"/>
                  </a:lnTo>
                  <a:lnTo>
                    <a:pt x="373379" y="0"/>
                  </a:lnTo>
                  <a:close/>
                </a:path>
                <a:path w="449579" h="50800">
                  <a:moveTo>
                    <a:pt x="373379" y="19049"/>
                  </a:moveTo>
                  <a:lnTo>
                    <a:pt x="0" y="19049"/>
                  </a:lnTo>
                  <a:lnTo>
                    <a:pt x="0" y="31749"/>
                  </a:lnTo>
                  <a:lnTo>
                    <a:pt x="373379" y="31749"/>
                  </a:lnTo>
                  <a:lnTo>
                    <a:pt x="373379" y="19049"/>
                  </a:lnTo>
                  <a:close/>
                </a:path>
                <a:path w="449579" h="50800">
                  <a:moveTo>
                    <a:pt x="430529" y="19049"/>
                  </a:moveTo>
                  <a:lnTo>
                    <a:pt x="386079" y="19049"/>
                  </a:lnTo>
                  <a:lnTo>
                    <a:pt x="386079" y="31749"/>
                  </a:lnTo>
                  <a:lnTo>
                    <a:pt x="430529" y="31749"/>
                  </a:lnTo>
                  <a:lnTo>
                    <a:pt x="449579" y="25399"/>
                  </a:lnTo>
                  <a:lnTo>
                    <a:pt x="430529" y="19049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209035" y="4713478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sz="1600" b="1" spc="-50" dirty="0">
                <a:solidFill>
                  <a:srgbClr val="1F517B"/>
                </a:solidFill>
                <a:latin typeface="微软雅黑"/>
                <a:cs typeface="微软雅黑"/>
              </a:rPr>
              <a:t>头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79114" y="5781294"/>
            <a:ext cx="5229225" cy="52069"/>
          </a:xfrm>
          <a:custGeom>
            <a:avLst/>
            <a:gdLst/>
            <a:ahLst/>
            <a:cxnLst/>
            <a:rect l="l" t="t" r="r" b="b"/>
            <a:pathLst>
              <a:path w="5229225" h="52070">
                <a:moveTo>
                  <a:pt x="5151120" y="0"/>
                </a:moveTo>
                <a:lnTo>
                  <a:pt x="5151120" y="51815"/>
                </a:lnTo>
                <a:lnTo>
                  <a:pt x="5189982" y="38861"/>
                </a:lnTo>
                <a:lnTo>
                  <a:pt x="5164074" y="38861"/>
                </a:lnTo>
                <a:lnTo>
                  <a:pt x="5164074" y="12953"/>
                </a:lnTo>
                <a:lnTo>
                  <a:pt x="5189981" y="12953"/>
                </a:lnTo>
                <a:lnTo>
                  <a:pt x="5151120" y="0"/>
                </a:lnTo>
                <a:close/>
              </a:path>
              <a:path w="5229225" h="52070">
                <a:moveTo>
                  <a:pt x="5151120" y="12953"/>
                </a:moveTo>
                <a:lnTo>
                  <a:pt x="0" y="12953"/>
                </a:lnTo>
                <a:lnTo>
                  <a:pt x="0" y="38861"/>
                </a:lnTo>
                <a:lnTo>
                  <a:pt x="5151120" y="38861"/>
                </a:lnTo>
                <a:lnTo>
                  <a:pt x="5151120" y="12953"/>
                </a:lnTo>
                <a:close/>
              </a:path>
              <a:path w="5229225" h="52070">
                <a:moveTo>
                  <a:pt x="5189981" y="12953"/>
                </a:moveTo>
                <a:lnTo>
                  <a:pt x="5164074" y="12953"/>
                </a:lnTo>
                <a:lnTo>
                  <a:pt x="5164074" y="38861"/>
                </a:lnTo>
                <a:lnTo>
                  <a:pt x="5189982" y="38861"/>
                </a:lnTo>
                <a:lnTo>
                  <a:pt x="5228844" y="25907"/>
                </a:lnTo>
                <a:lnTo>
                  <a:pt x="5189981" y="12953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223764" y="5875426"/>
            <a:ext cx="16471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1F517B"/>
                </a:solidFill>
                <a:latin typeface="微软雅黑"/>
                <a:cs typeface="微软雅黑"/>
              </a:rPr>
              <a:t>按请求的先后次</a:t>
            </a:r>
            <a:r>
              <a:rPr sz="1600" b="1" spc="-50" dirty="0">
                <a:solidFill>
                  <a:srgbClr val="1F517B"/>
                </a:solidFill>
                <a:latin typeface="微软雅黑"/>
                <a:cs typeface="微软雅黑"/>
              </a:rPr>
              <a:t>序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16960" y="5612383"/>
            <a:ext cx="228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F517B"/>
                </a:solidFill>
                <a:latin typeface="微软雅黑"/>
                <a:cs typeface="微软雅黑"/>
              </a:rPr>
              <a:t>先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86570" y="5628233"/>
            <a:ext cx="228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F517B"/>
                </a:solidFill>
                <a:latin typeface="微软雅黑"/>
                <a:cs typeface="微软雅黑"/>
              </a:rPr>
              <a:t>后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77255" y="4852415"/>
            <a:ext cx="1339850" cy="544195"/>
          </a:xfrm>
          <a:custGeom>
            <a:avLst/>
            <a:gdLst/>
            <a:ahLst/>
            <a:cxnLst/>
            <a:rect l="l" t="t" r="r" b="b"/>
            <a:pathLst>
              <a:path w="1339850" h="544195">
                <a:moveTo>
                  <a:pt x="0" y="0"/>
                </a:moveTo>
                <a:lnTo>
                  <a:pt x="0" y="544067"/>
                </a:lnTo>
              </a:path>
              <a:path w="1339850" h="544195">
                <a:moveTo>
                  <a:pt x="1339596" y="0"/>
                </a:moveTo>
                <a:lnTo>
                  <a:pt x="1339596" y="544067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140" y="219456"/>
            <a:ext cx="2597658" cy="787146"/>
          </a:xfrm>
          <a:prstGeom prst="rect">
            <a:avLst/>
          </a:prstGeom>
        </p:spPr>
      </p:pic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资源分配策</a:t>
            </a:r>
            <a:r>
              <a:rPr spc="-50" dirty="0"/>
              <a:t>略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294" y="921765"/>
            <a:ext cx="1639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0099"/>
                </a:solidFill>
              </a:rPr>
              <a:t>② 优先调度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9317" y="1507363"/>
            <a:ext cx="8293100" cy="2147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1F517B"/>
              </a:buClr>
              <a:buSzPct val="93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微软雅黑"/>
                <a:cs typeface="微软雅黑"/>
              </a:rPr>
              <a:t>对每一个进程指定一个优先级；</a:t>
            </a:r>
            <a:endParaRPr sz="240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1725"/>
              </a:spcBef>
              <a:buClr>
                <a:srgbClr val="1F517B"/>
              </a:buClr>
              <a:buSzPct val="93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微软雅黑"/>
                <a:cs typeface="微软雅黑"/>
              </a:rPr>
              <a:t>每一个新产生的请求，按其优先级的高低插到相应的位置；</a:t>
            </a:r>
            <a:endParaRPr sz="240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1730"/>
              </a:spcBef>
              <a:buClr>
                <a:srgbClr val="1F517B"/>
              </a:buClr>
              <a:buSzPct val="93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微软雅黑"/>
                <a:cs typeface="微软雅黑"/>
              </a:rPr>
              <a:t>当资源可用时，取队首元素，并满足其需要。</a:t>
            </a:r>
            <a:endParaRPr sz="240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1730"/>
              </a:spcBef>
              <a:buClr>
                <a:srgbClr val="1F517B"/>
              </a:buClr>
              <a:buSzPct val="93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微软雅黑"/>
                <a:cs typeface="微软雅黑"/>
              </a:rPr>
              <a:t>排序原则</a:t>
            </a:r>
            <a:r>
              <a:rPr sz="2400" spc="-5" dirty="0">
                <a:latin typeface="微软雅黑"/>
                <a:cs typeface="微软雅黑"/>
              </a:rPr>
              <a:t>：按优先级的高低排序。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23032" y="4629911"/>
            <a:ext cx="4232275" cy="885825"/>
            <a:chOff x="2923032" y="4629911"/>
            <a:chExt cx="4232275" cy="885825"/>
          </a:xfrm>
        </p:grpSpPr>
        <p:sp>
          <p:nvSpPr>
            <p:cNvPr id="5" name="object 5"/>
            <p:cNvSpPr/>
            <p:nvPr/>
          </p:nvSpPr>
          <p:spPr>
            <a:xfrm>
              <a:off x="2927604" y="4634483"/>
              <a:ext cx="1108075" cy="394970"/>
            </a:xfrm>
            <a:custGeom>
              <a:avLst/>
              <a:gdLst/>
              <a:ahLst/>
              <a:cxnLst/>
              <a:rect l="l" t="t" r="r" b="b"/>
              <a:pathLst>
                <a:path w="1108075" h="394970">
                  <a:moveTo>
                    <a:pt x="1107947" y="0"/>
                  </a:moveTo>
                  <a:lnTo>
                    <a:pt x="0" y="0"/>
                  </a:lnTo>
                  <a:lnTo>
                    <a:pt x="0" y="394715"/>
                  </a:lnTo>
                  <a:lnTo>
                    <a:pt x="1107947" y="394715"/>
                  </a:lnTo>
                  <a:lnTo>
                    <a:pt x="1107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27604" y="4634483"/>
              <a:ext cx="1108075" cy="394970"/>
            </a:xfrm>
            <a:custGeom>
              <a:avLst/>
              <a:gdLst/>
              <a:ahLst/>
              <a:cxnLst/>
              <a:rect l="l" t="t" r="r" b="b"/>
              <a:pathLst>
                <a:path w="1108075" h="394970">
                  <a:moveTo>
                    <a:pt x="0" y="394715"/>
                  </a:moveTo>
                  <a:lnTo>
                    <a:pt x="1107947" y="394715"/>
                  </a:lnTo>
                  <a:lnTo>
                    <a:pt x="1107947" y="0"/>
                  </a:lnTo>
                  <a:lnTo>
                    <a:pt x="0" y="0"/>
                  </a:lnTo>
                  <a:lnTo>
                    <a:pt x="0" y="394715"/>
                  </a:lnTo>
                  <a:close/>
                </a:path>
              </a:pathLst>
            </a:custGeom>
            <a:ln w="9143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30852" y="4832603"/>
              <a:ext cx="788035" cy="678180"/>
            </a:xfrm>
            <a:custGeom>
              <a:avLst/>
              <a:gdLst/>
              <a:ahLst/>
              <a:cxnLst/>
              <a:rect l="l" t="t" r="r" b="b"/>
              <a:pathLst>
                <a:path w="788035" h="678179">
                  <a:moveTo>
                    <a:pt x="787908" y="0"/>
                  </a:moveTo>
                  <a:lnTo>
                    <a:pt x="0" y="0"/>
                  </a:lnTo>
                  <a:lnTo>
                    <a:pt x="0" y="678180"/>
                  </a:lnTo>
                  <a:lnTo>
                    <a:pt x="787908" y="678180"/>
                  </a:lnTo>
                  <a:lnTo>
                    <a:pt x="78790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30852" y="4832603"/>
              <a:ext cx="788035" cy="678180"/>
            </a:xfrm>
            <a:custGeom>
              <a:avLst/>
              <a:gdLst/>
              <a:ahLst/>
              <a:cxnLst/>
              <a:rect l="l" t="t" r="r" b="b"/>
              <a:pathLst>
                <a:path w="788035" h="678179">
                  <a:moveTo>
                    <a:pt x="0" y="678180"/>
                  </a:moveTo>
                  <a:lnTo>
                    <a:pt x="787908" y="678180"/>
                  </a:lnTo>
                  <a:lnTo>
                    <a:pt x="787908" y="0"/>
                  </a:lnTo>
                  <a:lnTo>
                    <a:pt x="0" y="0"/>
                  </a:lnTo>
                  <a:lnTo>
                    <a:pt x="0" y="67818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30852" y="5308091"/>
              <a:ext cx="788035" cy="0"/>
            </a:xfrm>
            <a:custGeom>
              <a:avLst/>
              <a:gdLst/>
              <a:ahLst/>
              <a:cxnLst/>
              <a:rect l="l" t="t" r="r" b="b"/>
              <a:pathLst>
                <a:path w="788035">
                  <a:moveTo>
                    <a:pt x="0" y="0"/>
                  </a:moveTo>
                  <a:lnTo>
                    <a:pt x="787908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1336" y="4805679"/>
              <a:ext cx="699770" cy="50800"/>
            </a:xfrm>
            <a:custGeom>
              <a:avLst/>
              <a:gdLst/>
              <a:ahLst/>
              <a:cxnLst/>
              <a:rect l="l" t="t" r="r" b="b"/>
              <a:pathLst>
                <a:path w="699770" h="50800">
                  <a:moveTo>
                    <a:pt x="623315" y="0"/>
                  </a:moveTo>
                  <a:lnTo>
                    <a:pt x="623315" y="50800"/>
                  </a:lnTo>
                  <a:lnTo>
                    <a:pt x="680465" y="31750"/>
                  </a:lnTo>
                  <a:lnTo>
                    <a:pt x="636015" y="31750"/>
                  </a:lnTo>
                  <a:lnTo>
                    <a:pt x="636015" y="19050"/>
                  </a:lnTo>
                  <a:lnTo>
                    <a:pt x="680465" y="19050"/>
                  </a:lnTo>
                  <a:lnTo>
                    <a:pt x="623315" y="0"/>
                  </a:lnTo>
                  <a:close/>
                </a:path>
                <a:path w="699770" h="50800">
                  <a:moveTo>
                    <a:pt x="623315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623315" y="31750"/>
                  </a:lnTo>
                  <a:lnTo>
                    <a:pt x="623315" y="19050"/>
                  </a:lnTo>
                  <a:close/>
                </a:path>
                <a:path w="699770" h="50800">
                  <a:moveTo>
                    <a:pt x="680465" y="19050"/>
                  </a:moveTo>
                  <a:lnTo>
                    <a:pt x="636015" y="19050"/>
                  </a:lnTo>
                  <a:lnTo>
                    <a:pt x="636015" y="31750"/>
                  </a:lnTo>
                  <a:lnTo>
                    <a:pt x="680465" y="31750"/>
                  </a:lnTo>
                  <a:lnTo>
                    <a:pt x="699515" y="25400"/>
                  </a:lnTo>
                  <a:lnTo>
                    <a:pt x="680465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43500" y="5373623"/>
              <a:ext cx="349250" cy="0"/>
            </a:xfrm>
            <a:custGeom>
              <a:avLst/>
              <a:gdLst/>
              <a:ahLst/>
              <a:cxnLst/>
              <a:rect l="l" t="t" r="r" b="b"/>
              <a:pathLst>
                <a:path w="349250">
                  <a:moveTo>
                    <a:pt x="0" y="0"/>
                  </a:moveTo>
                  <a:lnTo>
                    <a:pt x="348996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41492" y="4832603"/>
              <a:ext cx="788035" cy="678180"/>
            </a:xfrm>
            <a:custGeom>
              <a:avLst/>
              <a:gdLst/>
              <a:ahLst/>
              <a:cxnLst/>
              <a:rect l="l" t="t" r="r" b="b"/>
              <a:pathLst>
                <a:path w="788034" h="678179">
                  <a:moveTo>
                    <a:pt x="787908" y="0"/>
                  </a:moveTo>
                  <a:lnTo>
                    <a:pt x="0" y="0"/>
                  </a:lnTo>
                  <a:lnTo>
                    <a:pt x="0" y="678180"/>
                  </a:lnTo>
                  <a:lnTo>
                    <a:pt x="787908" y="678180"/>
                  </a:lnTo>
                  <a:lnTo>
                    <a:pt x="78790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41492" y="4832603"/>
              <a:ext cx="788035" cy="678180"/>
            </a:xfrm>
            <a:custGeom>
              <a:avLst/>
              <a:gdLst/>
              <a:ahLst/>
              <a:cxnLst/>
              <a:rect l="l" t="t" r="r" b="b"/>
              <a:pathLst>
                <a:path w="788034" h="678179">
                  <a:moveTo>
                    <a:pt x="0" y="678180"/>
                  </a:moveTo>
                  <a:lnTo>
                    <a:pt x="787908" y="678180"/>
                  </a:lnTo>
                  <a:lnTo>
                    <a:pt x="787908" y="0"/>
                  </a:lnTo>
                  <a:lnTo>
                    <a:pt x="0" y="0"/>
                  </a:lnTo>
                  <a:lnTo>
                    <a:pt x="0" y="67818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41492" y="5308091"/>
              <a:ext cx="788035" cy="0"/>
            </a:xfrm>
            <a:custGeom>
              <a:avLst/>
              <a:gdLst/>
              <a:ahLst/>
              <a:cxnLst/>
              <a:rect l="l" t="t" r="r" b="b"/>
              <a:pathLst>
                <a:path w="788034">
                  <a:moveTo>
                    <a:pt x="0" y="0"/>
                  </a:moveTo>
                  <a:lnTo>
                    <a:pt x="787908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92496" y="4805679"/>
              <a:ext cx="349250" cy="50800"/>
            </a:xfrm>
            <a:custGeom>
              <a:avLst/>
              <a:gdLst/>
              <a:ahLst/>
              <a:cxnLst/>
              <a:rect l="l" t="t" r="r" b="b"/>
              <a:pathLst>
                <a:path w="349250" h="50800">
                  <a:moveTo>
                    <a:pt x="272795" y="0"/>
                  </a:moveTo>
                  <a:lnTo>
                    <a:pt x="272795" y="50800"/>
                  </a:lnTo>
                  <a:lnTo>
                    <a:pt x="329945" y="31750"/>
                  </a:lnTo>
                  <a:lnTo>
                    <a:pt x="285495" y="31750"/>
                  </a:lnTo>
                  <a:lnTo>
                    <a:pt x="285495" y="19050"/>
                  </a:lnTo>
                  <a:lnTo>
                    <a:pt x="329945" y="19050"/>
                  </a:lnTo>
                  <a:lnTo>
                    <a:pt x="272795" y="0"/>
                  </a:lnTo>
                  <a:close/>
                </a:path>
                <a:path w="349250" h="50800">
                  <a:moveTo>
                    <a:pt x="272795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272795" y="31750"/>
                  </a:lnTo>
                  <a:lnTo>
                    <a:pt x="272795" y="19050"/>
                  </a:lnTo>
                  <a:close/>
                </a:path>
                <a:path w="349250" h="50800">
                  <a:moveTo>
                    <a:pt x="329945" y="19050"/>
                  </a:moveTo>
                  <a:lnTo>
                    <a:pt x="285495" y="19050"/>
                  </a:lnTo>
                  <a:lnTo>
                    <a:pt x="285495" y="31750"/>
                  </a:lnTo>
                  <a:lnTo>
                    <a:pt x="329945" y="31750"/>
                  </a:lnTo>
                  <a:lnTo>
                    <a:pt x="348995" y="25400"/>
                  </a:lnTo>
                  <a:lnTo>
                    <a:pt x="329945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55664" y="5373623"/>
              <a:ext cx="350520" cy="0"/>
            </a:xfrm>
            <a:custGeom>
              <a:avLst/>
              <a:gdLst/>
              <a:ahLst/>
              <a:cxnLst/>
              <a:rect l="l" t="t" r="r" b="b"/>
              <a:pathLst>
                <a:path w="350520">
                  <a:moveTo>
                    <a:pt x="0" y="0"/>
                  </a:moveTo>
                  <a:lnTo>
                    <a:pt x="350519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06184" y="4805679"/>
              <a:ext cx="349250" cy="50800"/>
            </a:xfrm>
            <a:custGeom>
              <a:avLst/>
              <a:gdLst/>
              <a:ahLst/>
              <a:cxnLst/>
              <a:rect l="l" t="t" r="r" b="b"/>
              <a:pathLst>
                <a:path w="349250" h="50800">
                  <a:moveTo>
                    <a:pt x="272796" y="0"/>
                  </a:moveTo>
                  <a:lnTo>
                    <a:pt x="272796" y="50800"/>
                  </a:lnTo>
                  <a:lnTo>
                    <a:pt x="329946" y="31750"/>
                  </a:lnTo>
                  <a:lnTo>
                    <a:pt x="285496" y="31750"/>
                  </a:lnTo>
                  <a:lnTo>
                    <a:pt x="285496" y="19050"/>
                  </a:lnTo>
                  <a:lnTo>
                    <a:pt x="329946" y="19050"/>
                  </a:lnTo>
                  <a:lnTo>
                    <a:pt x="272796" y="0"/>
                  </a:lnTo>
                  <a:close/>
                </a:path>
                <a:path w="349250" h="50800">
                  <a:moveTo>
                    <a:pt x="272796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272796" y="31750"/>
                  </a:lnTo>
                  <a:lnTo>
                    <a:pt x="272796" y="19050"/>
                  </a:lnTo>
                  <a:close/>
                </a:path>
                <a:path w="349250" h="50800">
                  <a:moveTo>
                    <a:pt x="329946" y="19050"/>
                  </a:moveTo>
                  <a:lnTo>
                    <a:pt x="285496" y="19050"/>
                  </a:lnTo>
                  <a:lnTo>
                    <a:pt x="285496" y="31750"/>
                  </a:lnTo>
                  <a:lnTo>
                    <a:pt x="329946" y="31750"/>
                  </a:lnTo>
                  <a:lnTo>
                    <a:pt x="348996" y="25400"/>
                  </a:lnTo>
                  <a:lnTo>
                    <a:pt x="329946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98592" y="4815839"/>
              <a:ext cx="1316990" cy="558165"/>
            </a:xfrm>
            <a:custGeom>
              <a:avLst/>
              <a:gdLst/>
              <a:ahLst/>
              <a:cxnLst/>
              <a:rect l="l" t="t" r="r" b="b"/>
              <a:pathLst>
                <a:path w="1316990" h="558164">
                  <a:moveTo>
                    <a:pt x="0" y="0"/>
                  </a:moveTo>
                  <a:lnTo>
                    <a:pt x="0" y="542544"/>
                  </a:lnTo>
                </a:path>
                <a:path w="1316990" h="558164">
                  <a:moveTo>
                    <a:pt x="1316736" y="16764"/>
                  </a:moveTo>
                  <a:lnTo>
                    <a:pt x="1316736" y="557784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38492" y="4652898"/>
            <a:ext cx="228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F517B"/>
                </a:solidFill>
                <a:latin typeface="Tahoma"/>
                <a:cs typeface="Tahoma"/>
              </a:rPr>
              <a:t>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505700" y="4805679"/>
            <a:ext cx="1228725" cy="709930"/>
            <a:chOff x="7505700" y="4805679"/>
            <a:chExt cx="1228725" cy="709930"/>
          </a:xfrm>
        </p:grpSpPr>
        <p:sp>
          <p:nvSpPr>
            <p:cNvPr id="21" name="object 21"/>
            <p:cNvSpPr/>
            <p:nvPr/>
          </p:nvSpPr>
          <p:spPr>
            <a:xfrm>
              <a:off x="7941563" y="4832603"/>
              <a:ext cx="788035" cy="678180"/>
            </a:xfrm>
            <a:custGeom>
              <a:avLst/>
              <a:gdLst/>
              <a:ahLst/>
              <a:cxnLst/>
              <a:rect l="l" t="t" r="r" b="b"/>
              <a:pathLst>
                <a:path w="788034" h="678179">
                  <a:moveTo>
                    <a:pt x="787907" y="0"/>
                  </a:moveTo>
                  <a:lnTo>
                    <a:pt x="0" y="0"/>
                  </a:lnTo>
                  <a:lnTo>
                    <a:pt x="0" y="678180"/>
                  </a:lnTo>
                  <a:lnTo>
                    <a:pt x="787907" y="678180"/>
                  </a:lnTo>
                  <a:lnTo>
                    <a:pt x="78790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41563" y="4832603"/>
              <a:ext cx="788035" cy="678180"/>
            </a:xfrm>
            <a:custGeom>
              <a:avLst/>
              <a:gdLst/>
              <a:ahLst/>
              <a:cxnLst/>
              <a:rect l="l" t="t" r="r" b="b"/>
              <a:pathLst>
                <a:path w="788034" h="678179">
                  <a:moveTo>
                    <a:pt x="0" y="678180"/>
                  </a:moveTo>
                  <a:lnTo>
                    <a:pt x="787907" y="678180"/>
                  </a:lnTo>
                  <a:lnTo>
                    <a:pt x="787907" y="0"/>
                  </a:lnTo>
                  <a:lnTo>
                    <a:pt x="0" y="0"/>
                  </a:lnTo>
                  <a:lnTo>
                    <a:pt x="0" y="67818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41563" y="5308091"/>
              <a:ext cx="788035" cy="0"/>
            </a:xfrm>
            <a:custGeom>
              <a:avLst/>
              <a:gdLst/>
              <a:ahLst/>
              <a:cxnLst/>
              <a:rect l="l" t="t" r="r" b="b"/>
              <a:pathLst>
                <a:path w="788034">
                  <a:moveTo>
                    <a:pt x="0" y="0"/>
                  </a:moveTo>
                  <a:lnTo>
                    <a:pt x="787907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05700" y="4805679"/>
              <a:ext cx="436245" cy="50800"/>
            </a:xfrm>
            <a:custGeom>
              <a:avLst/>
              <a:gdLst/>
              <a:ahLst/>
              <a:cxnLst/>
              <a:rect l="l" t="t" r="r" b="b"/>
              <a:pathLst>
                <a:path w="436245" h="50800">
                  <a:moveTo>
                    <a:pt x="359664" y="0"/>
                  </a:moveTo>
                  <a:lnTo>
                    <a:pt x="359664" y="50800"/>
                  </a:lnTo>
                  <a:lnTo>
                    <a:pt x="416814" y="31750"/>
                  </a:lnTo>
                  <a:lnTo>
                    <a:pt x="372364" y="31750"/>
                  </a:lnTo>
                  <a:lnTo>
                    <a:pt x="372364" y="19050"/>
                  </a:lnTo>
                  <a:lnTo>
                    <a:pt x="416814" y="19050"/>
                  </a:lnTo>
                  <a:lnTo>
                    <a:pt x="359664" y="0"/>
                  </a:lnTo>
                  <a:close/>
                </a:path>
                <a:path w="436245" h="50800">
                  <a:moveTo>
                    <a:pt x="359664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359664" y="31750"/>
                  </a:lnTo>
                  <a:lnTo>
                    <a:pt x="359664" y="19050"/>
                  </a:lnTo>
                  <a:close/>
                </a:path>
                <a:path w="436245" h="50800">
                  <a:moveTo>
                    <a:pt x="416814" y="19050"/>
                  </a:moveTo>
                  <a:lnTo>
                    <a:pt x="372364" y="19050"/>
                  </a:lnTo>
                  <a:lnTo>
                    <a:pt x="372364" y="31750"/>
                  </a:lnTo>
                  <a:lnTo>
                    <a:pt x="416814" y="31750"/>
                  </a:lnTo>
                  <a:lnTo>
                    <a:pt x="435864" y="25400"/>
                  </a:lnTo>
                  <a:lnTo>
                    <a:pt x="416814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08147" y="4311141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sz="1600" b="1" spc="-50" dirty="0">
                <a:solidFill>
                  <a:srgbClr val="1F517B"/>
                </a:solidFill>
                <a:latin typeface="微软雅黑"/>
                <a:cs typeface="微软雅黑"/>
              </a:rPr>
              <a:t>头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56838" y="5756909"/>
            <a:ext cx="5073650" cy="52069"/>
          </a:xfrm>
          <a:custGeom>
            <a:avLst/>
            <a:gdLst/>
            <a:ahLst/>
            <a:cxnLst/>
            <a:rect l="l" t="t" r="r" b="b"/>
            <a:pathLst>
              <a:path w="5073650" h="52070">
                <a:moveTo>
                  <a:pt x="4995671" y="0"/>
                </a:moveTo>
                <a:lnTo>
                  <a:pt x="4995671" y="51815"/>
                </a:lnTo>
                <a:lnTo>
                  <a:pt x="5034533" y="38861"/>
                </a:lnTo>
                <a:lnTo>
                  <a:pt x="5008626" y="38861"/>
                </a:lnTo>
                <a:lnTo>
                  <a:pt x="5008626" y="12953"/>
                </a:lnTo>
                <a:lnTo>
                  <a:pt x="5034533" y="12953"/>
                </a:lnTo>
                <a:lnTo>
                  <a:pt x="4995671" y="0"/>
                </a:lnTo>
                <a:close/>
              </a:path>
              <a:path w="5073650" h="52070">
                <a:moveTo>
                  <a:pt x="4995671" y="12953"/>
                </a:moveTo>
                <a:lnTo>
                  <a:pt x="0" y="12953"/>
                </a:lnTo>
                <a:lnTo>
                  <a:pt x="0" y="38861"/>
                </a:lnTo>
                <a:lnTo>
                  <a:pt x="4995671" y="38861"/>
                </a:lnTo>
                <a:lnTo>
                  <a:pt x="4995671" y="12953"/>
                </a:lnTo>
                <a:close/>
              </a:path>
              <a:path w="5073650" h="52070">
                <a:moveTo>
                  <a:pt x="5034533" y="12953"/>
                </a:moveTo>
                <a:lnTo>
                  <a:pt x="5008626" y="12953"/>
                </a:lnTo>
                <a:lnTo>
                  <a:pt x="5008626" y="38861"/>
                </a:lnTo>
                <a:lnTo>
                  <a:pt x="5034533" y="38861"/>
                </a:lnTo>
                <a:lnTo>
                  <a:pt x="5073395" y="25907"/>
                </a:lnTo>
                <a:lnTo>
                  <a:pt x="5034533" y="12953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132323" y="5865977"/>
            <a:ext cx="2055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F517B"/>
                </a:solidFill>
                <a:latin typeface="微软雅黑"/>
                <a:cs typeface="微软雅黑"/>
              </a:rPr>
              <a:t>按按优先级的高低排</a:t>
            </a:r>
            <a:r>
              <a:rPr sz="1600" b="1" spc="-50" dirty="0">
                <a:solidFill>
                  <a:srgbClr val="1F517B"/>
                </a:solidFill>
                <a:latin typeface="微软雅黑"/>
                <a:cs typeface="微软雅黑"/>
              </a:rPr>
              <a:t>序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81298" y="5618175"/>
            <a:ext cx="228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F517B"/>
                </a:solidFill>
                <a:latin typeface="微软雅黑"/>
                <a:cs typeface="微软雅黑"/>
              </a:rPr>
              <a:t>高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09735" y="5605373"/>
            <a:ext cx="228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F517B"/>
                </a:solidFill>
                <a:latin typeface="微软雅黑"/>
                <a:cs typeface="微软雅黑"/>
              </a:rPr>
              <a:t>低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3040" y="2804160"/>
            <a:ext cx="1677162" cy="111937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75553" y="2935681"/>
            <a:ext cx="1041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40" dirty="0">
                <a:solidFill>
                  <a:srgbClr val="663300"/>
                </a:solidFill>
                <a:latin typeface="微软雅黑"/>
                <a:cs typeface="微软雅黑"/>
              </a:rPr>
              <a:t>死</a:t>
            </a:r>
            <a:r>
              <a:rPr sz="4000" b="1" spc="-50" dirty="0">
                <a:solidFill>
                  <a:srgbClr val="663300"/>
                </a:solidFill>
                <a:latin typeface="微软雅黑"/>
                <a:cs typeface="微软雅黑"/>
              </a:rPr>
              <a:t>锁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5688" y="359409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15240"/>
                </a:moveTo>
                <a:lnTo>
                  <a:pt x="89293" y="15240"/>
                </a:lnTo>
                <a:lnTo>
                  <a:pt x="892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23160" y="2993135"/>
            <a:ext cx="7722108" cy="264871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399413" y="1253867"/>
            <a:ext cx="9779000" cy="134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95"/>
              </a:spcBef>
            </a:pPr>
            <a:r>
              <a:rPr sz="2400" spc="-5" dirty="0">
                <a:latin typeface="微软雅黑"/>
                <a:cs typeface="微软雅黑"/>
              </a:rPr>
              <a:t>在两个或多个并发进程中，如果每个进程持有某种资源而又都等待着别的</a:t>
            </a:r>
            <a:r>
              <a:rPr sz="2400" spc="-15" dirty="0">
                <a:latin typeface="微软雅黑"/>
                <a:cs typeface="微软雅黑"/>
              </a:rPr>
              <a:t>进程释放它或它们现在保持着的资源，否则就不能向前推进。此时，称这</a:t>
            </a:r>
            <a:r>
              <a:rPr sz="2400" spc="-5" dirty="0">
                <a:latin typeface="微软雅黑"/>
                <a:cs typeface="微软雅黑"/>
              </a:rPr>
              <a:t>一组进程产生了死锁。</a:t>
            </a:r>
            <a:endParaRPr sz="2400">
              <a:latin typeface="微软雅黑"/>
              <a:cs typeface="微软雅黑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8140" y="219456"/>
            <a:ext cx="2242566" cy="78714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66724" y="309498"/>
            <a:ext cx="180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5" dirty="0">
                <a:solidFill>
                  <a:srgbClr val="2D4E7D"/>
                </a:solidFill>
                <a:latin typeface="微软雅黑"/>
                <a:cs typeface="微软雅黑"/>
              </a:rPr>
              <a:t>什么是死</a:t>
            </a:r>
            <a:r>
              <a:rPr sz="2800" b="1" spc="-50" dirty="0">
                <a:solidFill>
                  <a:srgbClr val="2D4E7D"/>
                </a:solidFill>
                <a:latin typeface="微软雅黑"/>
                <a:cs typeface="微软雅黑"/>
              </a:rPr>
              <a:t>锁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688" y="359409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15240"/>
                </a:moveTo>
                <a:lnTo>
                  <a:pt x="89293" y="15240"/>
                </a:lnTo>
                <a:lnTo>
                  <a:pt x="892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551432" y="1234439"/>
            <a:ext cx="1887855" cy="787400"/>
            <a:chOff x="1551432" y="1234439"/>
            <a:chExt cx="1887855" cy="7874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1432" y="1234439"/>
              <a:ext cx="1177290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1616" y="1234439"/>
              <a:ext cx="1177290" cy="78714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34566" y="1324736"/>
            <a:ext cx="8227059" cy="3077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spc="-35" dirty="0">
                <a:solidFill>
                  <a:srgbClr val="A40020"/>
                </a:solidFill>
                <a:latin typeface="微软雅黑"/>
                <a:cs typeface="微软雅黑"/>
              </a:rPr>
              <a:t>设备共</a:t>
            </a:r>
            <a:r>
              <a:rPr sz="2800" b="1" spc="-50" dirty="0">
                <a:solidFill>
                  <a:srgbClr val="A40020"/>
                </a:solidFill>
                <a:latin typeface="微软雅黑"/>
                <a:cs typeface="微软雅黑"/>
              </a:rPr>
              <a:t>享</a:t>
            </a:r>
            <a:endParaRPr sz="2800">
              <a:latin typeface="微软雅黑"/>
              <a:cs typeface="微软雅黑"/>
            </a:endParaRPr>
          </a:p>
          <a:p>
            <a:pPr marL="495300">
              <a:lnSpc>
                <a:spcPct val="100000"/>
              </a:lnSpc>
              <a:spcBef>
                <a:spcPts val="2235"/>
              </a:spcBef>
            </a:pPr>
            <a:r>
              <a:rPr sz="2400" spc="-10" dirty="0">
                <a:latin typeface="微软雅黑"/>
                <a:cs typeface="微软雅黑"/>
              </a:rPr>
              <a:t>设进程p</a:t>
            </a:r>
            <a:r>
              <a:rPr sz="2400" spc="-15" baseline="-20833" dirty="0">
                <a:latin typeface="微软雅黑"/>
                <a:cs typeface="微软雅黑"/>
              </a:rPr>
              <a:t>1</a:t>
            </a:r>
            <a:r>
              <a:rPr sz="2400" spc="-10" dirty="0">
                <a:latin typeface="微软雅黑"/>
                <a:cs typeface="微软雅黑"/>
              </a:rPr>
              <a:t>与进程p</a:t>
            </a:r>
            <a:r>
              <a:rPr sz="2400" spc="-15" baseline="-20833" dirty="0">
                <a:latin typeface="微软雅黑"/>
                <a:cs typeface="微软雅黑"/>
              </a:rPr>
              <a:t>2</a:t>
            </a:r>
            <a:r>
              <a:rPr sz="2400" spc="-10" dirty="0">
                <a:latin typeface="微软雅黑"/>
                <a:cs typeface="微软雅黑"/>
              </a:rPr>
              <a:t>共享一台打印机(</a:t>
            </a:r>
            <a:r>
              <a:rPr sz="2400" dirty="0">
                <a:latin typeface="微软雅黑"/>
                <a:cs typeface="微软雅黑"/>
              </a:rPr>
              <a:t>r</a:t>
            </a:r>
            <a:r>
              <a:rPr sz="2400" baseline="-20833" dirty="0">
                <a:latin typeface="微软雅黑"/>
                <a:cs typeface="微软雅黑"/>
              </a:rPr>
              <a:t>1</a:t>
            </a:r>
            <a:r>
              <a:rPr sz="2400" spc="-10" dirty="0">
                <a:latin typeface="微软雅黑"/>
                <a:cs typeface="微软雅黑"/>
              </a:rPr>
              <a:t>) 和一台输入机(r</a:t>
            </a:r>
            <a:r>
              <a:rPr sz="2400" spc="-15" baseline="-20833" dirty="0">
                <a:latin typeface="微软雅黑"/>
                <a:cs typeface="微软雅黑"/>
              </a:rPr>
              <a:t>2</a:t>
            </a:r>
            <a:r>
              <a:rPr sz="2400" spc="-10" dirty="0">
                <a:latin typeface="微软雅黑"/>
                <a:cs typeface="微软雅黑"/>
              </a:rPr>
              <a:t>)，</a:t>
            </a:r>
            <a:endParaRPr sz="2400">
              <a:latin typeface="微软雅黑"/>
              <a:cs typeface="微软雅黑"/>
            </a:endParaRPr>
          </a:p>
          <a:p>
            <a:pPr marL="495300" marR="1289050">
              <a:lnSpc>
                <a:spcPct val="180000"/>
              </a:lnSpc>
              <a:spcBef>
                <a:spcPts val="5"/>
              </a:spcBef>
              <a:tabLst>
                <a:tab pos="2857500" algn="l"/>
              </a:tabLst>
            </a:pPr>
            <a:r>
              <a:rPr sz="2400" dirty="0">
                <a:latin typeface="微软雅黑"/>
                <a:cs typeface="微软雅黑"/>
              </a:rPr>
              <a:t>用信号灯的p、v操作表示资源的申请和释放</a:t>
            </a:r>
            <a:r>
              <a:rPr sz="2400" spc="-50" dirty="0">
                <a:latin typeface="微软雅黑"/>
                <a:cs typeface="微软雅黑"/>
              </a:rPr>
              <a:t>。</a:t>
            </a:r>
            <a:r>
              <a:rPr sz="2400" spc="-10" dirty="0">
                <a:latin typeface="微软雅黑"/>
                <a:cs typeface="微软雅黑"/>
              </a:rPr>
              <a:t>信号灯设置—</a:t>
            </a:r>
            <a:r>
              <a:rPr sz="2400" spc="-50" dirty="0">
                <a:latin typeface="微软雅黑"/>
                <a:cs typeface="微软雅黑"/>
              </a:rPr>
              <a:t>—</a:t>
            </a:r>
            <a:r>
              <a:rPr sz="2400" dirty="0">
                <a:latin typeface="微软雅黑"/>
                <a:cs typeface="微软雅黑"/>
              </a:rPr>
              <a:t>	</a:t>
            </a:r>
            <a:r>
              <a:rPr sz="2400" b="1" spc="-10" dirty="0">
                <a:latin typeface="微软雅黑"/>
                <a:cs typeface="微软雅黑"/>
              </a:rPr>
              <a:t>s</a:t>
            </a:r>
            <a:r>
              <a:rPr sz="2400" b="1" spc="-15" baseline="-20833" dirty="0">
                <a:latin typeface="微软雅黑"/>
                <a:cs typeface="微软雅黑"/>
              </a:rPr>
              <a:t>1</a:t>
            </a:r>
            <a:r>
              <a:rPr sz="2400" b="1" spc="-10" dirty="0">
                <a:latin typeface="微软雅黑"/>
                <a:cs typeface="微软雅黑"/>
              </a:rPr>
              <a:t>：表示r</a:t>
            </a:r>
            <a:r>
              <a:rPr sz="2400" b="1" spc="-15" baseline="-20833" dirty="0">
                <a:latin typeface="微软雅黑"/>
                <a:cs typeface="微软雅黑"/>
              </a:rPr>
              <a:t>1</a:t>
            </a:r>
            <a:r>
              <a:rPr sz="2400" b="1" spc="-10" dirty="0">
                <a:latin typeface="微软雅黑"/>
                <a:cs typeface="微软雅黑"/>
              </a:rPr>
              <a:t>是否可用，初值</a:t>
            </a:r>
            <a:r>
              <a:rPr sz="2400" b="1" dirty="0">
                <a:latin typeface="微软雅黑"/>
                <a:cs typeface="微软雅黑"/>
              </a:rPr>
              <a:t>为</a:t>
            </a:r>
            <a:r>
              <a:rPr sz="2400" b="1" spc="-50" dirty="0">
                <a:latin typeface="微软雅黑"/>
                <a:cs typeface="微软雅黑"/>
              </a:rPr>
              <a:t>1</a:t>
            </a:r>
            <a:endParaRPr sz="2400">
              <a:latin typeface="微软雅黑"/>
              <a:cs typeface="微软雅黑"/>
            </a:endParaRPr>
          </a:p>
          <a:p>
            <a:pPr marL="2871470">
              <a:lnSpc>
                <a:spcPct val="100000"/>
              </a:lnSpc>
              <a:spcBef>
                <a:spcPts val="2305"/>
              </a:spcBef>
            </a:pPr>
            <a:r>
              <a:rPr sz="2400" b="1" spc="-10" dirty="0">
                <a:latin typeface="微软雅黑"/>
                <a:cs typeface="微软雅黑"/>
              </a:rPr>
              <a:t>s</a:t>
            </a:r>
            <a:r>
              <a:rPr sz="2400" b="1" spc="-15" baseline="-20833" dirty="0">
                <a:latin typeface="微软雅黑"/>
                <a:cs typeface="微软雅黑"/>
              </a:rPr>
              <a:t>2</a:t>
            </a:r>
            <a:r>
              <a:rPr sz="2400" b="1" spc="-5" dirty="0">
                <a:latin typeface="微软雅黑"/>
                <a:cs typeface="微软雅黑"/>
              </a:rPr>
              <a:t>：表示</a:t>
            </a:r>
            <a:r>
              <a:rPr sz="2400" b="1" spc="-10" dirty="0">
                <a:latin typeface="微软雅黑"/>
                <a:cs typeface="微软雅黑"/>
              </a:rPr>
              <a:t>r</a:t>
            </a:r>
            <a:r>
              <a:rPr sz="2400" b="1" spc="-15" baseline="-20833" dirty="0">
                <a:latin typeface="微软雅黑"/>
                <a:cs typeface="微软雅黑"/>
              </a:rPr>
              <a:t>2</a:t>
            </a:r>
            <a:r>
              <a:rPr sz="2400" b="1" dirty="0">
                <a:latin typeface="微软雅黑"/>
                <a:cs typeface="微软雅黑"/>
              </a:rPr>
              <a:t>是否可用，初值为</a:t>
            </a:r>
            <a:r>
              <a:rPr sz="2400" b="1" spc="-50" dirty="0">
                <a:latin typeface="微软雅黑"/>
                <a:cs typeface="微软雅黑"/>
              </a:rPr>
              <a:t>1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58140" y="219456"/>
            <a:ext cx="3172460" cy="787400"/>
            <a:chOff x="358140" y="219456"/>
            <a:chExt cx="3172460" cy="78740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140" y="219456"/>
              <a:ext cx="2597658" cy="7871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88691" y="219456"/>
              <a:ext cx="686562" cy="7871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08147" y="219456"/>
              <a:ext cx="822198" cy="7871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死锁的例子</a:t>
            </a:r>
            <a:r>
              <a:rPr spc="-25" dirty="0"/>
              <a:t>（1）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58140" y="219456"/>
            <a:ext cx="8639175" cy="787400"/>
            <a:chOff x="358140" y="219456"/>
            <a:chExt cx="8639175" cy="787400"/>
          </a:xfrm>
        </p:grpSpPr>
        <p:sp>
          <p:nvSpPr>
            <p:cNvPr id="12" name="object 12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" y="219456"/>
              <a:ext cx="8283702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4735" y="219456"/>
              <a:ext cx="822198" cy="78714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313557" y="1282065"/>
            <a:ext cx="5284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63975" algn="l"/>
              </a:tabLst>
            </a:pPr>
            <a:r>
              <a:rPr sz="2400" b="1" dirty="0">
                <a:solidFill>
                  <a:srgbClr val="C00000"/>
                </a:solidFill>
                <a:latin typeface="微软雅黑"/>
                <a:cs typeface="微软雅黑"/>
              </a:rPr>
              <a:t>程序描述</a:t>
            </a:r>
            <a:r>
              <a:rPr sz="2400" b="1" spc="-50" dirty="0">
                <a:solidFill>
                  <a:srgbClr val="C00000"/>
                </a:solidFill>
                <a:latin typeface="微软雅黑"/>
                <a:cs typeface="微软雅黑"/>
              </a:rPr>
              <a:t>1</a:t>
            </a:r>
            <a:r>
              <a:rPr sz="2400" b="1" dirty="0">
                <a:solidFill>
                  <a:srgbClr val="C00000"/>
                </a:solidFill>
                <a:latin typeface="微软雅黑"/>
                <a:cs typeface="微软雅黑"/>
              </a:rPr>
              <a:t>	程序描述</a:t>
            </a:r>
            <a:r>
              <a:rPr sz="2400" b="1" spc="-50" dirty="0">
                <a:solidFill>
                  <a:srgbClr val="C00000"/>
                </a:solidFill>
                <a:latin typeface="微软雅黑"/>
                <a:cs typeface="微软雅黑"/>
              </a:rPr>
              <a:t>2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5613" y="1696127"/>
            <a:ext cx="951230" cy="429323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5"/>
              </a:spcBef>
            </a:pPr>
            <a:r>
              <a:rPr sz="2000" b="1" dirty="0">
                <a:latin typeface="微软雅黑"/>
                <a:cs typeface="微软雅黑"/>
              </a:rPr>
              <a:t>进程</a:t>
            </a:r>
            <a:r>
              <a:rPr sz="2000" spc="-25" dirty="0">
                <a:latin typeface="微软雅黑"/>
                <a:cs typeface="微软雅黑"/>
              </a:rPr>
              <a:t>p</a:t>
            </a:r>
            <a:r>
              <a:rPr sz="1950" spc="-37" baseline="-21367" dirty="0">
                <a:latin typeface="微软雅黑"/>
                <a:cs typeface="微软雅黑"/>
              </a:rPr>
              <a:t>1</a:t>
            </a:r>
            <a:endParaRPr sz="1950" baseline="-21367">
              <a:latin typeface="微软雅黑"/>
              <a:cs typeface="微软雅黑"/>
            </a:endParaRPr>
          </a:p>
          <a:p>
            <a:pPr marR="30480" algn="ctr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MT Extra"/>
                <a:cs typeface="MT Extra"/>
              </a:rPr>
              <a:t></a:t>
            </a:r>
            <a:endParaRPr sz="2000">
              <a:latin typeface="MT Extra"/>
              <a:cs typeface="MT Extra"/>
            </a:endParaRPr>
          </a:p>
          <a:p>
            <a:pPr marL="107950" marR="30480">
              <a:lnSpc>
                <a:spcPct val="140000"/>
              </a:lnSpc>
            </a:pPr>
            <a:r>
              <a:rPr sz="2000" spc="-10" dirty="0">
                <a:latin typeface="微软雅黑"/>
                <a:cs typeface="微软雅黑"/>
              </a:rPr>
              <a:t>p(s</a:t>
            </a:r>
            <a:r>
              <a:rPr sz="1950" spc="-15" baseline="-21367" dirty="0">
                <a:latin typeface="微软雅黑"/>
                <a:cs typeface="微软雅黑"/>
              </a:rPr>
              <a:t>1</a:t>
            </a:r>
            <a:r>
              <a:rPr sz="2000" spc="-10" dirty="0">
                <a:latin typeface="微软雅黑"/>
                <a:cs typeface="微软雅黑"/>
              </a:rPr>
              <a:t>)；</a:t>
            </a:r>
            <a:r>
              <a:rPr sz="2000" dirty="0">
                <a:latin typeface="微软雅黑"/>
                <a:cs typeface="微软雅黑"/>
              </a:rPr>
              <a:t>占用</a:t>
            </a:r>
            <a:r>
              <a:rPr sz="2000" spc="-25" dirty="0">
                <a:latin typeface="微软雅黑"/>
                <a:cs typeface="微软雅黑"/>
              </a:rPr>
              <a:t>r</a:t>
            </a:r>
            <a:r>
              <a:rPr sz="1950" spc="-37" baseline="-21367" dirty="0">
                <a:latin typeface="微软雅黑"/>
                <a:cs typeface="微软雅黑"/>
              </a:rPr>
              <a:t>1 </a:t>
            </a:r>
            <a:r>
              <a:rPr sz="2000" spc="-10" dirty="0">
                <a:latin typeface="微软雅黑"/>
                <a:cs typeface="微软雅黑"/>
              </a:rPr>
              <a:t>v(s</a:t>
            </a:r>
            <a:r>
              <a:rPr sz="1950" spc="-15" baseline="-21367" dirty="0">
                <a:latin typeface="微软雅黑"/>
                <a:cs typeface="微软雅黑"/>
              </a:rPr>
              <a:t>1</a:t>
            </a:r>
            <a:r>
              <a:rPr sz="2000" spc="-10" dirty="0">
                <a:latin typeface="微软雅黑"/>
                <a:cs typeface="微软雅黑"/>
              </a:rPr>
              <a:t>)；</a:t>
            </a:r>
            <a:endParaRPr sz="2000">
              <a:latin typeface="微软雅黑"/>
              <a:cs typeface="微软雅黑"/>
            </a:endParaRPr>
          </a:p>
          <a:p>
            <a:pPr marL="107950" marR="30480" indent="298450">
              <a:lnSpc>
                <a:spcPct val="140000"/>
              </a:lnSpc>
              <a:spcBef>
                <a:spcPts val="5"/>
              </a:spcBef>
            </a:pPr>
            <a:r>
              <a:rPr sz="2000" spc="-50" dirty="0">
                <a:latin typeface="MT Extra"/>
                <a:cs typeface="MT Extra"/>
              </a:rPr>
              <a:t>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微软雅黑"/>
                <a:cs typeface="微软雅黑"/>
              </a:rPr>
              <a:t>p(s</a:t>
            </a:r>
            <a:r>
              <a:rPr sz="1950" spc="-15" baseline="-21367" dirty="0">
                <a:latin typeface="微软雅黑"/>
                <a:cs typeface="微软雅黑"/>
              </a:rPr>
              <a:t>2</a:t>
            </a:r>
            <a:r>
              <a:rPr sz="2000" spc="-10" dirty="0">
                <a:latin typeface="微软雅黑"/>
                <a:cs typeface="微软雅黑"/>
              </a:rPr>
              <a:t>)；占用</a:t>
            </a:r>
            <a:r>
              <a:rPr sz="2000" spc="-25" dirty="0">
                <a:latin typeface="微软雅黑"/>
                <a:cs typeface="微软雅黑"/>
              </a:rPr>
              <a:t>r</a:t>
            </a:r>
            <a:r>
              <a:rPr sz="1950" spc="-37" baseline="-21367" dirty="0">
                <a:latin typeface="微软雅黑"/>
                <a:cs typeface="微软雅黑"/>
              </a:rPr>
              <a:t>2 </a:t>
            </a:r>
            <a:r>
              <a:rPr sz="2000" spc="-10" dirty="0">
                <a:latin typeface="微软雅黑"/>
                <a:cs typeface="微软雅黑"/>
              </a:rPr>
              <a:t>v(s</a:t>
            </a:r>
            <a:r>
              <a:rPr sz="1950" spc="-15" baseline="-21367" dirty="0">
                <a:latin typeface="微软雅黑"/>
                <a:cs typeface="微软雅黑"/>
              </a:rPr>
              <a:t>2</a:t>
            </a:r>
            <a:r>
              <a:rPr sz="2000" spc="-10" dirty="0">
                <a:latin typeface="微软雅黑"/>
                <a:cs typeface="微软雅黑"/>
              </a:rPr>
              <a:t>)；</a:t>
            </a:r>
            <a:endParaRPr sz="2000">
              <a:latin typeface="微软雅黑"/>
              <a:cs typeface="微软雅黑"/>
            </a:endParaRPr>
          </a:p>
          <a:p>
            <a:pPr marL="81280" algn="ctr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MT Extra"/>
                <a:cs typeface="MT Extra"/>
              </a:rPr>
              <a:t></a:t>
            </a:r>
            <a:endParaRPr sz="2000">
              <a:latin typeface="MT Extra"/>
              <a:cs typeface="MT Extr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01033" y="1696127"/>
            <a:ext cx="1044575" cy="429323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5"/>
              </a:spcBef>
            </a:pPr>
            <a:r>
              <a:rPr sz="2000" b="1" dirty="0">
                <a:latin typeface="微软雅黑"/>
                <a:cs typeface="微软雅黑"/>
              </a:rPr>
              <a:t>进程</a:t>
            </a:r>
            <a:r>
              <a:rPr sz="2000" spc="-25" dirty="0">
                <a:latin typeface="微软雅黑"/>
                <a:cs typeface="微软雅黑"/>
              </a:rPr>
              <a:t>p</a:t>
            </a:r>
            <a:r>
              <a:rPr sz="1950" spc="-37" baseline="-21367" dirty="0">
                <a:latin typeface="微软雅黑"/>
                <a:cs typeface="微软雅黑"/>
              </a:rPr>
              <a:t>2</a:t>
            </a:r>
            <a:endParaRPr sz="1950" baseline="-21367">
              <a:latin typeface="微软雅黑"/>
              <a:cs typeface="微软雅黑"/>
            </a:endParaRPr>
          </a:p>
          <a:p>
            <a:pPr marL="452755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MT Extra"/>
                <a:cs typeface="MT Extra"/>
              </a:rPr>
              <a:t></a:t>
            </a:r>
            <a:endParaRPr sz="2000">
              <a:latin typeface="MT Extra"/>
              <a:cs typeface="MT Extra"/>
            </a:endParaRPr>
          </a:p>
          <a:p>
            <a:pPr marL="170180" marR="30480" indent="30480">
              <a:lnSpc>
                <a:spcPct val="140000"/>
              </a:lnSpc>
            </a:pPr>
            <a:r>
              <a:rPr sz="2000" spc="-10" dirty="0">
                <a:latin typeface="微软雅黑"/>
                <a:cs typeface="微软雅黑"/>
              </a:rPr>
              <a:t>p(s</a:t>
            </a:r>
            <a:r>
              <a:rPr sz="1950" spc="-15" baseline="-21367" dirty="0">
                <a:latin typeface="微软雅黑"/>
                <a:cs typeface="微软雅黑"/>
              </a:rPr>
              <a:t>2</a:t>
            </a:r>
            <a:r>
              <a:rPr sz="2000" spc="-10" dirty="0">
                <a:latin typeface="微软雅黑"/>
                <a:cs typeface="微软雅黑"/>
              </a:rPr>
              <a:t>)；</a:t>
            </a:r>
            <a:r>
              <a:rPr sz="2000" dirty="0">
                <a:latin typeface="微软雅黑"/>
                <a:cs typeface="微软雅黑"/>
              </a:rPr>
              <a:t>占用</a:t>
            </a:r>
            <a:r>
              <a:rPr sz="2000" spc="-25" dirty="0">
                <a:latin typeface="微软雅黑"/>
                <a:cs typeface="微软雅黑"/>
              </a:rPr>
              <a:t>r</a:t>
            </a:r>
            <a:r>
              <a:rPr sz="1950" spc="-37" baseline="-21367" dirty="0">
                <a:latin typeface="微软雅黑"/>
                <a:cs typeface="微软雅黑"/>
              </a:rPr>
              <a:t>2 </a:t>
            </a:r>
            <a:r>
              <a:rPr sz="2000" spc="-10" dirty="0">
                <a:latin typeface="微软雅黑"/>
                <a:cs typeface="微软雅黑"/>
              </a:rPr>
              <a:t>v(s</a:t>
            </a:r>
            <a:r>
              <a:rPr sz="1950" spc="-15" baseline="-21367" dirty="0">
                <a:latin typeface="微软雅黑"/>
                <a:cs typeface="微软雅黑"/>
              </a:rPr>
              <a:t>2</a:t>
            </a:r>
            <a:r>
              <a:rPr sz="2000" spc="-10" dirty="0">
                <a:latin typeface="微软雅黑"/>
                <a:cs typeface="微软雅黑"/>
              </a:rPr>
              <a:t>)；</a:t>
            </a:r>
            <a:endParaRPr sz="2000">
              <a:latin typeface="微软雅黑"/>
              <a:cs typeface="微软雅黑"/>
            </a:endParaRPr>
          </a:p>
          <a:p>
            <a:pPr marL="118745" marR="30480" indent="334010">
              <a:lnSpc>
                <a:spcPct val="140000"/>
              </a:lnSpc>
              <a:spcBef>
                <a:spcPts val="5"/>
              </a:spcBef>
            </a:pPr>
            <a:r>
              <a:rPr sz="2000" spc="-50" dirty="0">
                <a:latin typeface="MT Extra"/>
                <a:cs typeface="MT Extra"/>
              </a:rPr>
              <a:t>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微软雅黑"/>
                <a:cs typeface="微软雅黑"/>
              </a:rPr>
              <a:t>p(s</a:t>
            </a:r>
            <a:r>
              <a:rPr sz="1950" spc="-15" baseline="-21367" dirty="0">
                <a:latin typeface="微软雅黑"/>
                <a:cs typeface="微软雅黑"/>
              </a:rPr>
              <a:t>1</a:t>
            </a:r>
            <a:r>
              <a:rPr sz="2000" spc="-10" dirty="0">
                <a:latin typeface="微软雅黑"/>
                <a:cs typeface="微软雅黑"/>
              </a:rPr>
              <a:t>)；</a:t>
            </a:r>
            <a:r>
              <a:rPr sz="2000" spc="-5" dirty="0">
                <a:latin typeface="微软雅黑"/>
                <a:cs typeface="微软雅黑"/>
              </a:rPr>
              <a:t>占用</a:t>
            </a:r>
            <a:r>
              <a:rPr sz="2000" spc="-25" dirty="0">
                <a:latin typeface="微软雅黑"/>
                <a:cs typeface="微软雅黑"/>
              </a:rPr>
              <a:t>r</a:t>
            </a:r>
            <a:r>
              <a:rPr sz="1950" spc="-37" baseline="-21367" dirty="0">
                <a:latin typeface="微软雅黑"/>
                <a:cs typeface="微软雅黑"/>
              </a:rPr>
              <a:t>1 </a:t>
            </a:r>
            <a:r>
              <a:rPr sz="2000" spc="-10" dirty="0">
                <a:latin typeface="微软雅黑"/>
                <a:cs typeface="微软雅黑"/>
              </a:rPr>
              <a:t>v(s</a:t>
            </a:r>
            <a:r>
              <a:rPr sz="1950" spc="-15" baseline="-21367" dirty="0">
                <a:latin typeface="微软雅黑"/>
                <a:cs typeface="微软雅黑"/>
              </a:rPr>
              <a:t>1</a:t>
            </a:r>
            <a:r>
              <a:rPr sz="2000" spc="-10" dirty="0">
                <a:latin typeface="微软雅黑"/>
                <a:cs typeface="微软雅黑"/>
              </a:rPr>
              <a:t>)；</a:t>
            </a:r>
            <a:endParaRPr sz="2000">
              <a:latin typeface="微软雅黑"/>
              <a:cs typeface="微软雅黑"/>
            </a:endParaRPr>
          </a:p>
          <a:p>
            <a:pPr marL="51943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MT Extra"/>
                <a:cs typeface="MT Extra"/>
              </a:rPr>
              <a:t></a:t>
            </a:r>
            <a:endParaRPr sz="2000">
              <a:latin typeface="MT Extra"/>
              <a:cs typeface="MT Extr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12457" y="1696127"/>
            <a:ext cx="2821305" cy="471995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5"/>
              </a:spcBef>
              <a:tabLst>
                <a:tab pos="1658620" algn="l"/>
              </a:tabLst>
            </a:pPr>
            <a:r>
              <a:rPr sz="2000" b="1" dirty="0">
                <a:latin typeface="微软雅黑"/>
                <a:cs typeface="微软雅黑"/>
              </a:rPr>
              <a:t>进</a:t>
            </a:r>
            <a:r>
              <a:rPr sz="2000" b="1" spc="-10" dirty="0">
                <a:latin typeface="微软雅黑"/>
                <a:cs typeface="微软雅黑"/>
              </a:rPr>
              <a:t>程</a:t>
            </a:r>
            <a:r>
              <a:rPr sz="2000" spc="-25" dirty="0">
                <a:latin typeface="微软雅黑"/>
                <a:cs typeface="微软雅黑"/>
              </a:rPr>
              <a:t>p</a:t>
            </a:r>
            <a:r>
              <a:rPr sz="1950" spc="-37" baseline="-21367" dirty="0">
                <a:latin typeface="微软雅黑"/>
                <a:cs typeface="微软雅黑"/>
              </a:rPr>
              <a:t>1</a:t>
            </a:r>
            <a:r>
              <a:rPr sz="1950" baseline="-21367" dirty="0">
                <a:latin typeface="微软雅黑"/>
                <a:cs typeface="微软雅黑"/>
              </a:rPr>
              <a:t>	</a:t>
            </a:r>
            <a:r>
              <a:rPr sz="2000" b="1" dirty="0">
                <a:latin typeface="微软雅黑"/>
                <a:cs typeface="微软雅黑"/>
              </a:rPr>
              <a:t>进程</a:t>
            </a:r>
            <a:r>
              <a:rPr sz="2000" spc="-25" dirty="0">
                <a:latin typeface="微软雅黑"/>
                <a:cs typeface="微软雅黑"/>
              </a:rPr>
              <a:t>p</a:t>
            </a:r>
            <a:r>
              <a:rPr sz="1950" spc="-37" baseline="-21367" dirty="0">
                <a:latin typeface="微软雅黑"/>
                <a:cs typeface="微软雅黑"/>
              </a:rPr>
              <a:t>2</a:t>
            </a:r>
            <a:endParaRPr sz="1950" baseline="-21367">
              <a:latin typeface="微软雅黑"/>
              <a:cs typeface="微软雅黑"/>
            </a:endParaRPr>
          </a:p>
          <a:p>
            <a:pPr marL="488315">
              <a:lnSpc>
                <a:spcPct val="100000"/>
              </a:lnSpc>
              <a:spcBef>
                <a:spcPts val="960"/>
              </a:spcBef>
              <a:tabLst>
                <a:tab pos="2138680" algn="l"/>
              </a:tabLst>
            </a:pPr>
            <a:r>
              <a:rPr sz="2000" spc="-50" dirty="0">
                <a:latin typeface="MT Extra"/>
                <a:cs typeface="MT Extra"/>
              </a:rPr>
              <a:t>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MT Extra"/>
                <a:cs typeface="MT Extra"/>
              </a:rPr>
              <a:t></a:t>
            </a:r>
            <a:endParaRPr sz="2000">
              <a:latin typeface="MT Extra"/>
              <a:cs typeface="MT Extra"/>
            </a:endParaRPr>
          </a:p>
          <a:p>
            <a:pPr marL="133350">
              <a:lnSpc>
                <a:spcPct val="100000"/>
              </a:lnSpc>
              <a:spcBef>
                <a:spcPts val="960"/>
              </a:spcBef>
              <a:tabLst>
                <a:tab pos="1829435" algn="l"/>
              </a:tabLst>
            </a:pPr>
            <a:r>
              <a:rPr sz="2000" spc="-10" dirty="0">
                <a:latin typeface="微软雅黑"/>
                <a:cs typeface="微软雅黑"/>
              </a:rPr>
              <a:t>p(s</a:t>
            </a:r>
            <a:r>
              <a:rPr sz="1950" spc="-15" baseline="-21367" dirty="0">
                <a:latin typeface="微软雅黑"/>
                <a:cs typeface="微软雅黑"/>
              </a:rPr>
              <a:t>1</a:t>
            </a:r>
            <a:r>
              <a:rPr sz="2000" spc="-10" dirty="0">
                <a:latin typeface="微软雅黑"/>
                <a:cs typeface="微软雅黑"/>
              </a:rPr>
              <a:t>)；</a:t>
            </a:r>
            <a:r>
              <a:rPr sz="2000" dirty="0">
                <a:latin typeface="微软雅黑"/>
                <a:cs typeface="微软雅黑"/>
              </a:rPr>
              <a:t>	</a:t>
            </a:r>
            <a:r>
              <a:rPr sz="2000" spc="-10" dirty="0">
                <a:latin typeface="微软雅黑"/>
                <a:cs typeface="微软雅黑"/>
              </a:rPr>
              <a:t>p(s</a:t>
            </a:r>
            <a:r>
              <a:rPr sz="1950" spc="-15" baseline="-21367" dirty="0">
                <a:latin typeface="微软雅黑"/>
                <a:cs typeface="微软雅黑"/>
              </a:rPr>
              <a:t>2</a:t>
            </a:r>
            <a:r>
              <a:rPr sz="2000" spc="-10" dirty="0">
                <a:latin typeface="微软雅黑"/>
                <a:cs typeface="微软雅黑"/>
              </a:rPr>
              <a:t>)；</a:t>
            </a:r>
            <a:endParaRPr sz="2000">
              <a:latin typeface="微软雅黑"/>
              <a:cs typeface="微软雅黑"/>
            </a:endParaRPr>
          </a:p>
          <a:p>
            <a:pPr marL="192405">
              <a:lnSpc>
                <a:spcPct val="100000"/>
              </a:lnSpc>
              <a:spcBef>
                <a:spcPts val="960"/>
              </a:spcBef>
              <a:tabLst>
                <a:tab pos="1862455" algn="l"/>
              </a:tabLst>
            </a:pPr>
            <a:r>
              <a:rPr sz="2000" dirty="0">
                <a:latin typeface="微软雅黑"/>
                <a:cs typeface="微软雅黑"/>
              </a:rPr>
              <a:t>占用</a:t>
            </a:r>
            <a:r>
              <a:rPr sz="2000" spc="-25" dirty="0">
                <a:latin typeface="微软雅黑"/>
                <a:cs typeface="微软雅黑"/>
              </a:rPr>
              <a:t>r</a:t>
            </a:r>
            <a:r>
              <a:rPr sz="1950" spc="-37" baseline="-21367" dirty="0">
                <a:latin typeface="微软雅黑"/>
                <a:cs typeface="微软雅黑"/>
              </a:rPr>
              <a:t>1</a:t>
            </a:r>
            <a:r>
              <a:rPr sz="1950" baseline="-21367" dirty="0">
                <a:latin typeface="微软雅黑"/>
                <a:cs typeface="微软雅黑"/>
              </a:rPr>
              <a:t>	</a:t>
            </a:r>
            <a:r>
              <a:rPr sz="2000" dirty="0">
                <a:latin typeface="微软雅黑"/>
                <a:cs typeface="微软雅黑"/>
              </a:rPr>
              <a:t>占用</a:t>
            </a:r>
            <a:r>
              <a:rPr sz="2000" spc="-25" dirty="0">
                <a:latin typeface="微软雅黑"/>
                <a:cs typeface="微软雅黑"/>
              </a:rPr>
              <a:t>r</a:t>
            </a:r>
            <a:r>
              <a:rPr sz="1950" spc="-37" baseline="-21367" dirty="0">
                <a:latin typeface="微软雅黑"/>
                <a:cs typeface="微软雅黑"/>
              </a:rPr>
              <a:t>2</a:t>
            </a:r>
            <a:endParaRPr sz="1950" baseline="-21367">
              <a:latin typeface="微软雅黑"/>
              <a:cs typeface="微软雅黑"/>
            </a:endParaRPr>
          </a:p>
          <a:p>
            <a:pPr marL="149860">
              <a:lnSpc>
                <a:spcPct val="100000"/>
              </a:lnSpc>
              <a:spcBef>
                <a:spcPts val="960"/>
              </a:spcBef>
              <a:tabLst>
                <a:tab pos="1847214" algn="l"/>
              </a:tabLst>
            </a:pPr>
            <a:r>
              <a:rPr sz="2000" spc="-10" dirty="0">
                <a:latin typeface="微软雅黑"/>
                <a:cs typeface="微软雅黑"/>
              </a:rPr>
              <a:t>p(s</a:t>
            </a:r>
            <a:r>
              <a:rPr sz="1950" spc="-15" baseline="-21367" dirty="0">
                <a:latin typeface="微软雅黑"/>
                <a:cs typeface="微软雅黑"/>
              </a:rPr>
              <a:t>2</a:t>
            </a:r>
            <a:r>
              <a:rPr sz="2000" spc="-10" dirty="0">
                <a:latin typeface="微软雅黑"/>
                <a:cs typeface="微软雅黑"/>
              </a:rPr>
              <a:t>)；</a:t>
            </a:r>
            <a:r>
              <a:rPr sz="2000" dirty="0">
                <a:latin typeface="微软雅黑"/>
                <a:cs typeface="微软雅黑"/>
              </a:rPr>
              <a:t>	</a:t>
            </a:r>
            <a:r>
              <a:rPr sz="2000" spc="-10" dirty="0">
                <a:latin typeface="微软雅黑"/>
                <a:cs typeface="微软雅黑"/>
              </a:rPr>
              <a:t>p(s</a:t>
            </a:r>
            <a:r>
              <a:rPr sz="1950" spc="-15" baseline="-21367" dirty="0">
                <a:latin typeface="微软雅黑"/>
                <a:cs typeface="微软雅黑"/>
              </a:rPr>
              <a:t>1</a:t>
            </a:r>
            <a:r>
              <a:rPr sz="2000" spc="-10" dirty="0">
                <a:latin typeface="微软雅黑"/>
                <a:cs typeface="微软雅黑"/>
              </a:rPr>
              <a:t>)；</a:t>
            </a:r>
            <a:endParaRPr sz="2000">
              <a:latin typeface="微软雅黑"/>
              <a:cs typeface="微软雅黑"/>
            </a:endParaRPr>
          </a:p>
          <a:p>
            <a:pPr marL="189230">
              <a:lnSpc>
                <a:spcPct val="100000"/>
              </a:lnSpc>
              <a:spcBef>
                <a:spcPts val="965"/>
              </a:spcBef>
              <a:tabLst>
                <a:tab pos="1809114" algn="l"/>
              </a:tabLst>
            </a:pPr>
            <a:r>
              <a:rPr sz="2000" dirty="0">
                <a:latin typeface="微软雅黑"/>
                <a:cs typeface="微软雅黑"/>
              </a:rPr>
              <a:t>又占用</a:t>
            </a:r>
            <a:r>
              <a:rPr sz="2000" spc="-25" dirty="0">
                <a:latin typeface="微软雅黑"/>
                <a:cs typeface="微软雅黑"/>
              </a:rPr>
              <a:t>r</a:t>
            </a:r>
            <a:r>
              <a:rPr sz="1950" spc="-37" baseline="-21367" dirty="0">
                <a:latin typeface="微软雅黑"/>
                <a:cs typeface="微软雅黑"/>
              </a:rPr>
              <a:t>2</a:t>
            </a:r>
            <a:r>
              <a:rPr sz="1950" baseline="-21367" dirty="0">
                <a:latin typeface="微软雅黑"/>
                <a:cs typeface="微软雅黑"/>
              </a:rPr>
              <a:t>	</a:t>
            </a:r>
            <a:r>
              <a:rPr sz="2000" dirty="0">
                <a:latin typeface="微软雅黑"/>
                <a:cs typeface="微软雅黑"/>
              </a:rPr>
              <a:t>又占用</a:t>
            </a:r>
            <a:r>
              <a:rPr sz="2000" spc="-25" dirty="0">
                <a:latin typeface="微软雅黑"/>
                <a:cs typeface="微软雅黑"/>
              </a:rPr>
              <a:t>r</a:t>
            </a:r>
            <a:r>
              <a:rPr sz="1950" spc="-37" baseline="-21367" dirty="0">
                <a:latin typeface="微软雅黑"/>
                <a:cs typeface="微软雅黑"/>
              </a:rPr>
              <a:t>1</a:t>
            </a:r>
            <a:endParaRPr sz="1950" baseline="-21367">
              <a:latin typeface="微软雅黑"/>
              <a:cs typeface="微软雅黑"/>
            </a:endParaRPr>
          </a:p>
          <a:p>
            <a:pPr marL="431800">
              <a:lnSpc>
                <a:spcPct val="100000"/>
              </a:lnSpc>
              <a:spcBef>
                <a:spcPts val="960"/>
              </a:spcBef>
              <a:tabLst>
                <a:tab pos="2082164" algn="l"/>
              </a:tabLst>
            </a:pPr>
            <a:r>
              <a:rPr sz="2000" spc="-50" dirty="0">
                <a:latin typeface="MT Extra"/>
                <a:cs typeface="MT Extra"/>
              </a:rPr>
              <a:t>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MT Extra"/>
                <a:cs typeface="MT Extra"/>
              </a:rPr>
              <a:t></a:t>
            </a:r>
            <a:endParaRPr sz="2000">
              <a:latin typeface="MT Extra"/>
              <a:cs typeface="MT Extra"/>
            </a:endParaRPr>
          </a:p>
          <a:p>
            <a:pPr marL="192405">
              <a:lnSpc>
                <a:spcPct val="100000"/>
              </a:lnSpc>
              <a:spcBef>
                <a:spcPts val="960"/>
              </a:spcBef>
              <a:tabLst>
                <a:tab pos="1861185" algn="l"/>
              </a:tabLst>
            </a:pPr>
            <a:r>
              <a:rPr sz="2000" spc="-10" dirty="0">
                <a:latin typeface="微软雅黑"/>
                <a:cs typeface="微软雅黑"/>
              </a:rPr>
              <a:t>v(s</a:t>
            </a:r>
            <a:r>
              <a:rPr sz="1950" spc="-15" baseline="-21367" dirty="0">
                <a:latin typeface="微软雅黑"/>
                <a:cs typeface="微软雅黑"/>
              </a:rPr>
              <a:t>1</a:t>
            </a:r>
            <a:r>
              <a:rPr sz="2000" spc="-10" dirty="0">
                <a:latin typeface="微软雅黑"/>
                <a:cs typeface="微软雅黑"/>
              </a:rPr>
              <a:t>)；</a:t>
            </a:r>
            <a:r>
              <a:rPr sz="2000" dirty="0">
                <a:latin typeface="微软雅黑"/>
                <a:cs typeface="微软雅黑"/>
              </a:rPr>
              <a:t>	</a:t>
            </a:r>
            <a:r>
              <a:rPr sz="2000" spc="-10" dirty="0">
                <a:latin typeface="微软雅黑"/>
                <a:cs typeface="微软雅黑"/>
              </a:rPr>
              <a:t>v(s</a:t>
            </a:r>
            <a:r>
              <a:rPr sz="1950" spc="-15" baseline="-21367" dirty="0">
                <a:latin typeface="微软雅黑"/>
                <a:cs typeface="微软雅黑"/>
              </a:rPr>
              <a:t>2</a:t>
            </a:r>
            <a:r>
              <a:rPr sz="2000" spc="-10" dirty="0">
                <a:latin typeface="微软雅黑"/>
                <a:cs typeface="微软雅黑"/>
              </a:rPr>
              <a:t>)；</a:t>
            </a:r>
            <a:endParaRPr sz="2000">
              <a:latin typeface="微软雅黑"/>
              <a:cs typeface="微软雅黑"/>
            </a:endParaRPr>
          </a:p>
          <a:p>
            <a:pPr marL="374015">
              <a:lnSpc>
                <a:spcPct val="100000"/>
              </a:lnSpc>
              <a:spcBef>
                <a:spcPts val="960"/>
              </a:spcBef>
              <a:tabLst>
                <a:tab pos="2024380" algn="l"/>
              </a:tabLst>
            </a:pPr>
            <a:r>
              <a:rPr sz="2000" spc="-50" dirty="0">
                <a:latin typeface="MT Extra"/>
                <a:cs typeface="MT Extra"/>
              </a:rPr>
              <a:t>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MT Extra"/>
                <a:cs typeface="MT Extra"/>
              </a:rPr>
              <a:t></a:t>
            </a:r>
            <a:endParaRPr sz="2000">
              <a:latin typeface="MT Extra"/>
              <a:cs typeface="MT Extra"/>
            </a:endParaRPr>
          </a:p>
          <a:p>
            <a:pPr marL="256540">
              <a:lnSpc>
                <a:spcPct val="100000"/>
              </a:lnSpc>
              <a:spcBef>
                <a:spcPts val="960"/>
              </a:spcBef>
              <a:tabLst>
                <a:tab pos="1925320" algn="l"/>
              </a:tabLst>
            </a:pPr>
            <a:r>
              <a:rPr sz="2000" spc="-10" dirty="0">
                <a:latin typeface="微软雅黑"/>
                <a:cs typeface="微软雅黑"/>
              </a:rPr>
              <a:t>v(s</a:t>
            </a:r>
            <a:r>
              <a:rPr sz="1950" spc="-15" baseline="-21367" dirty="0">
                <a:latin typeface="微软雅黑"/>
                <a:cs typeface="微软雅黑"/>
              </a:rPr>
              <a:t>2</a:t>
            </a:r>
            <a:r>
              <a:rPr sz="2000" spc="-10" dirty="0">
                <a:latin typeface="微软雅黑"/>
                <a:cs typeface="微软雅黑"/>
              </a:rPr>
              <a:t>)；</a:t>
            </a:r>
            <a:r>
              <a:rPr sz="2000" dirty="0">
                <a:latin typeface="微软雅黑"/>
                <a:cs typeface="微软雅黑"/>
              </a:rPr>
              <a:t>	</a:t>
            </a:r>
            <a:r>
              <a:rPr sz="2000" spc="-10" dirty="0">
                <a:latin typeface="微软雅黑"/>
                <a:cs typeface="微软雅黑"/>
              </a:rPr>
              <a:t>v(s</a:t>
            </a:r>
            <a:r>
              <a:rPr sz="1950" spc="-15" baseline="-21367" dirty="0">
                <a:latin typeface="微软雅黑"/>
                <a:cs typeface="微软雅黑"/>
              </a:rPr>
              <a:t>1</a:t>
            </a:r>
            <a:r>
              <a:rPr sz="2000" spc="-10" dirty="0">
                <a:latin typeface="微软雅黑"/>
                <a:cs typeface="微软雅黑"/>
              </a:rPr>
              <a:t>)；</a:t>
            </a:r>
            <a:endParaRPr sz="20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  <a:tabLst>
                <a:tab pos="2120265" algn="l"/>
              </a:tabLst>
            </a:pPr>
            <a:r>
              <a:rPr sz="2000" spc="-50" dirty="0">
                <a:latin typeface="MT Extra"/>
                <a:cs typeface="MT Extra"/>
              </a:rPr>
              <a:t>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MT Extra"/>
                <a:cs typeface="MT Extra"/>
              </a:rPr>
              <a:t></a:t>
            </a:r>
            <a:endParaRPr sz="2000">
              <a:latin typeface="MT Extra"/>
              <a:cs typeface="MT Extr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99582" y="1735073"/>
            <a:ext cx="13970" cy="4455160"/>
          </a:xfrm>
          <a:custGeom>
            <a:avLst/>
            <a:gdLst/>
            <a:ahLst/>
            <a:cxnLst/>
            <a:rect l="l" t="t" r="r" b="b"/>
            <a:pathLst>
              <a:path w="13970" h="4455160">
                <a:moveTo>
                  <a:pt x="13715" y="0"/>
                </a:moveTo>
                <a:lnTo>
                  <a:pt x="0" y="4454652"/>
                </a:lnTo>
              </a:path>
            </a:pathLst>
          </a:custGeom>
          <a:ln w="25908">
            <a:solidFill>
              <a:srgbClr val="1F5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81984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讨论：两种资源请求序列，哪种情</a:t>
            </a:r>
            <a:r>
              <a:rPr spc="-30" dirty="0"/>
              <a:t>况</a:t>
            </a:r>
            <a:r>
              <a:rPr spc="-35" dirty="0"/>
              <a:t>可能</a:t>
            </a:r>
            <a:r>
              <a:rPr spc="-30" dirty="0"/>
              <a:t>产</a:t>
            </a:r>
            <a:r>
              <a:rPr spc="-35" dirty="0"/>
              <a:t>生死</a:t>
            </a:r>
            <a:r>
              <a:rPr spc="-30" dirty="0"/>
              <a:t>锁？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死锁的例子</a:t>
            </a:r>
            <a:r>
              <a:rPr spc="-25" dirty="0"/>
              <a:t>（2）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9946" y="1051001"/>
            <a:ext cx="2768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微软雅黑"/>
                <a:cs typeface="微软雅黑"/>
              </a:rPr>
              <a:t>生产者－消费者问题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5329" y="1226545"/>
            <a:ext cx="5445760" cy="4964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3335" indent="-343535" algn="just">
              <a:lnSpc>
                <a:spcPct val="150000"/>
              </a:lnSpc>
              <a:spcBef>
                <a:spcPts val="95"/>
              </a:spcBef>
              <a:buFont typeface="Wingdings"/>
              <a:buChar char=""/>
              <a:tabLst>
                <a:tab pos="356235" algn="l"/>
              </a:tabLst>
            </a:pPr>
            <a:r>
              <a:rPr sz="2400" spc="80" dirty="0">
                <a:latin typeface="微软雅黑"/>
                <a:cs typeface="微软雅黑"/>
              </a:rPr>
              <a:t>当缓冲区满时，生产者仍可顺利执行</a:t>
            </a:r>
            <a:r>
              <a:rPr sz="2400" spc="-50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p(mutex</a:t>
            </a:r>
            <a:r>
              <a:rPr sz="2400" spc="-5" dirty="0">
                <a:latin typeface="微软雅黑"/>
                <a:cs typeface="微软雅黑"/>
              </a:rPr>
              <a:t>)操作，于是它对缓冲区有控</a:t>
            </a:r>
            <a:r>
              <a:rPr sz="2400" dirty="0">
                <a:latin typeface="微软雅黑"/>
                <a:cs typeface="微软雅黑"/>
              </a:rPr>
              <a:t>制权，然后，当它执行p(empty</a:t>
            </a:r>
            <a:r>
              <a:rPr sz="2400" spc="-20" dirty="0">
                <a:latin typeface="微软雅黑"/>
                <a:cs typeface="微软雅黑"/>
              </a:rPr>
              <a:t>)时，</a:t>
            </a:r>
            <a:r>
              <a:rPr sz="2400" spc="-15" dirty="0">
                <a:latin typeface="微软雅黑"/>
                <a:cs typeface="微软雅黑"/>
              </a:rPr>
              <a:t>因没有空缓冲区被挂起。</a:t>
            </a:r>
            <a:endParaRPr sz="2400">
              <a:latin typeface="微软雅黑"/>
              <a:cs typeface="微软雅黑"/>
            </a:endParaRPr>
          </a:p>
          <a:p>
            <a:pPr marL="355600" marR="5080" indent="-343535" algn="just">
              <a:lnSpc>
                <a:spcPct val="150000"/>
              </a:lnSpc>
              <a:buFont typeface="Wingdings"/>
              <a:buChar char=""/>
              <a:tabLst>
                <a:tab pos="356235" algn="l"/>
              </a:tabLst>
            </a:pPr>
            <a:r>
              <a:rPr sz="2400" spc="80" dirty="0">
                <a:latin typeface="微软雅黑"/>
                <a:cs typeface="微软雅黑"/>
              </a:rPr>
              <a:t>能将这个生产者唤醒的是有一个消费</a:t>
            </a:r>
            <a:r>
              <a:rPr sz="2400" spc="85" dirty="0">
                <a:latin typeface="微软雅黑"/>
                <a:cs typeface="微软雅黑"/>
              </a:rPr>
              <a:t>者从缓冲区中取走一个产品，并执行</a:t>
            </a:r>
            <a:r>
              <a:rPr sz="2400" spc="45" dirty="0">
                <a:latin typeface="微软雅黑"/>
                <a:cs typeface="微软雅黑"/>
              </a:rPr>
              <a:t> v(empty</a:t>
            </a:r>
            <a:r>
              <a:rPr sz="2400" spc="-5" dirty="0">
                <a:latin typeface="微软雅黑"/>
                <a:cs typeface="微软雅黑"/>
              </a:rPr>
              <a:t>)操作，但由于缓冲区已被生</a:t>
            </a:r>
            <a:r>
              <a:rPr sz="2400" spc="80" dirty="0">
                <a:latin typeface="微软雅黑"/>
                <a:cs typeface="微软雅黑"/>
              </a:rPr>
              <a:t>产者占用，消费者无法得到缓冲区的</a:t>
            </a:r>
            <a:r>
              <a:rPr sz="2400" spc="-5" dirty="0">
                <a:latin typeface="微软雅黑"/>
                <a:cs typeface="微软雅黑"/>
              </a:rPr>
              <a:t>控制权，于是出现了死锁。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132" y="1528572"/>
            <a:ext cx="3857625" cy="4709160"/>
          </a:xfrm>
          <a:prstGeom prst="rect">
            <a:avLst/>
          </a:prstGeom>
          <a:solidFill>
            <a:srgbClr val="FFF1CC"/>
          </a:solidFill>
          <a:ln w="9144">
            <a:solidFill>
              <a:srgbClr val="0F283D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15"/>
              </a:spcBef>
            </a:pPr>
            <a:r>
              <a:rPr sz="2000" spc="95" dirty="0">
                <a:latin typeface="Arial"/>
                <a:cs typeface="Arial"/>
              </a:rPr>
              <a:t>void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producer()</a:t>
            </a:r>
            <a:endParaRPr sz="20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600"/>
              </a:spcBef>
            </a:pPr>
            <a:r>
              <a:rPr sz="2000" spc="1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600"/>
              </a:spcBef>
            </a:pPr>
            <a:r>
              <a:rPr sz="2000" spc="110" dirty="0">
                <a:latin typeface="Arial"/>
                <a:cs typeface="Arial"/>
              </a:rPr>
              <a:t>while</a:t>
            </a:r>
            <a:r>
              <a:rPr sz="2000" spc="-10" dirty="0">
                <a:latin typeface="Arial"/>
                <a:cs typeface="Arial"/>
              </a:rPr>
              <a:t> (</a:t>
            </a:r>
            <a:r>
              <a:rPr sz="2000" spc="-10" dirty="0">
                <a:latin typeface="微软雅黑"/>
                <a:cs typeface="微软雅黑"/>
              </a:rPr>
              <a:t>生产未完成</a:t>
            </a:r>
            <a:r>
              <a:rPr sz="2000" spc="10" dirty="0">
                <a:latin typeface="Arial"/>
                <a:cs typeface="Arial"/>
              </a:rPr>
              <a:t>) {</a:t>
            </a:r>
            <a:endParaRPr sz="2000">
              <a:latin typeface="Arial"/>
              <a:cs typeface="Arial"/>
            </a:endParaRPr>
          </a:p>
          <a:p>
            <a:pPr marL="662305">
              <a:lnSpc>
                <a:spcPct val="100000"/>
              </a:lnSpc>
              <a:spcBef>
                <a:spcPts val="605"/>
              </a:spcBef>
            </a:pPr>
            <a:r>
              <a:rPr sz="2000" spc="-25" dirty="0">
                <a:latin typeface="Arial"/>
                <a:cs typeface="Arial"/>
              </a:rPr>
              <a:t>……;</a:t>
            </a:r>
            <a:endParaRPr sz="2000">
              <a:latin typeface="Arial"/>
              <a:cs typeface="Arial"/>
            </a:endParaRPr>
          </a:p>
          <a:p>
            <a:pPr marL="662305" marR="2011680">
              <a:lnSpc>
                <a:spcPct val="125000"/>
              </a:lnSpc>
            </a:pPr>
            <a:r>
              <a:rPr sz="2000" dirty="0">
                <a:latin typeface="微软雅黑"/>
                <a:cs typeface="微软雅黑"/>
              </a:rPr>
              <a:t>生产产品</a:t>
            </a:r>
            <a:r>
              <a:rPr sz="2000" spc="15" dirty="0">
                <a:latin typeface="Arial"/>
                <a:cs typeface="Arial"/>
              </a:rPr>
              <a:t>; </a:t>
            </a:r>
            <a:r>
              <a:rPr sz="2000" spc="45" dirty="0">
                <a:latin typeface="Arial"/>
                <a:cs typeface="Arial"/>
              </a:rPr>
              <a:t>P(mutex);</a:t>
            </a:r>
            <a:endParaRPr sz="2000">
              <a:latin typeface="Arial"/>
              <a:cs typeface="Arial"/>
            </a:endParaRPr>
          </a:p>
          <a:p>
            <a:pPr marL="662305">
              <a:lnSpc>
                <a:spcPct val="100000"/>
              </a:lnSpc>
              <a:spcBef>
                <a:spcPts val="600"/>
              </a:spcBef>
            </a:pPr>
            <a:r>
              <a:rPr sz="2000" spc="60" dirty="0">
                <a:latin typeface="Arial"/>
                <a:cs typeface="Arial"/>
              </a:rPr>
              <a:t>P(empty);</a:t>
            </a:r>
            <a:endParaRPr sz="2000">
              <a:latin typeface="Arial"/>
              <a:cs typeface="Arial"/>
            </a:endParaRPr>
          </a:p>
          <a:p>
            <a:pPr marL="662305" marR="561340">
              <a:lnSpc>
                <a:spcPct val="125000"/>
              </a:lnSpc>
            </a:pPr>
            <a:r>
              <a:rPr sz="2000" dirty="0">
                <a:latin typeface="微软雅黑"/>
                <a:cs typeface="微软雅黑"/>
              </a:rPr>
              <a:t>放入一个产品到缓冲区</a:t>
            </a:r>
            <a:r>
              <a:rPr sz="2000" spc="15" dirty="0">
                <a:latin typeface="Arial"/>
                <a:cs typeface="Arial"/>
              </a:rPr>
              <a:t>; </a:t>
            </a:r>
            <a:r>
              <a:rPr sz="2000" spc="40" dirty="0">
                <a:latin typeface="Arial"/>
                <a:cs typeface="Arial"/>
              </a:rPr>
              <a:t>V(P(mutex);</a:t>
            </a:r>
            <a:endParaRPr sz="2000">
              <a:latin typeface="Arial"/>
              <a:cs typeface="Arial"/>
            </a:endParaRPr>
          </a:p>
          <a:p>
            <a:pPr marL="662305">
              <a:lnSpc>
                <a:spcPct val="100000"/>
              </a:lnSpc>
              <a:spcBef>
                <a:spcPts val="605"/>
              </a:spcBef>
            </a:pPr>
            <a:r>
              <a:rPr sz="2000" spc="60" dirty="0">
                <a:latin typeface="Arial"/>
                <a:cs typeface="Arial"/>
              </a:rPr>
              <a:t>V(full);</a:t>
            </a:r>
            <a:endParaRPr sz="200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600"/>
              </a:spcBef>
            </a:pPr>
            <a:r>
              <a:rPr sz="2000" spc="1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600"/>
              </a:spcBef>
            </a:pPr>
            <a:r>
              <a:rPr sz="2000" spc="1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360420" cy="6858000"/>
          </a:xfrm>
          <a:custGeom>
            <a:avLst/>
            <a:gdLst/>
            <a:ahLst/>
            <a:cxnLst/>
            <a:rect l="l" t="t" r="r" b="b"/>
            <a:pathLst>
              <a:path w="3360420" h="6858000">
                <a:moveTo>
                  <a:pt x="3360420" y="0"/>
                </a:moveTo>
                <a:lnTo>
                  <a:pt x="0" y="0"/>
                </a:lnTo>
                <a:lnTo>
                  <a:pt x="0" y="6858000"/>
                </a:lnTo>
                <a:lnTo>
                  <a:pt x="3360420" y="6858000"/>
                </a:lnTo>
                <a:lnTo>
                  <a:pt x="3360420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7821" y="1062939"/>
            <a:ext cx="15792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5675" algn="l"/>
              </a:tabLst>
            </a:pPr>
            <a:r>
              <a:rPr sz="4800" spc="-50" dirty="0">
                <a:solidFill>
                  <a:srgbClr val="FFFFFF"/>
                </a:solidFill>
              </a:rPr>
              <a:t>目</a:t>
            </a:r>
            <a:r>
              <a:rPr sz="4800" dirty="0">
                <a:solidFill>
                  <a:srgbClr val="FFFFFF"/>
                </a:solidFill>
              </a:rPr>
              <a:t>	</a:t>
            </a:r>
            <a:r>
              <a:rPr sz="4800" spc="-50" dirty="0">
                <a:solidFill>
                  <a:srgbClr val="FFFFFF"/>
                </a:solidFill>
              </a:rPr>
              <a:t>录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72464" y="2229053"/>
            <a:ext cx="1727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微软雅黑"/>
                <a:cs typeface="微软雅黑"/>
              </a:rPr>
              <a:t>CONTENT</a:t>
            </a:r>
            <a:endParaRPr sz="280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5285232"/>
            <a:ext cx="2761488" cy="6644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03267" y="2039239"/>
            <a:ext cx="2768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000"/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sz="3000" spc="-10" dirty="0">
                <a:solidFill>
                  <a:srgbClr val="252525"/>
                </a:solidFill>
                <a:latin typeface="微软雅黑"/>
                <a:cs typeface="微软雅黑"/>
              </a:rPr>
              <a:t>资源管理概述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3267" y="3030092"/>
            <a:ext cx="4292600" cy="147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000"/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252525"/>
                </a:solidFill>
                <a:latin typeface="微软雅黑"/>
                <a:cs typeface="微软雅黑"/>
              </a:rPr>
              <a:t>资源分配的机构和策略</a:t>
            </a:r>
            <a:endParaRPr sz="3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24717"/>
              </a:buClr>
              <a:buFont typeface="Wingdings"/>
              <a:buChar char=""/>
            </a:pPr>
            <a:endParaRPr sz="2250">
              <a:latin typeface="微软雅黑"/>
              <a:cs typeface="微软雅黑"/>
            </a:endParaRPr>
          </a:p>
          <a:p>
            <a:pPr marL="469265" indent="-456565">
              <a:lnSpc>
                <a:spcPct val="100000"/>
              </a:lnSpc>
              <a:buClr>
                <a:srgbClr val="D24717"/>
              </a:buClr>
              <a:buSzPct val="85000"/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sz="3000" spc="-25" dirty="0">
                <a:solidFill>
                  <a:srgbClr val="252525"/>
                </a:solidFill>
                <a:latin typeface="微软雅黑"/>
                <a:cs typeface="微软雅黑"/>
              </a:rPr>
              <a:t>死锁</a:t>
            </a:r>
            <a:endParaRPr sz="3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688" y="359409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15240"/>
                </a:moveTo>
                <a:lnTo>
                  <a:pt x="89293" y="15240"/>
                </a:lnTo>
                <a:lnTo>
                  <a:pt x="892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299459" y="1752600"/>
            <a:ext cx="3447415" cy="2362200"/>
            <a:chOff x="3299459" y="1752600"/>
            <a:chExt cx="3447415" cy="23622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9459" y="1752600"/>
              <a:ext cx="2281428" cy="16139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2799" y="1755647"/>
              <a:ext cx="2179320" cy="15118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07407" y="2514600"/>
              <a:ext cx="2339340" cy="1600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0747" y="2517648"/>
              <a:ext cx="2237231" cy="14980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342131" y="3268980"/>
              <a:ext cx="1126490" cy="782320"/>
            </a:xfrm>
            <a:custGeom>
              <a:avLst/>
              <a:gdLst/>
              <a:ahLst/>
              <a:cxnLst/>
              <a:rect l="l" t="t" r="r" b="b"/>
              <a:pathLst>
                <a:path w="1126489" h="782320">
                  <a:moveTo>
                    <a:pt x="1126236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126236" y="781812"/>
                  </a:lnTo>
                  <a:lnTo>
                    <a:pt x="1126236" y="0"/>
                  </a:lnTo>
                  <a:close/>
                </a:path>
              </a:pathLst>
            </a:custGeom>
            <a:solidFill>
              <a:srgbClr val="173C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319527" y="1063752"/>
            <a:ext cx="5808345" cy="3759835"/>
            <a:chOff x="2319527" y="1063752"/>
            <a:chExt cx="5808345" cy="3759835"/>
          </a:xfrm>
        </p:grpSpPr>
        <p:sp>
          <p:nvSpPr>
            <p:cNvPr id="19" name="object 19"/>
            <p:cNvSpPr/>
            <p:nvPr/>
          </p:nvSpPr>
          <p:spPr>
            <a:xfrm>
              <a:off x="2319528" y="1063751"/>
              <a:ext cx="5808345" cy="3759835"/>
            </a:xfrm>
            <a:custGeom>
              <a:avLst/>
              <a:gdLst/>
              <a:ahLst/>
              <a:cxnLst/>
              <a:rect l="l" t="t" r="r" b="b"/>
              <a:pathLst>
                <a:path w="5808345" h="3759835">
                  <a:moveTo>
                    <a:pt x="5807964" y="3721608"/>
                  </a:moveTo>
                  <a:lnTo>
                    <a:pt x="5795264" y="3715258"/>
                  </a:lnTo>
                  <a:lnTo>
                    <a:pt x="5731764" y="3683508"/>
                  </a:lnTo>
                  <a:lnTo>
                    <a:pt x="5731764" y="3715258"/>
                  </a:lnTo>
                  <a:lnTo>
                    <a:pt x="44450" y="3715258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3741420"/>
                  </a:lnTo>
                  <a:lnTo>
                    <a:pt x="44450" y="3741420"/>
                  </a:lnTo>
                  <a:lnTo>
                    <a:pt x="44450" y="3727958"/>
                  </a:lnTo>
                  <a:lnTo>
                    <a:pt x="5731764" y="3727958"/>
                  </a:lnTo>
                  <a:lnTo>
                    <a:pt x="5731764" y="3759708"/>
                  </a:lnTo>
                  <a:lnTo>
                    <a:pt x="5795264" y="3727958"/>
                  </a:lnTo>
                  <a:lnTo>
                    <a:pt x="5807964" y="3721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57627" y="1443228"/>
              <a:ext cx="4886325" cy="3347085"/>
            </a:xfrm>
            <a:custGeom>
              <a:avLst/>
              <a:gdLst/>
              <a:ahLst/>
              <a:cxnLst/>
              <a:rect l="l" t="t" r="r" b="b"/>
              <a:pathLst>
                <a:path w="4886325" h="3347085">
                  <a:moveTo>
                    <a:pt x="0" y="303275"/>
                  </a:moveTo>
                  <a:lnTo>
                    <a:pt x="4885944" y="303275"/>
                  </a:lnTo>
                </a:path>
                <a:path w="4886325" h="3347085">
                  <a:moveTo>
                    <a:pt x="4340352" y="3346704"/>
                  </a:moveTo>
                  <a:lnTo>
                    <a:pt x="4340352" y="0"/>
                  </a:lnTo>
                </a:path>
              </a:pathLst>
            </a:custGeom>
            <a:ln w="914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26841" y="1367790"/>
              <a:ext cx="4686300" cy="0"/>
            </a:xfrm>
            <a:custGeom>
              <a:avLst/>
              <a:gdLst/>
              <a:ahLst/>
              <a:cxnLst/>
              <a:rect l="l" t="t" r="r" b="b"/>
              <a:pathLst>
                <a:path w="4686300">
                  <a:moveTo>
                    <a:pt x="0" y="0"/>
                  </a:moveTo>
                  <a:lnTo>
                    <a:pt x="46863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52165" y="1521714"/>
              <a:ext cx="4691380" cy="2607945"/>
            </a:xfrm>
            <a:custGeom>
              <a:avLst/>
              <a:gdLst/>
              <a:ahLst/>
              <a:cxnLst/>
              <a:rect l="l" t="t" r="r" b="b"/>
              <a:pathLst>
                <a:path w="4691380" h="2607945">
                  <a:moveTo>
                    <a:pt x="0" y="2581656"/>
                  </a:moveTo>
                  <a:lnTo>
                    <a:pt x="4690872" y="2581656"/>
                  </a:lnTo>
                </a:path>
                <a:path w="4691380" h="2607945">
                  <a:moveTo>
                    <a:pt x="4686300" y="2607564"/>
                  </a:moveTo>
                  <a:lnTo>
                    <a:pt x="4686300" y="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96334" y="3262376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371153" y="1348739"/>
            <a:ext cx="4895850" cy="3456940"/>
            <a:chOff x="2371153" y="1348739"/>
            <a:chExt cx="4895850" cy="3456940"/>
          </a:xfrm>
        </p:grpSpPr>
        <p:sp>
          <p:nvSpPr>
            <p:cNvPr id="25" name="object 25"/>
            <p:cNvSpPr/>
            <p:nvPr/>
          </p:nvSpPr>
          <p:spPr>
            <a:xfrm>
              <a:off x="2375916" y="1440179"/>
              <a:ext cx="4886325" cy="3350260"/>
            </a:xfrm>
            <a:custGeom>
              <a:avLst/>
              <a:gdLst/>
              <a:ahLst/>
              <a:cxnLst/>
              <a:rect l="l" t="t" r="r" b="b"/>
              <a:pathLst>
                <a:path w="4886325" h="3350260">
                  <a:moveTo>
                    <a:pt x="3147060" y="3349752"/>
                  </a:moveTo>
                  <a:lnTo>
                    <a:pt x="3147060" y="3048"/>
                  </a:lnTo>
                </a:path>
                <a:path w="4886325" h="3350260">
                  <a:moveTo>
                    <a:pt x="2057399" y="3349752"/>
                  </a:moveTo>
                  <a:lnTo>
                    <a:pt x="2057399" y="3048"/>
                  </a:lnTo>
                </a:path>
                <a:path w="4886325" h="3350260">
                  <a:moveTo>
                    <a:pt x="967739" y="3345180"/>
                  </a:moveTo>
                  <a:lnTo>
                    <a:pt x="967739" y="0"/>
                  </a:lnTo>
                </a:path>
                <a:path w="4886325" h="3350260">
                  <a:moveTo>
                    <a:pt x="0" y="1068324"/>
                  </a:moveTo>
                  <a:lnTo>
                    <a:pt x="4885943" y="1068324"/>
                  </a:lnTo>
                </a:path>
                <a:path w="4886325" h="3350260">
                  <a:moveTo>
                    <a:pt x="0" y="1827276"/>
                  </a:moveTo>
                  <a:lnTo>
                    <a:pt x="4885943" y="1827276"/>
                  </a:lnTo>
                </a:path>
                <a:path w="4886325" h="3350260">
                  <a:moveTo>
                    <a:pt x="0" y="2586228"/>
                  </a:moveTo>
                  <a:lnTo>
                    <a:pt x="4885943" y="2586228"/>
                  </a:lnTo>
                </a:path>
              </a:pathLst>
            </a:custGeom>
            <a:ln w="914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09138" y="3647694"/>
              <a:ext cx="1424940" cy="1138555"/>
            </a:xfrm>
            <a:custGeom>
              <a:avLst/>
              <a:gdLst/>
              <a:ahLst/>
              <a:cxnLst/>
              <a:rect l="l" t="t" r="r" b="b"/>
              <a:pathLst>
                <a:path w="1424939" h="1138554">
                  <a:moveTo>
                    <a:pt x="0" y="1138427"/>
                  </a:moveTo>
                  <a:lnTo>
                    <a:pt x="0" y="758951"/>
                  </a:lnTo>
                </a:path>
                <a:path w="1424939" h="1138554">
                  <a:moveTo>
                    <a:pt x="0" y="758951"/>
                  </a:moveTo>
                  <a:lnTo>
                    <a:pt x="752856" y="758951"/>
                  </a:lnTo>
                </a:path>
                <a:path w="1424939" h="1138554">
                  <a:moveTo>
                    <a:pt x="752856" y="758951"/>
                  </a:moveTo>
                  <a:lnTo>
                    <a:pt x="752856" y="0"/>
                  </a:lnTo>
                </a:path>
                <a:path w="1424939" h="1138554">
                  <a:moveTo>
                    <a:pt x="752856" y="0"/>
                  </a:moveTo>
                  <a:lnTo>
                    <a:pt x="1424939" y="0"/>
                  </a:lnTo>
                </a:path>
              </a:pathLst>
            </a:custGeom>
            <a:ln w="38100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55214" y="4103369"/>
              <a:ext cx="0" cy="683260"/>
            </a:xfrm>
            <a:custGeom>
              <a:avLst/>
              <a:gdLst/>
              <a:ahLst/>
              <a:cxnLst/>
              <a:rect l="l" t="t" r="r" b="b"/>
              <a:pathLst>
                <a:path h="683260">
                  <a:moveTo>
                    <a:pt x="0" y="68275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67178" y="1367789"/>
              <a:ext cx="360045" cy="3418840"/>
            </a:xfrm>
            <a:custGeom>
              <a:avLst/>
              <a:gdLst/>
              <a:ahLst/>
              <a:cxnLst/>
              <a:rect l="l" t="t" r="r" b="b"/>
              <a:pathLst>
                <a:path w="360044" h="3418840">
                  <a:moveTo>
                    <a:pt x="0" y="3418332"/>
                  </a:moveTo>
                  <a:lnTo>
                    <a:pt x="0" y="2354580"/>
                  </a:lnTo>
                </a:path>
                <a:path w="360044" h="3418840">
                  <a:moveTo>
                    <a:pt x="22860" y="2354580"/>
                  </a:moveTo>
                  <a:lnTo>
                    <a:pt x="359664" y="2354580"/>
                  </a:lnTo>
                </a:path>
                <a:path w="360044" h="3418840">
                  <a:moveTo>
                    <a:pt x="359664" y="2354580"/>
                  </a:moveTo>
                  <a:lnTo>
                    <a:pt x="359664" y="0"/>
                  </a:lnTo>
                </a:path>
              </a:pathLst>
            </a:custGeom>
            <a:ln w="38100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01342" y="466199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F517B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46425" y="4813249"/>
            <a:ext cx="290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F517B"/>
                </a:solidFill>
                <a:latin typeface="Times New Roman"/>
                <a:cs typeface="Times New Roman"/>
              </a:rPr>
              <a:t>A</a:t>
            </a:r>
            <a:r>
              <a:rPr sz="1575" b="1" spc="-37" baseline="-21164" dirty="0">
                <a:solidFill>
                  <a:srgbClr val="1F517B"/>
                </a:solidFill>
                <a:latin typeface="Times New Roman"/>
                <a:cs typeface="Times New Roman"/>
              </a:rPr>
              <a:t>1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19651" y="4813249"/>
            <a:ext cx="280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F517B"/>
                </a:solidFill>
                <a:latin typeface="Times New Roman"/>
                <a:cs typeface="Times New Roman"/>
              </a:rPr>
              <a:t>B</a:t>
            </a:r>
            <a:r>
              <a:rPr sz="1575" b="1" spc="-37" baseline="-21164" dirty="0">
                <a:solidFill>
                  <a:srgbClr val="1F517B"/>
                </a:solidFill>
                <a:latin typeface="Times New Roman"/>
                <a:cs typeface="Times New Roman"/>
              </a:rPr>
              <a:t>1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26126" y="4813249"/>
            <a:ext cx="290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F517B"/>
                </a:solidFill>
                <a:latin typeface="Times New Roman"/>
                <a:cs typeface="Times New Roman"/>
              </a:rPr>
              <a:t>C</a:t>
            </a:r>
            <a:r>
              <a:rPr sz="1575" b="1" spc="-37" baseline="-21164" dirty="0">
                <a:solidFill>
                  <a:srgbClr val="1F517B"/>
                </a:solidFill>
                <a:latin typeface="Times New Roman"/>
                <a:cs typeface="Times New Roman"/>
              </a:rPr>
              <a:t>1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99225" y="4813249"/>
            <a:ext cx="290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F517B"/>
                </a:solidFill>
                <a:latin typeface="Times New Roman"/>
                <a:cs typeface="Times New Roman"/>
              </a:rPr>
              <a:t>D</a:t>
            </a:r>
            <a:r>
              <a:rPr sz="1575" b="1" spc="-37" baseline="-21164" dirty="0">
                <a:solidFill>
                  <a:srgbClr val="1F517B"/>
                </a:solidFill>
                <a:latin typeface="Times New Roman"/>
                <a:cs typeface="Times New Roman"/>
              </a:rPr>
              <a:t>1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91995" y="3882974"/>
            <a:ext cx="273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F517B"/>
                </a:solidFill>
                <a:latin typeface="Times New Roman"/>
                <a:cs typeface="Times New Roman"/>
              </a:rPr>
              <a:t>A2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15489" y="3137154"/>
            <a:ext cx="2628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F517B"/>
                </a:solidFill>
                <a:latin typeface="Times New Roman"/>
                <a:cs typeface="Times New Roman"/>
              </a:rPr>
              <a:t>B2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90089" y="2349449"/>
            <a:ext cx="290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F517B"/>
                </a:solidFill>
                <a:latin typeface="Times New Roman"/>
                <a:cs typeface="Times New Roman"/>
              </a:rPr>
              <a:t>C</a:t>
            </a:r>
            <a:r>
              <a:rPr sz="1575" b="1" spc="-37" baseline="-21164" dirty="0">
                <a:solidFill>
                  <a:srgbClr val="1F517B"/>
                </a:solidFill>
                <a:latin typeface="Times New Roman"/>
                <a:cs typeface="Times New Roman"/>
              </a:rPr>
              <a:t>2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58430" y="4813249"/>
            <a:ext cx="676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F517B"/>
                </a:solidFill>
                <a:latin typeface="Times New Roman"/>
                <a:cs typeface="Times New Roman"/>
              </a:rPr>
              <a:t>P</a:t>
            </a:r>
            <a:r>
              <a:rPr sz="1575" b="1" spc="-15" baseline="-21164" dirty="0">
                <a:solidFill>
                  <a:srgbClr val="1F517B"/>
                </a:solidFill>
                <a:latin typeface="Times New Roman"/>
                <a:cs typeface="Times New Roman"/>
              </a:rPr>
              <a:t>1</a:t>
            </a:r>
            <a:r>
              <a:rPr sz="1600" b="1" spc="-20" dirty="0">
                <a:solidFill>
                  <a:srgbClr val="1F517B"/>
                </a:solidFill>
                <a:latin typeface="Microsoft JhengHei"/>
                <a:cs typeface="Microsoft JhengHei"/>
              </a:rPr>
              <a:t>进</a:t>
            </a:r>
            <a:r>
              <a:rPr sz="1600" b="1" spc="-60" dirty="0">
                <a:solidFill>
                  <a:srgbClr val="1F517B"/>
                </a:solidFill>
                <a:latin typeface="Microsoft JhengHei"/>
                <a:cs typeface="Microsoft JhengHei"/>
              </a:rPr>
              <a:t>程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72208" y="977646"/>
            <a:ext cx="702945" cy="90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F517B"/>
                </a:solidFill>
                <a:latin typeface="Times New Roman"/>
                <a:cs typeface="Times New Roman"/>
              </a:rPr>
              <a:t>P</a:t>
            </a:r>
            <a:r>
              <a:rPr sz="1575" b="1" baseline="-21164" dirty="0">
                <a:solidFill>
                  <a:srgbClr val="1F517B"/>
                </a:solidFill>
                <a:latin typeface="Times New Roman"/>
                <a:cs typeface="Times New Roman"/>
              </a:rPr>
              <a:t>2</a:t>
            </a:r>
            <a:r>
              <a:rPr sz="1600" b="1" spc="-10" dirty="0">
                <a:solidFill>
                  <a:srgbClr val="1F517B"/>
                </a:solidFill>
                <a:latin typeface="Microsoft JhengHei"/>
                <a:cs typeface="Microsoft JhengHei"/>
              </a:rPr>
              <a:t>进</a:t>
            </a:r>
            <a:r>
              <a:rPr sz="1600" b="1" spc="-50" dirty="0">
                <a:solidFill>
                  <a:srgbClr val="1F517B"/>
                </a:solidFill>
                <a:latin typeface="Microsoft JhengHei"/>
                <a:cs typeface="Microsoft JhengHei"/>
              </a:rPr>
              <a:t>程</a:t>
            </a:r>
            <a:endParaRPr sz="16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</a:pPr>
            <a:endParaRPr sz="1700">
              <a:latin typeface="Microsoft JhengHei"/>
              <a:cs typeface="Microsoft JhengHei"/>
            </a:endParaRPr>
          </a:p>
          <a:p>
            <a:pPr marL="370840">
              <a:lnSpc>
                <a:spcPct val="100000"/>
              </a:lnSpc>
            </a:pPr>
            <a:r>
              <a:rPr sz="1600" b="1" spc="-25" dirty="0">
                <a:solidFill>
                  <a:srgbClr val="1F517B"/>
                </a:solidFill>
                <a:latin typeface="Times New Roman"/>
                <a:cs typeface="Times New Roman"/>
              </a:rPr>
              <a:t>D</a:t>
            </a:r>
            <a:r>
              <a:rPr sz="1575" b="1" spc="-37" baseline="-21164" dirty="0">
                <a:solidFill>
                  <a:srgbClr val="1F517B"/>
                </a:solidFill>
                <a:latin typeface="Times New Roman"/>
                <a:cs typeface="Times New Roman"/>
              </a:rPr>
              <a:t>2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437126" y="3268217"/>
            <a:ext cx="0" cy="379730"/>
          </a:xfrm>
          <a:custGeom>
            <a:avLst/>
            <a:gdLst/>
            <a:ahLst/>
            <a:cxnLst/>
            <a:rect l="l" t="t" r="r" b="b"/>
            <a:pathLst>
              <a:path h="379729">
                <a:moveTo>
                  <a:pt x="0" y="0"/>
                </a:moveTo>
                <a:lnTo>
                  <a:pt x="0" y="379476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079246" y="5467365"/>
          <a:ext cx="9490710" cy="858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2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950" b="1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：</a:t>
                      </a:r>
                      <a:r>
                        <a:rPr sz="2000" b="1" spc="-2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950" b="1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950" b="1" spc="262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request</a:t>
                      </a: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(r</a:t>
                      </a:r>
                      <a:r>
                        <a:rPr sz="1950" b="1" spc="-30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950" b="1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：</a:t>
                      </a:r>
                      <a:r>
                        <a:rPr sz="2000" b="1" spc="-2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950" b="1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950" b="1" spc="247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request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 (r</a:t>
                      </a:r>
                      <a:r>
                        <a:rPr sz="1950" b="1" spc="-30" baseline="-2136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950" b="1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：</a:t>
                      </a:r>
                      <a:r>
                        <a:rPr sz="2000" b="1" spc="-2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950" b="1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950" b="1" spc="232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release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(r</a:t>
                      </a:r>
                      <a:r>
                        <a:rPr sz="1950" b="1" spc="-30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b="1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：</a:t>
                      </a:r>
                      <a:r>
                        <a:rPr sz="2000" b="1" spc="-2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950" b="1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950" b="1" spc="247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release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(r</a:t>
                      </a:r>
                      <a:r>
                        <a:rPr sz="1950" b="1" spc="-30" baseline="-2136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950" b="1" baseline="-2136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：</a:t>
                      </a:r>
                      <a:r>
                        <a:rPr sz="2000" b="1" spc="-2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950" b="1" baseline="-2136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950" b="1" spc="262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request</a:t>
                      </a: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(r</a:t>
                      </a:r>
                      <a:r>
                        <a:rPr sz="1950" b="1" spc="-30" baseline="-2136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950" b="1" baseline="-2136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：</a:t>
                      </a:r>
                      <a:r>
                        <a:rPr sz="2000" b="1" spc="-2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950" b="1" baseline="-2136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950" b="1" spc="247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request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 (r</a:t>
                      </a:r>
                      <a:r>
                        <a:rPr sz="1950" b="1" spc="-30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950" b="1" baseline="-2136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：</a:t>
                      </a:r>
                      <a:r>
                        <a:rPr sz="2000" b="1" spc="-2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950" b="1" baseline="-2136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950" b="1" spc="232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release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(r</a:t>
                      </a:r>
                      <a:r>
                        <a:rPr sz="1950" b="1" spc="-30" baseline="-2136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b="1" baseline="-2136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：</a:t>
                      </a:r>
                      <a:r>
                        <a:rPr sz="2000" b="1" spc="-2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950" b="1" baseline="-2136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950" b="1" spc="247" baseline="-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release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(r</a:t>
                      </a:r>
                      <a:r>
                        <a:rPr sz="1950" b="1" spc="-30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8140" y="219456"/>
            <a:ext cx="1887474" cy="787146"/>
          </a:xfrm>
          <a:prstGeom prst="rect">
            <a:avLst/>
          </a:prstGeom>
        </p:spPr>
      </p:pic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死锁图</a:t>
            </a:r>
            <a:r>
              <a:rPr spc="-50" dirty="0"/>
              <a:t>解</a:t>
            </a:r>
          </a:p>
        </p:txBody>
      </p:sp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18219" y="2359151"/>
            <a:ext cx="2536698" cy="677418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8796655" y="2434844"/>
            <a:ext cx="285877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A40020"/>
                </a:solidFill>
                <a:latin typeface="微软雅黑"/>
                <a:cs typeface="微软雅黑"/>
              </a:rPr>
              <a:t>引起死锁的原因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-15" dirty="0">
                <a:latin typeface="微软雅黑"/>
                <a:cs typeface="微软雅黑"/>
              </a:rPr>
              <a:t>① 系统资源不足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-10" dirty="0">
                <a:latin typeface="微软雅黑"/>
                <a:cs typeface="微软雅黑"/>
              </a:rPr>
              <a:t>② 进程推进顺序非法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58140" y="219456"/>
            <a:ext cx="3108325" cy="787400"/>
            <a:chOff x="358140" y="219456"/>
            <a:chExt cx="3108325" cy="787400"/>
          </a:xfrm>
        </p:grpSpPr>
        <p:sp>
          <p:nvSpPr>
            <p:cNvPr id="12" name="object 12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" y="219456"/>
              <a:ext cx="1177290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8323" y="219456"/>
              <a:ext cx="622554" cy="7871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3772" y="219456"/>
              <a:ext cx="2242566" cy="78714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02360" y="1291773"/>
            <a:ext cx="6337300" cy="4267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150000"/>
              </a:lnSpc>
              <a:spcBef>
                <a:spcPts val="105"/>
              </a:spcBef>
              <a:buFont typeface="Arial"/>
              <a:buChar char="•"/>
              <a:tabLst>
                <a:tab pos="469900" algn="l"/>
              </a:tabLst>
            </a:pPr>
            <a:r>
              <a:rPr sz="2600" spc="-10" dirty="0">
                <a:latin typeface="微软雅黑"/>
                <a:cs typeface="微软雅黑"/>
              </a:rPr>
              <a:t>约定Pi→Rj</a:t>
            </a:r>
            <a:r>
              <a:rPr sz="2600" spc="-15" dirty="0">
                <a:latin typeface="微软雅黑"/>
                <a:cs typeface="微软雅黑"/>
              </a:rPr>
              <a:t>为请求边，表示进程</a:t>
            </a:r>
            <a:r>
              <a:rPr sz="2600" spc="-10" dirty="0">
                <a:latin typeface="微软雅黑"/>
                <a:cs typeface="微软雅黑"/>
              </a:rPr>
              <a:t>Pi</a:t>
            </a:r>
            <a:r>
              <a:rPr sz="2600" spc="-25" dirty="0">
                <a:latin typeface="微软雅黑"/>
                <a:cs typeface="微软雅黑"/>
              </a:rPr>
              <a:t>申请资</a:t>
            </a:r>
            <a:r>
              <a:rPr sz="2600" spc="110" dirty="0">
                <a:latin typeface="微软雅黑"/>
                <a:cs typeface="微软雅黑"/>
              </a:rPr>
              <a:t>源类</a:t>
            </a:r>
            <a:r>
              <a:rPr sz="2600" spc="120" dirty="0">
                <a:latin typeface="微软雅黑"/>
                <a:cs typeface="微软雅黑"/>
              </a:rPr>
              <a:t>Rj</a:t>
            </a:r>
            <a:r>
              <a:rPr sz="2600" spc="85" dirty="0">
                <a:latin typeface="微软雅黑"/>
                <a:cs typeface="微软雅黑"/>
              </a:rPr>
              <a:t>中的一个资源得不到满足而处于</a:t>
            </a:r>
            <a:r>
              <a:rPr sz="2600" spc="105" dirty="0">
                <a:latin typeface="微软雅黑"/>
                <a:cs typeface="微软雅黑"/>
              </a:rPr>
              <a:t>等待</a:t>
            </a:r>
            <a:r>
              <a:rPr sz="2600" spc="114" dirty="0">
                <a:latin typeface="微软雅黑"/>
                <a:cs typeface="微软雅黑"/>
              </a:rPr>
              <a:t>Rj</a:t>
            </a:r>
            <a:r>
              <a:rPr sz="2600" spc="85" dirty="0">
                <a:latin typeface="微软雅黑"/>
                <a:cs typeface="微软雅黑"/>
              </a:rPr>
              <a:t>类资源的状态，该有向边从进程</a:t>
            </a:r>
            <a:r>
              <a:rPr sz="2600" spc="120" dirty="0">
                <a:latin typeface="微软雅黑"/>
                <a:cs typeface="微软雅黑"/>
              </a:rPr>
              <a:t>开始指到方框的边缘，表示进程Pi</a:t>
            </a:r>
            <a:r>
              <a:rPr sz="2600" spc="80" dirty="0">
                <a:latin typeface="微软雅黑"/>
                <a:cs typeface="微软雅黑"/>
              </a:rPr>
              <a:t>申请</a:t>
            </a:r>
            <a:r>
              <a:rPr sz="2600" spc="55" dirty="0">
                <a:latin typeface="微软雅黑"/>
                <a:cs typeface="微软雅黑"/>
              </a:rPr>
              <a:t> </a:t>
            </a:r>
            <a:r>
              <a:rPr sz="2600" spc="-10" dirty="0">
                <a:latin typeface="微软雅黑"/>
                <a:cs typeface="微软雅黑"/>
              </a:rPr>
              <a:t>Rj</a:t>
            </a:r>
            <a:r>
              <a:rPr sz="2600" spc="-15" dirty="0">
                <a:latin typeface="微软雅黑"/>
                <a:cs typeface="微软雅黑"/>
              </a:rPr>
              <a:t>类中的一个资源。</a:t>
            </a:r>
            <a:endParaRPr sz="2600">
              <a:latin typeface="微软雅黑"/>
              <a:cs typeface="微软雅黑"/>
            </a:endParaRPr>
          </a:p>
          <a:p>
            <a:pPr marL="469900" marR="17145" indent="-457200" algn="just">
              <a:lnSpc>
                <a:spcPct val="150000"/>
              </a:lnSpc>
              <a:spcBef>
                <a:spcPts val="625"/>
              </a:spcBef>
              <a:buFont typeface="Arial"/>
              <a:buChar char="•"/>
              <a:tabLst>
                <a:tab pos="469900" algn="l"/>
              </a:tabLst>
            </a:pPr>
            <a:r>
              <a:rPr sz="2600" spc="130" dirty="0">
                <a:latin typeface="微软雅黑"/>
                <a:cs typeface="微软雅黑"/>
              </a:rPr>
              <a:t>Rj→Pi</a:t>
            </a:r>
            <a:r>
              <a:rPr sz="2600" spc="120" dirty="0">
                <a:latin typeface="微软雅黑"/>
                <a:cs typeface="微软雅黑"/>
              </a:rPr>
              <a:t>为分配边，表示</a:t>
            </a:r>
            <a:r>
              <a:rPr sz="2600" spc="130" dirty="0">
                <a:latin typeface="微软雅黑"/>
                <a:cs typeface="微软雅黑"/>
              </a:rPr>
              <a:t>Rj</a:t>
            </a:r>
            <a:r>
              <a:rPr sz="2600" spc="85" dirty="0">
                <a:latin typeface="微软雅黑"/>
                <a:cs typeface="微软雅黑"/>
              </a:rPr>
              <a:t>类中的一个资</a:t>
            </a:r>
            <a:r>
              <a:rPr sz="2600" spc="-10" dirty="0">
                <a:latin typeface="微软雅黑"/>
                <a:cs typeface="微软雅黑"/>
              </a:rPr>
              <a:t>源已被进程</a:t>
            </a:r>
            <a:r>
              <a:rPr sz="2600" dirty="0">
                <a:latin typeface="微软雅黑"/>
                <a:cs typeface="微软雅黑"/>
              </a:rPr>
              <a:t>Pi</a:t>
            </a:r>
            <a:r>
              <a:rPr sz="2600" spc="-30" dirty="0">
                <a:latin typeface="微软雅黑"/>
                <a:cs typeface="微软雅黑"/>
              </a:rPr>
              <a:t>占用。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2667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进程-资源分配</a:t>
            </a:r>
            <a:r>
              <a:rPr spc="-50" dirty="0"/>
              <a:t>图</a:t>
            </a: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64551" y="2205248"/>
            <a:ext cx="4032473" cy="28269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58140" y="219456"/>
            <a:ext cx="3663315" cy="787400"/>
            <a:chOff x="358140" y="219456"/>
            <a:chExt cx="3663315" cy="787400"/>
          </a:xfrm>
        </p:grpSpPr>
        <p:sp>
          <p:nvSpPr>
            <p:cNvPr id="12" name="object 12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" y="219456"/>
              <a:ext cx="3662934" cy="787146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哪个图会出现死锁</a:t>
            </a:r>
            <a:r>
              <a:rPr spc="-50" dirty="0"/>
              <a:t>？</a:t>
            </a: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3652" y="1150619"/>
            <a:ext cx="3619500" cy="45049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51376" y="1124711"/>
            <a:ext cx="3534155" cy="453085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24216" y="1124711"/>
            <a:ext cx="4104131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688" y="359409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15240"/>
                </a:moveTo>
                <a:lnTo>
                  <a:pt x="89293" y="15240"/>
                </a:lnTo>
                <a:lnTo>
                  <a:pt x="892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0396" y="1032243"/>
            <a:ext cx="10018395" cy="50266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400" b="1" spc="-20" dirty="0">
                <a:solidFill>
                  <a:srgbClr val="C00000"/>
                </a:solidFill>
                <a:latin typeface="微软雅黑"/>
                <a:cs typeface="微软雅黑"/>
              </a:rPr>
              <a:t>① 互斥条件</a:t>
            </a:r>
            <a:endParaRPr sz="2400">
              <a:latin typeface="微软雅黑"/>
              <a:cs typeface="微软雅黑"/>
            </a:endParaRPr>
          </a:p>
          <a:p>
            <a:pPr marL="545465">
              <a:lnSpc>
                <a:spcPct val="100000"/>
              </a:lnSpc>
              <a:spcBef>
                <a:spcPts val="1180"/>
              </a:spcBef>
            </a:pPr>
            <a:r>
              <a:rPr sz="2400" spc="-5" dirty="0">
                <a:latin typeface="微软雅黑"/>
                <a:cs typeface="微软雅黑"/>
              </a:rPr>
              <a:t>涉及的资源是非共享的，即为临界资源。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b="1" spc="-5" dirty="0">
                <a:solidFill>
                  <a:srgbClr val="C00000"/>
                </a:solidFill>
                <a:latin typeface="微软雅黑"/>
                <a:cs typeface="微软雅黑"/>
              </a:rPr>
              <a:t>② 不剥夺条件</a:t>
            </a:r>
            <a:r>
              <a:rPr sz="2400" b="1" dirty="0">
                <a:solidFill>
                  <a:srgbClr val="C00000"/>
                </a:solidFill>
                <a:latin typeface="微软雅黑"/>
                <a:cs typeface="微软雅黑"/>
              </a:rPr>
              <a:t>（非抢占</a:t>
            </a:r>
            <a:r>
              <a:rPr sz="2400" b="1" spc="-50" dirty="0">
                <a:solidFill>
                  <a:srgbClr val="C00000"/>
                </a:solidFill>
                <a:latin typeface="微软雅黑"/>
                <a:cs typeface="微软雅黑"/>
              </a:rPr>
              <a:t>）</a:t>
            </a:r>
            <a:endParaRPr sz="2400">
              <a:latin typeface="微软雅黑"/>
              <a:cs typeface="微软雅黑"/>
            </a:endParaRPr>
          </a:p>
          <a:p>
            <a:pPr marL="545465">
              <a:lnSpc>
                <a:spcPct val="100000"/>
              </a:lnSpc>
              <a:spcBef>
                <a:spcPts val="1180"/>
              </a:spcBef>
            </a:pPr>
            <a:r>
              <a:rPr sz="2400" spc="-5" dirty="0">
                <a:latin typeface="微软雅黑"/>
                <a:cs typeface="微软雅黑"/>
              </a:rPr>
              <a:t>进程所获得的资源在未使用完毕之前，不能被其他进程强行夺走。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b="1" spc="-5" dirty="0">
                <a:solidFill>
                  <a:srgbClr val="C00000"/>
                </a:solidFill>
                <a:latin typeface="微软雅黑"/>
                <a:cs typeface="微软雅黑"/>
              </a:rPr>
              <a:t>③ 占有并等待</a:t>
            </a:r>
            <a:r>
              <a:rPr sz="2400" b="1" dirty="0">
                <a:solidFill>
                  <a:srgbClr val="C00000"/>
                </a:solidFill>
                <a:latin typeface="微软雅黑"/>
                <a:cs typeface="微软雅黑"/>
              </a:rPr>
              <a:t>（部分分配</a:t>
            </a:r>
            <a:r>
              <a:rPr sz="2400" b="1" spc="-50" dirty="0">
                <a:solidFill>
                  <a:srgbClr val="C00000"/>
                </a:solidFill>
                <a:latin typeface="微软雅黑"/>
                <a:cs typeface="微软雅黑"/>
              </a:rPr>
              <a:t>）</a:t>
            </a:r>
            <a:endParaRPr sz="2400">
              <a:latin typeface="微软雅黑"/>
              <a:cs typeface="微软雅黑"/>
            </a:endParaRPr>
          </a:p>
          <a:p>
            <a:pPr marL="545465">
              <a:lnSpc>
                <a:spcPct val="100000"/>
              </a:lnSpc>
              <a:spcBef>
                <a:spcPts val="1175"/>
              </a:spcBef>
            </a:pPr>
            <a:r>
              <a:rPr sz="2400" spc="-15" dirty="0">
                <a:latin typeface="微软雅黑"/>
                <a:cs typeface="微软雅黑"/>
              </a:rPr>
              <a:t>进程每次申请它所需要的一部分资源。在等待一新资源的同时，进程继</a:t>
            </a:r>
            <a:endParaRPr sz="2400">
              <a:latin typeface="微软雅黑"/>
              <a:cs typeface="微软雅黑"/>
            </a:endParaRPr>
          </a:p>
          <a:p>
            <a:pPr marL="54546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微软雅黑"/>
                <a:cs typeface="微软雅黑"/>
              </a:rPr>
              <a:t>续占用已分配到的资源。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b="1" spc="-5" dirty="0">
                <a:solidFill>
                  <a:srgbClr val="C00000"/>
                </a:solidFill>
                <a:latin typeface="微软雅黑"/>
                <a:cs typeface="微软雅黑"/>
              </a:rPr>
              <a:t>④ 环路条件</a:t>
            </a:r>
            <a:r>
              <a:rPr sz="2400" b="1" dirty="0">
                <a:solidFill>
                  <a:srgbClr val="C00000"/>
                </a:solidFill>
                <a:latin typeface="微软雅黑"/>
                <a:cs typeface="微软雅黑"/>
              </a:rPr>
              <a:t>（循环等待</a:t>
            </a:r>
            <a:r>
              <a:rPr sz="2400" b="1" spc="-50" dirty="0">
                <a:solidFill>
                  <a:srgbClr val="C00000"/>
                </a:solidFill>
                <a:latin typeface="微软雅黑"/>
                <a:cs typeface="微软雅黑"/>
              </a:rPr>
              <a:t>）</a:t>
            </a:r>
            <a:endParaRPr sz="2400">
              <a:latin typeface="微软雅黑"/>
              <a:cs typeface="微软雅黑"/>
            </a:endParaRPr>
          </a:p>
          <a:p>
            <a:pPr marL="545465" marR="5080" indent="10160">
              <a:lnSpc>
                <a:spcPct val="120000"/>
              </a:lnSpc>
              <a:spcBef>
                <a:spcPts val="605"/>
              </a:spcBef>
            </a:pPr>
            <a:r>
              <a:rPr sz="2400" spc="-5" dirty="0">
                <a:latin typeface="微软雅黑"/>
                <a:cs typeface="微软雅黑"/>
              </a:rPr>
              <a:t>存在一种进程的循环链，链中的每一个进程已获得的资源同时被链中下</a:t>
            </a:r>
            <a:r>
              <a:rPr sz="2400" spc="-10" dirty="0">
                <a:latin typeface="微软雅黑"/>
                <a:cs typeface="微软雅黑"/>
              </a:rPr>
              <a:t>一个进程所请求。</a:t>
            </a:r>
            <a:endParaRPr sz="2400">
              <a:latin typeface="微软雅黑"/>
              <a:cs typeface="微软雅黑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140" y="219456"/>
            <a:ext cx="3662934" cy="787146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产生死锁的必要条</a:t>
            </a:r>
            <a:r>
              <a:rPr spc="-50" dirty="0"/>
              <a:t>件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58140" y="219456"/>
            <a:ext cx="3663315" cy="787400"/>
            <a:chOff x="358140" y="219456"/>
            <a:chExt cx="3663315" cy="787400"/>
          </a:xfrm>
        </p:grpSpPr>
        <p:sp>
          <p:nvSpPr>
            <p:cNvPr id="12" name="object 12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" y="219456"/>
              <a:ext cx="3662934" cy="78714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06500" y="1556080"/>
            <a:ext cx="5351780" cy="2501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latin typeface="微软雅黑"/>
                <a:cs typeface="微软雅黑"/>
              </a:rPr>
              <a:t>破坏产生死锁的四个必要条件之</a:t>
            </a:r>
            <a:r>
              <a:rPr sz="2800" spc="-50" dirty="0">
                <a:latin typeface="微软雅黑"/>
                <a:cs typeface="微软雅黑"/>
              </a:rPr>
              <a:t>一</a:t>
            </a:r>
            <a:endParaRPr sz="2800">
              <a:latin typeface="微软雅黑"/>
              <a:cs typeface="微软雅黑"/>
            </a:endParaRPr>
          </a:p>
          <a:p>
            <a:pPr marL="471170" indent="-343535">
              <a:lnSpc>
                <a:spcPct val="100000"/>
              </a:lnSpc>
              <a:spcBef>
                <a:spcPts val="2020"/>
              </a:spcBef>
              <a:buClr>
                <a:srgbClr val="1F517B"/>
              </a:buClr>
              <a:buSzPct val="94642"/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2800" spc="-35" dirty="0">
                <a:latin typeface="微软雅黑"/>
                <a:cs typeface="微软雅黑"/>
              </a:rPr>
              <a:t>预防死</a:t>
            </a:r>
            <a:r>
              <a:rPr sz="2800" spc="-50" dirty="0">
                <a:latin typeface="微软雅黑"/>
                <a:cs typeface="微软雅黑"/>
              </a:rPr>
              <a:t>锁</a:t>
            </a:r>
            <a:endParaRPr sz="2800">
              <a:latin typeface="微软雅黑"/>
              <a:cs typeface="微软雅黑"/>
            </a:endParaRPr>
          </a:p>
          <a:p>
            <a:pPr marL="471170" indent="-343535">
              <a:lnSpc>
                <a:spcPct val="100000"/>
              </a:lnSpc>
              <a:spcBef>
                <a:spcPts val="2020"/>
              </a:spcBef>
              <a:buClr>
                <a:srgbClr val="1F517B"/>
              </a:buClr>
              <a:buSzPct val="94642"/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2800" spc="-35" dirty="0">
                <a:latin typeface="微软雅黑"/>
                <a:cs typeface="微软雅黑"/>
              </a:rPr>
              <a:t>避免死</a:t>
            </a:r>
            <a:r>
              <a:rPr sz="2800" spc="-50" dirty="0">
                <a:latin typeface="微软雅黑"/>
                <a:cs typeface="微软雅黑"/>
              </a:rPr>
              <a:t>锁</a:t>
            </a:r>
            <a:endParaRPr sz="2800">
              <a:latin typeface="微软雅黑"/>
              <a:cs typeface="微软雅黑"/>
            </a:endParaRPr>
          </a:p>
          <a:p>
            <a:pPr marL="471170" indent="-343535">
              <a:lnSpc>
                <a:spcPct val="100000"/>
              </a:lnSpc>
              <a:spcBef>
                <a:spcPts val="2014"/>
              </a:spcBef>
              <a:buClr>
                <a:srgbClr val="1F517B"/>
              </a:buClr>
              <a:buSzPct val="94642"/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2800" spc="-35" dirty="0">
                <a:latin typeface="微软雅黑"/>
                <a:cs typeface="微软雅黑"/>
              </a:rPr>
              <a:t>死锁的检测与解</a:t>
            </a:r>
            <a:r>
              <a:rPr sz="2800" spc="-50" dirty="0">
                <a:latin typeface="微软雅黑"/>
                <a:cs typeface="微软雅黑"/>
              </a:rPr>
              <a:t>除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解决死锁问题的策</a:t>
            </a:r>
            <a:r>
              <a:rPr spc="-50" dirty="0"/>
              <a:t>略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4344" y="1070228"/>
            <a:ext cx="5587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5" dirty="0">
                <a:solidFill>
                  <a:srgbClr val="CC0000"/>
                </a:solidFill>
                <a:latin typeface="微软雅黑"/>
                <a:cs typeface="微软雅黑"/>
              </a:rPr>
              <a:t>死锁预防——静态分配策略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5094" y="2357119"/>
            <a:ext cx="8556625" cy="3180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在作业调度时为选中的作业分配它</a:t>
            </a:r>
            <a:r>
              <a:rPr sz="2800" spc="-25" dirty="0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需要</a:t>
            </a:r>
            <a:r>
              <a:rPr sz="2800" spc="-25" dirty="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endParaRPr sz="2800">
              <a:latin typeface="微软雅黑"/>
              <a:cs typeface="微软雅黑"/>
            </a:endParaRPr>
          </a:p>
          <a:p>
            <a:pPr marL="379095" marR="703580">
              <a:lnSpc>
                <a:spcPts val="6720"/>
              </a:lnSpc>
              <a:spcBef>
                <a:spcPts val="785"/>
              </a:spcBef>
            </a:pP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资源，资源一旦分配给该作业后，在其整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运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期间这些资源为它独占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800" b="1" spc="-35" dirty="0">
                <a:latin typeface="微软雅黑"/>
                <a:cs typeface="微软雅黑"/>
              </a:rPr>
              <a:t>讨论：</a:t>
            </a:r>
            <a:r>
              <a:rPr sz="2800" spc="-30" dirty="0">
                <a:latin typeface="微软雅黑"/>
                <a:cs typeface="微软雅黑"/>
              </a:rPr>
              <a:t>静</a:t>
            </a:r>
            <a:r>
              <a:rPr sz="2800" spc="-35" dirty="0">
                <a:latin typeface="微软雅黑"/>
                <a:cs typeface="微软雅黑"/>
              </a:rPr>
              <a:t>态分配</a:t>
            </a:r>
            <a:r>
              <a:rPr sz="2800" spc="-20" dirty="0">
                <a:latin typeface="微软雅黑"/>
                <a:cs typeface="微软雅黑"/>
              </a:rPr>
              <a:t>法</a:t>
            </a:r>
            <a:r>
              <a:rPr sz="2800" spc="-35" dirty="0">
                <a:latin typeface="微软雅黑"/>
                <a:cs typeface="微软雅黑"/>
              </a:rPr>
              <a:t>破坏了四个必要</a:t>
            </a:r>
            <a:r>
              <a:rPr sz="2800" spc="-30" dirty="0">
                <a:latin typeface="微软雅黑"/>
                <a:cs typeface="微软雅黑"/>
              </a:rPr>
              <a:t>条</a:t>
            </a:r>
            <a:r>
              <a:rPr sz="2800" spc="-35" dirty="0">
                <a:latin typeface="微软雅黑"/>
                <a:cs typeface="微软雅黑"/>
              </a:rPr>
              <a:t>件中的</a:t>
            </a:r>
            <a:r>
              <a:rPr sz="2800" spc="-20" dirty="0">
                <a:latin typeface="微软雅黑"/>
                <a:cs typeface="微软雅黑"/>
              </a:rPr>
              <a:t>哪</a:t>
            </a:r>
            <a:r>
              <a:rPr sz="2800" spc="-35" dirty="0">
                <a:latin typeface="微软雅黑"/>
                <a:cs typeface="微软雅黑"/>
              </a:rPr>
              <a:t>个条</a:t>
            </a:r>
            <a:r>
              <a:rPr sz="2800" spc="-45" dirty="0">
                <a:latin typeface="微软雅黑"/>
                <a:cs typeface="微软雅黑"/>
              </a:rPr>
              <a:t>件？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798" y="927557"/>
            <a:ext cx="4140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5" dirty="0">
                <a:solidFill>
                  <a:srgbClr val="CC0000"/>
                </a:solidFill>
                <a:latin typeface="微软雅黑"/>
                <a:cs typeface="微软雅黑"/>
              </a:rPr>
              <a:t>静态分配策略的缺点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6620" y="1714398"/>
            <a:ext cx="7713345" cy="322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一个用户（进程）在程序运行之前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很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难提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出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将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要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使用的全部设备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；</a:t>
            </a:r>
            <a:endParaRPr sz="2800">
              <a:latin typeface="微软雅黑"/>
              <a:cs typeface="微软雅黑"/>
            </a:endParaRPr>
          </a:p>
          <a:p>
            <a:pPr marL="241300" marR="5080" indent="-228600" algn="just">
              <a:lnSpc>
                <a:spcPct val="15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设备（资源）的浪费太大，有些资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源</a:t>
            </a: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在进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程</a:t>
            </a: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运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过程中可能只有很少的时间会用到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有的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甚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至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根</a:t>
            </a: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本不会用到，例如，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条件分</a:t>
            </a:r>
            <a:r>
              <a:rPr sz="2800" spc="-45" dirty="0">
                <a:solidFill>
                  <a:srgbClr val="1F517B"/>
                </a:solidFill>
                <a:latin typeface="微软雅黑"/>
                <a:cs typeface="微软雅黑"/>
              </a:rPr>
              <a:t>支</a:t>
            </a: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语句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2645" y="907541"/>
            <a:ext cx="6042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5" dirty="0">
                <a:solidFill>
                  <a:srgbClr val="CC0000"/>
                </a:solidFill>
                <a:latin typeface="微软雅黑"/>
                <a:cs typeface="微软雅黑"/>
              </a:rPr>
              <a:t>死锁预防——有序资源分配法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1741" y="1788292"/>
            <a:ext cx="9391015" cy="362013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852805" indent="-228600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852805" algn="l"/>
              </a:tabLst>
            </a:pP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系统中所有资源都给定一个唯一的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编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；</a:t>
            </a:r>
            <a:endParaRPr sz="2800">
              <a:latin typeface="微软雅黑"/>
              <a:cs typeface="微软雅黑"/>
            </a:endParaRPr>
          </a:p>
          <a:p>
            <a:pPr marL="852805" indent="-2286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852805" algn="l"/>
              </a:tabLst>
            </a:pP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所有分配请求必须以上升的次序进行；</a:t>
            </a:r>
            <a:endParaRPr sz="2800">
              <a:latin typeface="微软雅黑"/>
              <a:cs typeface="微软雅黑"/>
            </a:endParaRPr>
          </a:p>
          <a:p>
            <a:pPr marL="852805" marR="5080" indent="-228600">
              <a:lnSpc>
                <a:spcPct val="150000"/>
              </a:lnSpc>
              <a:buFont typeface="Arial"/>
              <a:buChar char="•"/>
              <a:tabLst>
                <a:tab pos="852805" algn="l"/>
              </a:tabLst>
            </a:pP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当遵守上升次序的规则时，若资源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可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用，则予以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分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配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；</a:t>
            </a: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否则，请求者等待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5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800" b="1" spc="-35" dirty="0">
                <a:latin typeface="微软雅黑"/>
                <a:cs typeface="微软雅黑"/>
              </a:rPr>
              <a:t>讨论：</a:t>
            </a:r>
            <a:r>
              <a:rPr sz="2800" spc="-30" dirty="0">
                <a:latin typeface="微软雅黑"/>
                <a:cs typeface="微软雅黑"/>
              </a:rPr>
              <a:t>有</a:t>
            </a:r>
            <a:r>
              <a:rPr sz="2800" spc="-35" dirty="0">
                <a:latin typeface="微软雅黑"/>
                <a:cs typeface="微软雅黑"/>
              </a:rPr>
              <a:t>序资源分配法破坏了四个</a:t>
            </a:r>
            <a:r>
              <a:rPr sz="2800" spc="-30" dirty="0">
                <a:latin typeface="微软雅黑"/>
                <a:cs typeface="微软雅黑"/>
              </a:rPr>
              <a:t>必</a:t>
            </a:r>
            <a:r>
              <a:rPr sz="2800" spc="-35" dirty="0">
                <a:latin typeface="微软雅黑"/>
                <a:cs typeface="微软雅黑"/>
              </a:rPr>
              <a:t>要条件中的哪个条件</a:t>
            </a:r>
            <a:r>
              <a:rPr sz="2800" spc="-50" dirty="0">
                <a:latin typeface="微软雅黑"/>
                <a:cs typeface="微软雅黑"/>
              </a:rPr>
              <a:t>？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8195" y="957783"/>
            <a:ext cx="4140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5" dirty="0">
                <a:solidFill>
                  <a:srgbClr val="CC0000"/>
                </a:solidFill>
                <a:latin typeface="微软雅黑"/>
                <a:cs typeface="微软雅黑"/>
              </a:rPr>
              <a:t>有序资源分配法举例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2170" y="1721844"/>
            <a:ext cx="5963920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进程</a:t>
            </a:r>
            <a:r>
              <a:rPr sz="2800" spc="-105" dirty="0">
                <a:solidFill>
                  <a:srgbClr val="1F517B"/>
                </a:solidFill>
                <a:latin typeface="微软雅黑"/>
                <a:cs typeface="微软雅黑"/>
              </a:rPr>
              <a:t>PA，</a:t>
            </a: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使用资源的顺序是</a:t>
            </a:r>
            <a:r>
              <a:rPr sz="2800" spc="-10" dirty="0">
                <a:solidFill>
                  <a:srgbClr val="1F517B"/>
                </a:solidFill>
                <a:latin typeface="微软雅黑"/>
                <a:cs typeface="微软雅黑"/>
              </a:rPr>
              <a:t>R1，R2；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进程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PB，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使用资源的顺序是</a:t>
            </a:r>
            <a:r>
              <a:rPr sz="2800" spc="-10" dirty="0">
                <a:solidFill>
                  <a:srgbClr val="1F517B"/>
                </a:solidFill>
                <a:latin typeface="微软雅黑"/>
                <a:cs typeface="微软雅黑"/>
              </a:rPr>
              <a:t>R2，R1；</a:t>
            </a: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采用有序资源分配法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endParaRPr sz="2800">
              <a:latin typeface="微软雅黑"/>
              <a:cs typeface="微软雅黑"/>
            </a:endParaRPr>
          </a:p>
          <a:p>
            <a:pPr marL="241300">
              <a:lnSpc>
                <a:spcPct val="100000"/>
              </a:lnSpc>
              <a:spcBef>
                <a:spcPts val="1685"/>
              </a:spcBef>
            </a:pPr>
            <a:r>
              <a:rPr sz="2800" spc="-25" dirty="0">
                <a:solidFill>
                  <a:srgbClr val="1F517B"/>
                </a:solidFill>
                <a:latin typeface="微软雅黑"/>
                <a:cs typeface="微软雅黑"/>
              </a:rPr>
              <a:t>R1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编号</a:t>
            </a: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1，R2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编号</a:t>
            </a: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2</a:t>
            </a:r>
            <a:endParaRPr sz="2800">
              <a:latin typeface="微软雅黑"/>
              <a:cs typeface="微软雅黑"/>
            </a:endParaRPr>
          </a:p>
          <a:p>
            <a:pPr marL="241300" marR="1197610">
              <a:lnSpc>
                <a:spcPts val="5040"/>
              </a:lnSpc>
              <a:spcBef>
                <a:spcPts val="245"/>
              </a:spcBef>
            </a:pPr>
            <a:r>
              <a:rPr sz="2800" spc="-105" dirty="0">
                <a:solidFill>
                  <a:srgbClr val="1F517B"/>
                </a:solidFill>
                <a:latin typeface="微软雅黑"/>
                <a:cs typeface="微软雅黑"/>
              </a:rPr>
              <a:t>PA：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申请次序应是</a:t>
            </a:r>
            <a:r>
              <a:rPr sz="2800" spc="-10" dirty="0">
                <a:solidFill>
                  <a:srgbClr val="1F517B"/>
                </a:solidFill>
                <a:latin typeface="微软雅黑"/>
                <a:cs typeface="微软雅黑"/>
              </a:rPr>
              <a:t>：R1，R2 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PB：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申请次序应是</a:t>
            </a:r>
            <a:r>
              <a:rPr sz="2800" spc="-10" dirty="0">
                <a:solidFill>
                  <a:srgbClr val="1F517B"/>
                </a:solidFill>
                <a:latin typeface="微软雅黑"/>
                <a:cs typeface="微软雅黑"/>
              </a:rPr>
              <a:t>：R1，R2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844" y="935558"/>
            <a:ext cx="4598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5" dirty="0">
                <a:solidFill>
                  <a:srgbClr val="CC0000"/>
                </a:solidFill>
                <a:latin typeface="微软雅黑"/>
                <a:cs typeface="微软雅黑"/>
              </a:rPr>
              <a:t>有序资源分配法的特点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3844" y="1988947"/>
            <a:ext cx="8068945" cy="1945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spc="-35" dirty="0">
                <a:solidFill>
                  <a:srgbClr val="1F517B"/>
                </a:solidFill>
                <a:latin typeface="微软雅黑"/>
                <a:cs typeface="微软雅黑"/>
              </a:rPr>
              <a:t>优点：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相对于静态分配法，提高了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资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源使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效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率</a:t>
            </a:r>
            <a:endParaRPr sz="2800">
              <a:latin typeface="微软雅黑"/>
              <a:cs typeface="微软雅黑"/>
            </a:endParaRPr>
          </a:p>
          <a:p>
            <a:pPr marL="241300" marR="5080" indent="-228600">
              <a:lnSpc>
                <a:spcPct val="150000"/>
              </a:lnSpc>
              <a:spcBef>
                <a:spcPts val="1680"/>
              </a:spcBef>
              <a:buClr>
                <a:srgbClr val="FF0000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spc="-35" dirty="0">
                <a:solidFill>
                  <a:srgbClr val="1F517B"/>
                </a:solidFill>
                <a:latin typeface="微软雅黑"/>
                <a:cs typeface="微软雅黑"/>
              </a:rPr>
              <a:t>缺点：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进程实际使用资源的顺序不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定与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资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源的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编</a:t>
            </a: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号相一致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7911" y="2589276"/>
            <a:ext cx="4082034" cy="12291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1159" y="2733801"/>
            <a:ext cx="3381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663300"/>
                </a:solidFill>
              </a:rPr>
              <a:t>资源管理概述</a:t>
            </a:r>
            <a:endParaRPr sz="4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394" y="864489"/>
            <a:ext cx="5128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5" dirty="0">
                <a:solidFill>
                  <a:srgbClr val="CC0000"/>
                </a:solidFill>
                <a:latin typeface="微软雅黑"/>
                <a:cs typeface="微软雅黑"/>
              </a:rPr>
              <a:t>死锁避免——银行家算法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3844" y="1839290"/>
            <a:ext cx="8082915" cy="2627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银行家拥有一笔周转资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金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；</a:t>
            </a:r>
            <a:endParaRPr sz="2800">
              <a:latin typeface="微软雅黑"/>
              <a:cs typeface="微软雅黑"/>
            </a:endParaRPr>
          </a:p>
          <a:p>
            <a:pPr marL="241300" marR="5080" indent="-228600">
              <a:lnSpc>
                <a:spcPct val="1501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客户要求分期贷款，如果客户能够得到各期贷款，就一定能够归还贷款，否则就一定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不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能归</a:t>
            </a: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还贷款；</a:t>
            </a:r>
            <a:endParaRPr sz="28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6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银行家应谨慎的贷款，防止出现坏帐。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219" y="788670"/>
            <a:ext cx="28740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00000"/>
                </a:solidFill>
              </a:rPr>
              <a:t>银行家算法思想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898904" y="2616707"/>
            <a:ext cx="8471535" cy="1854200"/>
            <a:chOff x="1898904" y="2616707"/>
            <a:chExt cx="8471535" cy="1854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8207" y="2616707"/>
              <a:ext cx="3371850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8904" y="3150107"/>
              <a:ext cx="5566410" cy="7871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7532" y="3683507"/>
              <a:ext cx="1922526" cy="78714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19271" y="5359908"/>
            <a:ext cx="1887474" cy="7871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79219" y="1455363"/>
            <a:ext cx="8614410" cy="444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51155" indent="-228600">
              <a:lnSpc>
                <a:spcPct val="12509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1F517B"/>
                </a:solidFill>
                <a:latin typeface="微软雅黑"/>
                <a:cs typeface="微软雅黑"/>
              </a:rPr>
              <a:t>对每个资源请求进行检查，看是否会导致不安全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状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态。若是，则拒绝该请求；否则便满足该请求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241300" marR="5080" indent="-228600">
              <a:lnSpc>
                <a:spcPct val="125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5" dirty="0">
                <a:solidFill>
                  <a:srgbClr val="1F517B"/>
                </a:solidFill>
                <a:latin typeface="微软雅黑"/>
                <a:cs typeface="微软雅黑"/>
              </a:rPr>
              <a:t>检查状态是否安全的方法是看</a:t>
            </a:r>
            <a:r>
              <a:rPr sz="2800" spc="40" dirty="0">
                <a:solidFill>
                  <a:srgbClr val="1F517B"/>
                </a:solidFill>
                <a:latin typeface="微软雅黑"/>
                <a:cs typeface="微软雅黑"/>
              </a:rPr>
              <a:t>其</a:t>
            </a:r>
            <a:r>
              <a:rPr sz="2800" spc="40" dirty="0">
                <a:solidFill>
                  <a:srgbClr val="C00000"/>
                </a:solidFill>
                <a:latin typeface="微软雅黑"/>
                <a:cs typeface="微软雅黑"/>
              </a:rPr>
              <a:t>是否有足够的资源满足一个距最大需求最近的客</a:t>
            </a:r>
            <a:r>
              <a:rPr sz="2800" spc="45" dirty="0">
                <a:solidFill>
                  <a:srgbClr val="C00000"/>
                </a:solidFill>
                <a:latin typeface="微软雅黑"/>
                <a:cs typeface="微软雅黑"/>
              </a:rPr>
              <a:t>户</a:t>
            </a:r>
            <a:r>
              <a:rPr sz="2800" spc="40" dirty="0">
                <a:solidFill>
                  <a:srgbClr val="1F517B"/>
                </a:solidFill>
                <a:latin typeface="微软雅黑"/>
                <a:cs typeface="微软雅黑"/>
              </a:rPr>
              <a:t>，如此反复下去</a:t>
            </a:r>
            <a:r>
              <a:rPr sz="2800" spc="-5" dirty="0">
                <a:solidFill>
                  <a:srgbClr val="1F517B"/>
                </a:solidFill>
                <a:latin typeface="微软雅黑"/>
                <a:cs typeface="微软雅黑"/>
              </a:rPr>
              <a:t>。 如</a:t>
            </a:r>
            <a:r>
              <a:rPr sz="2800" spc="25" dirty="0">
                <a:solidFill>
                  <a:srgbClr val="1F517B"/>
                </a:solidFill>
                <a:latin typeface="微软雅黑"/>
                <a:cs typeface="微软雅黑"/>
              </a:rPr>
              <a:t>果所有投资最终都被收回，则该状态是</a:t>
            </a:r>
            <a:r>
              <a:rPr sz="2800" spc="35" dirty="0">
                <a:solidFill>
                  <a:srgbClr val="C00000"/>
                </a:solidFill>
                <a:latin typeface="微软雅黑"/>
                <a:cs typeface="微软雅黑"/>
              </a:rPr>
              <a:t>安全状态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，最初的请求可以批准。</a:t>
            </a:r>
            <a:endParaRPr sz="2800">
              <a:latin typeface="微软雅黑"/>
              <a:cs typeface="微软雅黑"/>
            </a:endParaRPr>
          </a:p>
          <a:p>
            <a:pPr marL="241300" marR="348615" indent="-228600">
              <a:lnSpc>
                <a:spcPct val="125099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1F517B"/>
                </a:solidFill>
                <a:latin typeface="微软雅黑"/>
                <a:cs typeface="微软雅黑"/>
              </a:rPr>
              <a:t>按某种顺序并发进程都能获得最大资源而顺序完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成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的序列为</a:t>
            </a:r>
            <a:r>
              <a:rPr sz="2800" spc="-35" dirty="0">
                <a:solidFill>
                  <a:srgbClr val="C00000"/>
                </a:solidFill>
                <a:latin typeface="微软雅黑"/>
                <a:cs typeface="微软雅黑"/>
              </a:rPr>
              <a:t>安全序列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9595" y="1287017"/>
            <a:ext cx="3911600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A40020"/>
                </a:solidFill>
                <a:latin typeface="微软雅黑"/>
                <a:cs typeface="微软雅黑"/>
              </a:rPr>
              <a:t>(1</a:t>
            </a:r>
            <a:r>
              <a:rPr sz="2400" b="1" spc="-10" dirty="0">
                <a:solidFill>
                  <a:srgbClr val="A40020"/>
                </a:solidFill>
                <a:latin typeface="微软雅黑"/>
                <a:cs typeface="微软雅黑"/>
              </a:rPr>
              <a:t>) 资源分配矩阵</a:t>
            </a:r>
            <a:endParaRPr sz="2400">
              <a:latin typeface="微软雅黑"/>
              <a:cs typeface="微软雅黑"/>
            </a:endParaRPr>
          </a:p>
          <a:p>
            <a:pPr marL="546100" marR="5080">
              <a:lnSpc>
                <a:spcPct val="130000"/>
              </a:lnSpc>
              <a:spcBef>
                <a:spcPts val="865"/>
              </a:spcBef>
            </a:pPr>
            <a:r>
              <a:rPr sz="2400" spc="-15" dirty="0">
                <a:solidFill>
                  <a:srgbClr val="1F517B"/>
                </a:solidFill>
                <a:latin typeface="微软雅黑"/>
                <a:cs typeface="微软雅黑"/>
              </a:rPr>
              <a:t>时刻 </a:t>
            </a: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t</a:t>
            </a:r>
            <a:r>
              <a:rPr sz="2400" spc="-15" dirty="0">
                <a:solidFill>
                  <a:srgbClr val="1F517B"/>
                </a:solidFill>
                <a:latin typeface="微软雅黑"/>
                <a:cs typeface="微软雅黑"/>
              </a:rPr>
              <a:t> 系统中各类资源已</a:t>
            </a:r>
            <a:r>
              <a:rPr sz="2400" spc="-5" dirty="0">
                <a:solidFill>
                  <a:srgbClr val="1F517B"/>
                </a:solidFill>
                <a:latin typeface="微软雅黑"/>
                <a:cs typeface="微软雅黑"/>
              </a:rPr>
              <a:t>分配的情况，表示如下：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84719" y="3902575"/>
            <a:ext cx="1936114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46735" algn="l"/>
                <a:tab pos="1591310" algn="l"/>
              </a:tabLst>
            </a:pPr>
            <a:r>
              <a:rPr sz="1850" spc="95" dirty="0">
                <a:latin typeface="Times New Roman"/>
                <a:cs typeface="Times New Roman"/>
              </a:rPr>
              <a:t>a</a:t>
            </a:r>
            <a:r>
              <a:rPr sz="1050" spc="95" dirty="0">
                <a:latin typeface="Times New Roman"/>
                <a:cs typeface="Times New Roman"/>
              </a:rPr>
              <a:t>n1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850" spc="95" dirty="0">
                <a:latin typeface="Times New Roman"/>
                <a:cs typeface="Times New Roman"/>
              </a:rPr>
              <a:t>a</a:t>
            </a:r>
            <a:r>
              <a:rPr sz="1050" spc="95" dirty="0">
                <a:latin typeface="Times New Roman"/>
                <a:cs typeface="Times New Roman"/>
              </a:rPr>
              <a:t>n2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850" spc="120" dirty="0">
                <a:latin typeface="Times New Roman"/>
                <a:cs typeface="Times New Roman"/>
              </a:rPr>
              <a:t>a</a:t>
            </a:r>
            <a:r>
              <a:rPr sz="1050" spc="120" dirty="0">
                <a:latin typeface="Times New Roman"/>
                <a:cs typeface="Times New Roman"/>
              </a:rPr>
              <a:t>nm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530" y="2788088"/>
            <a:ext cx="2304415" cy="72326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25"/>
              </a:spcBef>
              <a:tabLst>
                <a:tab pos="713105" algn="l"/>
                <a:tab pos="1757680" algn="l"/>
              </a:tabLst>
            </a:pPr>
            <a:r>
              <a:rPr sz="2775" spc="179" baseline="-4504" dirty="0">
                <a:latin typeface="Symbol"/>
                <a:cs typeface="Symbol"/>
              </a:rPr>
              <a:t></a:t>
            </a:r>
            <a:r>
              <a:rPr sz="1850" spc="120" dirty="0">
                <a:latin typeface="Times New Roman"/>
                <a:cs typeface="Times New Roman"/>
              </a:rPr>
              <a:t>a</a:t>
            </a:r>
            <a:r>
              <a:rPr sz="1050" spc="120" dirty="0">
                <a:latin typeface="Times New Roman"/>
                <a:cs typeface="Times New Roman"/>
              </a:rPr>
              <a:t>11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850" spc="95" dirty="0">
                <a:latin typeface="Times New Roman"/>
                <a:cs typeface="Times New Roman"/>
              </a:rPr>
              <a:t>a</a:t>
            </a:r>
            <a:r>
              <a:rPr sz="1050" spc="95" dirty="0">
                <a:latin typeface="Times New Roman"/>
                <a:cs typeface="Times New Roman"/>
              </a:rPr>
              <a:t>12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850" spc="155" dirty="0">
                <a:latin typeface="Times New Roman"/>
                <a:cs typeface="Times New Roman"/>
              </a:rPr>
              <a:t>a</a:t>
            </a:r>
            <a:r>
              <a:rPr sz="1050" spc="155" dirty="0">
                <a:latin typeface="Times New Roman"/>
                <a:cs typeface="Times New Roman"/>
              </a:rPr>
              <a:t>1m</a:t>
            </a:r>
            <a:r>
              <a:rPr sz="2775" spc="232" baseline="-4504" dirty="0">
                <a:latin typeface="Symbol"/>
                <a:cs typeface="Symbol"/>
              </a:rPr>
              <a:t></a:t>
            </a:r>
            <a:endParaRPr sz="2775" baseline="-4504">
              <a:latin typeface="Symbol"/>
              <a:cs typeface="Symbol"/>
            </a:endParaRPr>
          </a:p>
          <a:p>
            <a:pPr marL="63500">
              <a:lnSpc>
                <a:spcPct val="100000"/>
              </a:lnSpc>
              <a:spcBef>
                <a:spcPts val="530"/>
              </a:spcBef>
              <a:tabLst>
                <a:tab pos="713105" algn="l"/>
                <a:tab pos="1757680" algn="l"/>
              </a:tabLst>
            </a:pPr>
            <a:r>
              <a:rPr sz="2775" spc="179" baseline="25525" dirty="0">
                <a:latin typeface="Symbol"/>
                <a:cs typeface="Symbol"/>
              </a:rPr>
              <a:t></a:t>
            </a:r>
            <a:r>
              <a:rPr sz="1850" spc="120" dirty="0">
                <a:latin typeface="Times New Roman"/>
                <a:cs typeface="Times New Roman"/>
              </a:rPr>
              <a:t>a</a:t>
            </a:r>
            <a:r>
              <a:rPr sz="1050" spc="120" dirty="0">
                <a:latin typeface="Times New Roman"/>
                <a:cs typeface="Times New Roman"/>
              </a:rPr>
              <a:t>21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850" spc="95" dirty="0">
                <a:latin typeface="Times New Roman"/>
                <a:cs typeface="Times New Roman"/>
              </a:rPr>
              <a:t>a</a:t>
            </a:r>
            <a:r>
              <a:rPr sz="1050" spc="95" dirty="0">
                <a:latin typeface="Times New Roman"/>
                <a:cs typeface="Times New Roman"/>
              </a:rPr>
              <a:t>22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850" spc="155" dirty="0">
                <a:latin typeface="Times New Roman"/>
                <a:cs typeface="Times New Roman"/>
              </a:rPr>
              <a:t>a</a:t>
            </a:r>
            <a:r>
              <a:rPr sz="1050" spc="155" dirty="0">
                <a:latin typeface="Times New Roman"/>
                <a:cs typeface="Times New Roman"/>
              </a:rPr>
              <a:t>2m</a:t>
            </a:r>
            <a:r>
              <a:rPr sz="2775" spc="232" baseline="25525" dirty="0">
                <a:latin typeface="Symbol"/>
                <a:cs typeface="Symbol"/>
              </a:rPr>
              <a:t></a:t>
            </a:r>
            <a:endParaRPr sz="2775" baseline="25525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9331" y="3320093"/>
            <a:ext cx="133985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140" dirty="0">
                <a:latin typeface="Symbol"/>
                <a:cs typeface="Symbol"/>
              </a:rPr>
              <a:t>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9331" y="3542769"/>
            <a:ext cx="133985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140" dirty="0">
                <a:latin typeface="Symbol"/>
                <a:cs typeface="Symbol"/>
              </a:rPr>
              <a:t>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2547" y="3320093"/>
            <a:ext cx="133985" cy="528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985"/>
              </a:lnSpc>
              <a:spcBef>
                <a:spcPts val="90"/>
              </a:spcBef>
            </a:pPr>
            <a:r>
              <a:rPr sz="1850" spc="140" dirty="0">
                <a:latin typeface="Symbol"/>
                <a:cs typeface="Symbol"/>
              </a:rPr>
              <a:t></a:t>
            </a:r>
            <a:endParaRPr sz="1850">
              <a:latin typeface="Symbol"/>
              <a:cs typeface="Symbol"/>
            </a:endParaRPr>
          </a:p>
          <a:p>
            <a:pPr marL="12700">
              <a:lnSpc>
                <a:spcPts val="1985"/>
              </a:lnSpc>
            </a:pPr>
            <a:r>
              <a:rPr sz="1850" spc="140" dirty="0">
                <a:latin typeface="Symbol"/>
                <a:cs typeface="Symbol"/>
              </a:rPr>
              <a:t>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9331" y="3765907"/>
            <a:ext cx="133985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140" dirty="0">
                <a:latin typeface="Symbol"/>
                <a:cs typeface="Symbol"/>
              </a:rPr>
              <a:t>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2548" y="3765908"/>
            <a:ext cx="133985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140" dirty="0">
                <a:latin typeface="Symbol"/>
                <a:cs typeface="Symbol"/>
              </a:rPr>
              <a:t>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9331" y="3957158"/>
            <a:ext cx="2177415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055495" algn="l"/>
              </a:tabLst>
            </a:pPr>
            <a:r>
              <a:rPr sz="1850" spc="90" dirty="0">
                <a:latin typeface="Symbol"/>
                <a:cs typeface="Symbol"/>
              </a:rPr>
              <a:t>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90" dirty="0">
                <a:latin typeface="Symbol"/>
                <a:cs typeface="Symbol"/>
              </a:rPr>
              <a:t></a:t>
            </a:r>
            <a:endParaRPr sz="1850">
              <a:latin typeface="Symbol"/>
              <a:cs typeface="Symbo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2848" y="2917750"/>
            <a:ext cx="1042734" cy="23646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2848" y="3266632"/>
            <a:ext cx="1042734" cy="23646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492167" y="3615071"/>
            <a:ext cx="2003425" cy="236854"/>
            <a:chOff x="3492167" y="3615071"/>
            <a:chExt cx="2003425" cy="236854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2167" y="3645652"/>
              <a:ext cx="932626" cy="19698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3582" y="3615071"/>
              <a:ext cx="1472000" cy="236466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2848" y="3963961"/>
            <a:ext cx="1042733" cy="23646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523870" y="3276091"/>
            <a:ext cx="732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F517B"/>
                </a:solidFill>
                <a:latin typeface="微软雅黑"/>
                <a:cs typeface="微软雅黑"/>
              </a:rPr>
              <a:t>A(t)</a:t>
            </a:r>
            <a:r>
              <a:rPr sz="2000" spc="-10" dirty="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sz="2000" spc="-50" dirty="0">
                <a:solidFill>
                  <a:srgbClr val="1F517B"/>
                </a:solidFill>
                <a:latin typeface="微软雅黑"/>
                <a:cs typeface="微软雅黑"/>
              </a:rPr>
              <a:t>=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64377" y="1248917"/>
            <a:ext cx="4208145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A40020"/>
                </a:solidFill>
                <a:latin typeface="微软雅黑"/>
                <a:cs typeface="微软雅黑"/>
              </a:rPr>
              <a:t>(2</a:t>
            </a:r>
            <a:r>
              <a:rPr sz="2400" b="1" spc="-10" dirty="0">
                <a:solidFill>
                  <a:srgbClr val="A40020"/>
                </a:solidFill>
                <a:latin typeface="微软雅黑"/>
                <a:cs typeface="微软雅黑"/>
              </a:rPr>
              <a:t>) 资源请求矩阵</a:t>
            </a:r>
            <a:endParaRPr sz="2400">
              <a:latin typeface="微软雅黑"/>
              <a:cs typeface="微软雅黑"/>
            </a:endParaRPr>
          </a:p>
          <a:p>
            <a:pPr marL="546100">
              <a:lnSpc>
                <a:spcPct val="100000"/>
              </a:lnSpc>
              <a:spcBef>
                <a:spcPts val="1725"/>
              </a:spcBef>
            </a:pP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时刻 t</a:t>
            </a:r>
            <a:r>
              <a:rPr sz="2400" spc="-15" dirty="0">
                <a:solidFill>
                  <a:srgbClr val="1F517B"/>
                </a:solidFill>
                <a:latin typeface="微软雅黑"/>
                <a:cs typeface="微软雅黑"/>
              </a:rPr>
              <a:t> 各进程对资源的需求</a:t>
            </a:r>
            <a:endParaRPr sz="2400">
              <a:latin typeface="微软雅黑"/>
              <a:cs typeface="微软雅黑"/>
            </a:endParaRPr>
          </a:p>
          <a:p>
            <a:pPr marL="546100">
              <a:lnSpc>
                <a:spcPct val="100000"/>
              </a:lnSpc>
              <a:spcBef>
                <a:spcPts val="870"/>
              </a:spcBef>
            </a:pP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量，表示如下：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07245" y="2768739"/>
            <a:ext cx="448945" cy="7670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925" spc="-30" baseline="-4273" dirty="0">
                <a:latin typeface="Symbol"/>
                <a:cs typeface="Symbol"/>
              </a:rPr>
              <a:t></a:t>
            </a:r>
            <a:r>
              <a:rPr sz="1950" spc="-20" dirty="0">
                <a:latin typeface="Times New Roman"/>
                <a:cs typeface="Times New Roman"/>
              </a:rPr>
              <a:t>d</a:t>
            </a:r>
            <a:r>
              <a:rPr sz="1100" spc="-20" dirty="0">
                <a:latin typeface="Times New Roman"/>
                <a:cs typeface="Times New Roman"/>
              </a:rPr>
              <a:t>11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925" spc="-30" baseline="25641" dirty="0">
                <a:latin typeface="Symbol"/>
                <a:cs typeface="Symbol"/>
              </a:rPr>
              <a:t></a:t>
            </a:r>
            <a:r>
              <a:rPr sz="1950" spc="-20" dirty="0">
                <a:latin typeface="Times New Roman"/>
                <a:cs typeface="Times New Roman"/>
              </a:rPr>
              <a:t>d</a:t>
            </a:r>
            <a:r>
              <a:rPr sz="1100" spc="-20" dirty="0">
                <a:latin typeface="Times New Roman"/>
                <a:cs typeface="Times New Roman"/>
              </a:rPr>
              <a:t>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02587" y="2768739"/>
            <a:ext cx="1459865" cy="7670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  <a:tabLst>
                <a:tab pos="986155" algn="l"/>
              </a:tabLst>
            </a:pPr>
            <a:r>
              <a:rPr sz="1950" spc="-25" dirty="0">
                <a:latin typeface="Times New Roman"/>
                <a:cs typeface="Times New Roman"/>
              </a:rPr>
              <a:t>d</a:t>
            </a:r>
            <a:r>
              <a:rPr sz="1100" spc="-25" dirty="0">
                <a:latin typeface="Times New Roman"/>
                <a:cs typeface="Times New Roman"/>
              </a:rPr>
              <a:t>12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Times New Roman"/>
                <a:cs typeface="Times New Roman"/>
              </a:rPr>
              <a:t>d</a:t>
            </a:r>
            <a:r>
              <a:rPr sz="1100" spc="-20" dirty="0">
                <a:latin typeface="Times New Roman"/>
                <a:cs typeface="Times New Roman"/>
              </a:rPr>
              <a:t>1m</a:t>
            </a:r>
            <a:r>
              <a:rPr sz="2925" spc="-30" baseline="-4273" dirty="0">
                <a:latin typeface="Symbol"/>
                <a:cs typeface="Symbol"/>
              </a:rPr>
              <a:t></a:t>
            </a:r>
            <a:endParaRPr sz="2925" baseline="-4273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  <a:tabLst>
                <a:tab pos="986155" algn="l"/>
              </a:tabLst>
            </a:pPr>
            <a:r>
              <a:rPr sz="1950" spc="-25" dirty="0">
                <a:latin typeface="Times New Roman"/>
                <a:cs typeface="Times New Roman"/>
              </a:rPr>
              <a:t>d</a:t>
            </a:r>
            <a:r>
              <a:rPr sz="1100" spc="-25" dirty="0">
                <a:latin typeface="Times New Roman"/>
                <a:cs typeface="Times New Roman"/>
              </a:rPr>
              <a:t>22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Times New Roman"/>
                <a:cs typeface="Times New Roman"/>
              </a:rPr>
              <a:t>d</a:t>
            </a:r>
            <a:r>
              <a:rPr sz="1100" spc="-20" dirty="0">
                <a:latin typeface="Times New Roman"/>
                <a:cs typeface="Times New Roman"/>
              </a:rPr>
              <a:t>2m</a:t>
            </a:r>
            <a:r>
              <a:rPr sz="2925" spc="-30" baseline="25641" dirty="0">
                <a:latin typeface="Symbol"/>
                <a:cs typeface="Symbol"/>
              </a:rPr>
              <a:t></a:t>
            </a:r>
            <a:endParaRPr sz="2925" baseline="25641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32645" y="3570485"/>
            <a:ext cx="122555" cy="56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105"/>
              </a:spcBef>
            </a:pPr>
            <a:r>
              <a:rPr sz="1950" spc="10" dirty="0">
                <a:latin typeface="Symbol"/>
                <a:cs typeface="Symbol"/>
              </a:rPr>
              <a:t>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ts val="2105"/>
              </a:lnSpc>
            </a:pPr>
            <a:r>
              <a:rPr sz="1950" spc="10" dirty="0">
                <a:latin typeface="Symbol"/>
                <a:cs typeface="Symbol"/>
              </a:rPr>
              <a:t>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02195" y="3333922"/>
            <a:ext cx="122555" cy="797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5"/>
              </a:spcBef>
            </a:pPr>
            <a:r>
              <a:rPr sz="1950" spc="10" dirty="0">
                <a:latin typeface="Symbol"/>
                <a:cs typeface="Symbol"/>
              </a:rPr>
              <a:t>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ts val="1864"/>
              </a:lnSpc>
            </a:pPr>
            <a:r>
              <a:rPr sz="1950" spc="10" dirty="0">
                <a:latin typeface="Symbol"/>
                <a:cs typeface="Symbol"/>
              </a:rPr>
              <a:t>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ts val="2105"/>
              </a:lnSpc>
            </a:pPr>
            <a:r>
              <a:rPr sz="1950" spc="10" dirty="0">
                <a:latin typeface="Symbol"/>
                <a:cs typeface="Symbol"/>
              </a:rPr>
              <a:t>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81845" y="3952731"/>
            <a:ext cx="208089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  <a:tabLst>
                <a:tab pos="658495" algn="l"/>
                <a:tab pos="1606550" algn="l"/>
              </a:tabLst>
            </a:pPr>
            <a:r>
              <a:rPr sz="2925" spc="-30" baseline="-12820" dirty="0">
                <a:latin typeface="Symbol"/>
                <a:cs typeface="Symbol"/>
              </a:rPr>
              <a:t></a:t>
            </a:r>
            <a:r>
              <a:rPr sz="1950" spc="-20" dirty="0">
                <a:latin typeface="Times New Roman"/>
                <a:cs typeface="Times New Roman"/>
              </a:rPr>
              <a:t>d</a:t>
            </a:r>
            <a:r>
              <a:rPr sz="1100" spc="-20" dirty="0">
                <a:latin typeface="Times New Roman"/>
                <a:cs typeface="Times New Roman"/>
              </a:rPr>
              <a:t>n1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Times New Roman"/>
                <a:cs typeface="Times New Roman"/>
              </a:rPr>
              <a:t>d</a:t>
            </a:r>
            <a:r>
              <a:rPr sz="1100" spc="-25" dirty="0">
                <a:latin typeface="Times New Roman"/>
                <a:cs typeface="Times New Roman"/>
              </a:rPr>
              <a:t>n2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Times New Roman"/>
                <a:cs typeface="Times New Roman"/>
              </a:rPr>
              <a:t>d</a:t>
            </a:r>
            <a:r>
              <a:rPr sz="1100" spc="-20" dirty="0">
                <a:latin typeface="Times New Roman"/>
                <a:cs typeface="Times New Roman"/>
              </a:rPr>
              <a:t>nm</a:t>
            </a:r>
            <a:r>
              <a:rPr sz="2925" spc="-30" baseline="-12820" dirty="0">
                <a:latin typeface="Symbol"/>
                <a:cs typeface="Symbol"/>
              </a:rPr>
              <a:t></a:t>
            </a:r>
            <a:endParaRPr sz="2925" baseline="-12820">
              <a:latin typeface="Symbol"/>
              <a:cs typeface="Symbo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21230" y="2905695"/>
            <a:ext cx="939996" cy="25121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21231" y="3276335"/>
            <a:ext cx="939996" cy="251213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7936449" y="3646505"/>
            <a:ext cx="1824989" cy="251460"/>
            <a:chOff x="7936449" y="3646505"/>
            <a:chExt cx="1824989" cy="251460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36449" y="3662299"/>
              <a:ext cx="915440" cy="23022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30507" y="3646505"/>
              <a:ext cx="1330720" cy="251213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21231" y="4017153"/>
            <a:ext cx="939996" cy="251213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989953" y="3282441"/>
            <a:ext cx="8902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F517B"/>
                </a:solidFill>
                <a:latin typeface="微软雅黑"/>
                <a:cs typeface="微软雅黑"/>
              </a:rPr>
              <a:t>D(t)</a:t>
            </a:r>
            <a:r>
              <a:rPr sz="2000" spc="-10" dirty="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sz="2000" spc="-25" dirty="0">
                <a:solidFill>
                  <a:srgbClr val="1F517B"/>
                </a:solidFill>
                <a:latin typeface="微软雅黑"/>
                <a:cs typeface="微软雅黑"/>
              </a:rPr>
              <a:t>=</a:t>
            </a:r>
            <a:r>
              <a:rPr sz="2925" spc="-37" baseline="-9971" dirty="0">
                <a:latin typeface="Symbol"/>
                <a:cs typeface="Symbol"/>
              </a:rPr>
              <a:t></a:t>
            </a:r>
            <a:endParaRPr sz="2925" baseline="-9971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05905" y="4368923"/>
            <a:ext cx="3513454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95"/>
              </a:spcBef>
            </a:pP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d</a:t>
            </a:r>
            <a:r>
              <a:rPr sz="2400" baseline="-20833" dirty="0">
                <a:solidFill>
                  <a:srgbClr val="1F517B"/>
                </a:solidFill>
                <a:latin typeface="微软雅黑"/>
                <a:cs typeface="微软雅黑"/>
              </a:rPr>
              <a:t>ij</a:t>
            </a:r>
            <a:r>
              <a:rPr sz="2400" spc="-165" baseline="-20833" dirty="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表示进程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p</a:t>
            </a:r>
            <a:r>
              <a:rPr sz="2400" spc="-15" baseline="-20833" dirty="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还需要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j</a:t>
            </a:r>
            <a:r>
              <a:rPr sz="2400" spc="-25" dirty="0">
                <a:solidFill>
                  <a:srgbClr val="1F517B"/>
                </a:solidFill>
                <a:latin typeface="微软雅黑"/>
                <a:cs typeface="微软雅黑"/>
              </a:rPr>
              <a:t>类资</a:t>
            </a:r>
            <a:r>
              <a:rPr sz="2400" spc="-20" dirty="0">
                <a:solidFill>
                  <a:srgbClr val="1F517B"/>
                </a:solidFill>
                <a:latin typeface="微软雅黑"/>
                <a:cs typeface="微软雅黑"/>
              </a:rPr>
              <a:t>源的数目。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20545" y="4297839"/>
            <a:ext cx="3756025" cy="1563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295" marR="30480">
              <a:lnSpc>
                <a:spcPct val="130000"/>
              </a:lnSpc>
              <a:spcBef>
                <a:spcPts val="95"/>
              </a:spcBef>
            </a:pP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r>
              <a:rPr sz="2400" baseline="-20833" dirty="0">
                <a:solidFill>
                  <a:srgbClr val="1F517B"/>
                </a:solidFill>
                <a:latin typeface="微软雅黑"/>
                <a:cs typeface="微软雅黑"/>
              </a:rPr>
              <a:t>ij </a:t>
            </a: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表示进程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p</a:t>
            </a:r>
            <a:r>
              <a:rPr sz="2400" spc="-15" baseline="-20833" dirty="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已占有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j</a:t>
            </a:r>
            <a:r>
              <a:rPr sz="2400" spc="-50" dirty="0">
                <a:solidFill>
                  <a:srgbClr val="1F517B"/>
                </a:solidFill>
                <a:latin typeface="微软雅黑"/>
                <a:cs typeface="微软雅黑"/>
              </a:rPr>
              <a:t>类</a:t>
            </a:r>
            <a:r>
              <a:rPr sz="2400" spc="-15" dirty="0">
                <a:solidFill>
                  <a:srgbClr val="1F517B"/>
                </a:solidFill>
                <a:latin typeface="微软雅黑"/>
                <a:cs typeface="微软雅黑"/>
              </a:rPr>
              <a:t>资源的数目。</a:t>
            </a:r>
            <a:endParaRPr sz="2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1739"/>
              </a:spcBef>
            </a:pPr>
            <a:r>
              <a:rPr sz="2400" b="1" dirty="0">
                <a:solidFill>
                  <a:srgbClr val="A40020"/>
                </a:solidFill>
                <a:latin typeface="微软雅黑"/>
                <a:cs typeface="微软雅黑"/>
              </a:rPr>
              <a:t>(3</a:t>
            </a:r>
            <a:r>
              <a:rPr sz="2400" b="1" spc="-10" dirty="0">
                <a:solidFill>
                  <a:srgbClr val="A40020"/>
                </a:solidFill>
                <a:latin typeface="微软雅黑"/>
                <a:cs typeface="微软雅黑"/>
              </a:rPr>
              <a:t>) 剩余资源向量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10077" y="5880608"/>
            <a:ext cx="3673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R={r</a:t>
            </a:r>
            <a:r>
              <a:rPr sz="2400" spc="-15" baseline="-20833" dirty="0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，r</a:t>
            </a:r>
            <a:r>
              <a:rPr sz="2400" spc="-15" baseline="-20833" dirty="0">
                <a:solidFill>
                  <a:srgbClr val="1F517B"/>
                </a:solidFill>
                <a:latin typeface="微软雅黑"/>
                <a:cs typeface="微软雅黑"/>
              </a:rPr>
              <a:t>2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，…，r</a:t>
            </a:r>
            <a:r>
              <a:rPr sz="2400" spc="-15" baseline="-20833" dirty="0">
                <a:solidFill>
                  <a:srgbClr val="1F517B"/>
                </a:solidFill>
                <a:latin typeface="微软雅黑"/>
                <a:cs typeface="微软雅黑"/>
              </a:rPr>
              <a:t>j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，…，r</a:t>
            </a:r>
            <a:r>
              <a:rPr sz="2400" spc="-15" baseline="-20833" dirty="0">
                <a:solidFill>
                  <a:srgbClr val="1F517B"/>
                </a:solidFill>
                <a:latin typeface="微软雅黑"/>
                <a:cs typeface="微软雅黑"/>
              </a:rPr>
              <a:t>m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}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834642" y="719709"/>
            <a:ext cx="5375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1F517B"/>
                </a:solidFill>
                <a:latin typeface="微软雅黑"/>
                <a:cs typeface="微软雅黑"/>
              </a:rPr>
              <a:t>假定一个系统包括</a:t>
            </a:r>
            <a:r>
              <a:rPr sz="2400" b="0" spc="-10" dirty="0">
                <a:solidFill>
                  <a:srgbClr val="1F517B"/>
                </a:solidFill>
                <a:latin typeface="微软雅黑"/>
                <a:cs typeface="微软雅黑"/>
              </a:rPr>
              <a:t>n</a:t>
            </a:r>
            <a:r>
              <a:rPr sz="2400" b="0" spc="-5" dirty="0">
                <a:solidFill>
                  <a:srgbClr val="1F517B"/>
                </a:solidFill>
                <a:latin typeface="微软雅黑"/>
                <a:cs typeface="微软雅黑"/>
              </a:rPr>
              <a:t>个进程和</a:t>
            </a:r>
            <a:r>
              <a:rPr sz="2400" b="0" spc="-10" dirty="0">
                <a:solidFill>
                  <a:srgbClr val="1F517B"/>
                </a:solidFill>
                <a:latin typeface="微软雅黑"/>
                <a:cs typeface="微软雅黑"/>
              </a:rPr>
              <a:t>m</a:t>
            </a:r>
            <a:r>
              <a:rPr sz="2400" b="0" spc="-15" dirty="0">
                <a:solidFill>
                  <a:srgbClr val="1F517B"/>
                </a:solidFill>
                <a:latin typeface="微软雅黑"/>
                <a:cs typeface="微软雅黑"/>
              </a:rPr>
              <a:t>类资源：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717" y="946861"/>
            <a:ext cx="3281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C00000"/>
                </a:solidFill>
              </a:rPr>
              <a:t>安全状态判断算法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110994" y="1722811"/>
            <a:ext cx="7824470" cy="384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marR="21590" indent="-228600">
              <a:lnSpc>
                <a:spcPct val="150100"/>
              </a:lnSpc>
              <a:spcBef>
                <a:spcPts val="100"/>
              </a:spcBef>
              <a:buSzPct val="96153"/>
              <a:buAutoNum type="arabicPeriod"/>
              <a:tabLst>
                <a:tab pos="299720" algn="l"/>
              </a:tabLst>
            </a:pPr>
            <a:r>
              <a:rPr sz="2600" spc="90" dirty="0">
                <a:solidFill>
                  <a:srgbClr val="1F517B"/>
                </a:solidFill>
                <a:latin typeface="微软雅黑"/>
                <a:cs typeface="微软雅黑"/>
              </a:rPr>
              <a:t>寻找一个没有标记的进程</a:t>
            </a:r>
            <a:r>
              <a:rPr sz="2600" spc="65" dirty="0">
                <a:solidFill>
                  <a:srgbClr val="1F517B"/>
                </a:solidFill>
                <a:latin typeface="微软雅黑"/>
                <a:cs typeface="微软雅黑"/>
              </a:rPr>
              <a:t>p</a:t>
            </a:r>
            <a:r>
              <a:rPr sz="2550" spc="97" baseline="-21241" dirty="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sz="2600" spc="70" dirty="0">
                <a:solidFill>
                  <a:srgbClr val="1F517B"/>
                </a:solidFill>
                <a:latin typeface="微软雅黑"/>
                <a:cs typeface="微软雅黑"/>
              </a:rPr>
              <a:t>，对于它而言资源请求</a:t>
            </a:r>
            <a:r>
              <a:rPr sz="2600" spc="-5" dirty="0">
                <a:solidFill>
                  <a:srgbClr val="1F517B"/>
                </a:solidFill>
                <a:latin typeface="微软雅黑"/>
                <a:cs typeface="微软雅黑"/>
              </a:rPr>
              <a:t>矩阵</a:t>
            </a:r>
            <a:r>
              <a:rPr sz="2600" spc="-10" dirty="0">
                <a:solidFill>
                  <a:srgbClr val="1F517B"/>
                </a:solidFill>
                <a:latin typeface="微软雅黑"/>
                <a:cs typeface="微软雅黑"/>
              </a:rPr>
              <a:t>D</a:t>
            </a:r>
            <a:r>
              <a:rPr sz="2600" dirty="0">
                <a:solidFill>
                  <a:srgbClr val="1F517B"/>
                </a:solidFill>
                <a:latin typeface="微软雅黑"/>
                <a:cs typeface="微软雅黑"/>
              </a:rPr>
              <a:t>的第i</a:t>
            </a:r>
            <a:r>
              <a:rPr sz="2600" spc="-15" dirty="0">
                <a:solidFill>
                  <a:srgbClr val="1F517B"/>
                </a:solidFill>
                <a:latin typeface="微软雅黑"/>
                <a:cs typeface="微软雅黑"/>
              </a:rPr>
              <a:t>行向量小于或等于剩余资源向量</a:t>
            </a:r>
            <a:r>
              <a:rPr sz="2600" spc="-25" dirty="0">
                <a:solidFill>
                  <a:srgbClr val="1F517B"/>
                </a:solidFill>
                <a:latin typeface="微软雅黑"/>
                <a:cs typeface="微软雅黑"/>
              </a:rPr>
              <a:t>R；</a:t>
            </a:r>
            <a:endParaRPr sz="2600">
              <a:latin typeface="微软雅黑"/>
              <a:cs typeface="微软雅黑"/>
            </a:endParaRPr>
          </a:p>
          <a:p>
            <a:pPr marL="254000" marR="17780" indent="-228600" algn="just">
              <a:lnSpc>
                <a:spcPct val="150000"/>
              </a:lnSpc>
              <a:spcBef>
                <a:spcPts val="994"/>
              </a:spcBef>
              <a:buSzPct val="96153"/>
              <a:buAutoNum type="arabicPeriod"/>
              <a:tabLst>
                <a:tab pos="299720" algn="l"/>
              </a:tabLst>
            </a:pPr>
            <a:r>
              <a:rPr sz="2600" spc="75" dirty="0">
                <a:solidFill>
                  <a:srgbClr val="1F517B"/>
                </a:solidFill>
                <a:latin typeface="微软雅黑"/>
                <a:cs typeface="微软雅黑"/>
              </a:rPr>
              <a:t>如果找到了这样的进程，则将资源分配矩阵</a:t>
            </a:r>
            <a:r>
              <a:rPr sz="2600" spc="70" dirty="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r>
              <a:rPr sz="2600" spc="80" dirty="0">
                <a:solidFill>
                  <a:srgbClr val="1F517B"/>
                </a:solidFill>
                <a:latin typeface="微软雅黑"/>
                <a:cs typeface="微软雅黑"/>
              </a:rPr>
              <a:t>的第</a:t>
            </a:r>
            <a:r>
              <a:rPr sz="2600" spc="-50" dirty="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sz="2600" spc="55" dirty="0">
                <a:solidFill>
                  <a:srgbClr val="1F517B"/>
                </a:solidFill>
                <a:latin typeface="微软雅黑"/>
                <a:cs typeface="微软雅黑"/>
              </a:rPr>
              <a:t>行向量加到</a:t>
            </a:r>
            <a:r>
              <a:rPr sz="2600" spc="75" dirty="0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r>
              <a:rPr sz="2600" spc="55" dirty="0">
                <a:solidFill>
                  <a:srgbClr val="1F517B"/>
                </a:solidFill>
                <a:latin typeface="微软雅黑"/>
                <a:cs typeface="微软雅黑"/>
              </a:rPr>
              <a:t>中，标记该进程，并转到第</a:t>
            </a:r>
            <a:r>
              <a:rPr sz="2600" spc="65" dirty="0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r>
              <a:rPr sz="2600" spc="30" dirty="0">
                <a:solidFill>
                  <a:srgbClr val="1F517B"/>
                </a:solidFill>
                <a:latin typeface="微软雅黑"/>
                <a:cs typeface="微软雅黑"/>
              </a:rPr>
              <a:t>步；如果</a:t>
            </a:r>
            <a:r>
              <a:rPr sz="2600" spc="-15" dirty="0">
                <a:solidFill>
                  <a:srgbClr val="1F517B"/>
                </a:solidFill>
                <a:latin typeface="微软雅黑"/>
                <a:cs typeface="微软雅黑"/>
              </a:rPr>
              <a:t>找不到这样的进程，则转到第</a:t>
            </a:r>
            <a:r>
              <a:rPr sz="2600" spc="-10" dirty="0">
                <a:solidFill>
                  <a:srgbClr val="1F517B"/>
                </a:solidFill>
                <a:latin typeface="微软雅黑"/>
                <a:cs typeface="微软雅黑"/>
              </a:rPr>
              <a:t>3</a:t>
            </a:r>
            <a:r>
              <a:rPr sz="2600" spc="-35" dirty="0">
                <a:solidFill>
                  <a:srgbClr val="1F517B"/>
                </a:solidFill>
                <a:latin typeface="微软雅黑"/>
                <a:cs typeface="微软雅黑"/>
              </a:rPr>
              <a:t>步；</a:t>
            </a:r>
            <a:endParaRPr sz="2600">
              <a:latin typeface="微软雅黑"/>
              <a:cs typeface="微软雅黑"/>
            </a:endParaRPr>
          </a:p>
          <a:p>
            <a:pPr marL="299085" indent="-274320">
              <a:lnSpc>
                <a:spcPct val="100000"/>
              </a:lnSpc>
              <a:spcBef>
                <a:spcPts val="2560"/>
              </a:spcBef>
              <a:buSzPct val="96153"/>
              <a:buAutoNum type="arabicPeriod"/>
              <a:tabLst>
                <a:tab pos="299720" algn="l"/>
              </a:tabLst>
            </a:pPr>
            <a:r>
              <a:rPr sz="2600" spc="-15" dirty="0">
                <a:solidFill>
                  <a:srgbClr val="1F517B"/>
                </a:solidFill>
                <a:latin typeface="微软雅黑"/>
                <a:cs typeface="微软雅黑"/>
              </a:rPr>
              <a:t>如果所有进程均被标记，则系统处于</a:t>
            </a:r>
            <a:r>
              <a:rPr sz="2600" b="1" spc="-15" dirty="0">
                <a:solidFill>
                  <a:srgbClr val="C00000"/>
                </a:solidFill>
                <a:latin typeface="微软雅黑"/>
                <a:cs typeface="微软雅黑"/>
              </a:rPr>
              <a:t>安全状态</a:t>
            </a:r>
            <a:r>
              <a:rPr sz="2600" spc="-50" dirty="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792861"/>
            <a:ext cx="2730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>
                <a:solidFill>
                  <a:srgbClr val="000099"/>
                </a:solidFill>
              </a:rPr>
              <a:t>银行家算法举例</a:t>
            </a:r>
            <a:r>
              <a:rPr spc="-50" dirty="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7592" y="1453895"/>
            <a:ext cx="8027670" cy="105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900"/>
              </a:lnSpc>
              <a:spcBef>
                <a:spcPts val="100"/>
              </a:spcBef>
            </a:pP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系统拥有某类资源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10</a:t>
            </a:r>
            <a:r>
              <a:rPr sz="2400" spc="-5" dirty="0">
                <a:solidFill>
                  <a:srgbClr val="1F517B"/>
                </a:solidFill>
                <a:latin typeface="微软雅黑"/>
                <a:cs typeface="微软雅黑"/>
              </a:rPr>
              <a:t>个，现有进程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P</a:t>
            </a: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、Q、R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共享该类资源，</a:t>
            </a:r>
            <a:r>
              <a:rPr sz="2400" spc="-5" dirty="0">
                <a:solidFill>
                  <a:srgbClr val="1F517B"/>
                </a:solidFill>
                <a:latin typeface="微软雅黑"/>
                <a:cs typeface="微软雅黑"/>
              </a:rPr>
              <a:t>它们申请该类资源的最大需求量如下：</a:t>
            </a:r>
            <a:endParaRPr sz="240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03396" y="2919147"/>
          <a:ext cx="5309235" cy="1624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6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25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进程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1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最大需求量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1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已占有资源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现申请资源个数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P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1435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4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35496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1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0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Q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4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14287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2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35433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1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0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R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9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14287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2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35496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1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0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077592" y="4935423"/>
            <a:ext cx="8255000" cy="97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100"/>
              </a:lnSpc>
              <a:spcBef>
                <a:spcPts val="100"/>
              </a:spcBef>
            </a:pPr>
            <a:r>
              <a:rPr sz="2400" spc="-5" dirty="0">
                <a:solidFill>
                  <a:srgbClr val="1F517B"/>
                </a:solidFill>
                <a:latin typeface="微软雅黑"/>
                <a:cs typeface="微软雅黑"/>
              </a:rPr>
              <a:t>当这些进程动态申请资源时，按银行家算法应如何分配，能保</a:t>
            </a: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证不发生死锁。</a:t>
            </a:r>
            <a:r>
              <a:rPr sz="2400" spc="-10" dirty="0">
                <a:solidFill>
                  <a:srgbClr val="C00000"/>
                </a:solidFill>
                <a:latin typeface="微软雅黑"/>
                <a:cs typeface="微软雅黑"/>
              </a:rPr>
              <a:t>是否存在安全序列？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03396" y="2912797"/>
          <a:ext cx="5285740" cy="1624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25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进程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最大需求量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已占有资源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1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现申请资源个数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P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L="15494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4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R="36639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1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Q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5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L="1549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2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R="36639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1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R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3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L="1549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2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R="36639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1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3208" y="792861"/>
            <a:ext cx="2730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>
                <a:solidFill>
                  <a:srgbClr val="000099"/>
                </a:solidFill>
              </a:rPr>
              <a:t>银行家算法举例</a:t>
            </a:r>
            <a:r>
              <a:rPr spc="-50" dirty="0">
                <a:solidFill>
                  <a:srgbClr val="000099"/>
                </a:solidFill>
              </a:rPr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7592" y="1453895"/>
            <a:ext cx="8027670" cy="105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900"/>
              </a:lnSpc>
              <a:spcBef>
                <a:spcPts val="100"/>
              </a:spcBef>
            </a:pP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系统拥有某类资源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10</a:t>
            </a:r>
            <a:r>
              <a:rPr sz="2400" spc="-5" dirty="0">
                <a:solidFill>
                  <a:srgbClr val="1F517B"/>
                </a:solidFill>
                <a:latin typeface="微软雅黑"/>
                <a:cs typeface="微软雅黑"/>
              </a:rPr>
              <a:t>个，现有进程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P</a:t>
            </a: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、Q、R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共享该类资源，</a:t>
            </a:r>
            <a:r>
              <a:rPr sz="2400" spc="-5" dirty="0">
                <a:solidFill>
                  <a:srgbClr val="1F517B"/>
                </a:solidFill>
                <a:latin typeface="微软雅黑"/>
                <a:cs typeface="微软雅黑"/>
              </a:rPr>
              <a:t>它们申请该类资源的最大需求量如下：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8370" y="4935423"/>
            <a:ext cx="7950200" cy="97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100"/>
              </a:lnSpc>
              <a:spcBef>
                <a:spcPts val="100"/>
              </a:spcBef>
            </a:pPr>
            <a:r>
              <a:rPr sz="2400" spc="-5" dirty="0">
                <a:solidFill>
                  <a:srgbClr val="1F517B"/>
                </a:solidFill>
                <a:latin typeface="微软雅黑"/>
                <a:cs typeface="微软雅黑"/>
              </a:rPr>
              <a:t>当这些进程动态申请资源时，按银行家算法应如何分配，能</a:t>
            </a: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保证不发生死锁。</a:t>
            </a:r>
            <a:r>
              <a:rPr sz="2400" spc="-10" dirty="0">
                <a:solidFill>
                  <a:srgbClr val="C00000"/>
                </a:solidFill>
                <a:latin typeface="微软雅黑"/>
                <a:cs typeface="微软雅黑"/>
              </a:rPr>
              <a:t>是否存在安全序列？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594" y="915161"/>
            <a:ext cx="368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C00000"/>
                </a:solidFill>
              </a:rPr>
              <a:t>死锁的检测和解除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212594" y="1848617"/>
            <a:ext cx="7846059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对资源的分配不加任何限制，也不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采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取死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锁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避免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措</a:t>
            </a: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施。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系统定时地运行一个“死锁检测”程序，判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断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系统内是否已出现死锁，如果检测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到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系统</a:t>
            </a:r>
            <a:r>
              <a:rPr sz="2800" spc="-10" dirty="0">
                <a:solidFill>
                  <a:srgbClr val="1F517B"/>
                </a:solidFill>
                <a:latin typeface="微软雅黑"/>
                <a:cs typeface="微软雅黑"/>
              </a:rPr>
              <a:t>已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发生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了</a:t>
            </a: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死锁，再采取措施解除它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1995" y="788034"/>
            <a:ext cx="6126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C00000"/>
                </a:solidFill>
              </a:rPr>
              <a:t>基于资源分配图检测系统死锁状态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991995" y="1546986"/>
            <a:ext cx="799973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205740" indent="-51562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①</a:t>
            </a:r>
            <a:r>
              <a:rPr sz="2800" dirty="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如果进程</a:t>
            </a:r>
            <a:r>
              <a:rPr sz="2800" spc="-20" dirty="0">
                <a:solidFill>
                  <a:srgbClr val="1F517B"/>
                </a:solidFill>
                <a:latin typeface="微软雅黑"/>
                <a:cs typeface="微软雅黑"/>
              </a:rPr>
              <a:t>-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资源分配图中无环路，则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此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时系</a:t>
            </a: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统没有发生死锁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527685" marR="5080" indent="-515620">
              <a:lnSpc>
                <a:spcPct val="100000"/>
              </a:lnSpc>
              <a:spcBef>
                <a:spcPts val="1680"/>
              </a:spcBef>
              <a:tabLst>
                <a:tab pos="527685" algn="l"/>
              </a:tabLst>
            </a:pP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②</a:t>
            </a:r>
            <a:r>
              <a:rPr sz="2800" dirty="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如果进程</a:t>
            </a:r>
            <a:r>
              <a:rPr sz="2800" spc="-20" dirty="0">
                <a:solidFill>
                  <a:srgbClr val="1F517B"/>
                </a:solidFill>
                <a:latin typeface="微软雅黑"/>
                <a:cs typeface="微软雅黑"/>
              </a:rPr>
              <a:t>-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资源分配图中有环路，且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每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个资</a:t>
            </a: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源类中仅有一个资源，则系统中发生了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死</a:t>
            </a: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锁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，此</a:t>
            </a: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环路是系统发生死锁的充要条件，环路中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程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便为死锁进程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527685" marR="5080" indent="-515620">
              <a:lnSpc>
                <a:spcPct val="100000"/>
              </a:lnSpc>
              <a:spcBef>
                <a:spcPts val="1685"/>
              </a:spcBef>
              <a:tabLst>
                <a:tab pos="527685" algn="l"/>
              </a:tabLst>
            </a:pP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③</a:t>
            </a:r>
            <a:r>
              <a:rPr sz="2800" dirty="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如果进程</a:t>
            </a:r>
            <a:r>
              <a:rPr sz="2800" spc="-20" dirty="0">
                <a:solidFill>
                  <a:srgbClr val="1F517B"/>
                </a:solidFill>
                <a:latin typeface="微软雅黑"/>
                <a:cs typeface="微软雅黑"/>
              </a:rPr>
              <a:t>-</a:t>
            </a: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资源分配图中有环路，且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涉</a:t>
            </a:r>
            <a:r>
              <a:rPr sz="2800" spc="-40" dirty="0">
                <a:solidFill>
                  <a:srgbClr val="1F517B"/>
                </a:solidFill>
                <a:latin typeface="微软雅黑"/>
                <a:cs typeface="微软雅黑"/>
              </a:rPr>
              <a:t>及的资源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类中有多个资源，则环路的存在只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产生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死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锁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必要条件而不是充分条件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454" y="695705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C00000"/>
                </a:solidFill>
              </a:rPr>
              <a:t>死锁的解除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23085" y="1352194"/>
            <a:ext cx="8521065" cy="46748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527685" algn="l"/>
              </a:tabLst>
            </a:pP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①</a:t>
            </a:r>
            <a:r>
              <a:rPr sz="2800" dirty="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立即结束所有进程的执行，并重启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操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作系统。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27685" algn="l"/>
              </a:tabLst>
            </a:pP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②</a:t>
            </a:r>
            <a:r>
              <a:rPr sz="2800" dirty="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撤销陷于死锁的所有进程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527685" marR="5080" indent="-515620">
              <a:lnSpc>
                <a:spcPct val="125000"/>
              </a:lnSpc>
              <a:spcBef>
                <a:spcPts val="600"/>
              </a:spcBef>
              <a:tabLst>
                <a:tab pos="527685" algn="l"/>
              </a:tabLst>
            </a:pP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③</a:t>
            </a:r>
            <a:r>
              <a:rPr sz="2800" dirty="0">
                <a:solidFill>
                  <a:srgbClr val="1F517B"/>
                </a:solidFill>
                <a:latin typeface="微软雅黑"/>
                <a:cs typeface="微软雅黑"/>
              </a:rPr>
              <a:t>	逐个撤销陷于死锁的进程，回收其资源，直至死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锁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解除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527685" marR="12065" indent="-515620">
              <a:lnSpc>
                <a:spcPct val="125099"/>
              </a:lnSpc>
              <a:spcBef>
                <a:spcPts val="600"/>
              </a:spcBef>
              <a:tabLst>
                <a:tab pos="527685" algn="l"/>
              </a:tabLst>
            </a:pP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④</a:t>
            </a:r>
            <a:r>
              <a:rPr sz="2800" dirty="0">
                <a:solidFill>
                  <a:srgbClr val="1F517B"/>
                </a:solidFill>
                <a:latin typeface="微软雅黑"/>
                <a:cs typeface="微软雅黑"/>
              </a:rPr>
              <a:t>	剥夺陷于死锁的进程占用的资源，但并不撤销它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直至死锁解除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527685" marR="13335" indent="-515620">
              <a:lnSpc>
                <a:spcPct val="125099"/>
              </a:lnSpc>
              <a:spcBef>
                <a:spcPts val="595"/>
              </a:spcBef>
              <a:tabLst>
                <a:tab pos="527685" algn="l"/>
              </a:tabLst>
            </a:pP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⑤</a:t>
            </a:r>
            <a:r>
              <a:rPr sz="2800" dirty="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sz="2800" spc="-20" dirty="0">
                <a:solidFill>
                  <a:srgbClr val="1F517B"/>
                </a:solidFill>
                <a:latin typeface="微软雅黑"/>
                <a:cs typeface="微软雅黑"/>
              </a:rPr>
              <a:t>根据系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sz="2800" spc="-20" dirty="0">
                <a:solidFill>
                  <a:srgbClr val="1F517B"/>
                </a:solidFill>
                <a:latin typeface="微软雅黑"/>
                <a:cs typeface="微软雅黑"/>
              </a:rPr>
              <a:t>保存</a:t>
            </a:r>
            <a:r>
              <a:rPr sz="2800" dirty="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sz="2800" spc="-10" dirty="0">
                <a:solidFill>
                  <a:srgbClr val="1F517B"/>
                </a:solidFill>
                <a:latin typeface="微软雅黑"/>
                <a:cs typeface="微软雅黑"/>
              </a:rPr>
              <a:t>checkpoint</a:t>
            </a:r>
            <a:r>
              <a:rPr sz="2800" spc="-20" dirty="0">
                <a:solidFill>
                  <a:srgbClr val="1F517B"/>
                </a:solidFill>
                <a:latin typeface="微软雅黑"/>
                <a:cs typeface="微软雅黑"/>
              </a:rPr>
              <a:t>，让所有进</a:t>
            </a:r>
            <a:r>
              <a:rPr sz="2800" spc="-30" dirty="0">
                <a:solidFill>
                  <a:srgbClr val="1F517B"/>
                </a:solidFill>
                <a:latin typeface="微软雅黑"/>
                <a:cs typeface="微软雅黑"/>
              </a:rPr>
              <a:t>程回退，直</a:t>
            </a:r>
            <a:r>
              <a:rPr sz="2800" spc="-35" dirty="0">
                <a:solidFill>
                  <a:srgbClr val="1F517B"/>
                </a:solidFill>
                <a:latin typeface="微软雅黑"/>
                <a:cs typeface="微软雅黑"/>
              </a:rPr>
              <a:t>到足以解除死锁</a:t>
            </a:r>
            <a:r>
              <a:rPr sz="2800" spc="-50" dirty="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1995" y="897458"/>
            <a:ext cx="4140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5" dirty="0">
                <a:solidFill>
                  <a:srgbClr val="C00000"/>
                </a:solidFill>
                <a:latin typeface="微软雅黑"/>
                <a:cs typeface="微软雅黑"/>
              </a:rPr>
              <a:t>哲学家吃通心面问题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9985" y="1717417"/>
            <a:ext cx="4351655" cy="41230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20000"/>
              </a:lnSpc>
              <a:spcBef>
                <a:spcPts val="95"/>
              </a:spcBef>
              <a:buSzPct val="89583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solidFill>
                  <a:srgbClr val="1F517B"/>
                </a:solidFill>
                <a:latin typeface="微软雅黑"/>
                <a:cs typeface="微软雅黑"/>
              </a:rPr>
              <a:t>五个哲学家围坐在一圆桌旁，桌中央有一盘通心面，每人面前有一只空盘子，每两人之间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放一把叉子。</a:t>
            </a:r>
            <a:endParaRPr sz="2400">
              <a:latin typeface="微软雅黑"/>
              <a:cs typeface="微软雅黑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580"/>
              </a:spcBef>
              <a:buSzPct val="89583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solidFill>
                  <a:srgbClr val="1F517B"/>
                </a:solidFill>
                <a:latin typeface="微软雅黑"/>
                <a:cs typeface="微软雅黑"/>
              </a:rPr>
              <a:t>每个哲学家思考、饥饿、然后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吃通心面。</a:t>
            </a:r>
            <a:endParaRPr sz="2400">
              <a:latin typeface="微软雅黑"/>
              <a:cs typeface="微软雅黑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575"/>
              </a:spcBef>
              <a:buSzPct val="89583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solidFill>
                  <a:srgbClr val="1F517B"/>
                </a:solidFill>
                <a:latin typeface="微软雅黑"/>
                <a:cs typeface="微软雅黑"/>
              </a:rPr>
              <a:t>为了吃面，每个哲学家必须获得两把叉子，且每人只能直接从自己左边或右边去取叉子。</a:t>
            </a:r>
            <a:endParaRPr sz="2400">
              <a:latin typeface="微软雅黑"/>
              <a:cs typeface="微软雅黑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5960" y="2074164"/>
            <a:ext cx="3389376" cy="34945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58140" y="219456"/>
            <a:ext cx="2597785" cy="787400"/>
            <a:chOff x="358140" y="219456"/>
            <a:chExt cx="2597785" cy="787400"/>
          </a:xfrm>
        </p:grpSpPr>
        <p:sp>
          <p:nvSpPr>
            <p:cNvPr id="12" name="object 12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" y="219456"/>
              <a:ext cx="2597658" cy="787146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>
                <a:solidFill>
                  <a:srgbClr val="1F517B"/>
                </a:solidFill>
              </a:rPr>
              <a:t>资源管理目</a:t>
            </a:r>
            <a:r>
              <a:rPr spc="-50" dirty="0">
                <a:solidFill>
                  <a:srgbClr val="1F517B"/>
                </a:solidFill>
              </a:rPr>
              <a:t>标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90396" y="1710055"/>
            <a:ext cx="9735820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5"/>
              </a:spcBef>
              <a:buClr>
                <a:srgbClr val="990033"/>
              </a:buClr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sz="2600" spc="-5" dirty="0">
                <a:latin typeface="微软雅黑"/>
                <a:cs typeface="微软雅黑"/>
              </a:rPr>
              <a:t>保证资源的高利用率；</a:t>
            </a:r>
            <a:endParaRPr sz="2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990033"/>
              </a:buClr>
              <a:buFont typeface="Wingdings"/>
              <a:buChar char=""/>
            </a:pPr>
            <a:endParaRPr sz="1650">
              <a:latin typeface="微软雅黑"/>
              <a:cs typeface="微软雅黑"/>
            </a:endParaRPr>
          </a:p>
          <a:p>
            <a:pPr marL="469265" indent="-457200">
              <a:lnSpc>
                <a:spcPct val="100000"/>
              </a:lnSpc>
              <a:buClr>
                <a:srgbClr val="990033"/>
              </a:buClr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sz="2600" spc="-20" dirty="0">
                <a:latin typeface="微软雅黑"/>
                <a:cs typeface="微软雅黑"/>
              </a:rPr>
              <a:t>在“合理”时间内使所有顾客有获得所需资源的机会；</a:t>
            </a:r>
            <a:r>
              <a:rPr sz="2600" b="1" dirty="0">
                <a:solidFill>
                  <a:srgbClr val="C00000"/>
                </a:solidFill>
                <a:latin typeface="微软雅黑"/>
                <a:cs typeface="微软雅黑"/>
              </a:rPr>
              <a:t>（</a:t>
            </a:r>
            <a:r>
              <a:rPr sz="2600" b="1" spc="-10" dirty="0">
                <a:solidFill>
                  <a:srgbClr val="C00000"/>
                </a:solidFill>
                <a:latin typeface="微软雅黑"/>
                <a:cs typeface="微软雅黑"/>
              </a:rPr>
              <a:t>饥饿</a:t>
            </a:r>
            <a:r>
              <a:rPr sz="2600" b="1" spc="-50" dirty="0">
                <a:solidFill>
                  <a:srgbClr val="C00000"/>
                </a:solidFill>
                <a:latin typeface="微软雅黑"/>
                <a:cs typeface="微软雅黑"/>
              </a:rPr>
              <a:t>）</a:t>
            </a:r>
            <a:endParaRPr sz="2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990033"/>
              </a:buClr>
              <a:buFont typeface="Wingdings"/>
              <a:buChar char=""/>
            </a:pPr>
            <a:endParaRPr sz="1650">
              <a:latin typeface="微软雅黑"/>
              <a:cs typeface="微软雅黑"/>
            </a:endParaRPr>
          </a:p>
          <a:p>
            <a:pPr marL="469265" indent="-457200">
              <a:lnSpc>
                <a:spcPct val="100000"/>
              </a:lnSpc>
              <a:buClr>
                <a:srgbClr val="990033"/>
              </a:buClr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sz="2600" spc="-15" dirty="0">
                <a:latin typeface="微软雅黑"/>
                <a:cs typeface="微软雅黑"/>
              </a:rPr>
              <a:t>对不可共享的资源实施互斥使用；</a:t>
            </a:r>
            <a:endParaRPr sz="2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990033"/>
              </a:buClr>
              <a:buFont typeface="Wingdings"/>
              <a:buChar char=""/>
            </a:pPr>
            <a:endParaRPr sz="1650">
              <a:latin typeface="微软雅黑"/>
              <a:cs typeface="微软雅黑"/>
            </a:endParaRPr>
          </a:p>
          <a:p>
            <a:pPr marL="469265" indent="-457200"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sz="2600" spc="-5" dirty="0">
                <a:latin typeface="微软雅黑"/>
                <a:cs typeface="微软雅黑"/>
              </a:rPr>
              <a:t>防止由资源分配不当而引起的</a:t>
            </a:r>
            <a:r>
              <a:rPr sz="2600" b="1" spc="-10" dirty="0">
                <a:solidFill>
                  <a:srgbClr val="C00000"/>
                </a:solidFill>
                <a:latin typeface="微软雅黑"/>
                <a:cs typeface="微软雅黑"/>
              </a:rPr>
              <a:t>死锁</a:t>
            </a:r>
            <a:r>
              <a:rPr sz="2600" spc="-50" dirty="0"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262" y="524002"/>
            <a:ext cx="442595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07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semaphore</a:t>
            </a:r>
            <a:r>
              <a:rPr sz="2400" spc="-40" dirty="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fork[5]={1}; cobegin</a:t>
            </a:r>
            <a:endParaRPr sz="2400">
              <a:latin typeface="微软雅黑"/>
              <a:cs typeface="微软雅黑"/>
            </a:endParaRPr>
          </a:p>
          <a:p>
            <a:pPr marL="373380">
              <a:lnSpc>
                <a:spcPct val="100000"/>
              </a:lnSpc>
              <a:tabLst>
                <a:tab pos="1750060" algn="l"/>
              </a:tabLst>
            </a:pPr>
            <a:r>
              <a:rPr sz="2400" spc="-20" dirty="0">
                <a:solidFill>
                  <a:srgbClr val="1F517B"/>
                </a:solidFill>
                <a:latin typeface="微软雅黑"/>
                <a:cs typeface="微软雅黑"/>
              </a:rPr>
              <a:t>Pi()</a:t>
            </a: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	//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 i=0,1,2,3,4</a:t>
            </a:r>
            <a:endParaRPr sz="2400">
              <a:latin typeface="微软雅黑"/>
              <a:cs typeface="微软雅黑"/>
            </a:endParaRPr>
          </a:p>
          <a:p>
            <a:pPr marL="373380">
              <a:lnSpc>
                <a:spcPct val="100000"/>
              </a:lnSpc>
            </a:pP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{</a:t>
            </a:r>
            <a:endParaRPr sz="2400">
              <a:latin typeface="微软雅黑"/>
              <a:cs typeface="微软雅黑"/>
            </a:endParaRPr>
          </a:p>
          <a:p>
            <a:pPr marL="918210">
              <a:lnSpc>
                <a:spcPct val="100000"/>
              </a:lnSpc>
            </a:pP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while</a:t>
            </a:r>
            <a:r>
              <a:rPr sz="2400" spc="-15" dirty="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(true)</a:t>
            </a:r>
            <a:endParaRPr sz="2400">
              <a:latin typeface="微软雅黑"/>
              <a:cs typeface="微软雅黑"/>
            </a:endParaRPr>
          </a:p>
          <a:p>
            <a:pPr marL="918210">
              <a:lnSpc>
                <a:spcPct val="100000"/>
              </a:lnSpc>
            </a:pP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{</a:t>
            </a:r>
            <a:endParaRPr sz="2400">
              <a:latin typeface="微软雅黑"/>
              <a:cs typeface="微软雅黑"/>
            </a:endParaRPr>
          </a:p>
          <a:p>
            <a:pPr marL="1278890" marR="1577975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solidFill>
                  <a:srgbClr val="1F517B"/>
                </a:solidFill>
                <a:latin typeface="微软雅黑"/>
                <a:cs typeface="微软雅黑"/>
              </a:rPr>
              <a:t>思考；</a:t>
            </a:r>
            <a:r>
              <a:rPr sz="2400" spc="-50" dirty="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P(fork[i])；</a:t>
            </a:r>
            <a:endParaRPr sz="2400">
              <a:latin typeface="微软雅黑"/>
              <a:cs typeface="微软雅黑"/>
            </a:endParaRPr>
          </a:p>
          <a:p>
            <a:pPr marL="1278890" marR="5080">
              <a:lnSpc>
                <a:spcPct val="100000"/>
              </a:lnSpc>
            </a:pP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P(fork[(i+1)mod</a:t>
            </a:r>
            <a:r>
              <a:rPr sz="2400" spc="-15" dirty="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sz="2400" spc="-20" dirty="0">
                <a:solidFill>
                  <a:srgbClr val="1F517B"/>
                </a:solidFill>
                <a:latin typeface="微软雅黑"/>
                <a:cs typeface="微软雅黑"/>
              </a:rPr>
              <a:t>5])；吃通心面；</a:t>
            </a:r>
            <a:r>
              <a:rPr sz="2400" spc="-50" dirty="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V(fork[i])； </a:t>
            </a: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V(fork[(i+1)mod</a:t>
            </a:r>
            <a:r>
              <a:rPr sz="2400" spc="-25" dirty="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sz="2400" spc="-20" dirty="0">
                <a:solidFill>
                  <a:srgbClr val="1F517B"/>
                </a:solidFill>
                <a:latin typeface="微软雅黑"/>
                <a:cs typeface="微软雅黑"/>
              </a:rPr>
              <a:t>5])；</a:t>
            </a:r>
            <a:endParaRPr sz="2400">
              <a:latin typeface="微软雅黑"/>
              <a:cs typeface="微软雅黑"/>
            </a:endParaRPr>
          </a:p>
          <a:p>
            <a:pPr marL="918210">
              <a:lnSpc>
                <a:spcPct val="100000"/>
              </a:lnSpc>
            </a:pP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}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425" y="5280152"/>
            <a:ext cx="12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}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4262" y="5645911"/>
            <a:ext cx="1000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coend;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3927" y="5323433"/>
            <a:ext cx="36309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/>
                <a:cs typeface="微软雅黑"/>
              </a:rPr>
              <a:t>Q：</a:t>
            </a:r>
            <a:r>
              <a:rPr sz="2400" b="1" spc="-5" dirty="0">
                <a:solidFill>
                  <a:srgbClr val="C00000"/>
                </a:solidFill>
                <a:latin typeface="微软雅黑"/>
                <a:cs typeface="微软雅黑"/>
              </a:rPr>
              <a:t>此解法存在什么问题？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257" y="904747"/>
            <a:ext cx="3933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/>
                <a:cs typeface="微软雅黑"/>
              </a:rPr>
              <a:t>Q：</a:t>
            </a:r>
            <a:r>
              <a:rPr sz="2400" b="1" spc="-5" dirty="0">
                <a:solidFill>
                  <a:srgbClr val="C00000"/>
                </a:solidFill>
                <a:latin typeface="微软雅黑"/>
                <a:cs typeface="微软雅黑"/>
              </a:rPr>
              <a:t>有什么避免死锁的方法？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257" y="2002282"/>
            <a:ext cx="4331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微软雅黑"/>
                <a:cs typeface="微软雅黑"/>
              </a:rPr>
              <a:t>至多允许四个哲学家同时吃；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257" y="2367660"/>
            <a:ext cx="402590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微软雅黑"/>
                <a:cs typeface="微软雅黑"/>
              </a:rPr>
              <a:t>奇数号先取左手边的叉子，偶数号先取右手边的叉子；</a:t>
            </a:r>
            <a:endParaRPr sz="2400">
              <a:latin typeface="微软雅黑"/>
              <a:cs typeface="微软雅黑"/>
            </a:endParaRPr>
          </a:p>
          <a:p>
            <a:pPr marL="355600" marR="5080" indent="-34290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微软雅黑"/>
                <a:cs typeface="微软雅黑"/>
              </a:rPr>
              <a:t>每个哲学家取到手边的两把叉子才吃，否则一把叉子也</a:t>
            </a:r>
            <a:r>
              <a:rPr sz="2400" spc="-20" dirty="0">
                <a:latin typeface="微软雅黑"/>
                <a:cs typeface="微软雅黑"/>
              </a:rPr>
              <a:t>不取。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96028" y="688848"/>
            <a:ext cx="6993890" cy="5553710"/>
            <a:chOff x="4796028" y="688848"/>
            <a:chExt cx="6993890" cy="5553710"/>
          </a:xfrm>
        </p:grpSpPr>
        <p:sp>
          <p:nvSpPr>
            <p:cNvPr id="6" name="object 6"/>
            <p:cNvSpPr/>
            <p:nvPr/>
          </p:nvSpPr>
          <p:spPr>
            <a:xfrm>
              <a:off x="4800600" y="693420"/>
              <a:ext cx="6985000" cy="5544820"/>
            </a:xfrm>
            <a:custGeom>
              <a:avLst/>
              <a:gdLst/>
              <a:ahLst/>
              <a:cxnLst/>
              <a:rect l="l" t="t" r="r" b="b"/>
              <a:pathLst>
                <a:path w="6985000" h="5544820">
                  <a:moveTo>
                    <a:pt x="6984492" y="0"/>
                  </a:moveTo>
                  <a:lnTo>
                    <a:pt x="0" y="0"/>
                  </a:lnTo>
                  <a:lnTo>
                    <a:pt x="0" y="5544311"/>
                  </a:lnTo>
                  <a:lnTo>
                    <a:pt x="6984492" y="5544311"/>
                  </a:lnTo>
                  <a:lnTo>
                    <a:pt x="6984492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00600" y="693420"/>
              <a:ext cx="6985000" cy="5544820"/>
            </a:xfrm>
            <a:custGeom>
              <a:avLst/>
              <a:gdLst/>
              <a:ahLst/>
              <a:cxnLst/>
              <a:rect l="l" t="t" r="r" b="b"/>
              <a:pathLst>
                <a:path w="6985000" h="5544820">
                  <a:moveTo>
                    <a:pt x="0" y="5544311"/>
                  </a:moveTo>
                  <a:lnTo>
                    <a:pt x="6984492" y="5544311"/>
                  </a:lnTo>
                  <a:lnTo>
                    <a:pt x="6984492" y="0"/>
                  </a:lnTo>
                  <a:lnTo>
                    <a:pt x="0" y="0"/>
                  </a:lnTo>
                  <a:lnTo>
                    <a:pt x="0" y="5544311"/>
                  </a:lnTo>
                  <a:close/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79340" y="667588"/>
            <a:ext cx="3389629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semaphore</a:t>
            </a:r>
            <a:r>
              <a:rPr sz="2400" spc="-55" dirty="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fork[5]={1};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cobegin</a:t>
            </a:r>
            <a:endParaRPr sz="2400">
              <a:latin typeface="微软雅黑"/>
              <a:cs typeface="微软雅黑"/>
            </a:endParaRPr>
          </a:p>
          <a:p>
            <a:pPr marL="373380">
              <a:lnSpc>
                <a:spcPct val="100000"/>
              </a:lnSpc>
              <a:tabLst>
                <a:tab pos="1750060" algn="l"/>
              </a:tabLst>
            </a:pPr>
            <a:r>
              <a:rPr sz="2400" spc="-20" dirty="0">
                <a:solidFill>
                  <a:srgbClr val="1F517B"/>
                </a:solidFill>
                <a:latin typeface="微软雅黑"/>
                <a:cs typeface="微软雅黑"/>
              </a:rPr>
              <a:t>Pi()</a:t>
            </a: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	//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 i=0,1,2,3</a:t>
            </a:r>
            <a:endParaRPr sz="2400">
              <a:latin typeface="微软雅黑"/>
              <a:cs typeface="微软雅黑"/>
            </a:endParaRPr>
          </a:p>
          <a:p>
            <a:pPr marL="373380">
              <a:lnSpc>
                <a:spcPct val="100000"/>
              </a:lnSpc>
            </a:pP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{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84596" y="2131567"/>
            <a:ext cx="587438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while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 (true)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{</a:t>
            </a:r>
            <a:endParaRPr sz="2400">
              <a:latin typeface="微软雅黑"/>
              <a:cs typeface="微软雅黑"/>
            </a:endParaRPr>
          </a:p>
          <a:p>
            <a:pPr marL="373380">
              <a:lnSpc>
                <a:spcPct val="100000"/>
              </a:lnSpc>
            </a:pPr>
            <a:r>
              <a:rPr sz="2400" spc="-20" dirty="0">
                <a:solidFill>
                  <a:srgbClr val="1F517B"/>
                </a:solidFill>
                <a:latin typeface="微软雅黑"/>
                <a:cs typeface="微软雅黑"/>
              </a:rPr>
              <a:t>思考；</a:t>
            </a:r>
            <a:endParaRPr sz="2400">
              <a:latin typeface="微软雅黑"/>
              <a:cs typeface="微软雅黑"/>
            </a:endParaRPr>
          </a:p>
          <a:p>
            <a:pPr marL="373380" marR="5080">
              <a:lnSpc>
                <a:spcPct val="100000"/>
              </a:lnSpc>
            </a:pP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P(fork[i</a:t>
            </a:r>
            <a:r>
              <a:rPr sz="2400" spc="-5" dirty="0">
                <a:solidFill>
                  <a:srgbClr val="1F517B"/>
                </a:solidFill>
                <a:latin typeface="微软雅黑"/>
                <a:cs typeface="微软雅黑"/>
              </a:rPr>
              <a:t>])； </a:t>
            </a:r>
            <a:r>
              <a:rPr sz="2400" spc="-10" dirty="0">
                <a:solidFill>
                  <a:srgbClr val="C00000"/>
                </a:solidFill>
                <a:latin typeface="微软雅黑"/>
                <a:cs typeface="微软雅黑"/>
              </a:rPr>
              <a:t>//i=4,P(fork[0]) </a:t>
            </a: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P(fork[(i+1)mod</a:t>
            </a:r>
            <a:r>
              <a:rPr sz="2400" spc="-15" dirty="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5])；</a:t>
            </a:r>
            <a:r>
              <a:rPr sz="2400" spc="-10" dirty="0">
                <a:solidFill>
                  <a:srgbClr val="C00000"/>
                </a:solidFill>
                <a:latin typeface="微软雅黑"/>
                <a:cs typeface="微软雅黑"/>
              </a:rPr>
              <a:t>//i=4,P(fork[4]）</a:t>
            </a: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吃通心面；</a:t>
            </a:r>
            <a:endParaRPr sz="2400">
              <a:latin typeface="微软雅黑"/>
              <a:cs typeface="微软雅黑"/>
            </a:endParaRPr>
          </a:p>
          <a:p>
            <a:pPr marL="373380">
              <a:lnSpc>
                <a:spcPct val="100000"/>
              </a:lnSpc>
            </a:pP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V(fork[i])；</a:t>
            </a:r>
            <a:endParaRPr sz="2400">
              <a:latin typeface="微软雅黑"/>
              <a:cs typeface="微软雅黑"/>
            </a:endParaRPr>
          </a:p>
          <a:p>
            <a:pPr marL="3733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V(fork[(i+1)mod</a:t>
            </a:r>
            <a:r>
              <a:rPr sz="2400" spc="-20" dirty="0">
                <a:solidFill>
                  <a:srgbClr val="1F517B"/>
                </a:solidFill>
                <a:latin typeface="微软雅黑"/>
                <a:cs typeface="微软雅黑"/>
              </a:rPr>
              <a:t> 5])；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}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9340" y="5423712"/>
            <a:ext cx="9994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160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F517B"/>
                </a:solidFill>
                <a:latin typeface="微软雅黑"/>
                <a:cs typeface="微软雅黑"/>
              </a:rPr>
              <a:t>}</a:t>
            </a:r>
            <a:endParaRPr sz="24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1F517B"/>
                </a:solidFill>
                <a:latin typeface="微软雅黑"/>
                <a:cs typeface="微软雅黑"/>
              </a:rPr>
              <a:t>coend;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125220"/>
          </a:xfrm>
          <a:custGeom>
            <a:avLst/>
            <a:gdLst/>
            <a:ahLst/>
            <a:cxnLst/>
            <a:rect l="l" t="t" r="r" b="b"/>
            <a:pathLst>
              <a:path w="12192000" h="1125220">
                <a:moveTo>
                  <a:pt x="0" y="0"/>
                </a:moveTo>
                <a:lnTo>
                  <a:pt x="0" y="1124712"/>
                </a:lnTo>
                <a:lnTo>
                  <a:pt x="12191999" y="1124712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272" y="1388491"/>
            <a:ext cx="6471920" cy="478155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965"/>
              </a:spcBef>
              <a:buClr>
                <a:srgbClr val="1F517B"/>
              </a:buClr>
              <a:buSzPct val="93750"/>
              <a:buFont typeface="Wingdings"/>
              <a:buChar char=""/>
              <a:tabLst>
                <a:tab pos="546100" algn="l"/>
                <a:tab pos="546735" algn="l"/>
              </a:tabLst>
            </a:pPr>
            <a:r>
              <a:rPr sz="2400" b="1" spc="-10" dirty="0">
                <a:latin typeface="微软雅黑"/>
                <a:cs typeface="微软雅黑"/>
              </a:rPr>
              <a:t>资源管理功能</a:t>
            </a:r>
            <a:endParaRPr sz="2400">
              <a:latin typeface="微软雅黑"/>
              <a:cs typeface="微软雅黑"/>
            </a:endParaRPr>
          </a:p>
          <a:p>
            <a:pPr marL="546100" indent="-534035">
              <a:lnSpc>
                <a:spcPct val="100000"/>
              </a:lnSpc>
              <a:spcBef>
                <a:spcPts val="860"/>
              </a:spcBef>
              <a:buClr>
                <a:srgbClr val="1F517B"/>
              </a:buClr>
              <a:buSzPct val="93750"/>
              <a:buFont typeface="Wingdings"/>
              <a:buChar char=""/>
              <a:tabLst>
                <a:tab pos="546100" algn="l"/>
                <a:tab pos="546735" algn="l"/>
              </a:tabLst>
            </a:pPr>
            <a:r>
              <a:rPr sz="2400" b="1" dirty="0">
                <a:latin typeface="微软雅黑"/>
                <a:cs typeface="微软雅黑"/>
              </a:rPr>
              <a:t>资源分配策略：</a:t>
            </a:r>
            <a:r>
              <a:rPr sz="2400" spc="-15" dirty="0">
                <a:latin typeface="微软雅黑"/>
                <a:cs typeface="微软雅黑"/>
              </a:rPr>
              <a:t>先请求先服务 /优先调度</a:t>
            </a:r>
            <a:endParaRPr sz="2400">
              <a:latin typeface="微软雅黑"/>
              <a:cs typeface="微软雅黑"/>
            </a:endParaRPr>
          </a:p>
          <a:p>
            <a:pPr marL="546100" indent="-534035">
              <a:lnSpc>
                <a:spcPct val="100000"/>
              </a:lnSpc>
              <a:spcBef>
                <a:spcPts val="865"/>
              </a:spcBef>
              <a:buClr>
                <a:srgbClr val="1F517B"/>
              </a:buClr>
              <a:buSzPct val="93750"/>
              <a:buFont typeface="Wingdings"/>
              <a:buChar char=""/>
              <a:tabLst>
                <a:tab pos="546100" algn="l"/>
                <a:tab pos="546735" algn="l"/>
              </a:tabLst>
            </a:pPr>
            <a:r>
              <a:rPr sz="2400" b="1" spc="-30" dirty="0">
                <a:latin typeface="微软雅黑"/>
                <a:cs typeface="微软雅黑"/>
              </a:rPr>
              <a:t>死锁</a:t>
            </a:r>
            <a:endParaRPr sz="2400">
              <a:latin typeface="微软雅黑"/>
              <a:cs typeface="微软雅黑"/>
            </a:endParaRPr>
          </a:p>
          <a:p>
            <a:pPr marL="846455" lvl="1" indent="-377190">
              <a:lnSpc>
                <a:spcPct val="100000"/>
              </a:lnSpc>
              <a:spcBef>
                <a:spcPts val="865"/>
              </a:spcBef>
              <a:buClr>
                <a:srgbClr val="1F517B"/>
              </a:buClr>
              <a:buSzPct val="93750"/>
              <a:buFont typeface="Wingdings"/>
              <a:buChar char=""/>
              <a:tabLst>
                <a:tab pos="847090" algn="l"/>
              </a:tabLst>
            </a:pPr>
            <a:r>
              <a:rPr sz="2400" spc="-15" dirty="0">
                <a:latin typeface="微软雅黑"/>
                <a:cs typeface="微软雅黑"/>
              </a:rPr>
              <a:t>死锁定义</a:t>
            </a:r>
            <a:endParaRPr sz="2400">
              <a:latin typeface="微软雅黑"/>
              <a:cs typeface="微软雅黑"/>
            </a:endParaRPr>
          </a:p>
          <a:p>
            <a:pPr marL="846455" lvl="1" indent="-377190">
              <a:lnSpc>
                <a:spcPct val="100000"/>
              </a:lnSpc>
              <a:spcBef>
                <a:spcPts val="865"/>
              </a:spcBef>
              <a:buClr>
                <a:srgbClr val="1F517B"/>
              </a:buClr>
              <a:buSzPct val="93750"/>
              <a:buFont typeface="Wingdings"/>
              <a:buChar char=""/>
              <a:tabLst>
                <a:tab pos="847090" algn="l"/>
              </a:tabLst>
            </a:pPr>
            <a:r>
              <a:rPr sz="2400" spc="-10" dirty="0">
                <a:latin typeface="微软雅黑"/>
                <a:cs typeface="微软雅黑"/>
              </a:rPr>
              <a:t>引起死锁的原因</a:t>
            </a:r>
            <a:endParaRPr sz="2400">
              <a:latin typeface="微软雅黑"/>
              <a:cs typeface="微软雅黑"/>
            </a:endParaRPr>
          </a:p>
          <a:p>
            <a:pPr marL="846455" lvl="1" indent="-377190">
              <a:lnSpc>
                <a:spcPct val="100000"/>
              </a:lnSpc>
              <a:spcBef>
                <a:spcPts val="865"/>
              </a:spcBef>
              <a:buClr>
                <a:srgbClr val="1F517B"/>
              </a:buClr>
              <a:buSzPct val="93750"/>
              <a:buFont typeface="Wingdings"/>
              <a:buChar char=""/>
              <a:tabLst>
                <a:tab pos="847090" algn="l"/>
              </a:tabLst>
            </a:pPr>
            <a:r>
              <a:rPr sz="2400" spc="-15" dirty="0">
                <a:latin typeface="微软雅黑"/>
                <a:cs typeface="微软雅黑"/>
              </a:rPr>
              <a:t>产生死锁的必要条件</a:t>
            </a:r>
            <a:endParaRPr sz="2400">
              <a:latin typeface="微软雅黑"/>
              <a:cs typeface="微软雅黑"/>
            </a:endParaRPr>
          </a:p>
          <a:p>
            <a:pPr marL="846455" lvl="1" indent="-377190">
              <a:lnSpc>
                <a:spcPct val="100000"/>
              </a:lnSpc>
              <a:spcBef>
                <a:spcPts val="865"/>
              </a:spcBef>
              <a:buClr>
                <a:srgbClr val="1F517B"/>
              </a:buClr>
              <a:buSzPct val="93750"/>
              <a:buFont typeface="Wingdings"/>
              <a:buChar char=""/>
              <a:tabLst>
                <a:tab pos="847090" algn="l"/>
              </a:tabLst>
            </a:pPr>
            <a:r>
              <a:rPr sz="2400" spc="-10" dirty="0">
                <a:latin typeface="微软雅黑"/>
                <a:cs typeface="微软雅黑"/>
              </a:rPr>
              <a:t>解决死锁问题的方法</a:t>
            </a:r>
            <a:endParaRPr sz="2400">
              <a:latin typeface="微软雅黑"/>
              <a:cs typeface="微软雅黑"/>
            </a:endParaRPr>
          </a:p>
          <a:p>
            <a:pPr marL="1276350" lvl="2" indent="-349885">
              <a:lnSpc>
                <a:spcPct val="100000"/>
              </a:lnSpc>
              <a:spcBef>
                <a:spcPts val="865"/>
              </a:spcBef>
              <a:buClr>
                <a:srgbClr val="1F517B"/>
              </a:buClr>
              <a:buSzPct val="93750"/>
              <a:buFont typeface="Wingdings"/>
              <a:buChar char=""/>
              <a:tabLst>
                <a:tab pos="1276985" algn="l"/>
              </a:tabLst>
            </a:pPr>
            <a:r>
              <a:rPr sz="2400" spc="-10" dirty="0">
                <a:latin typeface="微软雅黑"/>
                <a:cs typeface="微软雅黑"/>
              </a:rPr>
              <a:t>死锁预防</a:t>
            </a:r>
            <a:r>
              <a:rPr sz="2400" dirty="0">
                <a:latin typeface="微软雅黑"/>
                <a:cs typeface="微软雅黑"/>
              </a:rPr>
              <a:t>（</a:t>
            </a:r>
            <a:r>
              <a:rPr sz="2400" spc="-10" dirty="0">
                <a:latin typeface="微软雅黑"/>
                <a:cs typeface="微软雅黑"/>
              </a:rPr>
              <a:t>静态分配，有序资源分配</a:t>
            </a:r>
            <a:r>
              <a:rPr sz="2400" spc="-50" dirty="0">
                <a:latin typeface="微软雅黑"/>
                <a:cs typeface="微软雅黑"/>
              </a:rPr>
              <a:t>）</a:t>
            </a:r>
            <a:endParaRPr sz="2400">
              <a:latin typeface="微软雅黑"/>
              <a:cs typeface="微软雅黑"/>
            </a:endParaRPr>
          </a:p>
          <a:p>
            <a:pPr marL="1276350" lvl="2" indent="-349885">
              <a:lnSpc>
                <a:spcPct val="100000"/>
              </a:lnSpc>
              <a:spcBef>
                <a:spcPts val="865"/>
              </a:spcBef>
              <a:buClr>
                <a:srgbClr val="1F517B"/>
              </a:buClr>
              <a:buSzPct val="93750"/>
              <a:buFont typeface="Wingdings"/>
              <a:buChar char=""/>
              <a:tabLst>
                <a:tab pos="1276985" algn="l"/>
              </a:tabLst>
            </a:pPr>
            <a:r>
              <a:rPr sz="2400" dirty="0">
                <a:latin typeface="微软雅黑"/>
                <a:cs typeface="微软雅黑"/>
              </a:rPr>
              <a:t>死锁避免（银行家算法</a:t>
            </a:r>
            <a:r>
              <a:rPr sz="2400" spc="-50" dirty="0">
                <a:latin typeface="微软雅黑"/>
                <a:cs typeface="微软雅黑"/>
              </a:rPr>
              <a:t>）</a:t>
            </a:r>
            <a:endParaRPr sz="2400">
              <a:latin typeface="微软雅黑"/>
              <a:cs typeface="微软雅黑"/>
            </a:endParaRPr>
          </a:p>
          <a:p>
            <a:pPr marL="1276350" lvl="2" indent="-349885">
              <a:lnSpc>
                <a:spcPct val="100000"/>
              </a:lnSpc>
              <a:spcBef>
                <a:spcPts val="865"/>
              </a:spcBef>
              <a:buClr>
                <a:srgbClr val="1F517B"/>
              </a:buClr>
              <a:buSzPct val="93750"/>
              <a:buFont typeface="Wingdings"/>
              <a:buChar char=""/>
              <a:tabLst>
                <a:tab pos="1276985" algn="l"/>
              </a:tabLst>
            </a:pPr>
            <a:r>
              <a:rPr sz="2400" spc="-10" dirty="0">
                <a:latin typeface="微软雅黑"/>
                <a:cs typeface="微软雅黑"/>
              </a:rPr>
              <a:t>死锁的检测和解除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6239" y="301828"/>
            <a:ext cx="2520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>
                <a:solidFill>
                  <a:srgbClr val="FFFFFF"/>
                </a:solidFill>
              </a:rPr>
              <a:t>第5</a:t>
            </a:r>
            <a:r>
              <a:rPr sz="4000" spc="-25" dirty="0">
                <a:solidFill>
                  <a:srgbClr val="FFFFFF"/>
                </a:solidFill>
              </a:rPr>
              <a:t>章 小</a:t>
            </a:r>
            <a:r>
              <a:rPr sz="4000" spc="-50" dirty="0">
                <a:solidFill>
                  <a:srgbClr val="FFFFFF"/>
                </a:solidFill>
              </a:rPr>
              <a:t>结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58140" y="219456"/>
            <a:ext cx="2597785" cy="787400"/>
            <a:chOff x="358140" y="219456"/>
            <a:chExt cx="2597785" cy="787400"/>
          </a:xfrm>
        </p:grpSpPr>
        <p:sp>
          <p:nvSpPr>
            <p:cNvPr id="12" name="object 12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" y="219456"/>
              <a:ext cx="1887474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8507" y="219456"/>
              <a:ext cx="1177290" cy="78714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494536" y="1186188"/>
            <a:ext cx="8712200" cy="45593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571500" indent="-559435">
              <a:lnSpc>
                <a:spcPct val="100000"/>
              </a:lnSpc>
              <a:spcBef>
                <a:spcPts val="1460"/>
              </a:spcBef>
              <a:buAutoNum type="arabicParenBoth"/>
              <a:tabLst>
                <a:tab pos="572135" algn="l"/>
              </a:tabLst>
            </a:pPr>
            <a:r>
              <a:rPr sz="2600" b="1" spc="-10" dirty="0">
                <a:solidFill>
                  <a:srgbClr val="A40020"/>
                </a:solidFill>
                <a:latin typeface="微软雅黑"/>
                <a:cs typeface="微软雅黑"/>
              </a:rPr>
              <a:t>资源数据结构的描述</a:t>
            </a:r>
            <a:endParaRPr sz="26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255"/>
              </a:spcBef>
            </a:pPr>
            <a:r>
              <a:rPr sz="2400" spc="-15" dirty="0">
                <a:latin typeface="微软雅黑"/>
                <a:cs typeface="微软雅黑"/>
              </a:rPr>
              <a:t>包含资源的物理名、逻辑名、类型、地址、分配状态等信息。</a:t>
            </a:r>
            <a:endParaRPr sz="2400">
              <a:latin typeface="微软雅黑"/>
              <a:cs typeface="微软雅黑"/>
            </a:endParaRPr>
          </a:p>
          <a:p>
            <a:pPr marL="571500" indent="-559435">
              <a:lnSpc>
                <a:spcPct val="100000"/>
              </a:lnSpc>
              <a:spcBef>
                <a:spcPts val="1770"/>
              </a:spcBef>
              <a:buAutoNum type="arabicParenBoth" startAt="2"/>
              <a:tabLst>
                <a:tab pos="572135" algn="l"/>
              </a:tabLst>
            </a:pPr>
            <a:r>
              <a:rPr sz="2600" b="1" spc="-10" dirty="0">
                <a:solidFill>
                  <a:srgbClr val="A40020"/>
                </a:solidFill>
                <a:latin typeface="微软雅黑"/>
                <a:cs typeface="微软雅黑"/>
              </a:rPr>
              <a:t>确定资源的分配原则 (调度原则)</a:t>
            </a:r>
            <a:endParaRPr sz="26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255"/>
              </a:spcBef>
            </a:pPr>
            <a:r>
              <a:rPr sz="2400" spc="-15" dirty="0">
                <a:latin typeface="微软雅黑"/>
                <a:cs typeface="微软雅黑"/>
              </a:rPr>
              <a:t>决定资源应分给谁，何时分配，分配多少等问题。</a:t>
            </a:r>
            <a:endParaRPr sz="2400">
              <a:latin typeface="微软雅黑"/>
              <a:cs typeface="微软雅黑"/>
            </a:endParaRPr>
          </a:p>
          <a:p>
            <a:pPr marL="571500" indent="-559435">
              <a:lnSpc>
                <a:spcPct val="100000"/>
              </a:lnSpc>
              <a:spcBef>
                <a:spcPts val="1770"/>
              </a:spcBef>
              <a:buAutoNum type="arabicParenBoth" startAt="3"/>
              <a:tabLst>
                <a:tab pos="572135" algn="l"/>
              </a:tabLst>
            </a:pPr>
            <a:r>
              <a:rPr sz="2600" b="1" spc="-10" dirty="0">
                <a:solidFill>
                  <a:srgbClr val="A40020"/>
                </a:solidFill>
                <a:latin typeface="微软雅黑"/>
                <a:cs typeface="微软雅黑"/>
              </a:rPr>
              <a:t>实施资源分配</a:t>
            </a:r>
            <a:endParaRPr sz="26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260"/>
              </a:spcBef>
            </a:pPr>
            <a:r>
              <a:rPr sz="2400" spc="-15" dirty="0">
                <a:latin typeface="微软雅黑"/>
                <a:cs typeface="微软雅黑"/>
              </a:rPr>
              <a:t>执行资源分配、资源收回工作。</a:t>
            </a:r>
            <a:endParaRPr sz="2400">
              <a:latin typeface="微软雅黑"/>
              <a:cs typeface="微软雅黑"/>
            </a:endParaRPr>
          </a:p>
          <a:p>
            <a:pPr marL="571500" indent="-559435">
              <a:lnSpc>
                <a:spcPct val="100000"/>
              </a:lnSpc>
              <a:spcBef>
                <a:spcPts val="1770"/>
              </a:spcBef>
              <a:buAutoNum type="arabicParenBoth" startAt="4"/>
              <a:tabLst>
                <a:tab pos="572135" algn="l"/>
              </a:tabLst>
            </a:pPr>
            <a:r>
              <a:rPr sz="2600" b="1" spc="-10" dirty="0">
                <a:solidFill>
                  <a:srgbClr val="A40020"/>
                </a:solidFill>
                <a:latin typeface="微软雅黑"/>
                <a:cs typeface="微软雅黑"/>
              </a:rPr>
              <a:t>存取控制和安全保护</a:t>
            </a:r>
            <a:endParaRPr sz="26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255"/>
              </a:spcBef>
            </a:pPr>
            <a:r>
              <a:rPr sz="2400" spc="-5" dirty="0">
                <a:latin typeface="微软雅黑"/>
                <a:cs typeface="微软雅黑"/>
              </a:rPr>
              <a:t>对资源的存取进行控制并对资源实施安全保护措施。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2157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>
                <a:solidFill>
                  <a:srgbClr val="1F517B"/>
                </a:solidFill>
              </a:rPr>
              <a:t>资源管</a:t>
            </a:r>
            <a:r>
              <a:rPr spc="-40" dirty="0">
                <a:solidFill>
                  <a:srgbClr val="1F517B"/>
                </a:solidFill>
              </a:rPr>
              <a:t>理</a:t>
            </a:r>
            <a:r>
              <a:rPr spc="-35" dirty="0">
                <a:solidFill>
                  <a:srgbClr val="1F517B"/>
                </a:solidFill>
              </a:rPr>
              <a:t>功</a:t>
            </a:r>
            <a:r>
              <a:rPr spc="-50" dirty="0">
                <a:solidFill>
                  <a:srgbClr val="1F517B"/>
                </a:solidFill>
              </a:rPr>
              <a:t>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688" y="359409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15240"/>
                </a:moveTo>
                <a:lnTo>
                  <a:pt x="89293" y="15240"/>
                </a:lnTo>
                <a:lnTo>
                  <a:pt x="892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797051" y="1264919"/>
            <a:ext cx="3310890" cy="734060"/>
            <a:chOff x="797051" y="1264919"/>
            <a:chExt cx="3310890" cy="73406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051" y="1264919"/>
              <a:ext cx="566166" cy="73380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591" y="1264919"/>
              <a:ext cx="866394" cy="7338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6359" y="1264919"/>
              <a:ext cx="2751581" cy="73380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97051" y="3730752"/>
            <a:ext cx="3310890" cy="734060"/>
            <a:chOff x="797051" y="3730752"/>
            <a:chExt cx="3310890" cy="73406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7051" y="3730752"/>
              <a:ext cx="995934" cy="73380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6359" y="3730752"/>
              <a:ext cx="2751581" cy="73380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90396" y="1346072"/>
            <a:ext cx="10168890" cy="4686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1500" indent="-559435">
              <a:lnSpc>
                <a:spcPct val="100000"/>
              </a:lnSpc>
              <a:spcBef>
                <a:spcPts val="105"/>
              </a:spcBef>
              <a:buAutoNum type="arabicParenBoth"/>
              <a:tabLst>
                <a:tab pos="572135" algn="l"/>
              </a:tabLst>
            </a:pPr>
            <a:r>
              <a:rPr sz="2600" b="1" spc="-10" dirty="0">
                <a:solidFill>
                  <a:srgbClr val="A40020"/>
                </a:solidFill>
                <a:latin typeface="微软雅黑"/>
                <a:cs typeface="微软雅黑"/>
              </a:rPr>
              <a:t>资源的静态分配</a:t>
            </a:r>
            <a:endParaRPr sz="2600">
              <a:latin typeface="微软雅黑"/>
              <a:cs typeface="微软雅黑"/>
            </a:endParaRPr>
          </a:p>
          <a:p>
            <a:pPr marL="1002665" lvl="1" indent="-534035">
              <a:lnSpc>
                <a:spcPct val="100000"/>
              </a:lnSpc>
              <a:spcBef>
                <a:spcPts val="2055"/>
              </a:spcBef>
              <a:buClr>
                <a:srgbClr val="1F517B"/>
              </a:buClr>
              <a:buSzPct val="93750"/>
              <a:buFont typeface="Wingdings"/>
              <a:buChar char=""/>
              <a:tabLst>
                <a:tab pos="1002665" algn="l"/>
                <a:tab pos="1003300" algn="l"/>
              </a:tabLst>
            </a:pPr>
            <a:r>
              <a:rPr sz="2400" spc="-15" dirty="0">
                <a:latin typeface="微软雅黑"/>
                <a:cs typeface="微软雅黑"/>
              </a:rPr>
              <a:t>系统对作业一级采用资源静态分配方法。</a:t>
            </a:r>
            <a:endParaRPr sz="2400">
              <a:latin typeface="微软雅黑"/>
              <a:cs typeface="微软雅黑"/>
            </a:endParaRPr>
          </a:p>
          <a:p>
            <a:pPr marL="1002665" marR="5080" lvl="1" indent="-533400">
              <a:lnSpc>
                <a:spcPct val="150000"/>
              </a:lnSpc>
              <a:spcBef>
                <a:spcPts val="580"/>
              </a:spcBef>
              <a:buClr>
                <a:srgbClr val="1F517B"/>
              </a:buClr>
              <a:buSzPct val="93750"/>
              <a:buFont typeface="Wingdings"/>
              <a:buChar char=""/>
              <a:tabLst>
                <a:tab pos="1002665" algn="l"/>
                <a:tab pos="1003300" algn="l"/>
              </a:tabLst>
            </a:pPr>
            <a:r>
              <a:rPr sz="2400" spc="-5" dirty="0">
                <a:latin typeface="微软雅黑"/>
                <a:cs typeface="微软雅黑"/>
              </a:rPr>
              <a:t>系统在调度作业时，根据作业所需资源进行分配；并在作业运行完毕时，收回所分配的全部资源。这种分配通常称为资源的静态分配。</a:t>
            </a:r>
            <a:endParaRPr sz="2400">
              <a:latin typeface="微软雅黑"/>
              <a:cs typeface="微软雅黑"/>
            </a:endParaRPr>
          </a:p>
          <a:p>
            <a:pPr marL="571500" indent="-559435">
              <a:lnSpc>
                <a:spcPct val="100000"/>
              </a:lnSpc>
              <a:spcBef>
                <a:spcPts val="2145"/>
              </a:spcBef>
              <a:buAutoNum type="arabicParenBoth"/>
              <a:tabLst>
                <a:tab pos="572135" algn="l"/>
              </a:tabLst>
            </a:pPr>
            <a:r>
              <a:rPr sz="2600" b="1" spc="-10" dirty="0">
                <a:solidFill>
                  <a:srgbClr val="A40020"/>
                </a:solidFill>
                <a:latin typeface="微软雅黑"/>
                <a:cs typeface="微软雅黑"/>
              </a:rPr>
              <a:t>资源的动态分配</a:t>
            </a:r>
            <a:endParaRPr sz="2600">
              <a:latin typeface="微软雅黑"/>
              <a:cs typeface="微软雅黑"/>
            </a:endParaRPr>
          </a:p>
          <a:p>
            <a:pPr marL="1002665" lvl="1" indent="-534035">
              <a:lnSpc>
                <a:spcPct val="100000"/>
              </a:lnSpc>
              <a:spcBef>
                <a:spcPts val="2060"/>
              </a:spcBef>
              <a:buClr>
                <a:srgbClr val="1F517B"/>
              </a:buClr>
              <a:buSzPct val="93750"/>
              <a:buFont typeface="Wingdings"/>
              <a:buChar char=""/>
              <a:tabLst>
                <a:tab pos="1002665" algn="l"/>
                <a:tab pos="1003300" algn="l"/>
              </a:tabLst>
            </a:pPr>
            <a:r>
              <a:rPr sz="2400" spc="-5" dirty="0">
                <a:latin typeface="微软雅黑"/>
                <a:cs typeface="微软雅黑"/>
              </a:rPr>
              <a:t>系统对进程一级采用资源动态分配方法。</a:t>
            </a:r>
            <a:endParaRPr sz="2400">
              <a:latin typeface="微软雅黑"/>
              <a:cs typeface="微软雅黑"/>
            </a:endParaRPr>
          </a:p>
          <a:p>
            <a:pPr marL="1002665" marR="5080" lvl="1" indent="-533400">
              <a:lnSpc>
                <a:spcPct val="150000"/>
              </a:lnSpc>
              <a:spcBef>
                <a:spcPts val="575"/>
              </a:spcBef>
              <a:buClr>
                <a:srgbClr val="1F517B"/>
              </a:buClr>
              <a:buSzPct val="93750"/>
              <a:buFont typeface="Wingdings"/>
              <a:buChar char=""/>
              <a:tabLst>
                <a:tab pos="1002665" algn="l"/>
                <a:tab pos="1003300" algn="l"/>
              </a:tabLst>
            </a:pPr>
            <a:r>
              <a:rPr sz="2400" spc="-5" dirty="0">
                <a:latin typeface="微软雅黑"/>
                <a:cs typeface="微软雅黑"/>
              </a:rPr>
              <a:t>系统在进程运行中，根据进程提出的资源需求，进行资源的动态分配和回收。这种分配通常称为资源的动态分配。</a:t>
            </a:r>
            <a:endParaRPr sz="2400">
              <a:latin typeface="微软雅黑"/>
              <a:cs typeface="微软雅黑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8140" y="219456"/>
            <a:ext cx="5438394" cy="787146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4996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资源资源的静态分配和动态分</a:t>
            </a:r>
            <a:r>
              <a:rPr spc="-50" dirty="0"/>
              <a:t>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688" y="359409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15240"/>
                </a:moveTo>
                <a:lnTo>
                  <a:pt x="89293" y="15240"/>
                </a:lnTo>
                <a:lnTo>
                  <a:pt x="892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085088" y="1493519"/>
            <a:ext cx="6282690" cy="734060"/>
            <a:chOff x="1085088" y="1493519"/>
            <a:chExt cx="6282690" cy="73406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5088" y="1493519"/>
              <a:ext cx="566165" cy="73380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4628" y="1493519"/>
              <a:ext cx="866394" cy="7338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4396" y="1493519"/>
              <a:ext cx="5723382" cy="73380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085088" y="3919728"/>
            <a:ext cx="3310890" cy="734060"/>
            <a:chOff x="1085088" y="3919728"/>
            <a:chExt cx="3310890" cy="73406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5088" y="3919728"/>
              <a:ext cx="995934" cy="73380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4396" y="3919728"/>
              <a:ext cx="2751582" cy="73380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78382" y="1574672"/>
            <a:ext cx="9551035" cy="4078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1500" indent="-559435">
              <a:lnSpc>
                <a:spcPct val="100000"/>
              </a:lnSpc>
              <a:spcBef>
                <a:spcPts val="105"/>
              </a:spcBef>
              <a:buAutoNum type="arabicParenBoth"/>
              <a:tabLst>
                <a:tab pos="572135" algn="l"/>
              </a:tabLst>
            </a:pPr>
            <a:r>
              <a:rPr sz="2600" b="1" spc="-15" dirty="0">
                <a:solidFill>
                  <a:srgbClr val="A40020"/>
                </a:solidFill>
                <a:latin typeface="微软雅黑"/>
                <a:cs typeface="微软雅黑"/>
              </a:rPr>
              <a:t>操作系统对资源区分二种不同的概念</a:t>
            </a:r>
            <a:endParaRPr sz="2600">
              <a:latin typeface="微软雅黑"/>
              <a:cs typeface="微软雅黑"/>
            </a:endParaRPr>
          </a:p>
          <a:p>
            <a:pPr marL="1002665" lvl="1" indent="-532765">
              <a:lnSpc>
                <a:spcPct val="100000"/>
              </a:lnSpc>
              <a:spcBef>
                <a:spcPts val="1900"/>
              </a:spcBef>
              <a:buClr>
                <a:srgbClr val="1F517B"/>
              </a:buClr>
              <a:buSzPct val="93750"/>
              <a:buFont typeface="Wingdings"/>
              <a:buChar char=""/>
              <a:tabLst>
                <a:tab pos="1002665" algn="l"/>
                <a:tab pos="1003300" algn="l"/>
              </a:tabLst>
            </a:pPr>
            <a:r>
              <a:rPr sz="2400" spc="-10" dirty="0">
                <a:latin typeface="微软雅黑"/>
                <a:cs typeface="微软雅黑"/>
              </a:rPr>
              <a:t>物理资源（实资源</a:t>
            </a:r>
            <a:r>
              <a:rPr sz="2400" spc="-50" dirty="0">
                <a:latin typeface="微软雅黑"/>
                <a:cs typeface="微软雅黑"/>
              </a:rPr>
              <a:t>）</a:t>
            </a:r>
            <a:endParaRPr sz="2400">
              <a:latin typeface="微软雅黑"/>
              <a:cs typeface="微软雅黑"/>
            </a:endParaRPr>
          </a:p>
          <a:p>
            <a:pPr marL="1002665" marR="5080" lvl="1" indent="-532765">
              <a:lnSpc>
                <a:spcPct val="150000"/>
              </a:lnSpc>
              <a:spcBef>
                <a:spcPts val="580"/>
              </a:spcBef>
              <a:buClr>
                <a:srgbClr val="1F517B"/>
              </a:buClr>
              <a:buSzPct val="93750"/>
              <a:buFont typeface="Wingdings"/>
              <a:buChar char=""/>
              <a:tabLst>
                <a:tab pos="1002665" algn="l"/>
                <a:tab pos="1003300" algn="l"/>
              </a:tabLst>
            </a:pPr>
            <a:r>
              <a:rPr sz="2400" dirty="0">
                <a:latin typeface="微软雅黑"/>
                <a:cs typeface="微软雅黑"/>
              </a:rPr>
              <a:t>虚拟资源（逻辑资源）：</a:t>
            </a:r>
            <a:r>
              <a:rPr sz="2400" spc="-5" dirty="0">
                <a:latin typeface="微软雅黑"/>
                <a:cs typeface="微软雅黑"/>
              </a:rPr>
              <a:t>某些物理资源有限，采用其它物理资源</a:t>
            </a:r>
            <a:r>
              <a:rPr sz="2400" spc="-15" dirty="0">
                <a:latin typeface="微软雅黑"/>
                <a:cs typeface="微软雅黑"/>
              </a:rPr>
              <a:t>改造成该类资源使用。</a:t>
            </a:r>
            <a:endParaRPr sz="2400">
              <a:latin typeface="微软雅黑"/>
              <a:cs typeface="微软雅黑"/>
            </a:endParaRPr>
          </a:p>
          <a:p>
            <a:pPr marL="571500" indent="-559435">
              <a:lnSpc>
                <a:spcPct val="100000"/>
              </a:lnSpc>
              <a:spcBef>
                <a:spcPts val="1985"/>
              </a:spcBef>
              <a:buAutoNum type="arabicParenBoth"/>
              <a:tabLst>
                <a:tab pos="572135" algn="l"/>
              </a:tabLst>
            </a:pPr>
            <a:r>
              <a:rPr sz="2600" b="1" spc="-10" dirty="0">
                <a:solidFill>
                  <a:srgbClr val="A40020"/>
                </a:solidFill>
                <a:latin typeface="微软雅黑"/>
                <a:cs typeface="微软雅黑"/>
              </a:rPr>
              <a:t>虚拟技术的目的</a:t>
            </a:r>
            <a:endParaRPr sz="2600">
              <a:latin typeface="微软雅黑"/>
              <a:cs typeface="微软雅黑"/>
            </a:endParaRPr>
          </a:p>
          <a:p>
            <a:pPr marL="1002665" lvl="1" indent="-532765">
              <a:lnSpc>
                <a:spcPct val="100000"/>
              </a:lnSpc>
              <a:spcBef>
                <a:spcPts val="1905"/>
              </a:spcBef>
              <a:buClr>
                <a:srgbClr val="1F517B"/>
              </a:buClr>
              <a:buSzPct val="93750"/>
              <a:buFont typeface="Wingdings"/>
              <a:buChar char=""/>
              <a:tabLst>
                <a:tab pos="1002665" algn="l"/>
                <a:tab pos="1003300" algn="l"/>
              </a:tabLst>
            </a:pPr>
            <a:r>
              <a:rPr sz="2400" spc="-20" dirty="0">
                <a:latin typeface="微软雅黑"/>
                <a:cs typeface="微软雅黑"/>
              </a:rPr>
              <a:t>方便用户使用</a:t>
            </a:r>
            <a:endParaRPr sz="2400">
              <a:latin typeface="微软雅黑"/>
              <a:cs typeface="微软雅黑"/>
            </a:endParaRPr>
          </a:p>
          <a:p>
            <a:pPr marL="1002665" lvl="1" indent="-532765">
              <a:lnSpc>
                <a:spcPct val="100000"/>
              </a:lnSpc>
              <a:spcBef>
                <a:spcPts val="2020"/>
              </a:spcBef>
              <a:buClr>
                <a:srgbClr val="1F517B"/>
              </a:buClr>
              <a:buSzPct val="93750"/>
              <a:buFont typeface="Wingdings"/>
              <a:buChar char=""/>
              <a:tabLst>
                <a:tab pos="1002665" algn="l"/>
                <a:tab pos="1003300" algn="l"/>
              </a:tabLst>
            </a:pPr>
            <a:r>
              <a:rPr sz="2400" spc="-5" dirty="0">
                <a:latin typeface="微软雅黑"/>
                <a:cs typeface="微软雅黑"/>
              </a:rPr>
              <a:t>资源可动态分配，提高资源利用率。</a:t>
            </a:r>
            <a:endParaRPr sz="2400">
              <a:latin typeface="微软雅黑"/>
              <a:cs typeface="微软雅黑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8140" y="219456"/>
            <a:ext cx="1887474" cy="787146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虚拟资</a:t>
            </a:r>
            <a:r>
              <a:rPr spc="-50" dirty="0"/>
              <a:t>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93101" y="1159891"/>
          <a:ext cx="10238105" cy="4997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6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资源类别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51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物理资源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517B"/>
                    </a:solidFill>
                  </a:tcPr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虚拟(逻辑)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517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映射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5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0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2000" b="1" spc="-20" dirty="0">
                          <a:latin typeface="微软雅黑"/>
                          <a:cs typeface="微软雅黑"/>
                        </a:rPr>
                        <a:t>处理机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2000" b="1" spc="-25" dirty="0">
                          <a:latin typeface="微软雅黑"/>
                          <a:cs typeface="微软雅黑"/>
                        </a:rPr>
                        <a:t>CPU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6"/>
                    </a:solidFill>
                  </a:tcPr>
                </a:tc>
                <a:tc>
                  <a:txBody>
                    <a:bodyPr/>
                    <a:lstStyle/>
                    <a:p>
                      <a:pPr marR="144145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000" b="1" spc="-25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进程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6"/>
                    </a:solidFill>
                  </a:tcPr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000" b="1" spc="-15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进程调度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6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spc="-20" dirty="0">
                          <a:latin typeface="微软雅黑"/>
                          <a:cs typeface="微软雅黑"/>
                        </a:rPr>
                        <a:t>存储器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25" dirty="0">
                          <a:latin typeface="微软雅黑"/>
                          <a:cs typeface="微软雅黑"/>
                        </a:rPr>
                        <a:t>主存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2000" b="1" spc="-3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虚存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  <a:p>
                      <a:pPr marL="8509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15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(程序地址空间)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818515">
                        <a:lnSpc>
                          <a:spcPct val="100000"/>
                        </a:lnSpc>
                      </a:pPr>
                      <a:r>
                        <a:rPr sz="2000" b="1" spc="-15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地址映射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6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25" dirty="0">
                          <a:latin typeface="微软雅黑"/>
                          <a:cs typeface="微软雅黑"/>
                        </a:rPr>
                        <a:t>设备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5" dirty="0">
                          <a:latin typeface="微软雅黑"/>
                          <a:cs typeface="微软雅黑"/>
                        </a:rPr>
                        <a:t>外部设备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6"/>
                    </a:solidFill>
                  </a:tcPr>
                </a:tc>
                <a:tc>
                  <a:txBody>
                    <a:bodyPr/>
                    <a:lstStyle/>
                    <a:p>
                      <a:pPr marL="789940" marR="740410">
                        <a:lnSpc>
                          <a:spcPct val="120000"/>
                        </a:lnSpc>
                        <a:spcBef>
                          <a:spcPts val="1370"/>
                        </a:spcBef>
                      </a:pPr>
                      <a:r>
                        <a:rPr sz="2000" b="1" spc="-15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逻辑设备虚拟设备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6"/>
                    </a:solidFill>
                  </a:tcPr>
                </a:tc>
                <a:tc>
                  <a:txBody>
                    <a:bodyPr/>
                    <a:lstStyle/>
                    <a:p>
                      <a:pPr marL="854075" marR="675640">
                        <a:lnSpc>
                          <a:spcPct val="120100"/>
                        </a:lnSpc>
                        <a:spcBef>
                          <a:spcPts val="1680"/>
                        </a:spcBef>
                      </a:pPr>
                      <a:r>
                        <a:rPr sz="2000" b="1" spc="-15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设备分配动态映射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213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5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25" dirty="0">
                          <a:latin typeface="微软雅黑"/>
                          <a:cs typeface="微软雅黑"/>
                        </a:rPr>
                        <a:t>信息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15" dirty="0">
                          <a:latin typeface="微软雅黑"/>
                          <a:cs typeface="微软雅黑"/>
                        </a:rPr>
                        <a:t>物理文件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8248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5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逻辑文件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636905" marR="384175">
                        <a:lnSpc>
                          <a:spcPct val="120000"/>
                        </a:lnSpc>
                        <a:spcBef>
                          <a:spcPts val="1805"/>
                        </a:spcBef>
                      </a:pPr>
                      <a:r>
                        <a:rPr sz="2000" b="1" spc="-10" dirty="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磁盘空间分配文件目录查找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2292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358140" y="219456"/>
            <a:ext cx="6860540" cy="787400"/>
            <a:chOff x="358140" y="219456"/>
            <a:chExt cx="6860540" cy="787400"/>
          </a:xfrm>
        </p:grpSpPr>
        <p:sp>
          <p:nvSpPr>
            <p:cNvPr id="13" name="object 13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" y="219456"/>
              <a:ext cx="6860285" cy="787146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6418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计算机系统中的物理资源与虚拟资</a:t>
            </a:r>
            <a:r>
              <a:rPr spc="-30" dirty="0"/>
              <a:t>源</a:t>
            </a:r>
            <a:r>
              <a:rPr spc="-35" dirty="0"/>
              <a:t>分</a:t>
            </a:r>
            <a:r>
              <a:rPr spc="-50" dirty="0"/>
              <a:t>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79" y="2804160"/>
            <a:ext cx="5229606" cy="11193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0094" y="2935681"/>
            <a:ext cx="4592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>
                <a:solidFill>
                  <a:srgbClr val="663300"/>
                </a:solidFill>
              </a:rPr>
              <a:t>资源分配机构和策</a:t>
            </a:r>
            <a:r>
              <a:rPr sz="4000" spc="-50" dirty="0">
                <a:solidFill>
                  <a:srgbClr val="663300"/>
                </a:solidFill>
              </a:rPr>
              <a:t>略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1356</Words>
  <Application>Microsoft Office PowerPoint</Application>
  <PresentationFormat>宽屏</PresentationFormat>
  <Paragraphs>378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Microsoft JhengHei</vt:lpstr>
      <vt:lpstr>微软雅黑</vt:lpstr>
      <vt:lpstr>Arial</vt:lpstr>
      <vt:lpstr>Calibri</vt:lpstr>
      <vt:lpstr>MT Extra</vt:lpstr>
      <vt:lpstr>Symbol</vt:lpstr>
      <vt:lpstr>Tahoma</vt:lpstr>
      <vt:lpstr>Times New Roman</vt:lpstr>
      <vt:lpstr>Wingdings</vt:lpstr>
      <vt:lpstr>Office Theme</vt:lpstr>
      <vt:lpstr>第5章 资源分配与调度</vt:lpstr>
      <vt:lpstr>目 录</vt:lpstr>
      <vt:lpstr>资源管理概述</vt:lpstr>
      <vt:lpstr>资源管理目标</vt:lpstr>
      <vt:lpstr>资源管理功能</vt:lpstr>
      <vt:lpstr>资源资源的静态分配和动态分配</vt:lpstr>
      <vt:lpstr>虚拟资源</vt:lpstr>
      <vt:lpstr>计算机系统中的物理资源与虚拟资源分析</vt:lpstr>
      <vt:lpstr>资源分配机构和策略</vt:lpstr>
      <vt:lpstr>资源分配的机构</vt:lpstr>
      <vt:lpstr>(2) 资源信息块</vt:lpstr>
      <vt:lpstr>PowerPoint 演示文稿</vt:lpstr>
      <vt:lpstr>资源分配策略</vt:lpstr>
      <vt:lpstr>② 优先调度</vt:lpstr>
      <vt:lpstr>PowerPoint 演示文稿</vt:lpstr>
      <vt:lpstr>PowerPoint 演示文稿</vt:lpstr>
      <vt:lpstr>死锁的例子（1）</vt:lpstr>
      <vt:lpstr>讨论：两种资源请求序列，哪种情况可能产生死锁？</vt:lpstr>
      <vt:lpstr>死锁的例子（2）</vt:lpstr>
      <vt:lpstr>死锁图解</vt:lpstr>
      <vt:lpstr>进程-资源分配图</vt:lpstr>
      <vt:lpstr>哪个图会出现死锁？</vt:lpstr>
      <vt:lpstr>产生死锁的必要条件</vt:lpstr>
      <vt:lpstr>解决死锁问题的策略</vt:lpstr>
      <vt:lpstr>死锁预防——静态分配策略</vt:lpstr>
      <vt:lpstr>静态分配策略的缺点</vt:lpstr>
      <vt:lpstr>死锁预防——有序资源分配法</vt:lpstr>
      <vt:lpstr>有序资源分配法举例</vt:lpstr>
      <vt:lpstr>有序资源分配法的特点</vt:lpstr>
      <vt:lpstr>死锁避免——银行家算法</vt:lpstr>
      <vt:lpstr>银行家算法思想</vt:lpstr>
      <vt:lpstr>假定一个系统包括n个进程和m类资源：</vt:lpstr>
      <vt:lpstr>安全状态判断算法</vt:lpstr>
      <vt:lpstr>银行家算法举例1</vt:lpstr>
      <vt:lpstr>银行家算法举例2</vt:lpstr>
      <vt:lpstr>死锁的检测和解除</vt:lpstr>
      <vt:lpstr>基于资源分配图检测系统死锁状态</vt:lpstr>
      <vt:lpstr>死锁的解除</vt:lpstr>
      <vt:lpstr>哲学家吃通心面问题</vt:lpstr>
      <vt:lpstr>PowerPoint 演示文稿</vt:lpstr>
      <vt:lpstr>PowerPoint 演示文稿</vt:lpstr>
      <vt:lpstr>第5章 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cp:lastModifiedBy>xu ruida</cp:lastModifiedBy>
  <cp:revision>1</cp:revision>
  <dcterms:created xsi:type="dcterms:W3CDTF">2023-02-02T13:17:33Z</dcterms:created>
  <dcterms:modified xsi:type="dcterms:W3CDTF">2023-02-05T01:37:49Z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2023-02-02T00:00:00Z</vt:filetime>
  </property>
  <property fmtid="{D5CDD505-2E9C-101B-9397-08002B2CF9AE}" pid="5" name="Producer">
    <vt:lpwstr>Microsoft® PowerPoint® 2016</vt:lpwstr>
  </property>
</Properties>
</file>