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5" y="313943"/>
            <a:ext cx="1853183" cy="45110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25907"/>
            <a:ext cx="12192000" cy="1316990"/>
          </a:xfrm>
          <a:custGeom>
            <a:avLst/>
            <a:gdLst/>
            <a:ahLst/>
            <a:cxnLst/>
            <a:rect l="l" t="t" r="r" b="b"/>
            <a:pathLst>
              <a:path w="12192000" h="1316990">
                <a:moveTo>
                  <a:pt x="12192000" y="0"/>
                </a:moveTo>
                <a:lnTo>
                  <a:pt x="0" y="0"/>
                </a:lnTo>
                <a:lnTo>
                  <a:pt x="0" y="1316736"/>
                </a:lnTo>
                <a:lnTo>
                  <a:pt x="12192000" y="13167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25907"/>
            <a:ext cx="12192000" cy="1316990"/>
          </a:xfrm>
          <a:custGeom>
            <a:avLst/>
            <a:gdLst/>
            <a:ahLst/>
            <a:cxnLst/>
            <a:rect l="l" t="t" r="r" b="b"/>
            <a:pathLst>
              <a:path w="12192000" h="1316990">
                <a:moveTo>
                  <a:pt x="0" y="1316736"/>
                </a:moveTo>
                <a:lnTo>
                  <a:pt x="12192000" y="1316736"/>
                </a:lnTo>
                <a:lnTo>
                  <a:pt x="12192000" y="0"/>
                </a:lnTo>
                <a:lnTo>
                  <a:pt x="0" y="0"/>
                </a:lnTo>
                <a:lnTo>
                  <a:pt x="0" y="1316736"/>
                </a:lnTo>
                <a:close/>
              </a:path>
            </a:pathLst>
          </a:custGeom>
          <a:ln w="12192">
            <a:solidFill>
              <a:srgbClr val="13395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1211" y="3150107"/>
            <a:ext cx="1207769" cy="111937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46803" y="3150107"/>
            <a:ext cx="1012698" cy="111937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7323" y="3150107"/>
            <a:ext cx="1207770" cy="111937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3416" y="3150107"/>
            <a:ext cx="3390138" cy="11193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2328" y="3282441"/>
            <a:ext cx="438734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1589" y="1781048"/>
            <a:ext cx="190500" cy="18592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1589" y="2192527"/>
            <a:ext cx="190500" cy="1859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4614" y="2604007"/>
            <a:ext cx="190500" cy="18592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4614" y="3015488"/>
            <a:ext cx="190500" cy="1859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4614" y="3426967"/>
            <a:ext cx="190500" cy="18592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4614" y="3838447"/>
            <a:ext cx="190500" cy="18592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4614" y="4249928"/>
            <a:ext cx="190500" cy="18592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1589" y="4661408"/>
            <a:ext cx="190500" cy="18592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4614" y="5072888"/>
            <a:ext cx="190500" cy="18592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4614" y="5484380"/>
            <a:ext cx="190500" cy="1859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850517" y="1596422"/>
            <a:ext cx="3700779" cy="414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517B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3592" y="690829"/>
            <a:ext cx="7335977" cy="9416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4510" y="2222754"/>
            <a:ext cx="8404860" cy="3352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1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2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1645920" algn="l"/>
              </a:tabLst>
            </a:pPr>
            <a:r>
              <a:rPr dirty="0" sz="4000" spc="260"/>
              <a:t>第</a:t>
            </a:r>
            <a:r>
              <a:rPr dirty="0" sz="4000" spc="270"/>
              <a:t>6</a:t>
            </a:r>
            <a:r>
              <a:rPr dirty="0" sz="4000" spc="-50"/>
              <a:t>章</a:t>
            </a:r>
            <a:r>
              <a:rPr dirty="0" sz="4000"/>
              <a:t>	</a:t>
            </a:r>
            <a:r>
              <a:rPr dirty="0" sz="4000" spc="260"/>
              <a:t>处</a:t>
            </a:r>
            <a:r>
              <a:rPr dirty="0" sz="4000" spc="260"/>
              <a:t>理</a:t>
            </a:r>
            <a:r>
              <a:rPr dirty="0" sz="4000" spc="260"/>
              <a:t>机</a:t>
            </a:r>
            <a:r>
              <a:rPr dirty="0" sz="4000" spc="260"/>
              <a:t>调</a:t>
            </a:r>
            <a:r>
              <a:rPr dirty="0" sz="4000" spc="210"/>
              <a:t>度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-6095" y="5708902"/>
            <a:ext cx="12204700" cy="1137285"/>
            <a:chOff x="-6095" y="5708902"/>
            <a:chExt cx="12204700" cy="1137285"/>
          </a:xfrm>
        </p:grpSpPr>
        <p:sp>
          <p:nvSpPr>
            <p:cNvPr id="4" name="object 4" descr=""/>
            <p:cNvSpPr/>
            <p:nvPr/>
          </p:nvSpPr>
          <p:spPr>
            <a:xfrm>
              <a:off x="0" y="5714998"/>
              <a:ext cx="12192000" cy="1125220"/>
            </a:xfrm>
            <a:custGeom>
              <a:avLst/>
              <a:gdLst/>
              <a:ahLst/>
              <a:cxnLst/>
              <a:rect l="l" t="t" r="r" b="b"/>
              <a:pathLst>
                <a:path w="12192000" h="1125220">
                  <a:moveTo>
                    <a:pt x="12192000" y="0"/>
                  </a:moveTo>
                  <a:lnTo>
                    <a:pt x="0" y="0"/>
                  </a:lnTo>
                  <a:lnTo>
                    <a:pt x="0" y="1124711"/>
                  </a:lnTo>
                  <a:lnTo>
                    <a:pt x="12192000" y="112471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5714998"/>
              <a:ext cx="12192000" cy="1125220"/>
            </a:xfrm>
            <a:custGeom>
              <a:avLst/>
              <a:gdLst/>
              <a:ahLst/>
              <a:cxnLst/>
              <a:rect l="l" t="t" r="r" b="b"/>
              <a:pathLst>
                <a:path w="12192000" h="1125220">
                  <a:moveTo>
                    <a:pt x="0" y="1124711"/>
                  </a:moveTo>
                  <a:lnTo>
                    <a:pt x="12192000" y="11247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124711"/>
                  </a:lnTo>
                  <a:close/>
                </a:path>
              </a:pathLst>
            </a:custGeom>
            <a:ln w="12192">
              <a:solidFill>
                <a:srgbClr val="1339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543927" y="4775708"/>
            <a:ext cx="36588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1F517B"/>
                </a:solidFill>
                <a:latin typeface="微软雅黑"/>
                <a:cs typeface="微软雅黑"/>
              </a:rPr>
              <a:t>华中科技大学计算机学院 谢美意</a:t>
            </a:r>
            <a:endParaRPr sz="2000">
              <a:latin typeface="微软雅黑"/>
              <a:cs typeface="微软雅黑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1988820"/>
            <a:ext cx="5486400" cy="151790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248" y="388620"/>
            <a:ext cx="2755392" cy="6644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114" y="2116708"/>
            <a:ext cx="240792" cy="23622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114" y="2832989"/>
            <a:ext cx="240792" cy="2362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114" y="3549269"/>
            <a:ext cx="240792" cy="23622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749423" y="1983689"/>
            <a:ext cx="5707380" cy="2601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调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算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法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应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与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计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标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保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持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致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注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意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源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均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衡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endParaRPr sz="2800">
              <a:latin typeface="微软雅黑"/>
              <a:cs typeface="微软雅黑"/>
            </a:endParaRPr>
          </a:p>
          <a:p>
            <a:pPr marL="12700" marR="360045">
              <a:lnSpc>
                <a:spcPct val="167900"/>
              </a:lnSpc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保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证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提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交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业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截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止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内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完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法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缩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短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业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平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均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周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endParaRPr sz="2800">
              <a:latin typeface="微软雅黑"/>
              <a:cs typeface="微软雅黑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114" y="4265548"/>
            <a:ext cx="240792" cy="236219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894332" y="928116"/>
            <a:ext cx="5005705" cy="897255"/>
            <a:chOff x="1894332" y="928116"/>
            <a:chExt cx="5005705" cy="89725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4332" y="928116"/>
              <a:ext cx="1344930" cy="8968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8148" y="928116"/>
              <a:ext cx="2158746" cy="89687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5780" y="928116"/>
              <a:ext cx="2564129" cy="8968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33345" y="1029411"/>
            <a:ext cx="45021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作业调度算法的考虑因素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345" y="452450"/>
            <a:ext cx="59696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 b="0">
                <a:latin typeface="微软雅黑"/>
                <a:cs typeface="微软雅黑"/>
              </a:rPr>
              <a:t>作业调度算法性能的衡量指标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03044" y="1131657"/>
            <a:ext cx="7940040" cy="4509770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452120" indent="-426720">
              <a:lnSpc>
                <a:spcPct val="100000"/>
              </a:lnSpc>
              <a:spcBef>
                <a:spcPts val="1370"/>
              </a:spcBef>
              <a:buAutoNum type="arabicPeriod"/>
              <a:tabLst>
                <a:tab pos="452120" algn="l"/>
              </a:tabLst>
            </a:pP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周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50" b="1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endParaRPr sz="2800">
              <a:latin typeface="微软雅黑"/>
              <a:cs typeface="微软雅黑"/>
            </a:endParaRPr>
          </a:p>
          <a:p>
            <a:pPr lvl="1" marL="254000" marR="17780" indent="550545">
              <a:lnSpc>
                <a:spcPct val="120100"/>
              </a:lnSpc>
              <a:spcBef>
                <a:spcPts val="595"/>
              </a:spcBef>
              <a:buAutoNum type="arabicParenBoth"/>
              <a:tabLst>
                <a:tab pos="804545" algn="l"/>
              </a:tabLst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定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义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业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提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交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给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计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算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机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8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到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该</a:t>
            </a:r>
            <a:r>
              <a:rPr dirty="0" sz="2800" spc="-3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业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果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返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回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给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需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要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939800">
              <a:lnSpc>
                <a:spcPct val="100000"/>
              </a:lnSpc>
              <a:spcBef>
                <a:spcPts val="1270"/>
              </a:spcBef>
            </a:pP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t</a:t>
            </a:r>
            <a:r>
              <a:rPr dirty="0" baseline="-21021" sz="2775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baseline="-21021" sz="2775" spc="359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=</a:t>
            </a:r>
            <a:r>
              <a:rPr dirty="0" sz="2800" spc="-3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tc</a:t>
            </a:r>
            <a:r>
              <a:rPr dirty="0" baseline="-21021" sz="2775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baseline="-21021" sz="2775" spc="-44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-</a:t>
            </a:r>
            <a:r>
              <a:rPr dirty="0" sz="2800" spc="-3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800" spc="-25">
                <a:solidFill>
                  <a:srgbClr val="1F517B"/>
                </a:solidFill>
                <a:latin typeface="微软雅黑"/>
                <a:cs typeface="微软雅黑"/>
              </a:rPr>
              <a:t>ts</a:t>
            </a:r>
            <a:r>
              <a:rPr dirty="0" baseline="-21021" sz="2775" spc="-37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endParaRPr baseline="-21021" sz="2775">
              <a:latin typeface="微软雅黑"/>
              <a:cs typeface="微软雅黑"/>
            </a:endParaRPr>
          </a:p>
          <a:p>
            <a:pPr marL="939800" marR="4138929">
              <a:lnSpc>
                <a:spcPct val="136900"/>
              </a:lnSpc>
              <a:spcBef>
                <a:spcPts val="35"/>
              </a:spcBef>
            </a:pPr>
            <a:r>
              <a:rPr dirty="0" sz="2800" spc="-20">
                <a:solidFill>
                  <a:srgbClr val="1F517B"/>
                </a:solidFill>
                <a:latin typeface="微软雅黑"/>
                <a:cs typeface="微软雅黑"/>
              </a:rPr>
              <a:t>t</a:t>
            </a:r>
            <a:r>
              <a:rPr dirty="0" baseline="-21021" sz="2775" spc="-3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800" spc="-20">
                <a:solidFill>
                  <a:srgbClr val="1F517B"/>
                </a:solidFill>
                <a:latin typeface="微软雅黑"/>
                <a:cs typeface="微软雅黑"/>
              </a:rPr>
              <a:t>—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作业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i的周转时间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ts</a:t>
            </a:r>
            <a:r>
              <a:rPr dirty="0" baseline="-20833" sz="2400" spc="-15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—作业i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的提交时间</a:t>
            </a:r>
            <a:endParaRPr sz="2400">
              <a:latin typeface="微软雅黑"/>
              <a:cs typeface="微软雅黑"/>
            </a:endParaRPr>
          </a:p>
          <a:p>
            <a:pPr marL="939800">
              <a:lnSpc>
                <a:spcPct val="100000"/>
              </a:lnSpc>
              <a:spcBef>
                <a:spcPts val="1180"/>
              </a:spcBef>
            </a:pP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tc</a:t>
            </a:r>
            <a:r>
              <a:rPr dirty="0" baseline="-20833" sz="2400" spc="-3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—作业i的完成时间</a:t>
            </a:r>
            <a:endParaRPr sz="2400">
              <a:latin typeface="微软雅黑"/>
              <a:cs typeface="微软雅黑"/>
            </a:endParaRPr>
          </a:p>
          <a:p>
            <a:pPr lvl="1" marL="803910" indent="-550545">
              <a:lnSpc>
                <a:spcPct val="100000"/>
              </a:lnSpc>
              <a:spcBef>
                <a:spcPts val="1210"/>
              </a:spcBef>
              <a:buAutoNum type="arabicParenBoth" startAt="2"/>
              <a:tabLst>
                <a:tab pos="804545" algn="l"/>
              </a:tabLst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意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义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说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明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800" spc="-45">
                <a:solidFill>
                  <a:srgbClr val="1F517B"/>
                </a:solidFill>
                <a:latin typeface="微软雅黑"/>
                <a:cs typeface="微软雅黑"/>
              </a:rPr>
              <a:t>业</a:t>
            </a:r>
            <a:r>
              <a:rPr dirty="0" sz="2800" spc="-2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停</a:t>
            </a:r>
            <a:r>
              <a:rPr dirty="0" sz="2800" spc="-30">
                <a:solidFill>
                  <a:srgbClr val="1F517B"/>
                </a:solidFill>
                <a:latin typeface="微软雅黑"/>
                <a:cs typeface="微软雅黑"/>
              </a:rPr>
              <a:t>留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8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长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短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44344" y="5778195"/>
            <a:ext cx="35661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(3</a:t>
            </a:r>
            <a:r>
              <a:rPr dirty="0" sz="2800" spc="-25">
                <a:solidFill>
                  <a:srgbClr val="1F517B"/>
                </a:solidFill>
                <a:latin typeface="微软雅黑"/>
                <a:cs typeface="微软雅黑"/>
              </a:rPr>
              <a:t>) 平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均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周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：t</a:t>
            </a:r>
            <a:r>
              <a:rPr dirty="0" sz="2800" spc="-30">
                <a:solidFill>
                  <a:srgbClr val="1F517B"/>
                </a:solidFill>
                <a:latin typeface="微软雅黑"/>
                <a:cs typeface="微软雅黑"/>
              </a:rPr>
              <a:t> =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13350" y="5738896"/>
            <a:ext cx="365760" cy="65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50" spc="-2025">
                <a:latin typeface="Symbol"/>
                <a:cs typeface="Symbol"/>
              </a:rPr>
              <a:t></a:t>
            </a:r>
            <a:endParaRPr sz="4150">
              <a:latin typeface="Symbol"/>
              <a:cs typeface="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31990" y="5614677"/>
            <a:ext cx="12192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95" i="1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91628" y="5817162"/>
            <a:ext cx="35115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445" i="1">
                <a:latin typeface="Times New Roman"/>
                <a:cs typeface="Times New Roman"/>
              </a:rPr>
              <a:t>ti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19562" y="6304415"/>
            <a:ext cx="360045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280" i="1">
                <a:latin typeface="Times New Roman"/>
                <a:cs typeface="Times New Roman"/>
              </a:rPr>
              <a:t>i</a:t>
            </a:r>
            <a:r>
              <a:rPr dirty="0" sz="1700" spc="-170" i="1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Symbol"/>
                <a:cs typeface="Symbol"/>
              </a:rPr>
              <a:t></a:t>
            </a:r>
            <a:r>
              <a:rPr dirty="0" sz="1600" spc="-35">
                <a:latin typeface="宋体"/>
                <a:cs typeface="宋体"/>
              </a:rPr>
              <a:t>1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35589" y="5588391"/>
            <a:ext cx="322580" cy="86042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u="sng" sz="2350" spc="11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470"/>
              </a:spcBef>
            </a:pPr>
            <a:r>
              <a:rPr dirty="0" sz="2350" spc="1115" i="1">
                <a:latin typeface="Times New Roman"/>
                <a:cs typeface="Times New Roman"/>
              </a:rPr>
              <a:t>n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10509" y="3400425"/>
            <a:ext cx="88900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endParaRPr sz="1850">
              <a:latin typeface="微软雅黑"/>
              <a:cs typeface="微软雅黑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30092" y="3196208"/>
            <a:ext cx="7385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1645" algn="l"/>
              </a:tabLst>
            </a:pP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w</a:t>
            </a: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=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00283" y="3196208"/>
            <a:ext cx="42341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6705" algn="l"/>
              </a:tabLst>
            </a:pP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,</a:t>
            </a: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800" spc="-10">
                <a:solidFill>
                  <a:srgbClr val="1F517B"/>
                </a:solidFill>
                <a:latin typeface="微软雅黑"/>
                <a:cs typeface="微软雅黑"/>
              </a:rPr>
              <a:t>tri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业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实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际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运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91639" y="3622762"/>
            <a:ext cx="7065009" cy="1202055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562610" indent="-550545">
              <a:lnSpc>
                <a:spcPct val="100000"/>
              </a:lnSpc>
              <a:spcBef>
                <a:spcPts val="1370"/>
              </a:spcBef>
              <a:buAutoNum type="arabicParenBoth" startAt="2"/>
              <a:tabLst>
                <a:tab pos="563245" algn="l"/>
              </a:tabLst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意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义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说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明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800" spc="-45">
                <a:solidFill>
                  <a:srgbClr val="1F517B"/>
                </a:solidFill>
                <a:latin typeface="微软雅黑"/>
                <a:cs typeface="微软雅黑"/>
              </a:rPr>
              <a:t>业</a:t>
            </a:r>
            <a:r>
              <a:rPr dirty="0" sz="2800" spc="-2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相</a:t>
            </a:r>
            <a:r>
              <a:rPr dirty="0" sz="2800" spc="-30">
                <a:solidFill>
                  <a:srgbClr val="1F517B"/>
                </a:solidFill>
                <a:latin typeface="微软雅黑"/>
                <a:cs typeface="微软雅黑"/>
              </a:rPr>
              <a:t>对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待</a:t>
            </a:r>
            <a:r>
              <a:rPr dirty="0" sz="2800" spc="-3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562610" indent="-550545">
              <a:lnSpc>
                <a:spcPct val="100000"/>
              </a:lnSpc>
              <a:spcBef>
                <a:spcPts val="1270"/>
              </a:spcBef>
              <a:buAutoNum type="arabicParenBoth" startAt="2"/>
              <a:tabLst>
                <a:tab pos="563245" algn="l"/>
              </a:tabLst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平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均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带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权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周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20239" y="4961382"/>
            <a:ext cx="6750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w</a:t>
            </a:r>
            <a:r>
              <a:rPr dirty="0" sz="2800" spc="-2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=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909183" y="3450043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 h="0">
                <a:moveTo>
                  <a:pt x="0" y="0"/>
                </a:moveTo>
                <a:lnTo>
                  <a:pt x="780733" y="0"/>
                </a:lnTo>
              </a:path>
            </a:pathLst>
          </a:custGeom>
          <a:ln w="148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923162" y="3446417"/>
            <a:ext cx="74041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955" i="1">
                <a:latin typeface="Times New Roman"/>
                <a:cs typeface="Times New Roman"/>
              </a:rPr>
              <a:t>tri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67788" y="2945180"/>
            <a:ext cx="44958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855" i="1">
                <a:latin typeface="Times New Roman"/>
                <a:cs typeface="Times New Roman"/>
              </a:rPr>
              <a:t>ti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12626" y="4926141"/>
            <a:ext cx="609600" cy="5632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610" i="1">
                <a:latin typeface="Times New Roman"/>
                <a:cs typeface="Times New Roman"/>
              </a:rPr>
              <a:t>wi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084365" y="4704914"/>
            <a:ext cx="643890" cy="1130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2065">
              <a:lnSpc>
                <a:spcPts val="1850"/>
              </a:lnSpc>
              <a:spcBef>
                <a:spcPts val="110"/>
              </a:spcBef>
            </a:pPr>
            <a:r>
              <a:rPr dirty="0" sz="2050" spc="325" i="1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4735"/>
              </a:lnSpc>
            </a:pPr>
            <a:r>
              <a:rPr dirty="0" sz="4750" spc="-1710">
                <a:latin typeface="Symbol"/>
                <a:cs typeface="Symbol"/>
              </a:rPr>
              <a:t></a:t>
            </a:r>
            <a:endParaRPr sz="4750">
              <a:latin typeface="Symbol"/>
              <a:cs typeface="Symbol"/>
            </a:endParaRPr>
          </a:p>
          <a:p>
            <a:pPr marL="23495">
              <a:lnSpc>
                <a:spcPts val="2100"/>
              </a:lnSpc>
            </a:pPr>
            <a:r>
              <a:rPr dirty="0" sz="2050" spc="780" i="1">
                <a:latin typeface="Times New Roman"/>
                <a:cs typeface="Times New Roman"/>
              </a:rPr>
              <a:t>i</a:t>
            </a:r>
            <a:r>
              <a:rPr dirty="0" sz="2050" spc="-35" i="1">
                <a:latin typeface="Times New Roman"/>
                <a:cs typeface="Times New Roman"/>
              </a:rPr>
              <a:t> </a:t>
            </a:r>
            <a:r>
              <a:rPr dirty="0" sz="1850" spc="434">
                <a:latin typeface="Symbol"/>
                <a:cs typeface="Symbol"/>
              </a:rPr>
              <a:t></a:t>
            </a:r>
            <a:r>
              <a:rPr dirty="0" sz="1850" spc="434">
                <a:latin typeface="宋体"/>
                <a:cs typeface="宋体"/>
              </a:rPr>
              <a:t>1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266377" y="5255541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 h="0">
                <a:moveTo>
                  <a:pt x="0" y="0"/>
                </a:moveTo>
                <a:lnTo>
                  <a:pt x="702535" y="0"/>
                </a:lnTo>
              </a:path>
            </a:pathLst>
          </a:custGeom>
          <a:ln w="14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308506" y="4774232"/>
            <a:ext cx="586740" cy="9410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5720">
              <a:lnSpc>
                <a:spcPts val="2870"/>
              </a:lnSpc>
              <a:spcBef>
                <a:spcPts val="125"/>
              </a:spcBef>
            </a:pPr>
            <a:r>
              <a:rPr dirty="0" sz="2650" spc="2830">
                <a:latin typeface="宋体"/>
                <a:cs typeface="宋体"/>
              </a:rPr>
              <a:t>1</a:t>
            </a:r>
            <a:endParaRPr sz="2650">
              <a:latin typeface="宋体"/>
              <a:cs typeface="宋体"/>
            </a:endParaRPr>
          </a:p>
          <a:p>
            <a:pPr marL="12700">
              <a:lnSpc>
                <a:spcPts val="4310"/>
              </a:lnSpc>
            </a:pPr>
            <a:r>
              <a:rPr dirty="0" sz="3850" spc="2230" i="1">
                <a:latin typeface="Times New Roman"/>
                <a:cs typeface="Times New Roman"/>
              </a:rPr>
              <a:t>n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98345" y="452450"/>
            <a:ext cx="7805420" cy="260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solidFill>
                  <a:srgbClr val="C00000"/>
                </a:solidFill>
                <a:latin typeface="微软雅黑"/>
                <a:cs typeface="微软雅黑"/>
              </a:rPr>
              <a:t>作业调度算法性能的衡量指标</a:t>
            </a:r>
            <a:endParaRPr sz="3600">
              <a:latin typeface="微软雅黑"/>
              <a:cs typeface="微软雅黑"/>
            </a:endParaRPr>
          </a:p>
          <a:p>
            <a:pPr marL="205740">
              <a:lnSpc>
                <a:spcPct val="100000"/>
              </a:lnSpc>
              <a:spcBef>
                <a:spcPts val="3379"/>
              </a:spcBef>
            </a:pPr>
            <a:r>
              <a:rPr dirty="0" sz="2800" b="1">
                <a:solidFill>
                  <a:srgbClr val="1F517B"/>
                </a:solidFill>
                <a:latin typeface="微软雅黑"/>
                <a:cs typeface="微软雅黑"/>
              </a:rPr>
              <a:t>2.</a:t>
            </a:r>
            <a:r>
              <a:rPr dirty="0" sz="2800" spc="-15" b="1">
                <a:solidFill>
                  <a:srgbClr val="1F517B"/>
                </a:solidFill>
                <a:latin typeface="微软雅黑"/>
                <a:cs typeface="微软雅黑"/>
              </a:rPr>
              <a:t> 带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权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周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50" b="1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endParaRPr sz="2800">
              <a:latin typeface="微软雅黑"/>
              <a:cs typeface="微软雅黑"/>
            </a:endParaRPr>
          </a:p>
          <a:p>
            <a:pPr marL="205740">
              <a:lnSpc>
                <a:spcPct val="100000"/>
              </a:lnSpc>
              <a:spcBef>
                <a:spcPts val="1275"/>
              </a:spcBef>
            </a:pP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(1</a:t>
            </a:r>
            <a:r>
              <a:rPr dirty="0" sz="2800" spc="-25">
                <a:solidFill>
                  <a:srgbClr val="1F517B"/>
                </a:solidFill>
                <a:latin typeface="微软雅黑"/>
                <a:cs typeface="微软雅黑"/>
              </a:rPr>
              <a:t>) 定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义</a:t>
            </a:r>
            <a:endParaRPr sz="2800">
              <a:latin typeface="微软雅黑"/>
              <a:cs typeface="微软雅黑"/>
            </a:endParaRPr>
          </a:p>
          <a:p>
            <a:pPr marL="1043940">
              <a:lnSpc>
                <a:spcPct val="100000"/>
              </a:lnSpc>
              <a:spcBef>
                <a:spcPts val="1270"/>
              </a:spcBef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业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周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与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运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8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比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值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7417" y="812672"/>
            <a:ext cx="2768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作业调度算法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1882520" y="1597192"/>
            <a:ext cx="8027670" cy="3412490"/>
          </a:xfrm>
          <a:prstGeom prst="rect">
            <a:avLst/>
          </a:prstGeom>
        </p:spPr>
        <p:txBody>
          <a:bodyPr wrap="square" lIns="0" tIns="226695" rIns="0" bIns="0" rtlCol="0" vert="horz">
            <a:spAutoFit/>
          </a:bodyPr>
          <a:lstStyle/>
          <a:p>
            <a:pPr marL="439420" indent="-426720">
              <a:lnSpc>
                <a:spcPct val="100000"/>
              </a:lnSpc>
              <a:spcBef>
                <a:spcPts val="1785"/>
              </a:spcBef>
              <a:buAutoNum type="arabicPeriod"/>
              <a:tabLst>
                <a:tab pos="439420" algn="l"/>
              </a:tabLst>
            </a:pP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先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来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先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服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务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调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算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法</a:t>
            </a:r>
            <a:r>
              <a:rPr dirty="0" sz="2800" spc="-10" b="1">
                <a:solidFill>
                  <a:srgbClr val="1F517B"/>
                </a:solidFill>
                <a:latin typeface="微软雅黑"/>
                <a:cs typeface="微软雅黑"/>
              </a:rPr>
              <a:t>（FCFS）</a:t>
            </a:r>
            <a:endParaRPr sz="2800">
              <a:latin typeface="微软雅黑"/>
              <a:cs typeface="微软雅黑"/>
            </a:endParaRPr>
          </a:p>
          <a:p>
            <a:pPr lvl="1" marL="847725" indent="-474980">
              <a:lnSpc>
                <a:spcPct val="100000"/>
              </a:lnSpc>
              <a:spcBef>
                <a:spcPts val="1460"/>
              </a:spcBef>
              <a:buAutoNum type="arabicParenBoth"/>
              <a:tabLst>
                <a:tab pos="848360" algn="l"/>
              </a:tabLst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策略：按作业来到的先后次序进行调度。</a:t>
            </a:r>
            <a:endParaRPr sz="2400">
              <a:latin typeface="微软雅黑"/>
              <a:cs typeface="微软雅黑"/>
            </a:endParaRPr>
          </a:p>
          <a:p>
            <a:pPr lvl="1" marL="847725" indent="-474980">
              <a:lnSpc>
                <a:spcPct val="100000"/>
              </a:lnSpc>
              <a:spcBef>
                <a:spcPts val="1440"/>
              </a:spcBef>
              <a:buAutoNum type="arabicParenBoth"/>
              <a:tabLst>
                <a:tab pos="848360" algn="l"/>
              </a:tabLst>
            </a:pP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特点：</a:t>
            </a:r>
            <a:endParaRPr sz="2400">
              <a:latin typeface="微软雅黑"/>
              <a:cs typeface="微软雅黑"/>
            </a:endParaRPr>
          </a:p>
          <a:p>
            <a:pPr lvl="2" marL="698500" indent="-2286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优先考虑系统中等待时间最长的作业，不管运行特性。</a:t>
            </a:r>
            <a:endParaRPr sz="2400">
              <a:latin typeface="微软雅黑"/>
              <a:cs typeface="微软雅黑"/>
            </a:endParaRPr>
          </a:p>
          <a:p>
            <a:pPr lvl="2" marL="698500" indent="-2286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简单，易实现。</a:t>
            </a:r>
            <a:endParaRPr sz="2400">
              <a:latin typeface="微软雅黑"/>
              <a:cs typeface="微软雅黑"/>
            </a:endParaRPr>
          </a:p>
          <a:p>
            <a:pPr lvl="2" marL="698500" indent="-2286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性能指标不稳定，波动大。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167" y="781050"/>
            <a:ext cx="5054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微软雅黑"/>
                <a:cs typeface="微软雅黑"/>
              </a:rPr>
              <a:t>先来先服务调度算法实例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91842" y="1612116"/>
            <a:ext cx="2522855" cy="276923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983615" algn="l"/>
                <a:tab pos="1899285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业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25">
                <a:solidFill>
                  <a:srgbClr val="1F517B"/>
                </a:solidFill>
                <a:latin typeface="微软雅黑"/>
                <a:cs typeface="微软雅黑"/>
              </a:rPr>
              <a:t>Tsi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25">
                <a:solidFill>
                  <a:srgbClr val="1F517B"/>
                </a:solidFill>
                <a:latin typeface="微软雅黑"/>
                <a:cs typeface="微软雅黑"/>
              </a:rPr>
              <a:t>Tri</a:t>
            </a:r>
            <a:endParaRPr sz="2400">
              <a:latin typeface="微软雅黑"/>
              <a:cs typeface="微软雅黑"/>
            </a:endParaRPr>
          </a:p>
          <a:p>
            <a:pPr marL="194310">
              <a:lnSpc>
                <a:spcPct val="100000"/>
              </a:lnSpc>
              <a:spcBef>
                <a:spcPts val="1440"/>
              </a:spcBef>
              <a:tabLst>
                <a:tab pos="927100" algn="l"/>
                <a:tab pos="1901189" algn="l"/>
              </a:tabLst>
            </a:pP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8.00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2.00</a:t>
            </a:r>
            <a:endParaRPr sz="2400">
              <a:latin typeface="微软雅黑"/>
              <a:cs typeface="微软雅黑"/>
            </a:endParaRPr>
          </a:p>
          <a:p>
            <a:pPr marL="194310">
              <a:lnSpc>
                <a:spcPct val="100000"/>
              </a:lnSpc>
              <a:spcBef>
                <a:spcPts val="1440"/>
              </a:spcBef>
              <a:tabLst>
                <a:tab pos="927100" algn="l"/>
                <a:tab pos="1899920" algn="l"/>
              </a:tabLst>
            </a:pP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8.50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0.50</a:t>
            </a:r>
            <a:endParaRPr sz="2400">
              <a:latin typeface="微软雅黑"/>
              <a:cs typeface="微软雅黑"/>
            </a:endParaRPr>
          </a:p>
          <a:p>
            <a:pPr marL="194310">
              <a:lnSpc>
                <a:spcPct val="100000"/>
              </a:lnSpc>
              <a:spcBef>
                <a:spcPts val="1440"/>
              </a:spcBef>
              <a:tabLst>
                <a:tab pos="927100" algn="l"/>
                <a:tab pos="1899920" algn="l"/>
              </a:tabLst>
            </a:pP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3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9.00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0.10</a:t>
            </a:r>
            <a:endParaRPr sz="2400">
              <a:latin typeface="微软雅黑"/>
              <a:cs typeface="微软雅黑"/>
            </a:endParaRPr>
          </a:p>
          <a:p>
            <a:pPr marL="194310">
              <a:lnSpc>
                <a:spcPct val="100000"/>
              </a:lnSpc>
              <a:spcBef>
                <a:spcPts val="1445"/>
              </a:spcBef>
              <a:tabLst>
                <a:tab pos="927100" algn="l"/>
                <a:tab pos="1899920" algn="l"/>
              </a:tabLst>
            </a:pP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4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9.50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0.20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955666" y="1789499"/>
          <a:ext cx="4009390" cy="2606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50"/>
                <a:gridCol w="1089025"/>
                <a:gridCol w="875664"/>
                <a:gridCol w="676910"/>
              </a:tblGrid>
              <a:tr h="448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开始时间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Tci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Ti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Wi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</a:tr>
              <a:tr h="448945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8.00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64769"/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64769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2.00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64769"/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40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64769"/>
                </a:tc>
              </a:tr>
              <a:tr h="615315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4859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10.50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48590"/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2.00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4859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240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4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48590"/>
                </a:tc>
              </a:tr>
              <a:tr h="588010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10.50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9695"/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10.60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9695"/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1.60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9695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400" spc="-25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9695"/>
                </a:tc>
              </a:tr>
              <a:tr h="505459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10.60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21285"/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10.80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21285"/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1.30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21285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2400" spc="-25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6.5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21285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746372" y="4651227"/>
            <a:ext cx="2463800" cy="1122680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2400" spc="-10" b="1">
                <a:solidFill>
                  <a:srgbClr val="4138F9"/>
                </a:solidFill>
                <a:latin typeface="微软雅黑"/>
                <a:cs typeface="微软雅黑"/>
              </a:rPr>
              <a:t>平均周转时间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20" b="1">
                <a:solidFill>
                  <a:srgbClr val="4138F9"/>
                </a:solidFill>
                <a:latin typeface="微软雅黑"/>
                <a:cs typeface="微软雅黑"/>
              </a:rPr>
              <a:t>平均带权周转时间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89953" y="4689764"/>
            <a:ext cx="1572895" cy="1086485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320675" algn="l"/>
                <a:tab pos="721995" algn="l"/>
              </a:tabLst>
            </a:pPr>
            <a:r>
              <a:rPr dirty="0" baseline="3472" sz="3600" spc="-75" b="1">
                <a:solidFill>
                  <a:srgbClr val="4138F9"/>
                </a:solidFill>
                <a:latin typeface="微软雅黑"/>
                <a:cs typeface="微软雅黑"/>
              </a:rPr>
              <a:t>t</a:t>
            </a:r>
            <a:r>
              <a:rPr dirty="0" baseline="3472" sz="3600" b="1">
                <a:solidFill>
                  <a:srgbClr val="4138F9"/>
                </a:solidFill>
                <a:latin typeface="微软雅黑"/>
                <a:cs typeface="微软雅黑"/>
              </a:rPr>
              <a:t>	</a:t>
            </a:r>
            <a:r>
              <a:rPr dirty="0" baseline="3472" sz="3600" spc="-75" b="1">
                <a:solidFill>
                  <a:srgbClr val="4138F9"/>
                </a:solidFill>
                <a:latin typeface="微软雅黑"/>
                <a:cs typeface="微软雅黑"/>
              </a:rPr>
              <a:t>=</a:t>
            </a:r>
            <a:r>
              <a:rPr dirty="0" baseline="3472" sz="3600" b="1">
                <a:solidFill>
                  <a:srgbClr val="4138F9"/>
                </a:solidFill>
                <a:latin typeface="微软雅黑"/>
                <a:cs typeface="微软雅黑"/>
              </a:rPr>
              <a:t>	</a:t>
            </a:r>
            <a:r>
              <a:rPr dirty="0" sz="2400" spc="-20" b="1">
                <a:solidFill>
                  <a:srgbClr val="4138F9"/>
                </a:solidFill>
                <a:latin typeface="微软雅黑"/>
                <a:cs typeface="微软雅黑"/>
              </a:rPr>
              <a:t>1.725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400" b="1">
                <a:solidFill>
                  <a:srgbClr val="4138F9"/>
                </a:solidFill>
                <a:latin typeface="微软雅黑"/>
                <a:cs typeface="微软雅黑"/>
              </a:rPr>
              <a:t>w</a:t>
            </a:r>
            <a:r>
              <a:rPr dirty="0" sz="2400" spc="-10" b="1">
                <a:solidFill>
                  <a:srgbClr val="4138F9"/>
                </a:solidFill>
                <a:latin typeface="微软雅黑"/>
                <a:cs typeface="微软雅黑"/>
              </a:rPr>
              <a:t> </a:t>
            </a:r>
            <a:r>
              <a:rPr dirty="0" sz="2400" b="1">
                <a:solidFill>
                  <a:srgbClr val="4138F9"/>
                </a:solidFill>
                <a:latin typeface="微软雅黑"/>
                <a:cs typeface="微软雅黑"/>
              </a:rPr>
              <a:t>=</a:t>
            </a:r>
            <a:r>
              <a:rPr dirty="0" sz="2400" spc="280" b="1">
                <a:solidFill>
                  <a:srgbClr val="4138F9"/>
                </a:solidFill>
                <a:latin typeface="微软雅黑"/>
                <a:cs typeface="微软雅黑"/>
              </a:rPr>
              <a:t> </a:t>
            </a:r>
            <a:r>
              <a:rPr dirty="0" sz="2400" spc="-20" b="1">
                <a:solidFill>
                  <a:srgbClr val="4138F9"/>
                </a:solidFill>
                <a:latin typeface="微软雅黑"/>
                <a:cs typeface="微软雅黑"/>
              </a:rPr>
              <a:t>6.875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4685" rIns="0" bIns="0" rtlCol="0" vert="horz">
            <a:spAutoFit/>
          </a:bodyPr>
          <a:lstStyle/>
          <a:p>
            <a:pPr marL="134556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作业调度算法（续</a:t>
            </a:r>
            <a:r>
              <a:rPr dirty="0" sz="3600" spc="-50"/>
              <a:t>）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047494" y="1917573"/>
            <a:ext cx="8468360" cy="35896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7040" indent="-43434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447040" algn="l"/>
              </a:tabLst>
            </a:pPr>
            <a:r>
              <a:rPr dirty="0" sz="2800" spc="-30" b="1">
                <a:solidFill>
                  <a:srgbClr val="1F517B"/>
                </a:solidFill>
                <a:latin typeface="微软雅黑"/>
                <a:cs typeface="微软雅黑"/>
              </a:rPr>
              <a:t>短作业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优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先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调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度算法</a:t>
            </a:r>
            <a:r>
              <a:rPr dirty="0" sz="2800" b="1">
                <a:solidFill>
                  <a:srgbClr val="1F517B"/>
                </a:solidFill>
                <a:latin typeface="微软雅黑"/>
                <a:cs typeface="微软雅黑"/>
              </a:rPr>
              <a:t>（SJF：Shortest</a:t>
            </a:r>
            <a:r>
              <a:rPr dirty="0" sz="2800" spc="-10" b="1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800" b="1">
                <a:solidFill>
                  <a:srgbClr val="1F517B"/>
                </a:solidFill>
                <a:latin typeface="微软雅黑"/>
                <a:cs typeface="微软雅黑"/>
              </a:rPr>
              <a:t>Job</a:t>
            </a:r>
            <a:r>
              <a:rPr dirty="0" sz="2800" spc="10" b="1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800" spc="-10" b="1">
                <a:solidFill>
                  <a:srgbClr val="1F517B"/>
                </a:solidFill>
                <a:latin typeface="微软雅黑"/>
                <a:cs typeface="微软雅黑"/>
              </a:rPr>
              <a:t>First）</a:t>
            </a:r>
            <a:endParaRPr sz="2800">
              <a:latin typeface="微软雅黑"/>
              <a:cs typeface="微软雅黑"/>
            </a:endParaRPr>
          </a:p>
          <a:p>
            <a:pPr lvl="1" marL="582295" indent="-569595">
              <a:lnSpc>
                <a:spcPct val="100000"/>
              </a:lnSpc>
              <a:spcBef>
                <a:spcPts val="2535"/>
              </a:spcBef>
              <a:buAutoNum type="arabicParenBoth"/>
              <a:tabLst>
                <a:tab pos="582295" algn="l"/>
                <a:tab pos="582930" algn="l"/>
              </a:tabLst>
            </a:pPr>
            <a:r>
              <a:rPr dirty="0" sz="2400" spc="50">
                <a:solidFill>
                  <a:srgbClr val="1F517B"/>
                </a:solidFill>
                <a:latin typeface="微软雅黑"/>
                <a:cs typeface="微软雅黑"/>
              </a:rPr>
              <a:t>策略：按照作业请求运行的时间长短进行调度，优先选</a:t>
            </a:r>
            <a:endParaRPr sz="2400">
              <a:latin typeface="微软雅黑"/>
              <a:cs typeface="微软雅黑"/>
            </a:endParaRPr>
          </a:p>
          <a:p>
            <a:pPr marL="241300">
              <a:lnSpc>
                <a:spcPct val="100000"/>
              </a:lnSpc>
              <a:spcBef>
                <a:spcPts val="1445"/>
              </a:spcBef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择短作业。</a:t>
            </a:r>
            <a:endParaRPr sz="2400">
              <a:latin typeface="微软雅黑"/>
              <a:cs typeface="微软雅黑"/>
            </a:endParaRPr>
          </a:p>
          <a:p>
            <a:pPr lvl="1" marL="485140" indent="-472440">
              <a:lnSpc>
                <a:spcPct val="100000"/>
              </a:lnSpc>
              <a:spcBef>
                <a:spcPts val="2445"/>
              </a:spcBef>
              <a:buAutoNum type="arabicParenBoth" startAt="2"/>
              <a:tabLst>
                <a:tab pos="485140" algn="l"/>
              </a:tabLst>
            </a:pP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特点： 易实现，系统吞吐量高。</a:t>
            </a:r>
            <a:endParaRPr sz="2400">
              <a:latin typeface="微软雅黑"/>
              <a:cs typeface="微软雅黑"/>
            </a:endParaRPr>
          </a:p>
          <a:p>
            <a:pPr marL="241300" marR="361950">
              <a:lnSpc>
                <a:spcPct val="150000"/>
              </a:lnSpc>
              <a:spcBef>
                <a:spcPts val="1000"/>
              </a:spcBef>
            </a:pPr>
            <a:r>
              <a:rPr dirty="0" sz="2400" spc="60">
                <a:solidFill>
                  <a:srgbClr val="1F517B"/>
                </a:solidFill>
                <a:latin typeface="微软雅黑"/>
                <a:cs typeface="微软雅黑"/>
              </a:rPr>
              <a:t>只照顾短作业，而没有考虑长作业的利益；需要预知作业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的运行时间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（how？）</a:t>
            </a:r>
            <a:r>
              <a:rPr dirty="0" sz="2400" spc="-6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971550"/>
            <a:ext cx="5054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微软雅黑"/>
                <a:cs typeface="微软雅黑"/>
              </a:rPr>
              <a:t>短作业优先调度算法实例</a:t>
            </a:r>
            <a:endParaRPr sz="3600">
              <a:latin typeface="微软雅黑"/>
              <a:cs typeface="微软雅黑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263394" y="1938851"/>
          <a:ext cx="6783070" cy="262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0"/>
                <a:gridCol w="942975"/>
                <a:gridCol w="883919"/>
                <a:gridCol w="1470025"/>
                <a:gridCol w="1105535"/>
                <a:gridCol w="859155"/>
                <a:gridCol w="724534"/>
              </a:tblGrid>
              <a:tr h="458470">
                <a:tc>
                  <a:txBody>
                    <a:bodyPr/>
                    <a:lstStyle/>
                    <a:p>
                      <a:pPr algn="ctr" marR="1130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latin typeface="微软雅黑"/>
                          <a:cs typeface="微软雅黑"/>
                        </a:rPr>
                        <a:t>作业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latin typeface="微软雅黑"/>
                          <a:cs typeface="微软雅黑"/>
                        </a:rPr>
                        <a:t>Tsi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latin typeface="微软雅黑"/>
                          <a:cs typeface="微软雅黑"/>
                        </a:rPr>
                        <a:t>Tri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15">
                          <a:latin typeface="微软雅黑"/>
                          <a:cs typeface="微软雅黑"/>
                        </a:rPr>
                        <a:t>开始时间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latin typeface="微软雅黑"/>
                          <a:cs typeface="微软雅黑"/>
                        </a:rPr>
                        <a:t>Tci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latin typeface="微软雅黑"/>
                          <a:cs typeface="微软雅黑"/>
                        </a:rPr>
                        <a:t>Ti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latin typeface="微软雅黑"/>
                          <a:cs typeface="微软雅黑"/>
                        </a:rPr>
                        <a:t>Wi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</a:tr>
              <a:tr h="557530">
                <a:tc>
                  <a:txBody>
                    <a:bodyPr/>
                    <a:lstStyle/>
                    <a:p>
                      <a:pPr algn="ctr" marR="18097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1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07314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8.00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07314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2.00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07314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8.00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 algn="r" marR="1035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2.00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40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73660"/>
                </a:tc>
              </a:tr>
              <a:tr h="556260">
                <a:tc>
                  <a:txBody>
                    <a:bodyPr/>
                    <a:lstStyle/>
                    <a:p>
                      <a:pPr algn="ctr" marR="18097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2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8425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8.50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8425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0.50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8425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10.30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3185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10.80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3185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2.30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318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400" spc="-25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4.6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3185"/>
                </a:tc>
              </a:tr>
              <a:tr h="549910">
                <a:tc>
                  <a:txBody>
                    <a:bodyPr/>
                    <a:lstStyle/>
                    <a:p>
                      <a:pPr algn="ctr" marR="180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3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9.00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0.10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3345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10.10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3345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1.10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334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400" spc="-25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11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3345"/>
                </a:tc>
              </a:tr>
              <a:tr h="504190">
                <a:tc>
                  <a:txBody>
                    <a:bodyPr/>
                    <a:lstStyle/>
                    <a:p>
                      <a:pPr algn="ctr" marR="1809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4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9535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9.50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9535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0.20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9535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10.10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20014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10.30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20014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0.80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20014"/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240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4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20014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568700" y="4679492"/>
            <a:ext cx="2463800" cy="112268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spc="-10" b="1">
                <a:solidFill>
                  <a:srgbClr val="4138F9"/>
                </a:solidFill>
                <a:latin typeface="微软雅黑"/>
                <a:cs typeface="微软雅黑"/>
              </a:rPr>
              <a:t>平均周转时间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10" b="1">
                <a:solidFill>
                  <a:srgbClr val="4138F9"/>
                </a:solidFill>
                <a:latin typeface="微软雅黑"/>
                <a:cs typeface="微软雅黑"/>
              </a:rPr>
              <a:t>平均带权周转时间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86753" y="4766832"/>
            <a:ext cx="1422400" cy="109220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15"/>
              </a:spcBef>
              <a:tabLst>
                <a:tab pos="346075" algn="l"/>
                <a:tab pos="732790" algn="l"/>
              </a:tabLst>
            </a:pPr>
            <a:r>
              <a:rPr dirty="0" baseline="12731" sz="3600" spc="-75" b="1">
                <a:solidFill>
                  <a:srgbClr val="4138F9"/>
                </a:solidFill>
                <a:latin typeface="微软雅黑"/>
                <a:cs typeface="微软雅黑"/>
              </a:rPr>
              <a:t>t</a:t>
            </a:r>
            <a:r>
              <a:rPr dirty="0" baseline="12731" sz="3600" b="1">
                <a:solidFill>
                  <a:srgbClr val="4138F9"/>
                </a:solidFill>
                <a:latin typeface="微软雅黑"/>
                <a:cs typeface="微软雅黑"/>
              </a:rPr>
              <a:t>	</a:t>
            </a:r>
            <a:r>
              <a:rPr dirty="0" baseline="12731" sz="3600" spc="-75" b="1">
                <a:solidFill>
                  <a:srgbClr val="4138F9"/>
                </a:solidFill>
                <a:latin typeface="微软雅黑"/>
                <a:cs typeface="微软雅黑"/>
              </a:rPr>
              <a:t>=</a:t>
            </a:r>
            <a:r>
              <a:rPr dirty="0" baseline="12731" sz="3600" b="1">
                <a:solidFill>
                  <a:srgbClr val="4138F9"/>
                </a:solidFill>
                <a:latin typeface="微软雅黑"/>
                <a:cs typeface="微软雅黑"/>
              </a:rPr>
              <a:t>	</a:t>
            </a:r>
            <a:r>
              <a:rPr dirty="0" sz="2400" spc="-20" b="1">
                <a:solidFill>
                  <a:srgbClr val="4138F9"/>
                </a:solidFill>
                <a:latin typeface="微软雅黑"/>
                <a:cs typeface="微软雅黑"/>
              </a:rPr>
              <a:t>1.55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320"/>
              </a:spcBef>
            </a:pPr>
            <a:r>
              <a:rPr dirty="0" baseline="10416" sz="3600" b="1">
                <a:solidFill>
                  <a:srgbClr val="4138F9"/>
                </a:solidFill>
                <a:latin typeface="微软雅黑"/>
                <a:cs typeface="微软雅黑"/>
              </a:rPr>
              <a:t>w =</a:t>
            </a:r>
            <a:r>
              <a:rPr dirty="0" baseline="10416" sz="3600" spc="254" b="1">
                <a:solidFill>
                  <a:srgbClr val="4138F9"/>
                </a:solidFill>
                <a:latin typeface="微软雅黑"/>
                <a:cs typeface="微软雅黑"/>
              </a:rPr>
              <a:t> </a:t>
            </a:r>
            <a:r>
              <a:rPr dirty="0" sz="2400" spc="-20" b="1">
                <a:solidFill>
                  <a:srgbClr val="4138F9"/>
                </a:solidFill>
                <a:latin typeface="微软雅黑"/>
                <a:cs typeface="微软雅黑"/>
              </a:rPr>
              <a:t>5.15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1445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作业调度算法（续</a:t>
            </a:r>
            <a:r>
              <a:rPr dirty="0" sz="3600" spc="-50"/>
              <a:t>）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1960245" y="1637416"/>
            <a:ext cx="8185784" cy="3833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886460" indent="-228600">
              <a:lnSpc>
                <a:spcPct val="150000"/>
              </a:lnSpc>
              <a:spcBef>
                <a:spcPts val="95"/>
              </a:spcBef>
              <a:buAutoNum type="arabicPeriod" startAt="3"/>
              <a:tabLst>
                <a:tab pos="439420" algn="l"/>
              </a:tabLst>
            </a:pP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响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应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比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高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者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优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先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调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算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法</a:t>
            </a:r>
            <a:r>
              <a:rPr dirty="0" sz="2800" spc="-10" b="1">
                <a:solidFill>
                  <a:srgbClr val="1F517B"/>
                </a:solidFill>
                <a:latin typeface="微软雅黑"/>
                <a:cs typeface="微软雅黑"/>
              </a:rPr>
              <a:t>（HRN：Highest Response</a:t>
            </a:r>
            <a:r>
              <a:rPr dirty="0" sz="2800" spc="-135" b="1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800" b="1">
                <a:solidFill>
                  <a:srgbClr val="1F517B"/>
                </a:solidFill>
                <a:latin typeface="微软雅黑"/>
                <a:cs typeface="微软雅黑"/>
              </a:rPr>
              <a:t>Ratio</a:t>
            </a:r>
            <a:r>
              <a:rPr dirty="0" sz="2800" spc="-130" b="1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800" spc="-10" b="1">
                <a:solidFill>
                  <a:srgbClr val="1F517B"/>
                </a:solidFill>
                <a:latin typeface="微软雅黑"/>
                <a:cs typeface="微软雅黑"/>
              </a:rPr>
              <a:t>Next）</a:t>
            </a:r>
            <a:endParaRPr sz="2800">
              <a:latin typeface="微软雅黑"/>
              <a:cs typeface="微软雅黑"/>
            </a:endParaRPr>
          </a:p>
          <a:p>
            <a:pPr marL="241300">
              <a:lnSpc>
                <a:spcPct val="100000"/>
              </a:lnSpc>
              <a:spcBef>
                <a:spcPts val="2680"/>
              </a:spcBef>
            </a:pPr>
            <a:r>
              <a:rPr dirty="0" sz="2400" spc="-15" b="1">
                <a:solidFill>
                  <a:srgbClr val="C00000"/>
                </a:solidFill>
                <a:latin typeface="微软雅黑"/>
                <a:cs typeface="微软雅黑"/>
              </a:rPr>
              <a:t>响应比 = 响应时间/运行时间</a:t>
            </a:r>
            <a:endParaRPr sz="2400">
              <a:latin typeface="微软雅黑"/>
              <a:cs typeface="微软雅黑"/>
            </a:endParaRPr>
          </a:p>
          <a:p>
            <a:pPr lvl="1" marL="713740" indent="-472440">
              <a:lnSpc>
                <a:spcPct val="100000"/>
              </a:lnSpc>
              <a:spcBef>
                <a:spcPts val="2225"/>
              </a:spcBef>
              <a:buAutoNum type="arabicParenBoth"/>
              <a:tabLst>
                <a:tab pos="71374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策略：优先选择响应比高者作业运行。</a:t>
            </a:r>
            <a:endParaRPr sz="2400">
              <a:latin typeface="微软雅黑"/>
              <a:cs typeface="微软雅黑"/>
            </a:endParaRPr>
          </a:p>
          <a:p>
            <a:pPr lvl="1" marL="241300" marR="5080" indent="472440">
              <a:lnSpc>
                <a:spcPct val="150000"/>
              </a:lnSpc>
              <a:spcBef>
                <a:spcPts val="600"/>
              </a:spcBef>
              <a:buAutoNum type="arabicParenBoth"/>
              <a:tabLst>
                <a:tab pos="713740" algn="l"/>
              </a:tabLst>
            </a:pPr>
            <a:r>
              <a:rPr dirty="0" sz="2400" spc="-30">
                <a:solidFill>
                  <a:srgbClr val="1F517B"/>
                </a:solidFill>
                <a:latin typeface="微软雅黑"/>
                <a:cs typeface="微软雅黑"/>
              </a:rPr>
              <a:t>特点： 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算法的一种折衷，既照顾了短作业，又不使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长作业等待时间过长。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0367" rIns="0" bIns="0" rtlCol="0" vert="horz">
            <a:spAutoFit/>
          </a:bodyPr>
          <a:lstStyle/>
          <a:p>
            <a:pPr marL="137922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微软雅黑"/>
                <a:cs typeface="微软雅黑"/>
              </a:rPr>
              <a:t>响应比高者优先调度算法实例</a:t>
            </a:r>
            <a:endParaRPr sz="3600">
              <a:latin typeface="微软雅黑"/>
              <a:cs typeface="微软雅黑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347467" y="1938851"/>
          <a:ext cx="679704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0"/>
                <a:gridCol w="942975"/>
                <a:gridCol w="883919"/>
                <a:gridCol w="1473200"/>
                <a:gridCol w="1111250"/>
                <a:gridCol w="858520"/>
                <a:gridCol w="730884"/>
              </a:tblGrid>
              <a:tr h="466090">
                <a:tc>
                  <a:txBody>
                    <a:bodyPr/>
                    <a:lstStyle/>
                    <a:p>
                      <a:pPr algn="ctr" marR="1130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latin typeface="微软雅黑"/>
                          <a:cs typeface="微软雅黑"/>
                        </a:rPr>
                        <a:t>作业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latin typeface="微软雅黑"/>
                          <a:cs typeface="微软雅黑"/>
                        </a:rPr>
                        <a:t>Tsi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latin typeface="微软雅黑"/>
                          <a:cs typeface="微软雅黑"/>
                        </a:rPr>
                        <a:t>Tri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15">
                          <a:latin typeface="微软雅黑"/>
                          <a:cs typeface="微软雅黑"/>
                        </a:rPr>
                        <a:t>开始时间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latin typeface="微软雅黑"/>
                          <a:cs typeface="微软雅黑"/>
                        </a:rPr>
                        <a:t>Tci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latin typeface="微软雅黑"/>
                          <a:cs typeface="微软雅黑"/>
                        </a:rPr>
                        <a:t>Ti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25">
                          <a:latin typeface="微软雅黑"/>
                          <a:cs typeface="微软雅黑"/>
                        </a:rPr>
                        <a:t>Wi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7780"/>
                </a:tc>
              </a:tr>
              <a:tr h="551180">
                <a:tc>
                  <a:txBody>
                    <a:bodyPr/>
                    <a:lstStyle/>
                    <a:p>
                      <a:pPr algn="ctr" marR="1809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1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9695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8.00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9695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2.00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9695"/>
                </a:tc>
                <a:tc>
                  <a:txBody>
                    <a:bodyPr/>
                    <a:lstStyle/>
                    <a:p>
                      <a:pPr algn="ctr" marL="16129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240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1915"/>
                </a:tc>
                <a:tc>
                  <a:txBody>
                    <a:bodyPr/>
                    <a:lstStyle/>
                    <a:p>
                      <a:pPr algn="r" marR="104139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191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2.00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1915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240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1915"/>
                </a:tc>
              </a:tr>
              <a:tr h="554990">
                <a:tc>
                  <a:txBody>
                    <a:bodyPr/>
                    <a:lstStyle/>
                    <a:p>
                      <a:pPr algn="ctr" marR="1809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2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8.50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0.50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10.10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4455"/>
                </a:tc>
                <a:tc>
                  <a:txBody>
                    <a:bodyPr/>
                    <a:lstStyle/>
                    <a:p>
                      <a:pPr algn="r" marR="10350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10.60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4455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2.10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445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400" spc="-25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4.2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4455"/>
                </a:tc>
              </a:tr>
              <a:tr h="542925">
                <a:tc>
                  <a:txBody>
                    <a:bodyPr/>
                    <a:lstStyle/>
                    <a:p>
                      <a:pPr algn="ctr" marR="180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3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9.00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0.10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10.00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algn="r" marR="1028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10.10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1.10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400" spc="-25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11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6520"/>
                </a:tc>
              </a:tr>
              <a:tr h="480695">
                <a:tc>
                  <a:txBody>
                    <a:bodyPr/>
                    <a:lstStyle/>
                    <a:p>
                      <a:pPr algn="ctr" marR="1809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4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9.50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400" spc="-20">
                          <a:latin typeface="微软雅黑"/>
                          <a:cs typeface="微软雅黑"/>
                        </a:rPr>
                        <a:t>0.20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10.60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400" spc="-1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10.80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400" spc="-20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1.30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400" spc="-25" b="1">
                          <a:solidFill>
                            <a:srgbClr val="4138F9"/>
                          </a:solidFill>
                          <a:latin typeface="微软雅黑"/>
                          <a:cs typeface="微软雅黑"/>
                        </a:rPr>
                        <a:t>6.5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79375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071622" y="4802835"/>
            <a:ext cx="2463800" cy="112331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spc="-10" b="1">
                <a:solidFill>
                  <a:srgbClr val="4138F9"/>
                </a:solidFill>
                <a:latin typeface="微软雅黑"/>
                <a:cs typeface="微软雅黑"/>
              </a:rPr>
              <a:t>平均周转时间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 spc="-10" b="1">
                <a:solidFill>
                  <a:srgbClr val="4138F9"/>
                </a:solidFill>
                <a:latin typeface="微软雅黑"/>
                <a:cs typeface="微软雅黑"/>
              </a:rPr>
              <a:t>平均带权周转时间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89676" y="4913833"/>
            <a:ext cx="1593215" cy="99441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30"/>
              </a:spcBef>
              <a:tabLst>
                <a:tab pos="346075" algn="l"/>
                <a:tab pos="717550" algn="l"/>
              </a:tabLst>
            </a:pPr>
            <a:r>
              <a:rPr dirty="0" baseline="8101" sz="3600" spc="-75" b="1">
                <a:solidFill>
                  <a:srgbClr val="4138F9"/>
                </a:solidFill>
                <a:latin typeface="微软雅黑"/>
                <a:cs typeface="微软雅黑"/>
              </a:rPr>
              <a:t>t</a:t>
            </a:r>
            <a:r>
              <a:rPr dirty="0" baseline="8101" sz="3600" b="1">
                <a:solidFill>
                  <a:srgbClr val="4138F9"/>
                </a:solidFill>
                <a:latin typeface="微软雅黑"/>
                <a:cs typeface="微软雅黑"/>
              </a:rPr>
              <a:t>	</a:t>
            </a:r>
            <a:r>
              <a:rPr dirty="0" baseline="8101" sz="3600" spc="-75" b="1">
                <a:solidFill>
                  <a:srgbClr val="4138F9"/>
                </a:solidFill>
                <a:latin typeface="微软雅黑"/>
                <a:cs typeface="微软雅黑"/>
              </a:rPr>
              <a:t>=</a:t>
            </a:r>
            <a:r>
              <a:rPr dirty="0" baseline="8101" sz="3600" b="1">
                <a:solidFill>
                  <a:srgbClr val="4138F9"/>
                </a:solidFill>
                <a:latin typeface="微软雅黑"/>
                <a:cs typeface="微软雅黑"/>
              </a:rPr>
              <a:t>	</a:t>
            </a:r>
            <a:r>
              <a:rPr dirty="0" sz="2400" spc="-20" b="1">
                <a:solidFill>
                  <a:srgbClr val="4138F9"/>
                </a:solidFill>
                <a:latin typeface="微软雅黑"/>
                <a:cs typeface="微软雅黑"/>
              </a:rPr>
              <a:t>1.625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dirty="0" baseline="-3472" sz="3600" b="1">
                <a:solidFill>
                  <a:srgbClr val="4138F9"/>
                </a:solidFill>
                <a:latin typeface="微软雅黑"/>
                <a:cs typeface="微软雅黑"/>
              </a:rPr>
              <a:t>w</a:t>
            </a:r>
            <a:r>
              <a:rPr dirty="0" baseline="-3472" sz="3600" spc="-15" b="1">
                <a:solidFill>
                  <a:srgbClr val="4138F9"/>
                </a:solidFill>
                <a:latin typeface="微软雅黑"/>
                <a:cs typeface="微软雅黑"/>
              </a:rPr>
              <a:t> </a:t>
            </a:r>
            <a:r>
              <a:rPr dirty="0" baseline="-3472" sz="3600" b="1">
                <a:solidFill>
                  <a:srgbClr val="4138F9"/>
                </a:solidFill>
                <a:latin typeface="微软雅黑"/>
                <a:cs typeface="微软雅黑"/>
              </a:rPr>
              <a:t>=</a:t>
            </a:r>
            <a:r>
              <a:rPr dirty="0" baseline="-3472" sz="3600" spc="75" b="1">
                <a:solidFill>
                  <a:srgbClr val="4138F9"/>
                </a:solidFill>
                <a:latin typeface="微软雅黑"/>
                <a:cs typeface="微软雅黑"/>
              </a:rPr>
              <a:t> </a:t>
            </a:r>
            <a:r>
              <a:rPr dirty="0" sz="2400" spc="-20" b="1">
                <a:solidFill>
                  <a:srgbClr val="4138F9"/>
                </a:solidFill>
                <a:latin typeface="微软雅黑"/>
                <a:cs typeface="微软雅黑"/>
              </a:rPr>
              <a:t>5.675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739640" y="2398776"/>
            <a:ext cx="2692400" cy="1119505"/>
            <a:chOff x="4739640" y="2398776"/>
            <a:chExt cx="2692400" cy="11195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9640" y="2398776"/>
              <a:ext cx="1677162" cy="111937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4624" y="2398776"/>
              <a:ext cx="1677162" cy="111937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2661" y="2530805"/>
            <a:ext cx="20561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>
                <a:solidFill>
                  <a:srgbClr val="663300"/>
                </a:solidFill>
              </a:rPr>
              <a:t>进</a:t>
            </a:r>
            <a:r>
              <a:rPr dirty="0" sz="4000" spc="-45">
                <a:solidFill>
                  <a:srgbClr val="663300"/>
                </a:solidFill>
              </a:rPr>
              <a:t>程</a:t>
            </a:r>
            <a:r>
              <a:rPr dirty="0" sz="4000" spc="-45">
                <a:solidFill>
                  <a:srgbClr val="663300"/>
                </a:solidFill>
              </a:rPr>
              <a:t>调</a:t>
            </a:r>
            <a:r>
              <a:rPr dirty="0" sz="4000" spc="-50">
                <a:solidFill>
                  <a:srgbClr val="663300"/>
                </a:solidFill>
              </a:rPr>
              <a:t>度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3360420" cy="6858000"/>
          </a:xfrm>
          <a:custGeom>
            <a:avLst/>
            <a:gdLst/>
            <a:ahLst/>
            <a:cxnLst/>
            <a:rect l="l" t="t" r="r" b="b"/>
            <a:pathLst>
              <a:path w="3360420" h="6858000">
                <a:moveTo>
                  <a:pt x="3360420" y="0"/>
                </a:moveTo>
                <a:lnTo>
                  <a:pt x="0" y="0"/>
                </a:lnTo>
                <a:lnTo>
                  <a:pt x="0" y="6858000"/>
                </a:lnTo>
                <a:lnTo>
                  <a:pt x="3360420" y="6858000"/>
                </a:lnTo>
                <a:lnTo>
                  <a:pt x="3360420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821" y="1062939"/>
            <a:ext cx="15792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5675" algn="l"/>
              </a:tabLst>
            </a:pPr>
            <a:r>
              <a:rPr dirty="0" sz="4800" spc="-50">
                <a:solidFill>
                  <a:srgbClr val="FFFFFF"/>
                </a:solidFill>
              </a:rPr>
              <a:t>目</a:t>
            </a:r>
            <a:r>
              <a:rPr dirty="0" sz="4800">
                <a:solidFill>
                  <a:srgbClr val="FFFFFF"/>
                </a:solidFill>
              </a:rPr>
              <a:t>	</a:t>
            </a:r>
            <a:r>
              <a:rPr dirty="0" sz="4800" spc="-50">
                <a:solidFill>
                  <a:srgbClr val="FFFFFF"/>
                </a:solidFill>
              </a:rPr>
              <a:t>录</a:t>
            </a:r>
            <a:endParaRPr sz="4800"/>
          </a:p>
        </p:txBody>
      </p:sp>
      <p:sp>
        <p:nvSpPr>
          <p:cNvPr id="4" name="object 4" descr=""/>
          <p:cNvSpPr txBox="1"/>
          <p:nvPr/>
        </p:nvSpPr>
        <p:spPr>
          <a:xfrm>
            <a:off x="772464" y="2229053"/>
            <a:ext cx="17278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微软雅黑"/>
                <a:cs typeface="微软雅黑"/>
              </a:rPr>
              <a:t>CONTENT</a:t>
            </a:r>
            <a:endParaRPr sz="2800">
              <a:latin typeface="微软雅黑"/>
              <a:cs typeface="微软雅黑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5285232"/>
            <a:ext cx="2761488" cy="66446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334636" y="1923745"/>
            <a:ext cx="3941445" cy="3013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Font typeface="Wingdings"/>
              <a:buChar char=""/>
              <a:tabLst>
                <a:tab pos="545465" algn="l"/>
                <a:tab pos="546100" algn="l"/>
              </a:tabLst>
            </a:pPr>
            <a:r>
              <a:rPr dirty="0" sz="2800" spc="-35">
                <a:latin typeface="微软雅黑"/>
                <a:cs typeface="微软雅黑"/>
              </a:rPr>
              <a:t>处</a:t>
            </a:r>
            <a:r>
              <a:rPr dirty="0" sz="2800" spc="-35">
                <a:latin typeface="微软雅黑"/>
                <a:cs typeface="微软雅黑"/>
              </a:rPr>
              <a:t>理</a:t>
            </a:r>
            <a:r>
              <a:rPr dirty="0" sz="2800" spc="-35">
                <a:latin typeface="微软雅黑"/>
                <a:cs typeface="微软雅黑"/>
              </a:rPr>
              <a:t>机</a:t>
            </a:r>
            <a:r>
              <a:rPr dirty="0" sz="2800" spc="-35">
                <a:latin typeface="微软雅黑"/>
                <a:cs typeface="微软雅黑"/>
              </a:rPr>
              <a:t>的</a:t>
            </a:r>
            <a:r>
              <a:rPr dirty="0" sz="2800" spc="-35">
                <a:latin typeface="微软雅黑"/>
                <a:cs typeface="微软雅黑"/>
              </a:rPr>
              <a:t>多</a:t>
            </a:r>
            <a:r>
              <a:rPr dirty="0" sz="2800" spc="-35">
                <a:latin typeface="微软雅黑"/>
                <a:cs typeface="微软雅黑"/>
              </a:rPr>
              <a:t>级</a:t>
            </a:r>
            <a:r>
              <a:rPr dirty="0" sz="2800" spc="-35">
                <a:latin typeface="微软雅黑"/>
                <a:cs typeface="微软雅黑"/>
              </a:rPr>
              <a:t>调</a:t>
            </a:r>
            <a:r>
              <a:rPr dirty="0" sz="2800" spc="-50">
                <a:latin typeface="微软雅黑"/>
                <a:cs typeface="微软雅黑"/>
              </a:rPr>
              <a:t>度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00000"/>
              </a:buClr>
              <a:buFont typeface="Wingdings"/>
              <a:buChar char=""/>
            </a:pPr>
            <a:endParaRPr sz="1800">
              <a:latin typeface="微软雅黑"/>
              <a:cs typeface="微软雅黑"/>
            </a:endParaRPr>
          </a:p>
          <a:p>
            <a:pPr marL="545465" indent="-532765">
              <a:lnSpc>
                <a:spcPct val="100000"/>
              </a:lnSpc>
              <a:buClr>
                <a:srgbClr val="C00000"/>
              </a:buClr>
              <a:buFont typeface="Wingdings"/>
              <a:buChar char=""/>
              <a:tabLst>
                <a:tab pos="545465" algn="l"/>
                <a:tab pos="546100" algn="l"/>
              </a:tabLst>
            </a:pPr>
            <a:r>
              <a:rPr dirty="0" sz="2800" spc="-35">
                <a:latin typeface="微软雅黑"/>
                <a:cs typeface="微软雅黑"/>
              </a:rPr>
              <a:t>作</a:t>
            </a:r>
            <a:r>
              <a:rPr dirty="0" sz="2800" spc="-35">
                <a:latin typeface="微软雅黑"/>
                <a:cs typeface="微软雅黑"/>
              </a:rPr>
              <a:t>业</a:t>
            </a:r>
            <a:r>
              <a:rPr dirty="0" sz="2800" spc="-35">
                <a:latin typeface="微软雅黑"/>
                <a:cs typeface="微软雅黑"/>
              </a:rPr>
              <a:t>调</a:t>
            </a:r>
            <a:r>
              <a:rPr dirty="0" sz="2800" spc="-50">
                <a:latin typeface="微软雅黑"/>
                <a:cs typeface="微软雅黑"/>
              </a:rPr>
              <a:t>度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00000"/>
              </a:buClr>
              <a:buFont typeface="Wingdings"/>
              <a:buChar char=""/>
            </a:pPr>
            <a:endParaRPr sz="1800">
              <a:latin typeface="微软雅黑"/>
              <a:cs typeface="微软雅黑"/>
            </a:endParaRPr>
          </a:p>
          <a:p>
            <a:pPr marL="545465" indent="-532765">
              <a:lnSpc>
                <a:spcPct val="100000"/>
              </a:lnSpc>
              <a:buClr>
                <a:srgbClr val="C00000"/>
              </a:buClr>
              <a:buFont typeface="Wingdings"/>
              <a:buChar char=""/>
              <a:tabLst>
                <a:tab pos="545465" algn="l"/>
                <a:tab pos="546100" algn="l"/>
              </a:tabLst>
            </a:pPr>
            <a:r>
              <a:rPr dirty="0" sz="2800" spc="-35">
                <a:latin typeface="微软雅黑"/>
                <a:cs typeface="微软雅黑"/>
              </a:rPr>
              <a:t>进</a:t>
            </a:r>
            <a:r>
              <a:rPr dirty="0" sz="2800" spc="-35">
                <a:latin typeface="微软雅黑"/>
                <a:cs typeface="微软雅黑"/>
              </a:rPr>
              <a:t>程</a:t>
            </a:r>
            <a:r>
              <a:rPr dirty="0" sz="2800" spc="-35">
                <a:latin typeface="微软雅黑"/>
                <a:cs typeface="微软雅黑"/>
              </a:rPr>
              <a:t>调</a:t>
            </a:r>
            <a:r>
              <a:rPr dirty="0" sz="2800" spc="-50">
                <a:latin typeface="微软雅黑"/>
                <a:cs typeface="微软雅黑"/>
              </a:rPr>
              <a:t>度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Wingdings"/>
              <a:buChar char=""/>
            </a:pPr>
            <a:endParaRPr sz="1800">
              <a:latin typeface="微软雅黑"/>
              <a:cs typeface="微软雅黑"/>
            </a:endParaRPr>
          </a:p>
          <a:p>
            <a:pPr marL="545465" indent="-532765">
              <a:lnSpc>
                <a:spcPct val="100000"/>
              </a:lnSpc>
              <a:buClr>
                <a:srgbClr val="C00000"/>
              </a:buClr>
              <a:buFont typeface="Wingdings"/>
              <a:buChar char=""/>
              <a:tabLst>
                <a:tab pos="545465" algn="l"/>
                <a:tab pos="546100" algn="l"/>
              </a:tabLst>
            </a:pPr>
            <a:r>
              <a:rPr dirty="0" sz="2800" spc="-25">
                <a:latin typeface="微软雅黑"/>
                <a:cs typeface="微软雅黑"/>
              </a:rPr>
              <a:t>Linux</a:t>
            </a:r>
            <a:r>
              <a:rPr dirty="0" sz="2800" spc="-40">
                <a:latin typeface="微软雅黑"/>
                <a:cs typeface="微软雅黑"/>
              </a:rPr>
              <a:t>系</a:t>
            </a:r>
            <a:r>
              <a:rPr dirty="0" sz="2800" spc="-40">
                <a:latin typeface="微软雅黑"/>
                <a:cs typeface="微软雅黑"/>
              </a:rPr>
              <a:t>统</a:t>
            </a:r>
            <a:r>
              <a:rPr dirty="0" sz="2800" spc="-40">
                <a:latin typeface="微软雅黑"/>
                <a:cs typeface="微软雅黑"/>
              </a:rPr>
              <a:t>的</a:t>
            </a:r>
            <a:r>
              <a:rPr dirty="0" sz="2800" spc="-40">
                <a:latin typeface="微软雅黑"/>
                <a:cs typeface="微软雅黑"/>
              </a:rPr>
              <a:t>进</a:t>
            </a:r>
            <a:r>
              <a:rPr dirty="0" sz="2800" spc="-40">
                <a:latin typeface="微软雅黑"/>
                <a:cs typeface="微软雅黑"/>
              </a:rPr>
              <a:t>程</a:t>
            </a:r>
            <a:r>
              <a:rPr dirty="0" sz="2800" spc="-40">
                <a:latin typeface="微软雅黑"/>
                <a:cs typeface="微软雅黑"/>
              </a:rPr>
              <a:t>调</a:t>
            </a:r>
            <a:r>
              <a:rPr dirty="0" sz="2800" spc="-50">
                <a:latin typeface="微软雅黑"/>
                <a:cs typeface="微软雅黑"/>
              </a:rPr>
              <a:t>度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812672"/>
            <a:ext cx="34734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进程调度/分派结构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9546" y="1487169"/>
            <a:ext cx="3606800" cy="167195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1.</a:t>
            </a:r>
            <a:r>
              <a:rPr dirty="0" sz="2400" spc="-20" b="1">
                <a:solidFill>
                  <a:srgbClr val="1F517B"/>
                </a:solidFill>
                <a:latin typeface="微软雅黑"/>
                <a:cs typeface="微软雅黑"/>
              </a:rPr>
              <a:t> 调度</a:t>
            </a:r>
            <a:endParaRPr sz="2400">
              <a:latin typeface="微软雅黑"/>
              <a:cs typeface="微软雅黑"/>
            </a:endParaRPr>
          </a:p>
          <a:p>
            <a:pPr marL="241300" marR="5080">
              <a:lnSpc>
                <a:spcPts val="4320"/>
              </a:lnSpc>
              <a:spcBef>
                <a:spcPts val="185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在众多处于就绪状态的进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程中，按一定的原则选择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9546" y="3133217"/>
            <a:ext cx="3911600" cy="276987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540"/>
              </a:spcBef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一个进程。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r>
              <a:rPr dirty="0" sz="2400" spc="-20" b="1">
                <a:solidFill>
                  <a:srgbClr val="1F517B"/>
                </a:solidFill>
                <a:latin typeface="微软雅黑"/>
                <a:cs typeface="微软雅黑"/>
              </a:rPr>
              <a:t>. 分派</a:t>
            </a:r>
            <a:endParaRPr sz="2400">
              <a:latin typeface="微软雅黑"/>
              <a:cs typeface="微软雅黑"/>
            </a:endParaRPr>
          </a:p>
          <a:p>
            <a:pPr marL="241300" marR="5080">
              <a:lnSpc>
                <a:spcPct val="150000"/>
              </a:lnSpc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当处理机空闲时，移出就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绪队列中第一个进程，并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赋予它使用处理机的权利。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687311" y="1900427"/>
          <a:ext cx="3300095" cy="950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030"/>
                <a:gridCol w="963294"/>
                <a:gridCol w="914400"/>
                <a:gridCol w="762635"/>
              </a:tblGrid>
              <a:tr h="457200">
                <a:tc gridSpan="4">
                  <a:txBody>
                    <a:bodyPr/>
                    <a:lstStyle/>
                    <a:p>
                      <a:pPr marL="957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10" b="1">
                          <a:solidFill>
                            <a:srgbClr val="1F517B"/>
                          </a:solidFill>
                          <a:latin typeface="Times New Roman"/>
                          <a:cs typeface="Times New Roman"/>
                        </a:rPr>
                        <a:t>scheduler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33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000" spc="-20" b="1">
                          <a:solidFill>
                            <a:srgbClr val="1F517B"/>
                          </a:solidFill>
                          <a:latin typeface="Times New Roman"/>
                          <a:cs typeface="Times New Roman"/>
                        </a:rPr>
                        <a:t>susp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31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000" spc="-10" b="1">
                          <a:solidFill>
                            <a:srgbClr val="1F517B"/>
                          </a:solidFill>
                          <a:latin typeface="Times New Roman"/>
                          <a:cs typeface="Times New Roman"/>
                        </a:rPr>
                        <a:t>wakeup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3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000" spc="-10" b="1">
                          <a:solidFill>
                            <a:srgbClr val="1F517B"/>
                          </a:solidFill>
                          <a:latin typeface="Times New Roman"/>
                          <a:cs typeface="Times New Roman"/>
                        </a:rPr>
                        <a:t>receive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3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2000" b="1">
                          <a:solidFill>
                            <a:srgbClr val="1F517B"/>
                          </a:solidFill>
                          <a:latin typeface="Tahoma"/>
                          <a:cs typeface="Tahoma"/>
                        </a:rPr>
                        <a:t>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286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10263378" y="3443478"/>
            <a:ext cx="585470" cy="544195"/>
          </a:xfrm>
          <a:custGeom>
            <a:avLst/>
            <a:gdLst/>
            <a:ahLst/>
            <a:cxnLst/>
            <a:rect l="l" t="t" r="r" b="b"/>
            <a:pathLst>
              <a:path w="585470" h="544195">
                <a:moveTo>
                  <a:pt x="0" y="272034"/>
                </a:moveTo>
                <a:lnTo>
                  <a:pt x="3831" y="227908"/>
                </a:lnTo>
                <a:lnTo>
                  <a:pt x="14923" y="186049"/>
                </a:lnTo>
                <a:lnTo>
                  <a:pt x="32671" y="147018"/>
                </a:lnTo>
                <a:lnTo>
                  <a:pt x="56473" y="111373"/>
                </a:lnTo>
                <a:lnTo>
                  <a:pt x="85725" y="79676"/>
                </a:lnTo>
                <a:lnTo>
                  <a:pt x="119822" y="52486"/>
                </a:lnTo>
                <a:lnTo>
                  <a:pt x="158163" y="30363"/>
                </a:lnTo>
                <a:lnTo>
                  <a:pt x="200143" y="13868"/>
                </a:lnTo>
                <a:lnTo>
                  <a:pt x="245159" y="3560"/>
                </a:lnTo>
                <a:lnTo>
                  <a:pt x="292607" y="0"/>
                </a:lnTo>
                <a:lnTo>
                  <a:pt x="340056" y="3560"/>
                </a:lnTo>
                <a:lnTo>
                  <a:pt x="385072" y="13868"/>
                </a:lnTo>
                <a:lnTo>
                  <a:pt x="427052" y="30363"/>
                </a:lnTo>
                <a:lnTo>
                  <a:pt x="465393" y="52486"/>
                </a:lnTo>
                <a:lnTo>
                  <a:pt x="499491" y="79676"/>
                </a:lnTo>
                <a:lnTo>
                  <a:pt x="528742" y="111373"/>
                </a:lnTo>
                <a:lnTo>
                  <a:pt x="552544" y="147018"/>
                </a:lnTo>
                <a:lnTo>
                  <a:pt x="570292" y="186049"/>
                </a:lnTo>
                <a:lnTo>
                  <a:pt x="581384" y="227908"/>
                </a:lnTo>
                <a:lnTo>
                  <a:pt x="585216" y="272034"/>
                </a:lnTo>
                <a:lnTo>
                  <a:pt x="581384" y="316159"/>
                </a:lnTo>
                <a:lnTo>
                  <a:pt x="570292" y="358018"/>
                </a:lnTo>
                <a:lnTo>
                  <a:pt x="552544" y="397049"/>
                </a:lnTo>
                <a:lnTo>
                  <a:pt x="528742" y="432694"/>
                </a:lnTo>
                <a:lnTo>
                  <a:pt x="499491" y="464391"/>
                </a:lnTo>
                <a:lnTo>
                  <a:pt x="465393" y="491581"/>
                </a:lnTo>
                <a:lnTo>
                  <a:pt x="427052" y="513704"/>
                </a:lnTo>
                <a:lnTo>
                  <a:pt x="385072" y="530199"/>
                </a:lnTo>
                <a:lnTo>
                  <a:pt x="340056" y="540507"/>
                </a:lnTo>
                <a:lnTo>
                  <a:pt x="292607" y="544068"/>
                </a:lnTo>
                <a:lnTo>
                  <a:pt x="245159" y="540507"/>
                </a:lnTo>
                <a:lnTo>
                  <a:pt x="200143" y="530199"/>
                </a:lnTo>
                <a:lnTo>
                  <a:pt x="158163" y="513704"/>
                </a:lnTo>
                <a:lnTo>
                  <a:pt x="119822" y="491581"/>
                </a:lnTo>
                <a:lnTo>
                  <a:pt x="85725" y="464391"/>
                </a:lnTo>
                <a:lnTo>
                  <a:pt x="56473" y="432694"/>
                </a:lnTo>
                <a:lnTo>
                  <a:pt x="32671" y="397049"/>
                </a:lnTo>
                <a:lnTo>
                  <a:pt x="14923" y="358018"/>
                </a:lnTo>
                <a:lnTo>
                  <a:pt x="3831" y="316159"/>
                </a:lnTo>
                <a:lnTo>
                  <a:pt x="0" y="27203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348721" y="3509264"/>
            <a:ext cx="421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 b="1">
                <a:solidFill>
                  <a:srgbClr val="1F517B"/>
                </a:solidFill>
                <a:latin typeface="Times New Roman"/>
                <a:cs typeface="Times New Roman"/>
              </a:rPr>
              <a:t>pcb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744961" y="3657091"/>
            <a:ext cx="110489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5" b="1">
                <a:solidFill>
                  <a:srgbClr val="1F517B"/>
                </a:solidFill>
                <a:latin typeface="Times New Roman"/>
                <a:cs typeface="Times New Roman"/>
              </a:rPr>
              <a:t>6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127235" y="3424428"/>
            <a:ext cx="2273935" cy="582295"/>
            <a:chOff x="9127235" y="3424428"/>
            <a:chExt cx="2273935" cy="582295"/>
          </a:xfrm>
        </p:grpSpPr>
        <p:sp>
          <p:nvSpPr>
            <p:cNvPr id="10" name="object 10" descr=""/>
            <p:cNvSpPr/>
            <p:nvPr/>
          </p:nvSpPr>
          <p:spPr>
            <a:xfrm>
              <a:off x="10872215" y="3709416"/>
              <a:ext cx="398145" cy="1905"/>
            </a:xfrm>
            <a:custGeom>
              <a:avLst/>
              <a:gdLst/>
              <a:ahLst/>
              <a:cxnLst/>
              <a:rect l="l" t="t" r="r" b="b"/>
              <a:pathLst>
                <a:path w="398145" h="1904">
                  <a:moveTo>
                    <a:pt x="0" y="0"/>
                  </a:moveTo>
                  <a:lnTo>
                    <a:pt x="397763" y="15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263883" y="3659124"/>
              <a:ext cx="137160" cy="111760"/>
            </a:xfrm>
            <a:custGeom>
              <a:avLst/>
              <a:gdLst/>
              <a:ahLst/>
              <a:cxnLst/>
              <a:rect l="l" t="t" r="r" b="b"/>
              <a:pathLst>
                <a:path w="137159" h="111760">
                  <a:moveTo>
                    <a:pt x="0" y="0"/>
                  </a:moveTo>
                  <a:lnTo>
                    <a:pt x="0" y="111251"/>
                  </a:lnTo>
                  <a:lnTo>
                    <a:pt x="137160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46285" y="3443478"/>
              <a:ext cx="584200" cy="544195"/>
            </a:xfrm>
            <a:custGeom>
              <a:avLst/>
              <a:gdLst/>
              <a:ahLst/>
              <a:cxnLst/>
              <a:rect l="l" t="t" r="r" b="b"/>
              <a:pathLst>
                <a:path w="584200" h="544195">
                  <a:moveTo>
                    <a:pt x="0" y="272034"/>
                  </a:moveTo>
                  <a:lnTo>
                    <a:pt x="3820" y="227908"/>
                  </a:lnTo>
                  <a:lnTo>
                    <a:pt x="14880" y="186049"/>
                  </a:lnTo>
                  <a:lnTo>
                    <a:pt x="32578" y="147018"/>
                  </a:lnTo>
                  <a:lnTo>
                    <a:pt x="56314" y="111373"/>
                  </a:lnTo>
                  <a:lnTo>
                    <a:pt x="85486" y="79676"/>
                  </a:lnTo>
                  <a:lnTo>
                    <a:pt x="119493" y="52486"/>
                  </a:lnTo>
                  <a:lnTo>
                    <a:pt x="157734" y="30363"/>
                  </a:lnTo>
                  <a:lnTo>
                    <a:pt x="199607" y="13868"/>
                  </a:lnTo>
                  <a:lnTo>
                    <a:pt x="244511" y="3560"/>
                  </a:lnTo>
                  <a:lnTo>
                    <a:pt x="291846" y="0"/>
                  </a:lnTo>
                  <a:lnTo>
                    <a:pt x="339180" y="3560"/>
                  </a:lnTo>
                  <a:lnTo>
                    <a:pt x="384084" y="13868"/>
                  </a:lnTo>
                  <a:lnTo>
                    <a:pt x="425957" y="30363"/>
                  </a:lnTo>
                  <a:lnTo>
                    <a:pt x="464198" y="52486"/>
                  </a:lnTo>
                  <a:lnTo>
                    <a:pt x="498205" y="79676"/>
                  </a:lnTo>
                  <a:lnTo>
                    <a:pt x="527377" y="111373"/>
                  </a:lnTo>
                  <a:lnTo>
                    <a:pt x="551113" y="147018"/>
                  </a:lnTo>
                  <a:lnTo>
                    <a:pt x="568811" y="186049"/>
                  </a:lnTo>
                  <a:lnTo>
                    <a:pt x="579871" y="227908"/>
                  </a:lnTo>
                  <a:lnTo>
                    <a:pt x="583692" y="272034"/>
                  </a:lnTo>
                  <a:lnTo>
                    <a:pt x="579871" y="316159"/>
                  </a:lnTo>
                  <a:lnTo>
                    <a:pt x="568811" y="358018"/>
                  </a:lnTo>
                  <a:lnTo>
                    <a:pt x="551113" y="397049"/>
                  </a:lnTo>
                  <a:lnTo>
                    <a:pt x="527377" y="432694"/>
                  </a:lnTo>
                  <a:lnTo>
                    <a:pt x="498205" y="464391"/>
                  </a:lnTo>
                  <a:lnTo>
                    <a:pt x="464198" y="491581"/>
                  </a:lnTo>
                  <a:lnTo>
                    <a:pt x="425957" y="513704"/>
                  </a:lnTo>
                  <a:lnTo>
                    <a:pt x="384084" y="530199"/>
                  </a:lnTo>
                  <a:lnTo>
                    <a:pt x="339180" y="540507"/>
                  </a:lnTo>
                  <a:lnTo>
                    <a:pt x="291846" y="544068"/>
                  </a:lnTo>
                  <a:lnTo>
                    <a:pt x="244511" y="540507"/>
                  </a:lnTo>
                  <a:lnTo>
                    <a:pt x="199607" y="530199"/>
                  </a:lnTo>
                  <a:lnTo>
                    <a:pt x="157734" y="513704"/>
                  </a:lnTo>
                  <a:lnTo>
                    <a:pt x="119493" y="491581"/>
                  </a:lnTo>
                  <a:lnTo>
                    <a:pt x="85486" y="464391"/>
                  </a:lnTo>
                  <a:lnTo>
                    <a:pt x="56314" y="432694"/>
                  </a:lnTo>
                  <a:lnTo>
                    <a:pt x="32578" y="397049"/>
                  </a:lnTo>
                  <a:lnTo>
                    <a:pt x="14880" y="358018"/>
                  </a:lnTo>
                  <a:lnTo>
                    <a:pt x="3820" y="316159"/>
                  </a:lnTo>
                  <a:lnTo>
                    <a:pt x="0" y="27203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556872" y="3536441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855" b="1">
                <a:solidFill>
                  <a:srgbClr val="1F517B"/>
                </a:solidFill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230614" y="3509264"/>
            <a:ext cx="421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 b="1">
                <a:solidFill>
                  <a:srgbClr val="1F517B"/>
                </a:solidFill>
                <a:latin typeface="Times New Roman"/>
                <a:cs typeface="Times New Roman"/>
              </a:rPr>
              <a:t>pcb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627234" y="3657091"/>
            <a:ext cx="110489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5" b="1">
                <a:solidFill>
                  <a:srgbClr val="1F517B"/>
                </a:solidFill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7977378" y="3443478"/>
            <a:ext cx="585470" cy="544195"/>
          </a:xfrm>
          <a:custGeom>
            <a:avLst/>
            <a:gdLst/>
            <a:ahLst/>
            <a:cxnLst/>
            <a:rect l="l" t="t" r="r" b="b"/>
            <a:pathLst>
              <a:path w="585470" h="544195">
                <a:moveTo>
                  <a:pt x="0" y="272034"/>
                </a:moveTo>
                <a:lnTo>
                  <a:pt x="3831" y="227908"/>
                </a:lnTo>
                <a:lnTo>
                  <a:pt x="14923" y="186049"/>
                </a:lnTo>
                <a:lnTo>
                  <a:pt x="32671" y="147018"/>
                </a:lnTo>
                <a:lnTo>
                  <a:pt x="56473" y="111373"/>
                </a:lnTo>
                <a:lnTo>
                  <a:pt x="85725" y="79676"/>
                </a:lnTo>
                <a:lnTo>
                  <a:pt x="119822" y="52486"/>
                </a:lnTo>
                <a:lnTo>
                  <a:pt x="158163" y="30363"/>
                </a:lnTo>
                <a:lnTo>
                  <a:pt x="200143" y="13868"/>
                </a:lnTo>
                <a:lnTo>
                  <a:pt x="245159" y="3560"/>
                </a:lnTo>
                <a:lnTo>
                  <a:pt x="292607" y="0"/>
                </a:lnTo>
                <a:lnTo>
                  <a:pt x="340056" y="3560"/>
                </a:lnTo>
                <a:lnTo>
                  <a:pt x="385072" y="13868"/>
                </a:lnTo>
                <a:lnTo>
                  <a:pt x="427052" y="30363"/>
                </a:lnTo>
                <a:lnTo>
                  <a:pt x="465393" y="52486"/>
                </a:lnTo>
                <a:lnTo>
                  <a:pt x="499491" y="79676"/>
                </a:lnTo>
                <a:lnTo>
                  <a:pt x="528742" y="111373"/>
                </a:lnTo>
                <a:lnTo>
                  <a:pt x="552544" y="147018"/>
                </a:lnTo>
                <a:lnTo>
                  <a:pt x="570292" y="186049"/>
                </a:lnTo>
                <a:lnTo>
                  <a:pt x="581384" y="227908"/>
                </a:lnTo>
                <a:lnTo>
                  <a:pt x="585216" y="272034"/>
                </a:lnTo>
                <a:lnTo>
                  <a:pt x="581384" y="316159"/>
                </a:lnTo>
                <a:lnTo>
                  <a:pt x="570292" y="358018"/>
                </a:lnTo>
                <a:lnTo>
                  <a:pt x="552544" y="397049"/>
                </a:lnTo>
                <a:lnTo>
                  <a:pt x="528742" y="432694"/>
                </a:lnTo>
                <a:lnTo>
                  <a:pt x="499491" y="464391"/>
                </a:lnTo>
                <a:lnTo>
                  <a:pt x="465393" y="491581"/>
                </a:lnTo>
                <a:lnTo>
                  <a:pt x="427052" y="513704"/>
                </a:lnTo>
                <a:lnTo>
                  <a:pt x="385072" y="530199"/>
                </a:lnTo>
                <a:lnTo>
                  <a:pt x="340056" y="540507"/>
                </a:lnTo>
                <a:lnTo>
                  <a:pt x="292607" y="544068"/>
                </a:lnTo>
                <a:lnTo>
                  <a:pt x="245159" y="540507"/>
                </a:lnTo>
                <a:lnTo>
                  <a:pt x="200143" y="530199"/>
                </a:lnTo>
                <a:lnTo>
                  <a:pt x="158163" y="513704"/>
                </a:lnTo>
                <a:lnTo>
                  <a:pt x="119822" y="491581"/>
                </a:lnTo>
                <a:lnTo>
                  <a:pt x="85725" y="464391"/>
                </a:lnTo>
                <a:lnTo>
                  <a:pt x="56473" y="432694"/>
                </a:lnTo>
                <a:lnTo>
                  <a:pt x="32671" y="397049"/>
                </a:lnTo>
                <a:lnTo>
                  <a:pt x="14923" y="358018"/>
                </a:lnTo>
                <a:lnTo>
                  <a:pt x="3831" y="316159"/>
                </a:lnTo>
                <a:lnTo>
                  <a:pt x="0" y="27203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8062341" y="3509264"/>
            <a:ext cx="421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 b="1">
                <a:solidFill>
                  <a:srgbClr val="1F517B"/>
                </a:solidFill>
                <a:latin typeface="Times New Roman"/>
                <a:cs typeface="Times New Roman"/>
              </a:rPr>
              <a:t>pcb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458581" y="3657091"/>
            <a:ext cx="110489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5" b="1">
                <a:solidFill>
                  <a:srgbClr val="1F517B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834378" y="3443478"/>
            <a:ext cx="585470" cy="544195"/>
          </a:xfrm>
          <a:custGeom>
            <a:avLst/>
            <a:gdLst/>
            <a:ahLst/>
            <a:cxnLst/>
            <a:rect l="l" t="t" r="r" b="b"/>
            <a:pathLst>
              <a:path w="585470" h="544195">
                <a:moveTo>
                  <a:pt x="0" y="272034"/>
                </a:moveTo>
                <a:lnTo>
                  <a:pt x="3831" y="227908"/>
                </a:lnTo>
                <a:lnTo>
                  <a:pt x="14923" y="186049"/>
                </a:lnTo>
                <a:lnTo>
                  <a:pt x="32671" y="147018"/>
                </a:lnTo>
                <a:lnTo>
                  <a:pt x="56473" y="111373"/>
                </a:lnTo>
                <a:lnTo>
                  <a:pt x="85725" y="79676"/>
                </a:lnTo>
                <a:lnTo>
                  <a:pt x="119822" y="52486"/>
                </a:lnTo>
                <a:lnTo>
                  <a:pt x="158163" y="30363"/>
                </a:lnTo>
                <a:lnTo>
                  <a:pt x="200143" y="13868"/>
                </a:lnTo>
                <a:lnTo>
                  <a:pt x="245159" y="3560"/>
                </a:lnTo>
                <a:lnTo>
                  <a:pt x="292607" y="0"/>
                </a:lnTo>
                <a:lnTo>
                  <a:pt x="340056" y="3560"/>
                </a:lnTo>
                <a:lnTo>
                  <a:pt x="385072" y="13868"/>
                </a:lnTo>
                <a:lnTo>
                  <a:pt x="427052" y="30363"/>
                </a:lnTo>
                <a:lnTo>
                  <a:pt x="465393" y="52486"/>
                </a:lnTo>
                <a:lnTo>
                  <a:pt x="499491" y="79676"/>
                </a:lnTo>
                <a:lnTo>
                  <a:pt x="528742" y="111373"/>
                </a:lnTo>
                <a:lnTo>
                  <a:pt x="552544" y="147018"/>
                </a:lnTo>
                <a:lnTo>
                  <a:pt x="570292" y="186049"/>
                </a:lnTo>
                <a:lnTo>
                  <a:pt x="581384" y="227908"/>
                </a:lnTo>
                <a:lnTo>
                  <a:pt x="585216" y="272034"/>
                </a:lnTo>
                <a:lnTo>
                  <a:pt x="581384" y="316159"/>
                </a:lnTo>
                <a:lnTo>
                  <a:pt x="570292" y="358018"/>
                </a:lnTo>
                <a:lnTo>
                  <a:pt x="552544" y="397049"/>
                </a:lnTo>
                <a:lnTo>
                  <a:pt x="528742" y="432694"/>
                </a:lnTo>
                <a:lnTo>
                  <a:pt x="499491" y="464391"/>
                </a:lnTo>
                <a:lnTo>
                  <a:pt x="465393" y="491581"/>
                </a:lnTo>
                <a:lnTo>
                  <a:pt x="427052" y="513704"/>
                </a:lnTo>
                <a:lnTo>
                  <a:pt x="385072" y="530199"/>
                </a:lnTo>
                <a:lnTo>
                  <a:pt x="340056" y="540507"/>
                </a:lnTo>
                <a:lnTo>
                  <a:pt x="292607" y="544068"/>
                </a:lnTo>
                <a:lnTo>
                  <a:pt x="245159" y="540507"/>
                </a:lnTo>
                <a:lnTo>
                  <a:pt x="200143" y="530199"/>
                </a:lnTo>
                <a:lnTo>
                  <a:pt x="158163" y="513704"/>
                </a:lnTo>
                <a:lnTo>
                  <a:pt x="119822" y="491581"/>
                </a:lnTo>
                <a:lnTo>
                  <a:pt x="85725" y="464391"/>
                </a:lnTo>
                <a:lnTo>
                  <a:pt x="56473" y="432694"/>
                </a:lnTo>
                <a:lnTo>
                  <a:pt x="32671" y="397049"/>
                </a:lnTo>
                <a:lnTo>
                  <a:pt x="14923" y="358018"/>
                </a:lnTo>
                <a:lnTo>
                  <a:pt x="3831" y="316159"/>
                </a:lnTo>
                <a:lnTo>
                  <a:pt x="0" y="27203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919086" y="3509264"/>
            <a:ext cx="421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 b="1">
                <a:solidFill>
                  <a:srgbClr val="1F517B"/>
                </a:solidFill>
                <a:latin typeface="Times New Roman"/>
                <a:cs typeface="Times New Roman"/>
              </a:rPr>
              <a:t>pcb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315327" y="3657091"/>
            <a:ext cx="110489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5" b="1">
                <a:solidFill>
                  <a:srgbClr val="1F517B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5691378" y="3443478"/>
            <a:ext cx="585470" cy="544195"/>
          </a:xfrm>
          <a:custGeom>
            <a:avLst/>
            <a:gdLst/>
            <a:ahLst/>
            <a:cxnLst/>
            <a:rect l="l" t="t" r="r" b="b"/>
            <a:pathLst>
              <a:path w="585470" h="544195">
                <a:moveTo>
                  <a:pt x="0" y="272034"/>
                </a:moveTo>
                <a:lnTo>
                  <a:pt x="3831" y="227908"/>
                </a:lnTo>
                <a:lnTo>
                  <a:pt x="14923" y="186049"/>
                </a:lnTo>
                <a:lnTo>
                  <a:pt x="32671" y="147018"/>
                </a:lnTo>
                <a:lnTo>
                  <a:pt x="56473" y="111373"/>
                </a:lnTo>
                <a:lnTo>
                  <a:pt x="85725" y="79676"/>
                </a:lnTo>
                <a:lnTo>
                  <a:pt x="119822" y="52486"/>
                </a:lnTo>
                <a:lnTo>
                  <a:pt x="158163" y="30363"/>
                </a:lnTo>
                <a:lnTo>
                  <a:pt x="200143" y="13868"/>
                </a:lnTo>
                <a:lnTo>
                  <a:pt x="245159" y="3560"/>
                </a:lnTo>
                <a:lnTo>
                  <a:pt x="292608" y="0"/>
                </a:lnTo>
                <a:lnTo>
                  <a:pt x="340056" y="3560"/>
                </a:lnTo>
                <a:lnTo>
                  <a:pt x="385072" y="13868"/>
                </a:lnTo>
                <a:lnTo>
                  <a:pt x="427052" y="30363"/>
                </a:lnTo>
                <a:lnTo>
                  <a:pt x="465393" y="52486"/>
                </a:lnTo>
                <a:lnTo>
                  <a:pt x="499491" y="79676"/>
                </a:lnTo>
                <a:lnTo>
                  <a:pt x="528742" y="111373"/>
                </a:lnTo>
                <a:lnTo>
                  <a:pt x="552544" y="147018"/>
                </a:lnTo>
                <a:lnTo>
                  <a:pt x="570292" y="186049"/>
                </a:lnTo>
                <a:lnTo>
                  <a:pt x="581384" y="227908"/>
                </a:lnTo>
                <a:lnTo>
                  <a:pt x="585216" y="272034"/>
                </a:lnTo>
                <a:lnTo>
                  <a:pt x="581384" y="316159"/>
                </a:lnTo>
                <a:lnTo>
                  <a:pt x="570292" y="358018"/>
                </a:lnTo>
                <a:lnTo>
                  <a:pt x="552544" y="397049"/>
                </a:lnTo>
                <a:lnTo>
                  <a:pt x="528742" y="432694"/>
                </a:lnTo>
                <a:lnTo>
                  <a:pt x="499491" y="464391"/>
                </a:lnTo>
                <a:lnTo>
                  <a:pt x="465393" y="491581"/>
                </a:lnTo>
                <a:lnTo>
                  <a:pt x="427052" y="513704"/>
                </a:lnTo>
                <a:lnTo>
                  <a:pt x="385072" y="530199"/>
                </a:lnTo>
                <a:lnTo>
                  <a:pt x="340056" y="540507"/>
                </a:lnTo>
                <a:lnTo>
                  <a:pt x="292608" y="544068"/>
                </a:lnTo>
                <a:lnTo>
                  <a:pt x="245159" y="540507"/>
                </a:lnTo>
                <a:lnTo>
                  <a:pt x="200143" y="530199"/>
                </a:lnTo>
                <a:lnTo>
                  <a:pt x="158163" y="513704"/>
                </a:lnTo>
                <a:lnTo>
                  <a:pt x="119822" y="491581"/>
                </a:lnTo>
                <a:lnTo>
                  <a:pt x="85725" y="464391"/>
                </a:lnTo>
                <a:lnTo>
                  <a:pt x="56473" y="432694"/>
                </a:lnTo>
                <a:lnTo>
                  <a:pt x="32671" y="397049"/>
                </a:lnTo>
                <a:lnTo>
                  <a:pt x="14923" y="358018"/>
                </a:lnTo>
                <a:lnTo>
                  <a:pt x="3831" y="316159"/>
                </a:lnTo>
                <a:lnTo>
                  <a:pt x="0" y="27203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4738878" y="3508959"/>
            <a:ext cx="14585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9655" algn="l"/>
              </a:tabLst>
            </a:pPr>
            <a:r>
              <a:rPr dirty="0" baseline="2777" sz="3000" spc="-15" b="1">
                <a:solidFill>
                  <a:srgbClr val="1F517B"/>
                </a:solidFill>
                <a:latin typeface="Times New Roman"/>
                <a:cs typeface="Times New Roman"/>
              </a:rPr>
              <a:t>ready_q</a:t>
            </a:r>
            <a:r>
              <a:rPr dirty="0" baseline="2777" sz="3000" b="1">
                <a:solidFill>
                  <a:srgbClr val="1F517B"/>
                </a:solidFill>
                <a:latin typeface="Times New Roman"/>
                <a:cs typeface="Times New Roman"/>
              </a:rPr>
              <a:t>	</a:t>
            </a:r>
            <a:r>
              <a:rPr dirty="0" sz="2000" spc="-25" b="1">
                <a:solidFill>
                  <a:srgbClr val="1F517B"/>
                </a:solidFill>
                <a:latin typeface="Times New Roman"/>
                <a:cs typeface="Times New Roman"/>
              </a:rPr>
              <a:t>pcb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172327" y="3657091"/>
            <a:ext cx="110489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5" b="1">
                <a:solidFill>
                  <a:srgbClr val="1F517B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295644" y="2833116"/>
            <a:ext cx="3962400" cy="1752600"/>
            <a:chOff x="6295644" y="2833116"/>
            <a:chExt cx="3962400" cy="1752600"/>
          </a:xfrm>
        </p:grpSpPr>
        <p:sp>
          <p:nvSpPr>
            <p:cNvPr id="26" name="object 26" descr=""/>
            <p:cNvSpPr/>
            <p:nvPr/>
          </p:nvSpPr>
          <p:spPr>
            <a:xfrm>
              <a:off x="9729215" y="3710940"/>
              <a:ext cx="398145" cy="3175"/>
            </a:xfrm>
            <a:custGeom>
              <a:avLst/>
              <a:gdLst/>
              <a:ahLst/>
              <a:cxnLst/>
              <a:rect l="l" t="t" r="r" b="b"/>
              <a:pathLst>
                <a:path w="398145" h="3175">
                  <a:moveTo>
                    <a:pt x="0" y="0"/>
                  </a:moveTo>
                  <a:lnTo>
                    <a:pt x="397763" y="30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120884" y="3660648"/>
              <a:ext cx="137160" cy="111760"/>
            </a:xfrm>
            <a:custGeom>
              <a:avLst/>
              <a:gdLst/>
              <a:ahLst/>
              <a:cxnLst/>
              <a:rect l="l" t="t" r="r" b="b"/>
              <a:pathLst>
                <a:path w="137159" h="111760">
                  <a:moveTo>
                    <a:pt x="0" y="0"/>
                  </a:moveTo>
                  <a:lnTo>
                    <a:pt x="0" y="111251"/>
                  </a:lnTo>
                  <a:lnTo>
                    <a:pt x="137160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586216" y="3710940"/>
              <a:ext cx="398145" cy="3175"/>
            </a:xfrm>
            <a:custGeom>
              <a:avLst/>
              <a:gdLst/>
              <a:ahLst/>
              <a:cxnLst/>
              <a:rect l="l" t="t" r="r" b="b"/>
              <a:pathLst>
                <a:path w="398145" h="3175">
                  <a:moveTo>
                    <a:pt x="0" y="0"/>
                  </a:moveTo>
                  <a:lnTo>
                    <a:pt x="397763" y="30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977883" y="3660648"/>
              <a:ext cx="137160" cy="111760"/>
            </a:xfrm>
            <a:custGeom>
              <a:avLst/>
              <a:gdLst/>
              <a:ahLst/>
              <a:cxnLst/>
              <a:rect l="l" t="t" r="r" b="b"/>
              <a:pathLst>
                <a:path w="137159" h="111760">
                  <a:moveTo>
                    <a:pt x="0" y="0"/>
                  </a:moveTo>
                  <a:lnTo>
                    <a:pt x="0" y="111251"/>
                  </a:lnTo>
                  <a:lnTo>
                    <a:pt x="137160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443216" y="3710940"/>
              <a:ext cx="398145" cy="3175"/>
            </a:xfrm>
            <a:custGeom>
              <a:avLst/>
              <a:gdLst/>
              <a:ahLst/>
              <a:cxnLst/>
              <a:rect l="l" t="t" r="r" b="b"/>
              <a:pathLst>
                <a:path w="398145" h="3175">
                  <a:moveTo>
                    <a:pt x="0" y="0"/>
                  </a:moveTo>
                  <a:lnTo>
                    <a:pt x="397763" y="30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834883" y="3660648"/>
              <a:ext cx="137160" cy="111760"/>
            </a:xfrm>
            <a:custGeom>
              <a:avLst/>
              <a:gdLst/>
              <a:ahLst/>
              <a:cxnLst/>
              <a:rect l="l" t="t" r="r" b="b"/>
              <a:pathLst>
                <a:path w="137159" h="111760">
                  <a:moveTo>
                    <a:pt x="0" y="0"/>
                  </a:moveTo>
                  <a:lnTo>
                    <a:pt x="0" y="111251"/>
                  </a:lnTo>
                  <a:lnTo>
                    <a:pt x="137160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300216" y="3710940"/>
              <a:ext cx="398145" cy="3175"/>
            </a:xfrm>
            <a:custGeom>
              <a:avLst/>
              <a:gdLst/>
              <a:ahLst/>
              <a:cxnLst/>
              <a:rect l="l" t="t" r="r" b="b"/>
              <a:pathLst>
                <a:path w="398145" h="3175">
                  <a:moveTo>
                    <a:pt x="0" y="0"/>
                  </a:moveTo>
                  <a:lnTo>
                    <a:pt x="397763" y="30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691884" y="2833115"/>
              <a:ext cx="1653539" cy="1752600"/>
            </a:xfrm>
            <a:custGeom>
              <a:avLst/>
              <a:gdLst/>
              <a:ahLst/>
              <a:cxnLst/>
              <a:rect l="l" t="t" r="r" b="b"/>
              <a:pathLst>
                <a:path w="1653540" h="1752600">
                  <a:moveTo>
                    <a:pt x="137160" y="882523"/>
                  </a:moveTo>
                  <a:lnTo>
                    <a:pt x="0" y="827532"/>
                  </a:lnTo>
                  <a:lnTo>
                    <a:pt x="0" y="938784"/>
                  </a:lnTo>
                  <a:lnTo>
                    <a:pt x="137160" y="882523"/>
                  </a:lnTo>
                  <a:close/>
                </a:path>
                <a:path w="1653540" h="1752600">
                  <a:moveTo>
                    <a:pt x="1653032" y="1625600"/>
                  </a:moveTo>
                  <a:lnTo>
                    <a:pt x="1595882" y="1625600"/>
                  </a:lnTo>
                  <a:lnTo>
                    <a:pt x="1595882" y="1143000"/>
                  </a:lnTo>
                  <a:lnTo>
                    <a:pt x="1583182" y="1143000"/>
                  </a:lnTo>
                  <a:lnTo>
                    <a:pt x="1583182" y="1625600"/>
                  </a:lnTo>
                  <a:lnTo>
                    <a:pt x="1526032" y="1625600"/>
                  </a:lnTo>
                  <a:lnTo>
                    <a:pt x="1589532" y="1752600"/>
                  </a:lnTo>
                  <a:lnTo>
                    <a:pt x="1646682" y="1638300"/>
                  </a:lnTo>
                  <a:lnTo>
                    <a:pt x="1653032" y="1625600"/>
                  </a:lnTo>
                  <a:close/>
                </a:path>
                <a:path w="1653540" h="1752600">
                  <a:moveTo>
                    <a:pt x="1653032" y="482600"/>
                  </a:moveTo>
                  <a:lnTo>
                    <a:pt x="1595882" y="482600"/>
                  </a:lnTo>
                  <a:lnTo>
                    <a:pt x="1595882" y="0"/>
                  </a:lnTo>
                  <a:lnTo>
                    <a:pt x="1583182" y="0"/>
                  </a:lnTo>
                  <a:lnTo>
                    <a:pt x="1583182" y="482600"/>
                  </a:lnTo>
                  <a:lnTo>
                    <a:pt x="1526032" y="482600"/>
                  </a:lnTo>
                  <a:lnTo>
                    <a:pt x="1589532" y="609600"/>
                  </a:lnTo>
                  <a:lnTo>
                    <a:pt x="1646682" y="495300"/>
                  </a:lnTo>
                  <a:lnTo>
                    <a:pt x="1653032" y="482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7291578" y="4586478"/>
            <a:ext cx="1981200" cy="4622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304165">
              <a:lnSpc>
                <a:spcPct val="100000"/>
              </a:lnSpc>
              <a:spcBef>
                <a:spcPts val="280"/>
              </a:spcBef>
            </a:pPr>
            <a:r>
              <a:rPr dirty="0" sz="2400" spc="-10" b="1">
                <a:solidFill>
                  <a:srgbClr val="1F517B"/>
                </a:solidFill>
                <a:latin typeface="Times New Roman"/>
                <a:cs typeface="Times New Roman"/>
              </a:rPr>
              <a:t>dispatcher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596378" y="5653278"/>
            <a:ext cx="1447800" cy="4013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461645">
              <a:lnSpc>
                <a:spcPct val="100000"/>
              </a:lnSpc>
              <a:spcBef>
                <a:spcPts val="295"/>
              </a:spcBef>
            </a:pPr>
            <a:r>
              <a:rPr dirty="0" sz="2000" spc="-25" b="1">
                <a:solidFill>
                  <a:srgbClr val="1F517B"/>
                </a:solidFill>
                <a:latin typeface="Times New Roman"/>
                <a:cs typeface="Times New Roman"/>
              </a:rPr>
              <a:t>CPU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8217916" y="5042915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57150" y="482599"/>
                </a:moveTo>
                <a:lnTo>
                  <a:pt x="0" y="482599"/>
                </a:lnTo>
                <a:lnTo>
                  <a:pt x="63500" y="609599"/>
                </a:lnTo>
                <a:lnTo>
                  <a:pt x="120650" y="495299"/>
                </a:lnTo>
                <a:lnTo>
                  <a:pt x="57150" y="495299"/>
                </a:lnTo>
                <a:lnTo>
                  <a:pt x="57150" y="482599"/>
                </a:lnTo>
                <a:close/>
              </a:path>
              <a:path w="127000" h="609600">
                <a:moveTo>
                  <a:pt x="69850" y="0"/>
                </a:moveTo>
                <a:lnTo>
                  <a:pt x="57150" y="0"/>
                </a:lnTo>
                <a:lnTo>
                  <a:pt x="57150" y="495299"/>
                </a:lnTo>
                <a:lnTo>
                  <a:pt x="69850" y="495299"/>
                </a:lnTo>
                <a:lnTo>
                  <a:pt x="69850" y="0"/>
                </a:lnTo>
                <a:close/>
              </a:path>
              <a:path w="127000" h="609600">
                <a:moveTo>
                  <a:pt x="127000" y="482599"/>
                </a:moveTo>
                <a:lnTo>
                  <a:pt x="69850" y="482599"/>
                </a:lnTo>
                <a:lnTo>
                  <a:pt x="69850" y="495299"/>
                </a:lnTo>
                <a:lnTo>
                  <a:pt x="120650" y="495299"/>
                </a:lnTo>
                <a:lnTo>
                  <a:pt x="127000" y="482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208" y="1039749"/>
            <a:ext cx="28740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进程调度的功能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0961" y="2060574"/>
            <a:ext cx="8941435" cy="3127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0209" indent="-39814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10845" algn="l"/>
              </a:tabLst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关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情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况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态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特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征</a:t>
            </a:r>
            <a:endParaRPr sz="2800">
              <a:latin typeface="微软雅黑"/>
              <a:cs typeface="微软雅黑"/>
            </a:endParaRPr>
          </a:p>
          <a:p>
            <a:pPr marL="410209" indent="-398145">
              <a:lnSpc>
                <a:spcPct val="100000"/>
              </a:lnSpc>
              <a:spcBef>
                <a:spcPts val="2014"/>
              </a:spcBef>
              <a:buAutoNum type="arabicPeriod"/>
              <a:tabLst>
                <a:tab pos="410845" algn="l"/>
              </a:tabLst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决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定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调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策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略</a:t>
            </a:r>
            <a:endParaRPr sz="2800">
              <a:latin typeface="微软雅黑"/>
              <a:cs typeface="微软雅黑"/>
            </a:endParaRPr>
          </a:p>
          <a:p>
            <a:pPr lvl="1" marL="469900" indent="-228600">
              <a:lnSpc>
                <a:spcPct val="100000"/>
              </a:lnSpc>
              <a:spcBef>
                <a:spcPts val="2045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优先调度原则 —— 进程就绪队列按进程优先级高低排序</a:t>
            </a:r>
            <a:endParaRPr sz="2400">
              <a:latin typeface="微软雅黑"/>
              <a:cs typeface="微软雅黑"/>
            </a:endParaRPr>
          </a:p>
          <a:p>
            <a:pPr lvl="1" marL="469900" indent="-228600">
              <a:lnSpc>
                <a:spcPct val="100000"/>
              </a:lnSpc>
              <a:spcBef>
                <a:spcPts val="1935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先来先服务原则 —— 进程就绪队列按进程来到的先后次序排序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3</a:t>
            </a:r>
            <a:r>
              <a:rPr dirty="0" sz="2800" spc="-5">
                <a:solidFill>
                  <a:srgbClr val="1F517B"/>
                </a:solidFill>
                <a:latin typeface="微软雅黑"/>
                <a:cs typeface="微软雅黑"/>
              </a:rPr>
              <a:t>. 实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施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机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配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回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收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66586" y="2332482"/>
            <a:ext cx="524637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当一个进程从运行态切换成等待态时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F517B"/>
              </a:buClr>
              <a:buFont typeface="Arial"/>
              <a:buChar char="•"/>
            </a:pPr>
            <a:endParaRPr sz="1550">
              <a:latin typeface="微软雅黑"/>
              <a:cs typeface="微软雅黑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当一个进程从运行态切换成就绪态时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F517B"/>
              </a:buClr>
              <a:buFont typeface="Arial"/>
              <a:buChar char="•"/>
            </a:pPr>
            <a:endParaRPr sz="1550">
              <a:latin typeface="微软雅黑"/>
              <a:cs typeface="微软雅黑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当一个进程从等待态切换成就绪态时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F517B"/>
              </a:buClr>
              <a:buFont typeface="Arial"/>
              <a:buChar char="•"/>
            </a:pPr>
            <a:endParaRPr sz="1550">
              <a:latin typeface="微软雅黑"/>
              <a:cs typeface="微软雅黑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当一个进程终止时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85216" y="696468"/>
            <a:ext cx="3015615" cy="897255"/>
            <a:chOff x="585216" y="696468"/>
            <a:chExt cx="3015615" cy="8972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696468"/>
              <a:ext cx="1387602" cy="89687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1704" y="696468"/>
              <a:ext cx="2158746" cy="896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3671" y="797509"/>
            <a:ext cx="25101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CPU</a:t>
            </a:r>
            <a:r>
              <a:rPr dirty="0" spc="-20"/>
              <a:t>调度时机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044" y="2267711"/>
            <a:ext cx="4794504" cy="26761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733" y="872744"/>
            <a:ext cx="24688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进程调度方式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62733" y="1451229"/>
            <a:ext cx="8388985" cy="401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当一进程正在处理机上执行时，若有某个更为“重要而紧迫”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的进程需要进行运行，系统如何分配处理机。</a:t>
            </a:r>
            <a:endParaRPr sz="2400">
              <a:latin typeface="微软雅黑"/>
              <a:cs typeface="微软雅黑"/>
            </a:endParaRPr>
          </a:p>
          <a:p>
            <a:pPr algn="just" marL="241300" marR="5715" indent="-229235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 spc="20" b="1">
                <a:solidFill>
                  <a:srgbClr val="1F517B"/>
                </a:solidFill>
                <a:latin typeface="微软雅黑"/>
                <a:cs typeface="微软雅黑"/>
              </a:rPr>
              <a:t>非剥夺方式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——正在执行的进程继续执行，直到该进程完成</a:t>
            </a:r>
            <a:r>
              <a:rPr dirty="0" sz="2400" spc="50">
                <a:solidFill>
                  <a:srgbClr val="1F517B"/>
                </a:solidFill>
                <a:latin typeface="微软雅黑"/>
                <a:cs typeface="微软雅黑"/>
              </a:rPr>
              <a:t>或发生某事件而进入“完成”或“阻塞”状态时，才把处理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机分配给“重要而紧迫”的进程。</a:t>
            </a:r>
            <a:endParaRPr sz="2400">
              <a:latin typeface="微软雅黑"/>
              <a:cs typeface="微软雅黑"/>
            </a:endParaRPr>
          </a:p>
          <a:p>
            <a:pPr algn="just" marL="241300" marR="8255" indent="-229235">
              <a:lnSpc>
                <a:spcPct val="150000"/>
              </a:lnSpc>
              <a:spcBef>
                <a:spcPts val="6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 spc="25" b="1">
                <a:solidFill>
                  <a:srgbClr val="1F517B"/>
                </a:solidFill>
                <a:latin typeface="微软雅黑"/>
                <a:cs typeface="微软雅黑"/>
              </a:rPr>
              <a:t>剥夺方式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——当“重要而紧迫”的进程一到，便暂停正在执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行的进程，立即把处理机分配给优先级更高的进程。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27" y="690829"/>
            <a:ext cx="2768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进程调度算法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1343025" y="1683257"/>
            <a:ext cx="9398635" cy="36023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0380" indent="-48831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01015" algn="l"/>
              </a:tabLst>
            </a:pPr>
            <a:r>
              <a:rPr dirty="0" sz="3200" spc="-10" b="1">
                <a:solidFill>
                  <a:srgbClr val="C00000"/>
                </a:solidFill>
                <a:latin typeface="微软雅黑"/>
                <a:cs typeface="微软雅黑"/>
              </a:rPr>
              <a:t>优先数调度算法</a:t>
            </a:r>
            <a:endParaRPr sz="3200">
              <a:latin typeface="微软雅黑"/>
              <a:cs typeface="微软雅黑"/>
            </a:endParaRPr>
          </a:p>
          <a:p>
            <a:pPr lvl="1" marL="241300" marR="5080" indent="-229235">
              <a:lnSpc>
                <a:spcPct val="15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预先确定各进程的优先数，系统把处理机的使用权赋予就绪队列中具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备最高优先权（优先数和一定的优先级相对应）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的就绪进程。</a:t>
            </a:r>
            <a:endParaRPr sz="2400">
              <a:latin typeface="微软雅黑"/>
              <a:cs typeface="微软雅黑"/>
            </a:endParaRPr>
          </a:p>
          <a:p>
            <a:pPr lvl="1" marL="241300" indent="-229235">
              <a:lnSpc>
                <a:spcPct val="100000"/>
              </a:lnSpc>
              <a:spcBef>
                <a:spcPts val="24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优先数的分类及确定</a:t>
            </a:r>
            <a:endParaRPr sz="2400">
              <a:latin typeface="微软雅黑"/>
              <a:cs typeface="微软雅黑"/>
            </a:endParaRPr>
          </a:p>
          <a:p>
            <a:pPr lvl="2" marL="698500" indent="-229235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静态优先数</a:t>
            </a:r>
            <a:endParaRPr sz="2400">
              <a:latin typeface="微软雅黑"/>
              <a:cs typeface="微软雅黑"/>
            </a:endParaRPr>
          </a:p>
          <a:p>
            <a:pPr lvl="2" marL="698500" indent="-229235">
              <a:lnSpc>
                <a:spcPct val="100000"/>
              </a:lnSpc>
              <a:spcBef>
                <a:spcPts val="195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动态优先数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494" y="1058926"/>
            <a:ext cx="20599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静态优先数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12494" y="1993519"/>
            <a:ext cx="9398000" cy="290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在进程被创建时确定，且一经确定后在整个进程运行期间不再改变。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静态优先数的确定</a:t>
            </a:r>
            <a:endParaRPr sz="2400">
              <a:latin typeface="微软雅黑"/>
              <a:cs typeface="微软雅黑"/>
            </a:endParaRPr>
          </a:p>
          <a:p>
            <a:pPr lvl="1" marL="698500" indent="-22860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优先数根据进程所需使用的资源来计算</a:t>
            </a:r>
            <a:endParaRPr sz="2400">
              <a:latin typeface="微软雅黑"/>
              <a:cs typeface="微软雅黑"/>
            </a:endParaRPr>
          </a:p>
          <a:p>
            <a:pPr lvl="1" marL="698500" indent="-22860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优先数基于程序运行时间的估计</a:t>
            </a:r>
            <a:endParaRPr sz="2400">
              <a:latin typeface="微软雅黑"/>
              <a:cs typeface="微软雅黑"/>
            </a:endParaRPr>
          </a:p>
          <a:p>
            <a:pPr lvl="1" marL="698500" indent="-228600">
              <a:lnSpc>
                <a:spcPct val="100000"/>
              </a:lnSpc>
              <a:spcBef>
                <a:spcPts val="19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优先数基于进程的类型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646" y="1020267"/>
            <a:ext cx="205993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动态优先数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85646" y="1931289"/>
            <a:ext cx="6815455" cy="290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进程优先数在进程运行期间可以改变。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动态优先数的确定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193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进程使用CPU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超过一定数值时，降低优先数；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进程进行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I/O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操作后，增加优先数；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19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进程等待时间超过一定数值时，提高优先数。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045" y="1074242"/>
            <a:ext cx="37687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dirty="0" spc="-15"/>
              <a:t> 循环轮转调度算法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52217" y="1799568"/>
            <a:ext cx="7851140" cy="2713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当</a:t>
            </a:r>
            <a:r>
              <a:rPr dirty="0" sz="2800" spc="-25">
                <a:solidFill>
                  <a:srgbClr val="1F517B"/>
                </a:solidFill>
                <a:latin typeface="微软雅黑"/>
                <a:cs typeface="微软雅黑"/>
              </a:rPr>
              <a:t>CPU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空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闲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选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就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绪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队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列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首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元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素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，赋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予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个时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片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当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片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完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该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8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就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绪</a:t>
            </a:r>
            <a:r>
              <a:rPr dirty="0" sz="2800" spc="-30">
                <a:solidFill>
                  <a:srgbClr val="1F517B"/>
                </a:solidFill>
                <a:latin typeface="微软雅黑"/>
                <a:cs typeface="微软雅黑"/>
              </a:rPr>
              <a:t>态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入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就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绪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队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列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末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端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dirty="0" sz="2800" spc="-35">
                <a:solidFill>
                  <a:srgbClr val="C00000"/>
                </a:solidFill>
                <a:latin typeface="微软雅黑"/>
                <a:cs typeface="微软雅黑"/>
              </a:rPr>
              <a:t>该</a:t>
            </a:r>
            <a:r>
              <a:rPr dirty="0" sz="2800" spc="-35">
                <a:solidFill>
                  <a:srgbClr val="C00000"/>
                </a:solidFill>
                <a:latin typeface="微软雅黑"/>
                <a:cs typeface="微软雅黑"/>
              </a:rPr>
              <a:t>队</a:t>
            </a:r>
            <a:r>
              <a:rPr dirty="0" sz="2800" spc="-35">
                <a:solidFill>
                  <a:srgbClr val="C00000"/>
                </a:solidFill>
                <a:latin typeface="微软雅黑"/>
                <a:cs typeface="微软雅黑"/>
              </a:rPr>
              <a:t>列</a:t>
            </a:r>
            <a:r>
              <a:rPr dirty="0" sz="2800" spc="-35">
                <a:solidFill>
                  <a:srgbClr val="C00000"/>
                </a:solidFill>
                <a:latin typeface="微软雅黑"/>
                <a:cs typeface="微软雅黑"/>
              </a:rPr>
              <a:t>排</a:t>
            </a:r>
            <a:r>
              <a:rPr dirty="0" sz="2800" spc="-35">
                <a:solidFill>
                  <a:srgbClr val="C00000"/>
                </a:solidFill>
                <a:latin typeface="微软雅黑"/>
                <a:cs typeface="微软雅黑"/>
              </a:rPr>
              <a:t>序</a:t>
            </a:r>
            <a:r>
              <a:rPr dirty="0" sz="2800" spc="-35">
                <a:solidFill>
                  <a:srgbClr val="C00000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C00000"/>
                </a:solidFill>
                <a:latin typeface="微软雅黑"/>
                <a:cs typeface="微软雅黑"/>
              </a:rPr>
              <a:t>原</a:t>
            </a:r>
            <a:r>
              <a:rPr dirty="0" sz="2800" spc="-35">
                <a:solidFill>
                  <a:srgbClr val="C00000"/>
                </a:solidFill>
                <a:latin typeface="微软雅黑"/>
                <a:cs typeface="微软雅黑"/>
              </a:rPr>
              <a:t>则</a:t>
            </a:r>
            <a:r>
              <a:rPr dirty="0" sz="2800" spc="-35">
                <a:solidFill>
                  <a:srgbClr val="C00000"/>
                </a:solidFill>
                <a:latin typeface="微软雅黑"/>
                <a:cs typeface="微软雅黑"/>
              </a:rPr>
              <a:t>是</a:t>
            </a:r>
            <a:r>
              <a:rPr dirty="0" sz="2800" spc="-35">
                <a:solidFill>
                  <a:srgbClr val="C00000"/>
                </a:solidFill>
                <a:latin typeface="微软雅黑"/>
                <a:cs typeface="微软雅黑"/>
              </a:rPr>
              <a:t>什</a:t>
            </a:r>
            <a:r>
              <a:rPr dirty="0" sz="2800" spc="-35">
                <a:solidFill>
                  <a:srgbClr val="C00000"/>
                </a:solidFill>
                <a:latin typeface="微软雅黑"/>
                <a:cs typeface="微软雅黑"/>
              </a:rPr>
              <a:t>么</a:t>
            </a:r>
            <a:r>
              <a:rPr dirty="0" sz="2800" spc="-50">
                <a:solidFill>
                  <a:srgbClr val="C00000"/>
                </a:solidFill>
                <a:latin typeface="微软雅黑"/>
                <a:cs typeface="微软雅黑"/>
              </a:rPr>
              <a:t>？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8866" y="1811608"/>
            <a:ext cx="9501505" cy="3684904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54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若时间片取值太小，多数进程不能在一个时间片内运行完毕，切换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就会频繁，开销显著增大，从系统效率来看，时间片取大一点好。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微软雅黑"/>
              <a:cs typeface="微软雅黑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若时间片取值太大，随着就绪队列里进程数目增加，轮转一次的总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时间增大，对进程的响应速度变慢。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微软雅黑"/>
              <a:cs typeface="微软雅黑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为满足响应时间要求，要么限制就绪进程数量，要么采用动态时间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片法，根据负载状况，及时调整时间片的大小。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109472" y="821436"/>
            <a:ext cx="2973070" cy="897255"/>
            <a:chOff x="1109472" y="821436"/>
            <a:chExt cx="2973070" cy="8972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472" y="821436"/>
              <a:ext cx="1751838" cy="89687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0196" y="821436"/>
              <a:ext cx="938021" cy="8968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7104" y="821436"/>
              <a:ext cx="938021" cy="8968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4011" y="821436"/>
              <a:ext cx="938022" cy="8968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48866" y="922477"/>
            <a:ext cx="24676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时间片的取选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662" rIns="0" bIns="0" rtlCol="0" vert="horz">
            <a:spAutoFit/>
          </a:bodyPr>
          <a:lstStyle/>
          <a:p>
            <a:pPr marL="718185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dirty="0" spc="-5"/>
              <a:t> 循环轮转度算法</a:t>
            </a:r>
            <a:r>
              <a:rPr dirty="0"/>
              <a:t>（续</a:t>
            </a:r>
            <a:r>
              <a:rPr dirty="0" spc="-50"/>
              <a:t>）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06727" y="1828037"/>
            <a:ext cx="9169400" cy="3863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简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单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循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环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轮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800" spc="-35" b="1">
                <a:solidFill>
                  <a:srgbClr val="1F517B"/>
                </a:solidFill>
                <a:latin typeface="微软雅黑"/>
                <a:cs typeface="微软雅黑"/>
              </a:rPr>
              <a:t>调</a:t>
            </a:r>
            <a:r>
              <a:rPr dirty="0" sz="2800" spc="-50" b="1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endParaRPr sz="2800">
              <a:latin typeface="微软雅黑"/>
              <a:cs typeface="微软雅黑"/>
            </a:endParaRPr>
          </a:p>
          <a:p>
            <a:pPr marL="960119" marR="3400425" indent="-685800">
              <a:lnSpc>
                <a:spcPct val="185100"/>
              </a:lnSpc>
              <a:spcBef>
                <a:spcPts val="85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就绪队列中的所有进程以等速度向前进展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q = </a:t>
            </a:r>
            <a:r>
              <a:rPr dirty="0" sz="2400" spc="-25">
                <a:solidFill>
                  <a:srgbClr val="1F517B"/>
                </a:solidFill>
                <a:latin typeface="微软雅黑"/>
                <a:cs typeface="微软雅黑"/>
              </a:rPr>
              <a:t>t/n</a:t>
            </a:r>
            <a:endParaRPr sz="2400">
              <a:latin typeface="微软雅黑"/>
              <a:cs typeface="微软雅黑"/>
            </a:endParaRPr>
          </a:p>
          <a:p>
            <a:pPr marL="274320">
              <a:lnSpc>
                <a:spcPct val="100000"/>
              </a:lnSpc>
              <a:spcBef>
                <a:spcPts val="2435"/>
              </a:spcBef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t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 为响应时间，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n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为进入系统的进程数目。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50000"/>
              </a:lnSpc>
              <a:spcBef>
                <a:spcPts val="2160"/>
              </a:spcBef>
            </a:pPr>
            <a:r>
              <a:rPr dirty="0" sz="2400" spc="-5" b="1">
                <a:solidFill>
                  <a:srgbClr val="1F517B"/>
                </a:solidFill>
                <a:latin typeface="微软雅黑"/>
                <a:cs typeface="微软雅黑"/>
              </a:rPr>
              <a:t>由于该算法简单易于实现，且系统开销较小，早期的分时操作系统和</a:t>
            </a:r>
            <a:r>
              <a:rPr dirty="0" sz="2400" spc="-5" b="1">
                <a:solidFill>
                  <a:srgbClr val="1F517B"/>
                </a:solidFill>
                <a:latin typeface="微软雅黑"/>
                <a:cs typeface="微软雅黑"/>
              </a:rPr>
              <a:t>目前一些应用系统中广泛采用了这种调度算法。</a:t>
            </a:r>
            <a:r>
              <a:rPr dirty="0" sz="2400" spc="-5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0564" y="2522220"/>
            <a:ext cx="4722114" cy="11193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3078" y="2653995"/>
            <a:ext cx="4085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>
                <a:solidFill>
                  <a:srgbClr val="663300"/>
                </a:solidFill>
              </a:rPr>
              <a:t>处</a:t>
            </a:r>
            <a:r>
              <a:rPr dirty="0" sz="4000" spc="-45">
                <a:solidFill>
                  <a:srgbClr val="663300"/>
                </a:solidFill>
              </a:rPr>
              <a:t>理</a:t>
            </a:r>
            <a:r>
              <a:rPr dirty="0" sz="4000" spc="-45">
                <a:solidFill>
                  <a:srgbClr val="663300"/>
                </a:solidFill>
              </a:rPr>
              <a:t>机</a:t>
            </a:r>
            <a:r>
              <a:rPr dirty="0" sz="4000" spc="-45">
                <a:solidFill>
                  <a:srgbClr val="663300"/>
                </a:solidFill>
              </a:rPr>
              <a:t>的</a:t>
            </a:r>
            <a:r>
              <a:rPr dirty="0" sz="4000" spc="-45">
                <a:solidFill>
                  <a:srgbClr val="663300"/>
                </a:solidFill>
              </a:rPr>
              <a:t>多</a:t>
            </a:r>
            <a:r>
              <a:rPr dirty="0" sz="4000" spc="-45">
                <a:solidFill>
                  <a:srgbClr val="663300"/>
                </a:solidFill>
              </a:rPr>
              <a:t>级</a:t>
            </a:r>
            <a:r>
              <a:rPr dirty="0" sz="4000" spc="-45">
                <a:solidFill>
                  <a:srgbClr val="663300"/>
                </a:solidFill>
              </a:rPr>
              <a:t>调</a:t>
            </a:r>
            <a:r>
              <a:rPr dirty="0" sz="4000" spc="-50">
                <a:solidFill>
                  <a:srgbClr val="663300"/>
                </a:solidFill>
              </a:rPr>
              <a:t>度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666" y="1227785"/>
            <a:ext cx="39319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>
                <a:solidFill>
                  <a:srgbClr val="1F517B"/>
                </a:solidFill>
              </a:rPr>
              <a:t>循</a:t>
            </a:r>
            <a:r>
              <a:rPr dirty="0" sz="2800" spc="-40">
                <a:solidFill>
                  <a:srgbClr val="1F517B"/>
                </a:solidFill>
              </a:rPr>
              <a:t>环</a:t>
            </a:r>
            <a:r>
              <a:rPr dirty="0" sz="2800" spc="-40">
                <a:solidFill>
                  <a:srgbClr val="1F517B"/>
                </a:solidFill>
              </a:rPr>
              <a:t>轮</a:t>
            </a:r>
            <a:r>
              <a:rPr dirty="0" sz="2800" spc="-40">
                <a:solidFill>
                  <a:srgbClr val="1F517B"/>
                </a:solidFill>
              </a:rPr>
              <a:t>转</a:t>
            </a:r>
            <a:r>
              <a:rPr dirty="0" sz="2800" spc="-40">
                <a:solidFill>
                  <a:srgbClr val="1F517B"/>
                </a:solidFill>
              </a:rPr>
              <a:t>调</a:t>
            </a:r>
            <a:r>
              <a:rPr dirty="0" sz="2800" spc="-40">
                <a:solidFill>
                  <a:srgbClr val="1F517B"/>
                </a:solidFill>
              </a:rPr>
              <a:t>度</a:t>
            </a:r>
            <a:r>
              <a:rPr dirty="0" sz="2800" spc="-40">
                <a:solidFill>
                  <a:srgbClr val="1F517B"/>
                </a:solidFill>
              </a:rPr>
              <a:t>算</a:t>
            </a:r>
            <a:r>
              <a:rPr dirty="0" sz="2800" spc="-40">
                <a:solidFill>
                  <a:srgbClr val="1F517B"/>
                </a:solidFill>
              </a:rPr>
              <a:t>法</a:t>
            </a:r>
            <a:r>
              <a:rPr dirty="0" sz="2800" spc="-40">
                <a:solidFill>
                  <a:srgbClr val="1F517B"/>
                </a:solidFill>
              </a:rPr>
              <a:t>的</a:t>
            </a:r>
            <a:r>
              <a:rPr dirty="0" sz="2800" spc="-40">
                <a:solidFill>
                  <a:srgbClr val="1F517B"/>
                </a:solidFill>
              </a:rPr>
              <a:t>发</a:t>
            </a:r>
            <a:r>
              <a:rPr dirty="0" sz="2800" spc="-50">
                <a:solidFill>
                  <a:srgbClr val="1F517B"/>
                </a:solidFill>
              </a:rPr>
              <a:t>展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272666" y="1914479"/>
            <a:ext cx="9519920" cy="350202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可变时间片轮转调度：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时间片的大小是可变的，系统可根据系统中当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前的进程数来确定时间片的大小。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50100"/>
              </a:lnSpc>
              <a:spcBef>
                <a:spcPts val="1440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这种算法从理论上克服了系统中进程数很少时系统开销大的缺点，但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修改时间片的大小、统计系统进程的数量也需要消耗系统时间。另外，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调整时间片大小的周期若太大，等于是固定时间片；若太小，则系统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开销很大，得不偿失。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72666" y="1930273"/>
            <a:ext cx="9475470" cy="292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多重时间片循环调度：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又称</a:t>
            </a: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反馈循环队列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多队列策略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。主要思想是将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就绪进程分为两级或多级，系统相应建立两个或多个就绪进程队列，较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高优先级的队列一般分配给较短的时间片。</a:t>
            </a:r>
            <a:endParaRPr sz="2400">
              <a:latin typeface="微软雅黑"/>
              <a:cs typeface="微软雅黑"/>
            </a:endParaRPr>
          </a:p>
          <a:p>
            <a:pPr marL="12700" marR="5715">
              <a:lnSpc>
                <a:spcPct val="150000"/>
              </a:lnSpc>
              <a:spcBef>
                <a:spcPts val="1200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处理器调度先从高级就绪进程队列中选取可占有处理器的进程，只有在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其为空时，才从较低级的就绪进程队列中选取。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2666" y="1227785"/>
            <a:ext cx="49974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>
                <a:solidFill>
                  <a:srgbClr val="1F517B"/>
                </a:solidFill>
              </a:rPr>
              <a:t>循</a:t>
            </a:r>
            <a:r>
              <a:rPr dirty="0" sz="2800" spc="-40">
                <a:solidFill>
                  <a:srgbClr val="1F517B"/>
                </a:solidFill>
              </a:rPr>
              <a:t>环</a:t>
            </a:r>
            <a:r>
              <a:rPr dirty="0" sz="2800" spc="-40">
                <a:solidFill>
                  <a:srgbClr val="1F517B"/>
                </a:solidFill>
              </a:rPr>
              <a:t>轮</a:t>
            </a:r>
            <a:r>
              <a:rPr dirty="0" sz="2800" spc="-40">
                <a:solidFill>
                  <a:srgbClr val="1F517B"/>
                </a:solidFill>
              </a:rPr>
              <a:t>转</a:t>
            </a:r>
            <a:r>
              <a:rPr dirty="0" sz="2800" spc="-40">
                <a:solidFill>
                  <a:srgbClr val="1F517B"/>
                </a:solidFill>
              </a:rPr>
              <a:t>调</a:t>
            </a:r>
            <a:r>
              <a:rPr dirty="0" sz="2800" spc="-40">
                <a:solidFill>
                  <a:srgbClr val="1F517B"/>
                </a:solidFill>
              </a:rPr>
              <a:t>度</a:t>
            </a:r>
            <a:r>
              <a:rPr dirty="0" sz="2800" spc="-40">
                <a:solidFill>
                  <a:srgbClr val="1F517B"/>
                </a:solidFill>
              </a:rPr>
              <a:t>算</a:t>
            </a:r>
            <a:r>
              <a:rPr dirty="0" sz="2800" spc="-40">
                <a:solidFill>
                  <a:srgbClr val="1F517B"/>
                </a:solidFill>
              </a:rPr>
              <a:t>法</a:t>
            </a:r>
            <a:r>
              <a:rPr dirty="0" sz="2800" spc="-35">
                <a:solidFill>
                  <a:srgbClr val="1F517B"/>
                </a:solidFill>
              </a:rPr>
              <a:t>的</a:t>
            </a:r>
            <a:r>
              <a:rPr dirty="0" sz="2800" spc="-40">
                <a:solidFill>
                  <a:srgbClr val="1F517B"/>
                </a:solidFill>
              </a:rPr>
              <a:t>发</a:t>
            </a:r>
            <a:r>
              <a:rPr dirty="0" sz="2800" spc="-40">
                <a:solidFill>
                  <a:srgbClr val="1F517B"/>
                </a:solidFill>
              </a:rPr>
              <a:t>展</a:t>
            </a:r>
            <a:r>
              <a:rPr dirty="0" sz="2800" spc="-40">
                <a:solidFill>
                  <a:srgbClr val="1F517B"/>
                </a:solidFill>
              </a:rPr>
              <a:t>（</a:t>
            </a:r>
            <a:r>
              <a:rPr dirty="0" sz="2800" spc="-40">
                <a:solidFill>
                  <a:srgbClr val="1F517B"/>
                </a:solidFill>
              </a:rPr>
              <a:t>续</a:t>
            </a:r>
            <a:r>
              <a:rPr dirty="0" sz="2800" spc="-50">
                <a:solidFill>
                  <a:srgbClr val="1F517B"/>
                </a:solidFill>
              </a:rPr>
              <a:t>）</a:t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959852" y="3215639"/>
            <a:ext cx="1203960" cy="963294"/>
            <a:chOff x="7959852" y="3215639"/>
            <a:chExt cx="1203960" cy="963294"/>
          </a:xfrm>
        </p:grpSpPr>
        <p:sp>
          <p:nvSpPr>
            <p:cNvPr id="3" name="object 3" descr=""/>
            <p:cNvSpPr/>
            <p:nvPr/>
          </p:nvSpPr>
          <p:spPr>
            <a:xfrm>
              <a:off x="7969758" y="3225545"/>
              <a:ext cx="1184275" cy="943610"/>
            </a:xfrm>
            <a:custGeom>
              <a:avLst/>
              <a:gdLst/>
              <a:ahLst/>
              <a:cxnLst/>
              <a:rect l="l" t="t" r="r" b="b"/>
              <a:pathLst>
                <a:path w="1184275" h="943610">
                  <a:moveTo>
                    <a:pt x="592074" y="0"/>
                  </a:moveTo>
                  <a:lnTo>
                    <a:pt x="538178" y="1927"/>
                  </a:lnTo>
                  <a:lnTo>
                    <a:pt x="485639" y="7600"/>
                  </a:lnTo>
                  <a:lnTo>
                    <a:pt x="434666" y="16850"/>
                  </a:lnTo>
                  <a:lnTo>
                    <a:pt x="385467" y="29512"/>
                  </a:lnTo>
                  <a:lnTo>
                    <a:pt x="338252" y="45418"/>
                  </a:lnTo>
                  <a:lnTo>
                    <a:pt x="293228" y="64403"/>
                  </a:lnTo>
                  <a:lnTo>
                    <a:pt x="250606" y="86299"/>
                  </a:lnTo>
                  <a:lnTo>
                    <a:pt x="210595" y="110940"/>
                  </a:lnTo>
                  <a:lnTo>
                    <a:pt x="173402" y="138160"/>
                  </a:lnTo>
                  <a:lnTo>
                    <a:pt x="139237" y="167791"/>
                  </a:lnTo>
                  <a:lnTo>
                    <a:pt x="108310" y="199668"/>
                  </a:lnTo>
                  <a:lnTo>
                    <a:pt x="80828" y="233623"/>
                  </a:lnTo>
                  <a:lnTo>
                    <a:pt x="57001" y="269490"/>
                  </a:lnTo>
                  <a:lnTo>
                    <a:pt x="37038" y="307103"/>
                  </a:lnTo>
                  <a:lnTo>
                    <a:pt x="21147" y="346295"/>
                  </a:lnTo>
                  <a:lnTo>
                    <a:pt x="9538" y="386899"/>
                  </a:lnTo>
                  <a:lnTo>
                    <a:pt x="2419" y="428749"/>
                  </a:lnTo>
                  <a:lnTo>
                    <a:pt x="0" y="471677"/>
                  </a:lnTo>
                  <a:lnTo>
                    <a:pt x="2419" y="514606"/>
                  </a:lnTo>
                  <a:lnTo>
                    <a:pt x="9538" y="556456"/>
                  </a:lnTo>
                  <a:lnTo>
                    <a:pt x="21147" y="597060"/>
                  </a:lnTo>
                  <a:lnTo>
                    <a:pt x="37038" y="636252"/>
                  </a:lnTo>
                  <a:lnTo>
                    <a:pt x="57001" y="673865"/>
                  </a:lnTo>
                  <a:lnTo>
                    <a:pt x="80828" y="709732"/>
                  </a:lnTo>
                  <a:lnTo>
                    <a:pt x="108310" y="743687"/>
                  </a:lnTo>
                  <a:lnTo>
                    <a:pt x="139237" y="775564"/>
                  </a:lnTo>
                  <a:lnTo>
                    <a:pt x="173402" y="805195"/>
                  </a:lnTo>
                  <a:lnTo>
                    <a:pt x="210595" y="832415"/>
                  </a:lnTo>
                  <a:lnTo>
                    <a:pt x="250606" y="857056"/>
                  </a:lnTo>
                  <a:lnTo>
                    <a:pt x="293228" y="878952"/>
                  </a:lnTo>
                  <a:lnTo>
                    <a:pt x="338252" y="897937"/>
                  </a:lnTo>
                  <a:lnTo>
                    <a:pt x="385467" y="913843"/>
                  </a:lnTo>
                  <a:lnTo>
                    <a:pt x="434666" y="926505"/>
                  </a:lnTo>
                  <a:lnTo>
                    <a:pt x="485639" y="935755"/>
                  </a:lnTo>
                  <a:lnTo>
                    <a:pt x="538178" y="941428"/>
                  </a:lnTo>
                  <a:lnTo>
                    <a:pt x="592074" y="943355"/>
                  </a:lnTo>
                  <a:lnTo>
                    <a:pt x="645969" y="941428"/>
                  </a:lnTo>
                  <a:lnTo>
                    <a:pt x="698508" y="935755"/>
                  </a:lnTo>
                  <a:lnTo>
                    <a:pt x="749481" y="926505"/>
                  </a:lnTo>
                  <a:lnTo>
                    <a:pt x="798680" y="913843"/>
                  </a:lnTo>
                  <a:lnTo>
                    <a:pt x="845895" y="897937"/>
                  </a:lnTo>
                  <a:lnTo>
                    <a:pt x="890919" y="878952"/>
                  </a:lnTo>
                  <a:lnTo>
                    <a:pt x="933541" y="857056"/>
                  </a:lnTo>
                  <a:lnTo>
                    <a:pt x="973552" y="832415"/>
                  </a:lnTo>
                  <a:lnTo>
                    <a:pt x="1010745" y="805195"/>
                  </a:lnTo>
                  <a:lnTo>
                    <a:pt x="1044910" y="775564"/>
                  </a:lnTo>
                  <a:lnTo>
                    <a:pt x="1075837" y="743687"/>
                  </a:lnTo>
                  <a:lnTo>
                    <a:pt x="1103319" y="709732"/>
                  </a:lnTo>
                  <a:lnTo>
                    <a:pt x="1127146" y="673865"/>
                  </a:lnTo>
                  <a:lnTo>
                    <a:pt x="1147109" y="636252"/>
                  </a:lnTo>
                  <a:lnTo>
                    <a:pt x="1163000" y="597060"/>
                  </a:lnTo>
                  <a:lnTo>
                    <a:pt x="1174609" y="556456"/>
                  </a:lnTo>
                  <a:lnTo>
                    <a:pt x="1181728" y="514606"/>
                  </a:lnTo>
                  <a:lnTo>
                    <a:pt x="1184148" y="471677"/>
                  </a:lnTo>
                  <a:lnTo>
                    <a:pt x="1181728" y="428749"/>
                  </a:lnTo>
                  <a:lnTo>
                    <a:pt x="1174609" y="386899"/>
                  </a:lnTo>
                  <a:lnTo>
                    <a:pt x="1163000" y="346295"/>
                  </a:lnTo>
                  <a:lnTo>
                    <a:pt x="1147109" y="307103"/>
                  </a:lnTo>
                  <a:lnTo>
                    <a:pt x="1127146" y="269490"/>
                  </a:lnTo>
                  <a:lnTo>
                    <a:pt x="1103319" y="233623"/>
                  </a:lnTo>
                  <a:lnTo>
                    <a:pt x="1075837" y="199668"/>
                  </a:lnTo>
                  <a:lnTo>
                    <a:pt x="1044910" y="167791"/>
                  </a:lnTo>
                  <a:lnTo>
                    <a:pt x="1010745" y="138160"/>
                  </a:lnTo>
                  <a:lnTo>
                    <a:pt x="973552" y="110940"/>
                  </a:lnTo>
                  <a:lnTo>
                    <a:pt x="933541" y="86299"/>
                  </a:lnTo>
                  <a:lnTo>
                    <a:pt x="890919" y="64403"/>
                  </a:lnTo>
                  <a:lnTo>
                    <a:pt x="845895" y="45418"/>
                  </a:lnTo>
                  <a:lnTo>
                    <a:pt x="798680" y="29512"/>
                  </a:lnTo>
                  <a:lnTo>
                    <a:pt x="749481" y="16850"/>
                  </a:lnTo>
                  <a:lnTo>
                    <a:pt x="698508" y="7600"/>
                  </a:lnTo>
                  <a:lnTo>
                    <a:pt x="645969" y="1927"/>
                  </a:lnTo>
                  <a:lnTo>
                    <a:pt x="592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969758" y="3225545"/>
              <a:ext cx="1184275" cy="943610"/>
            </a:xfrm>
            <a:custGeom>
              <a:avLst/>
              <a:gdLst/>
              <a:ahLst/>
              <a:cxnLst/>
              <a:rect l="l" t="t" r="r" b="b"/>
              <a:pathLst>
                <a:path w="1184275" h="943610">
                  <a:moveTo>
                    <a:pt x="0" y="471677"/>
                  </a:moveTo>
                  <a:lnTo>
                    <a:pt x="2419" y="428749"/>
                  </a:lnTo>
                  <a:lnTo>
                    <a:pt x="9538" y="386899"/>
                  </a:lnTo>
                  <a:lnTo>
                    <a:pt x="21147" y="346295"/>
                  </a:lnTo>
                  <a:lnTo>
                    <a:pt x="37038" y="307103"/>
                  </a:lnTo>
                  <a:lnTo>
                    <a:pt x="57001" y="269490"/>
                  </a:lnTo>
                  <a:lnTo>
                    <a:pt x="80828" y="233623"/>
                  </a:lnTo>
                  <a:lnTo>
                    <a:pt x="108310" y="199668"/>
                  </a:lnTo>
                  <a:lnTo>
                    <a:pt x="139237" y="167791"/>
                  </a:lnTo>
                  <a:lnTo>
                    <a:pt x="173402" y="138160"/>
                  </a:lnTo>
                  <a:lnTo>
                    <a:pt x="210595" y="110940"/>
                  </a:lnTo>
                  <a:lnTo>
                    <a:pt x="250606" y="86299"/>
                  </a:lnTo>
                  <a:lnTo>
                    <a:pt x="293228" y="64403"/>
                  </a:lnTo>
                  <a:lnTo>
                    <a:pt x="338252" y="45418"/>
                  </a:lnTo>
                  <a:lnTo>
                    <a:pt x="385467" y="29512"/>
                  </a:lnTo>
                  <a:lnTo>
                    <a:pt x="434666" y="16850"/>
                  </a:lnTo>
                  <a:lnTo>
                    <a:pt x="485639" y="7600"/>
                  </a:lnTo>
                  <a:lnTo>
                    <a:pt x="538178" y="1927"/>
                  </a:lnTo>
                  <a:lnTo>
                    <a:pt x="592074" y="0"/>
                  </a:lnTo>
                  <a:lnTo>
                    <a:pt x="645969" y="1927"/>
                  </a:lnTo>
                  <a:lnTo>
                    <a:pt x="698508" y="7600"/>
                  </a:lnTo>
                  <a:lnTo>
                    <a:pt x="749481" y="16850"/>
                  </a:lnTo>
                  <a:lnTo>
                    <a:pt x="798680" y="29512"/>
                  </a:lnTo>
                  <a:lnTo>
                    <a:pt x="845895" y="45418"/>
                  </a:lnTo>
                  <a:lnTo>
                    <a:pt x="890919" y="64403"/>
                  </a:lnTo>
                  <a:lnTo>
                    <a:pt x="933541" y="86299"/>
                  </a:lnTo>
                  <a:lnTo>
                    <a:pt x="973552" y="110940"/>
                  </a:lnTo>
                  <a:lnTo>
                    <a:pt x="1010745" y="138160"/>
                  </a:lnTo>
                  <a:lnTo>
                    <a:pt x="1044910" y="167791"/>
                  </a:lnTo>
                  <a:lnTo>
                    <a:pt x="1075837" y="199668"/>
                  </a:lnTo>
                  <a:lnTo>
                    <a:pt x="1103319" y="233623"/>
                  </a:lnTo>
                  <a:lnTo>
                    <a:pt x="1127146" y="269490"/>
                  </a:lnTo>
                  <a:lnTo>
                    <a:pt x="1147109" y="307103"/>
                  </a:lnTo>
                  <a:lnTo>
                    <a:pt x="1163000" y="346295"/>
                  </a:lnTo>
                  <a:lnTo>
                    <a:pt x="1174609" y="386899"/>
                  </a:lnTo>
                  <a:lnTo>
                    <a:pt x="1181728" y="428749"/>
                  </a:lnTo>
                  <a:lnTo>
                    <a:pt x="1184148" y="471677"/>
                  </a:lnTo>
                  <a:lnTo>
                    <a:pt x="1181728" y="514606"/>
                  </a:lnTo>
                  <a:lnTo>
                    <a:pt x="1174609" y="556456"/>
                  </a:lnTo>
                  <a:lnTo>
                    <a:pt x="1163000" y="597060"/>
                  </a:lnTo>
                  <a:lnTo>
                    <a:pt x="1147109" y="636252"/>
                  </a:lnTo>
                  <a:lnTo>
                    <a:pt x="1127146" y="673865"/>
                  </a:lnTo>
                  <a:lnTo>
                    <a:pt x="1103319" y="709732"/>
                  </a:lnTo>
                  <a:lnTo>
                    <a:pt x="1075837" y="743687"/>
                  </a:lnTo>
                  <a:lnTo>
                    <a:pt x="1044910" y="775564"/>
                  </a:lnTo>
                  <a:lnTo>
                    <a:pt x="1010745" y="805195"/>
                  </a:lnTo>
                  <a:lnTo>
                    <a:pt x="973552" y="832415"/>
                  </a:lnTo>
                  <a:lnTo>
                    <a:pt x="933541" y="857056"/>
                  </a:lnTo>
                  <a:lnTo>
                    <a:pt x="890919" y="878952"/>
                  </a:lnTo>
                  <a:lnTo>
                    <a:pt x="845895" y="897937"/>
                  </a:lnTo>
                  <a:lnTo>
                    <a:pt x="798680" y="913843"/>
                  </a:lnTo>
                  <a:lnTo>
                    <a:pt x="749481" y="926505"/>
                  </a:lnTo>
                  <a:lnTo>
                    <a:pt x="698508" y="935755"/>
                  </a:lnTo>
                  <a:lnTo>
                    <a:pt x="645969" y="941428"/>
                  </a:lnTo>
                  <a:lnTo>
                    <a:pt x="592074" y="943355"/>
                  </a:lnTo>
                  <a:lnTo>
                    <a:pt x="538178" y="941428"/>
                  </a:lnTo>
                  <a:lnTo>
                    <a:pt x="485639" y="935755"/>
                  </a:lnTo>
                  <a:lnTo>
                    <a:pt x="434666" y="926505"/>
                  </a:lnTo>
                  <a:lnTo>
                    <a:pt x="385467" y="913843"/>
                  </a:lnTo>
                  <a:lnTo>
                    <a:pt x="338252" y="897937"/>
                  </a:lnTo>
                  <a:lnTo>
                    <a:pt x="293228" y="878952"/>
                  </a:lnTo>
                  <a:lnTo>
                    <a:pt x="250606" y="857056"/>
                  </a:lnTo>
                  <a:lnTo>
                    <a:pt x="210595" y="832415"/>
                  </a:lnTo>
                  <a:lnTo>
                    <a:pt x="173402" y="805195"/>
                  </a:lnTo>
                  <a:lnTo>
                    <a:pt x="139237" y="775564"/>
                  </a:lnTo>
                  <a:lnTo>
                    <a:pt x="108310" y="743687"/>
                  </a:lnTo>
                  <a:lnTo>
                    <a:pt x="80828" y="709732"/>
                  </a:lnTo>
                  <a:lnTo>
                    <a:pt x="57001" y="673865"/>
                  </a:lnTo>
                  <a:lnTo>
                    <a:pt x="37038" y="636252"/>
                  </a:lnTo>
                  <a:lnTo>
                    <a:pt x="21147" y="597060"/>
                  </a:lnTo>
                  <a:lnTo>
                    <a:pt x="9538" y="556456"/>
                  </a:lnTo>
                  <a:lnTo>
                    <a:pt x="2419" y="514606"/>
                  </a:lnTo>
                  <a:lnTo>
                    <a:pt x="0" y="47167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2732277" y="3236722"/>
            <a:ext cx="1203325" cy="965200"/>
            <a:chOff x="2732277" y="3236722"/>
            <a:chExt cx="1203325" cy="965200"/>
          </a:xfrm>
        </p:grpSpPr>
        <p:sp>
          <p:nvSpPr>
            <p:cNvPr id="6" name="object 6" descr=""/>
            <p:cNvSpPr/>
            <p:nvPr/>
          </p:nvSpPr>
          <p:spPr>
            <a:xfrm>
              <a:off x="2742437" y="3246882"/>
              <a:ext cx="1183005" cy="944880"/>
            </a:xfrm>
            <a:custGeom>
              <a:avLst/>
              <a:gdLst/>
              <a:ahLst/>
              <a:cxnLst/>
              <a:rect l="l" t="t" r="r" b="b"/>
              <a:pathLst>
                <a:path w="1183004" h="944879">
                  <a:moveTo>
                    <a:pt x="591312" y="0"/>
                  </a:moveTo>
                  <a:lnTo>
                    <a:pt x="537498" y="1930"/>
                  </a:lnTo>
                  <a:lnTo>
                    <a:pt x="485037" y="7609"/>
                  </a:lnTo>
                  <a:lnTo>
                    <a:pt x="434137" y="16871"/>
                  </a:lnTo>
                  <a:lnTo>
                    <a:pt x="385006" y="29549"/>
                  </a:lnTo>
                  <a:lnTo>
                    <a:pt x="337854" y="45477"/>
                  </a:lnTo>
                  <a:lnTo>
                    <a:pt x="292890" y="64487"/>
                  </a:lnTo>
                  <a:lnTo>
                    <a:pt x="250322" y="86414"/>
                  </a:lnTo>
                  <a:lnTo>
                    <a:pt x="210360" y="111091"/>
                  </a:lnTo>
                  <a:lnTo>
                    <a:pt x="173212" y="138350"/>
                  </a:lnTo>
                  <a:lnTo>
                    <a:pt x="139087" y="168026"/>
                  </a:lnTo>
                  <a:lnTo>
                    <a:pt x="108195" y="199952"/>
                  </a:lnTo>
                  <a:lnTo>
                    <a:pt x="80743" y="233962"/>
                  </a:lnTo>
                  <a:lnTo>
                    <a:pt x="56942" y="269888"/>
                  </a:lnTo>
                  <a:lnTo>
                    <a:pt x="37000" y="307564"/>
                  </a:lnTo>
                  <a:lnTo>
                    <a:pt x="21126" y="346824"/>
                  </a:lnTo>
                  <a:lnTo>
                    <a:pt x="9528" y="387501"/>
                  </a:lnTo>
                  <a:lnTo>
                    <a:pt x="2416" y="429428"/>
                  </a:lnTo>
                  <a:lnTo>
                    <a:pt x="0" y="472439"/>
                  </a:lnTo>
                  <a:lnTo>
                    <a:pt x="2416" y="515432"/>
                  </a:lnTo>
                  <a:lnTo>
                    <a:pt x="9528" y="557344"/>
                  </a:lnTo>
                  <a:lnTo>
                    <a:pt x="21126" y="598011"/>
                  </a:lnTo>
                  <a:lnTo>
                    <a:pt x="37000" y="637264"/>
                  </a:lnTo>
                  <a:lnTo>
                    <a:pt x="56942" y="674936"/>
                  </a:lnTo>
                  <a:lnTo>
                    <a:pt x="80743" y="710861"/>
                  </a:lnTo>
                  <a:lnTo>
                    <a:pt x="108195" y="744871"/>
                  </a:lnTo>
                  <a:lnTo>
                    <a:pt x="139087" y="776800"/>
                  </a:lnTo>
                  <a:lnTo>
                    <a:pt x="173212" y="806481"/>
                  </a:lnTo>
                  <a:lnTo>
                    <a:pt x="210360" y="833747"/>
                  </a:lnTo>
                  <a:lnTo>
                    <a:pt x="250322" y="858430"/>
                  </a:lnTo>
                  <a:lnTo>
                    <a:pt x="292890" y="880363"/>
                  </a:lnTo>
                  <a:lnTo>
                    <a:pt x="337854" y="899381"/>
                  </a:lnTo>
                  <a:lnTo>
                    <a:pt x="385006" y="915315"/>
                  </a:lnTo>
                  <a:lnTo>
                    <a:pt x="434137" y="927999"/>
                  </a:lnTo>
                  <a:lnTo>
                    <a:pt x="485037" y="937266"/>
                  </a:lnTo>
                  <a:lnTo>
                    <a:pt x="537498" y="942948"/>
                  </a:lnTo>
                  <a:lnTo>
                    <a:pt x="591312" y="944879"/>
                  </a:lnTo>
                  <a:lnTo>
                    <a:pt x="645125" y="942948"/>
                  </a:lnTo>
                  <a:lnTo>
                    <a:pt x="697586" y="937266"/>
                  </a:lnTo>
                  <a:lnTo>
                    <a:pt x="748486" y="927999"/>
                  </a:lnTo>
                  <a:lnTo>
                    <a:pt x="797617" y="915315"/>
                  </a:lnTo>
                  <a:lnTo>
                    <a:pt x="844769" y="899381"/>
                  </a:lnTo>
                  <a:lnTo>
                    <a:pt x="889733" y="880363"/>
                  </a:lnTo>
                  <a:lnTo>
                    <a:pt x="932301" y="858430"/>
                  </a:lnTo>
                  <a:lnTo>
                    <a:pt x="972263" y="833747"/>
                  </a:lnTo>
                  <a:lnTo>
                    <a:pt x="1009411" y="806481"/>
                  </a:lnTo>
                  <a:lnTo>
                    <a:pt x="1043536" y="776800"/>
                  </a:lnTo>
                  <a:lnTo>
                    <a:pt x="1074428" y="744871"/>
                  </a:lnTo>
                  <a:lnTo>
                    <a:pt x="1101880" y="710861"/>
                  </a:lnTo>
                  <a:lnTo>
                    <a:pt x="1125681" y="674936"/>
                  </a:lnTo>
                  <a:lnTo>
                    <a:pt x="1145623" y="637264"/>
                  </a:lnTo>
                  <a:lnTo>
                    <a:pt x="1161497" y="598011"/>
                  </a:lnTo>
                  <a:lnTo>
                    <a:pt x="1173095" y="557344"/>
                  </a:lnTo>
                  <a:lnTo>
                    <a:pt x="1180207" y="515432"/>
                  </a:lnTo>
                  <a:lnTo>
                    <a:pt x="1182624" y="472439"/>
                  </a:lnTo>
                  <a:lnTo>
                    <a:pt x="1180207" y="429428"/>
                  </a:lnTo>
                  <a:lnTo>
                    <a:pt x="1173095" y="387501"/>
                  </a:lnTo>
                  <a:lnTo>
                    <a:pt x="1161497" y="346824"/>
                  </a:lnTo>
                  <a:lnTo>
                    <a:pt x="1145623" y="307564"/>
                  </a:lnTo>
                  <a:lnTo>
                    <a:pt x="1125681" y="269888"/>
                  </a:lnTo>
                  <a:lnTo>
                    <a:pt x="1101880" y="233962"/>
                  </a:lnTo>
                  <a:lnTo>
                    <a:pt x="1074428" y="199952"/>
                  </a:lnTo>
                  <a:lnTo>
                    <a:pt x="1043536" y="168026"/>
                  </a:lnTo>
                  <a:lnTo>
                    <a:pt x="1009411" y="138350"/>
                  </a:lnTo>
                  <a:lnTo>
                    <a:pt x="972263" y="111091"/>
                  </a:lnTo>
                  <a:lnTo>
                    <a:pt x="932301" y="86414"/>
                  </a:lnTo>
                  <a:lnTo>
                    <a:pt x="889733" y="64487"/>
                  </a:lnTo>
                  <a:lnTo>
                    <a:pt x="844769" y="45477"/>
                  </a:lnTo>
                  <a:lnTo>
                    <a:pt x="797617" y="29549"/>
                  </a:lnTo>
                  <a:lnTo>
                    <a:pt x="748486" y="16871"/>
                  </a:lnTo>
                  <a:lnTo>
                    <a:pt x="697586" y="7609"/>
                  </a:lnTo>
                  <a:lnTo>
                    <a:pt x="645125" y="1930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742437" y="3246882"/>
              <a:ext cx="1183005" cy="944880"/>
            </a:xfrm>
            <a:custGeom>
              <a:avLst/>
              <a:gdLst/>
              <a:ahLst/>
              <a:cxnLst/>
              <a:rect l="l" t="t" r="r" b="b"/>
              <a:pathLst>
                <a:path w="1183004" h="944879">
                  <a:moveTo>
                    <a:pt x="0" y="472439"/>
                  </a:moveTo>
                  <a:lnTo>
                    <a:pt x="2416" y="429428"/>
                  </a:lnTo>
                  <a:lnTo>
                    <a:pt x="9528" y="387501"/>
                  </a:lnTo>
                  <a:lnTo>
                    <a:pt x="21126" y="346824"/>
                  </a:lnTo>
                  <a:lnTo>
                    <a:pt x="37000" y="307564"/>
                  </a:lnTo>
                  <a:lnTo>
                    <a:pt x="56942" y="269888"/>
                  </a:lnTo>
                  <a:lnTo>
                    <a:pt x="80743" y="233962"/>
                  </a:lnTo>
                  <a:lnTo>
                    <a:pt x="108195" y="199952"/>
                  </a:lnTo>
                  <a:lnTo>
                    <a:pt x="139087" y="168026"/>
                  </a:lnTo>
                  <a:lnTo>
                    <a:pt x="173212" y="138350"/>
                  </a:lnTo>
                  <a:lnTo>
                    <a:pt x="210360" y="111091"/>
                  </a:lnTo>
                  <a:lnTo>
                    <a:pt x="250322" y="86414"/>
                  </a:lnTo>
                  <a:lnTo>
                    <a:pt x="292890" y="64487"/>
                  </a:lnTo>
                  <a:lnTo>
                    <a:pt x="337854" y="45477"/>
                  </a:lnTo>
                  <a:lnTo>
                    <a:pt x="385006" y="29549"/>
                  </a:lnTo>
                  <a:lnTo>
                    <a:pt x="434137" y="16871"/>
                  </a:lnTo>
                  <a:lnTo>
                    <a:pt x="485037" y="7609"/>
                  </a:lnTo>
                  <a:lnTo>
                    <a:pt x="537498" y="1930"/>
                  </a:lnTo>
                  <a:lnTo>
                    <a:pt x="591312" y="0"/>
                  </a:lnTo>
                  <a:lnTo>
                    <a:pt x="645125" y="1930"/>
                  </a:lnTo>
                  <a:lnTo>
                    <a:pt x="697586" y="7609"/>
                  </a:lnTo>
                  <a:lnTo>
                    <a:pt x="748486" y="16871"/>
                  </a:lnTo>
                  <a:lnTo>
                    <a:pt x="797617" y="29549"/>
                  </a:lnTo>
                  <a:lnTo>
                    <a:pt x="844769" y="45477"/>
                  </a:lnTo>
                  <a:lnTo>
                    <a:pt x="889733" y="64487"/>
                  </a:lnTo>
                  <a:lnTo>
                    <a:pt x="932301" y="86414"/>
                  </a:lnTo>
                  <a:lnTo>
                    <a:pt x="972263" y="111091"/>
                  </a:lnTo>
                  <a:lnTo>
                    <a:pt x="1009411" y="138350"/>
                  </a:lnTo>
                  <a:lnTo>
                    <a:pt x="1043536" y="168026"/>
                  </a:lnTo>
                  <a:lnTo>
                    <a:pt x="1074428" y="199952"/>
                  </a:lnTo>
                  <a:lnTo>
                    <a:pt x="1101880" y="233962"/>
                  </a:lnTo>
                  <a:lnTo>
                    <a:pt x="1125681" y="269888"/>
                  </a:lnTo>
                  <a:lnTo>
                    <a:pt x="1145623" y="307564"/>
                  </a:lnTo>
                  <a:lnTo>
                    <a:pt x="1161497" y="346824"/>
                  </a:lnTo>
                  <a:lnTo>
                    <a:pt x="1173095" y="387501"/>
                  </a:lnTo>
                  <a:lnTo>
                    <a:pt x="1180207" y="429428"/>
                  </a:lnTo>
                  <a:lnTo>
                    <a:pt x="1182624" y="472439"/>
                  </a:lnTo>
                  <a:lnTo>
                    <a:pt x="1180207" y="515432"/>
                  </a:lnTo>
                  <a:lnTo>
                    <a:pt x="1173095" y="557344"/>
                  </a:lnTo>
                  <a:lnTo>
                    <a:pt x="1161497" y="598011"/>
                  </a:lnTo>
                  <a:lnTo>
                    <a:pt x="1145623" y="637264"/>
                  </a:lnTo>
                  <a:lnTo>
                    <a:pt x="1125681" y="674936"/>
                  </a:lnTo>
                  <a:lnTo>
                    <a:pt x="1101880" y="710861"/>
                  </a:lnTo>
                  <a:lnTo>
                    <a:pt x="1074428" y="744871"/>
                  </a:lnTo>
                  <a:lnTo>
                    <a:pt x="1043536" y="776800"/>
                  </a:lnTo>
                  <a:lnTo>
                    <a:pt x="1009411" y="806481"/>
                  </a:lnTo>
                  <a:lnTo>
                    <a:pt x="972263" y="833747"/>
                  </a:lnTo>
                  <a:lnTo>
                    <a:pt x="932301" y="858430"/>
                  </a:lnTo>
                  <a:lnTo>
                    <a:pt x="889733" y="880363"/>
                  </a:lnTo>
                  <a:lnTo>
                    <a:pt x="844769" y="899381"/>
                  </a:lnTo>
                  <a:lnTo>
                    <a:pt x="797617" y="915315"/>
                  </a:lnTo>
                  <a:lnTo>
                    <a:pt x="748486" y="927999"/>
                  </a:lnTo>
                  <a:lnTo>
                    <a:pt x="697586" y="937266"/>
                  </a:lnTo>
                  <a:lnTo>
                    <a:pt x="645125" y="942948"/>
                  </a:lnTo>
                  <a:lnTo>
                    <a:pt x="591312" y="944879"/>
                  </a:lnTo>
                  <a:lnTo>
                    <a:pt x="537498" y="942948"/>
                  </a:lnTo>
                  <a:lnTo>
                    <a:pt x="485037" y="937266"/>
                  </a:lnTo>
                  <a:lnTo>
                    <a:pt x="434137" y="927999"/>
                  </a:lnTo>
                  <a:lnTo>
                    <a:pt x="385006" y="915315"/>
                  </a:lnTo>
                  <a:lnTo>
                    <a:pt x="337854" y="899381"/>
                  </a:lnTo>
                  <a:lnTo>
                    <a:pt x="292890" y="880363"/>
                  </a:lnTo>
                  <a:lnTo>
                    <a:pt x="250322" y="858430"/>
                  </a:lnTo>
                  <a:lnTo>
                    <a:pt x="210360" y="833747"/>
                  </a:lnTo>
                  <a:lnTo>
                    <a:pt x="173212" y="806481"/>
                  </a:lnTo>
                  <a:lnTo>
                    <a:pt x="139087" y="776800"/>
                  </a:lnTo>
                  <a:lnTo>
                    <a:pt x="108195" y="744871"/>
                  </a:lnTo>
                  <a:lnTo>
                    <a:pt x="80743" y="710861"/>
                  </a:lnTo>
                  <a:lnTo>
                    <a:pt x="56942" y="674936"/>
                  </a:lnTo>
                  <a:lnTo>
                    <a:pt x="37000" y="637264"/>
                  </a:lnTo>
                  <a:lnTo>
                    <a:pt x="21126" y="598011"/>
                  </a:lnTo>
                  <a:lnTo>
                    <a:pt x="9528" y="557344"/>
                  </a:lnTo>
                  <a:lnTo>
                    <a:pt x="2416" y="515432"/>
                  </a:lnTo>
                  <a:lnTo>
                    <a:pt x="0" y="47243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72280" y="4811395"/>
            <a:ext cx="17716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选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1600" spc="-10" b="1">
                <a:solidFill>
                  <a:srgbClr val="1F517B"/>
                </a:solidFill>
                <a:latin typeface="微软雅黑"/>
                <a:cs typeface="微软雅黑"/>
              </a:rPr>
              <a:t>,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片</a:t>
            </a:r>
            <a:r>
              <a:rPr dirty="0" sz="1600" spc="-10" b="1">
                <a:solidFill>
                  <a:srgbClr val="1F517B"/>
                </a:solidFill>
                <a:latin typeface="微软雅黑"/>
                <a:cs typeface="微软雅黑"/>
              </a:rPr>
              <a:t>100ms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81750" y="4772405"/>
            <a:ext cx="17716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选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1600" spc="-10" b="1">
                <a:solidFill>
                  <a:srgbClr val="1F517B"/>
                </a:solidFill>
                <a:latin typeface="微软雅黑"/>
                <a:cs typeface="微软雅黑"/>
              </a:rPr>
              <a:t>,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片</a:t>
            </a:r>
            <a:r>
              <a:rPr dirty="0" sz="1600" spc="-10" b="1">
                <a:solidFill>
                  <a:srgbClr val="1F517B"/>
                </a:solidFill>
                <a:latin typeface="微软雅黑"/>
                <a:cs typeface="微软雅黑"/>
              </a:rPr>
              <a:t>200ms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543293" y="3283711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启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动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50" b="1">
                <a:solidFill>
                  <a:srgbClr val="1F517B"/>
                </a:solidFill>
                <a:latin typeface="微软雅黑"/>
                <a:cs typeface="微软雅黑"/>
              </a:rPr>
              <a:t>带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996309" y="3283711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启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动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其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他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外</a:t>
            </a:r>
            <a:r>
              <a:rPr dirty="0" sz="1600" spc="-50" b="1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823205" y="1319530"/>
            <a:ext cx="2171065" cy="650240"/>
            <a:chOff x="4823205" y="1319530"/>
            <a:chExt cx="2171065" cy="650240"/>
          </a:xfrm>
        </p:grpSpPr>
        <p:sp>
          <p:nvSpPr>
            <p:cNvPr id="13" name="object 13" descr=""/>
            <p:cNvSpPr/>
            <p:nvPr/>
          </p:nvSpPr>
          <p:spPr>
            <a:xfrm>
              <a:off x="4833365" y="1329690"/>
              <a:ext cx="2150745" cy="629920"/>
            </a:xfrm>
            <a:custGeom>
              <a:avLst/>
              <a:gdLst/>
              <a:ahLst/>
              <a:cxnLst/>
              <a:rect l="l" t="t" r="r" b="b"/>
              <a:pathLst>
                <a:path w="2150745" h="629919">
                  <a:moveTo>
                    <a:pt x="2150364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2150364" y="629412"/>
                  </a:lnTo>
                  <a:lnTo>
                    <a:pt x="2150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33365" y="1329690"/>
              <a:ext cx="2150745" cy="629920"/>
            </a:xfrm>
            <a:custGeom>
              <a:avLst/>
              <a:gdLst/>
              <a:ahLst/>
              <a:cxnLst/>
              <a:rect l="l" t="t" r="r" b="b"/>
              <a:pathLst>
                <a:path w="2150745" h="629919">
                  <a:moveTo>
                    <a:pt x="0" y="629412"/>
                  </a:moveTo>
                  <a:lnTo>
                    <a:pt x="2150364" y="629412"/>
                  </a:lnTo>
                  <a:lnTo>
                    <a:pt x="2150364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833365" y="1329689"/>
            <a:ext cx="2150745" cy="62992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387985">
              <a:lnSpc>
                <a:spcPct val="100000"/>
              </a:lnSpc>
              <a:spcBef>
                <a:spcPts val="1325"/>
              </a:spcBef>
            </a:pPr>
            <a:r>
              <a:rPr dirty="0" sz="1800" spc="-10" b="1">
                <a:solidFill>
                  <a:srgbClr val="1F517B"/>
                </a:solidFill>
                <a:latin typeface="微软雅黑"/>
                <a:cs typeface="微软雅黑"/>
              </a:rPr>
              <a:t>低级就绪队列</a:t>
            </a:r>
            <a:endParaRPr sz="1800">
              <a:latin typeface="微软雅黑"/>
              <a:cs typeface="微软雅黑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315970" y="1946910"/>
            <a:ext cx="2774950" cy="4077970"/>
            <a:chOff x="3315970" y="1946910"/>
            <a:chExt cx="2774950" cy="4077970"/>
          </a:xfrm>
        </p:grpSpPr>
        <p:sp>
          <p:nvSpPr>
            <p:cNvPr id="17" name="object 17" descr=""/>
            <p:cNvSpPr/>
            <p:nvPr/>
          </p:nvSpPr>
          <p:spPr>
            <a:xfrm>
              <a:off x="6014466" y="1946910"/>
              <a:ext cx="76200" cy="1236345"/>
            </a:xfrm>
            <a:custGeom>
              <a:avLst/>
              <a:gdLst/>
              <a:ahLst/>
              <a:cxnLst/>
              <a:rect l="l" t="t" r="r" b="b"/>
              <a:pathLst>
                <a:path w="76200" h="1236345">
                  <a:moveTo>
                    <a:pt x="28194" y="1159764"/>
                  </a:moveTo>
                  <a:lnTo>
                    <a:pt x="0" y="1159764"/>
                  </a:lnTo>
                  <a:lnTo>
                    <a:pt x="38100" y="1235964"/>
                  </a:lnTo>
                  <a:lnTo>
                    <a:pt x="69850" y="1172464"/>
                  </a:lnTo>
                  <a:lnTo>
                    <a:pt x="28194" y="1172464"/>
                  </a:lnTo>
                  <a:lnTo>
                    <a:pt x="28194" y="1159764"/>
                  </a:lnTo>
                  <a:close/>
                </a:path>
                <a:path w="76200" h="1236345">
                  <a:moveTo>
                    <a:pt x="48006" y="0"/>
                  </a:moveTo>
                  <a:lnTo>
                    <a:pt x="28194" y="0"/>
                  </a:lnTo>
                  <a:lnTo>
                    <a:pt x="28194" y="1172464"/>
                  </a:lnTo>
                  <a:lnTo>
                    <a:pt x="48006" y="1172464"/>
                  </a:lnTo>
                  <a:lnTo>
                    <a:pt x="48006" y="0"/>
                  </a:lnTo>
                  <a:close/>
                </a:path>
                <a:path w="76200" h="1236345">
                  <a:moveTo>
                    <a:pt x="76200" y="1159764"/>
                  </a:moveTo>
                  <a:lnTo>
                    <a:pt x="48006" y="1159764"/>
                  </a:lnTo>
                  <a:lnTo>
                    <a:pt x="48006" y="1172464"/>
                  </a:lnTo>
                  <a:lnTo>
                    <a:pt x="69850" y="1172464"/>
                  </a:lnTo>
                  <a:lnTo>
                    <a:pt x="76200" y="115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26130" y="5386577"/>
              <a:ext cx="2225040" cy="628015"/>
            </a:xfrm>
            <a:custGeom>
              <a:avLst/>
              <a:gdLst/>
              <a:ahLst/>
              <a:cxnLst/>
              <a:rect l="l" t="t" r="r" b="b"/>
              <a:pathLst>
                <a:path w="2225040" h="628014">
                  <a:moveTo>
                    <a:pt x="2225040" y="0"/>
                  </a:moveTo>
                  <a:lnTo>
                    <a:pt x="0" y="0"/>
                  </a:lnTo>
                  <a:lnTo>
                    <a:pt x="0" y="627888"/>
                  </a:lnTo>
                  <a:lnTo>
                    <a:pt x="2225040" y="627888"/>
                  </a:lnTo>
                  <a:lnTo>
                    <a:pt x="222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6130" y="5386577"/>
              <a:ext cx="2225040" cy="628015"/>
            </a:xfrm>
            <a:custGeom>
              <a:avLst/>
              <a:gdLst/>
              <a:ahLst/>
              <a:cxnLst/>
              <a:rect l="l" t="t" r="r" b="b"/>
              <a:pathLst>
                <a:path w="2225040" h="628014">
                  <a:moveTo>
                    <a:pt x="0" y="627888"/>
                  </a:moveTo>
                  <a:lnTo>
                    <a:pt x="2225040" y="627888"/>
                  </a:lnTo>
                  <a:lnTo>
                    <a:pt x="2225040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326129" y="5386578"/>
            <a:ext cx="2225040" cy="628015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426084">
              <a:lnSpc>
                <a:spcPct val="100000"/>
              </a:lnSpc>
              <a:spcBef>
                <a:spcPts val="1325"/>
              </a:spcBef>
            </a:pPr>
            <a:r>
              <a:rPr dirty="0" sz="1800" spc="-20" b="1">
                <a:solidFill>
                  <a:srgbClr val="1F517B"/>
                </a:solidFill>
                <a:latin typeface="微软雅黑"/>
                <a:cs typeface="微软雅黑"/>
              </a:rPr>
              <a:t>高级就绪队列</a:t>
            </a:r>
            <a:endParaRPr sz="18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327394" y="5376417"/>
            <a:ext cx="2245360" cy="648335"/>
            <a:chOff x="6327394" y="5376417"/>
            <a:chExt cx="2245360" cy="648335"/>
          </a:xfrm>
        </p:grpSpPr>
        <p:sp>
          <p:nvSpPr>
            <p:cNvPr id="22" name="object 22" descr=""/>
            <p:cNvSpPr/>
            <p:nvPr/>
          </p:nvSpPr>
          <p:spPr>
            <a:xfrm>
              <a:off x="6337554" y="5386577"/>
              <a:ext cx="2225040" cy="628015"/>
            </a:xfrm>
            <a:custGeom>
              <a:avLst/>
              <a:gdLst/>
              <a:ahLst/>
              <a:cxnLst/>
              <a:rect l="l" t="t" r="r" b="b"/>
              <a:pathLst>
                <a:path w="2225040" h="628014">
                  <a:moveTo>
                    <a:pt x="2225040" y="0"/>
                  </a:moveTo>
                  <a:lnTo>
                    <a:pt x="0" y="0"/>
                  </a:lnTo>
                  <a:lnTo>
                    <a:pt x="0" y="627888"/>
                  </a:lnTo>
                  <a:lnTo>
                    <a:pt x="2225040" y="627888"/>
                  </a:lnTo>
                  <a:lnTo>
                    <a:pt x="222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337554" y="5386577"/>
              <a:ext cx="2225040" cy="628015"/>
            </a:xfrm>
            <a:custGeom>
              <a:avLst/>
              <a:gdLst/>
              <a:ahLst/>
              <a:cxnLst/>
              <a:rect l="l" t="t" r="r" b="b"/>
              <a:pathLst>
                <a:path w="2225040" h="628014">
                  <a:moveTo>
                    <a:pt x="0" y="627888"/>
                  </a:moveTo>
                  <a:lnTo>
                    <a:pt x="2225040" y="627888"/>
                  </a:lnTo>
                  <a:lnTo>
                    <a:pt x="2225040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337553" y="5386578"/>
            <a:ext cx="2225040" cy="628015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425450">
              <a:lnSpc>
                <a:spcPct val="100000"/>
              </a:lnSpc>
              <a:spcBef>
                <a:spcPts val="1325"/>
              </a:spcBef>
            </a:pPr>
            <a:r>
              <a:rPr dirty="0" sz="1800" spc="-20" b="1">
                <a:solidFill>
                  <a:srgbClr val="1F517B"/>
                </a:solidFill>
                <a:latin typeface="微软雅黑"/>
                <a:cs typeface="微软雅黑"/>
              </a:rPr>
              <a:t>中级就绪队列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230361" y="3423920"/>
            <a:ext cx="6337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待</a:t>
            </a:r>
            <a:r>
              <a:rPr dirty="0" sz="1600" spc="-50" b="1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50" b="1">
                <a:solidFill>
                  <a:srgbClr val="1F517B"/>
                </a:solidFill>
                <a:latin typeface="微软雅黑"/>
                <a:cs typeface="微软雅黑"/>
              </a:rPr>
              <a:t>带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2970276" y="3404615"/>
            <a:ext cx="745490" cy="628015"/>
          </a:xfrm>
          <a:custGeom>
            <a:avLst/>
            <a:gdLst/>
            <a:ahLst/>
            <a:cxnLst/>
            <a:rect l="l" t="t" r="r" b="b"/>
            <a:pathLst>
              <a:path w="745489" h="628014">
                <a:moveTo>
                  <a:pt x="745236" y="0"/>
                </a:moveTo>
                <a:lnTo>
                  <a:pt x="0" y="0"/>
                </a:lnTo>
                <a:lnTo>
                  <a:pt x="0" y="627887"/>
                </a:lnTo>
                <a:lnTo>
                  <a:pt x="745236" y="627887"/>
                </a:lnTo>
                <a:lnTo>
                  <a:pt x="745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3025901" y="3455670"/>
            <a:ext cx="6337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待</a:t>
            </a:r>
            <a:r>
              <a:rPr dirty="0" sz="1600" spc="-50" b="1">
                <a:solidFill>
                  <a:srgbClr val="1F517B"/>
                </a:solidFill>
                <a:latin typeface="微软雅黑"/>
                <a:cs typeface="微软雅黑"/>
              </a:rPr>
              <a:t>其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他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外</a:t>
            </a:r>
            <a:r>
              <a:rPr dirty="0" sz="1600" spc="-50" b="1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324602" y="3172714"/>
            <a:ext cx="1168400" cy="965200"/>
            <a:chOff x="5324602" y="3172714"/>
            <a:chExt cx="1168400" cy="965200"/>
          </a:xfrm>
        </p:grpSpPr>
        <p:sp>
          <p:nvSpPr>
            <p:cNvPr id="29" name="object 29" descr=""/>
            <p:cNvSpPr/>
            <p:nvPr/>
          </p:nvSpPr>
          <p:spPr>
            <a:xfrm>
              <a:off x="5334762" y="3182874"/>
              <a:ext cx="1148080" cy="944880"/>
            </a:xfrm>
            <a:custGeom>
              <a:avLst/>
              <a:gdLst/>
              <a:ahLst/>
              <a:cxnLst/>
              <a:rect l="l" t="t" r="r" b="b"/>
              <a:pathLst>
                <a:path w="1148079" h="944879">
                  <a:moveTo>
                    <a:pt x="573786" y="0"/>
                  </a:moveTo>
                  <a:lnTo>
                    <a:pt x="521563" y="1930"/>
                  </a:lnTo>
                  <a:lnTo>
                    <a:pt x="470654" y="7609"/>
                  </a:lnTo>
                  <a:lnTo>
                    <a:pt x="421260" y="16871"/>
                  </a:lnTo>
                  <a:lnTo>
                    <a:pt x="373584" y="29549"/>
                  </a:lnTo>
                  <a:lnTo>
                    <a:pt x="327829" y="45477"/>
                  </a:lnTo>
                  <a:lnTo>
                    <a:pt x="284197" y="64487"/>
                  </a:lnTo>
                  <a:lnTo>
                    <a:pt x="242891" y="86414"/>
                  </a:lnTo>
                  <a:lnTo>
                    <a:pt x="204114" y="111091"/>
                  </a:lnTo>
                  <a:lnTo>
                    <a:pt x="168068" y="138350"/>
                  </a:lnTo>
                  <a:lnTo>
                    <a:pt x="134956" y="168026"/>
                  </a:lnTo>
                  <a:lnTo>
                    <a:pt x="104981" y="199952"/>
                  </a:lnTo>
                  <a:lnTo>
                    <a:pt x="78344" y="233962"/>
                  </a:lnTo>
                  <a:lnTo>
                    <a:pt x="55250" y="269888"/>
                  </a:lnTo>
                  <a:lnTo>
                    <a:pt x="35900" y="307564"/>
                  </a:lnTo>
                  <a:lnTo>
                    <a:pt x="20498" y="346824"/>
                  </a:lnTo>
                  <a:lnTo>
                    <a:pt x="9245" y="387501"/>
                  </a:lnTo>
                  <a:lnTo>
                    <a:pt x="2345" y="429428"/>
                  </a:lnTo>
                  <a:lnTo>
                    <a:pt x="0" y="472439"/>
                  </a:lnTo>
                  <a:lnTo>
                    <a:pt x="2345" y="515432"/>
                  </a:lnTo>
                  <a:lnTo>
                    <a:pt x="9245" y="557344"/>
                  </a:lnTo>
                  <a:lnTo>
                    <a:pt x="20498" y="598011"/>
                  </a:lnTo>
                  <a:lnTo>
                    <a:pt x="35900" y="637264"/>
                  </a:lnTo>
                  <a:lnTo>
                    <a:pt x="55250" y="674936"/>
                  </a:lnTo>
                  <a:lnTo>
                    <a:pt x="78344" y="710861"/>
                  </a:lnTo>
                  <a:lnTo>
                    <a:pt x="104981" y="744871"/>
                  </a:lnTo>
                  <a:lnTo>
                    <a:pt x="134956" y="776800"/>
                  </a:lnTo>
                  <a:lnTo>
                    <a:pt x="168068" y="806481"/>
                  </a:lnTo>
                  <a:lnTo>
                    <a:pt x="204114" y="833747"/>
                  </a:lnTo>
                  <a:lnTo>
                    <a:pt x="242891" y="858430"/>
                  </a:lnTo>
                  <a:lnTo>
                    <a:pt x="284197" y="880363"/>
                  </a:lnTo>
                  <a:lnTo>
                    <a:pt x="327829" y="899381"/>
                  </a:lnTo>
                  <a:lnTo>
                    <a:pt x="373584" y="915315"/>
                  </a:lnTo>
                  <a:lnTo>
                    <a:pt x="421260" y="927999"/>
                  </a:lnTo>
                  <a:lnTo>
                    <a:pt x="470654" y="937266"/>
                  </a:lnTo>
                  <a:lnTo>
                    <a:pt x="521563" y="942948"/>
                  </a:lnTo>
                  <a:lnTo>
                    <a:pt x="573786" y="944880"/>
                  </a:lnTo>
                  <a:lnTo>
                    <a:pt x="626008" y="942948"/>
                  </a:lnTo>
                  <a:lnTo>
                    <a:pt x="676917" y="937266"/>
                  </a:lnTo>
                  <a:lnTo>
                    <a:pt x="726311" y="927999"/>
                  </a:lnTo>
                  <a:lnTo>
                    <a:pt x="773987" y="915315"/>
                  </a:lnTo>
                  <a:lnTo>
                    <a:pt x="819742" y="899381"/>
                  </a:lnTo>
                  <a:lnTo>
                    <a:pt x="863374" y="880363"/>
                  </a:lnTo>
                  <a:lnTo>
                    <a:pt x="904680" y="858430"/>
                  </a:lnTo>
                  <a:lnTo>
                    <a:pt x="943457" y="833747"/>
                  </a:lnTo>
                  <a:lnTo>
                    <a:pt x="979503" y="806481"/>
                  </a:lnTo>
                  <a:lnTo>
                    <a:pt x="1012615" y="776800"/>
                  </a:lnTo>
                  <a:lnTo>
                    <a:pt x="1042590" y="744871"/>
                  </a:lnTo>
                  <a:lnTo>
                    <a:pt x="1069227" y="710861"/>
                  </a:lnTo>
                  <a:lnTo>
                    <a:pt x="1092321" y="674936"/>
                  </a:lnTo>
                  <a:lnTo>
                    <a:pt x="1111671" y="637264"/>
                  </a:lnTo>
                  <a:lnTo>
                    <a:pt x="1127073" y="598011"/>
                  </a:lnTo>
                  <a:lnTo>
                    <a:pt x="1138326" y="557344"/>
                  </a:lnTo>
                  <a:lnTo>
                    <a:pt x="1145226" y="515432"/>
                  </a:lnTo>
                  <a:lnTo>
                    <a:pt x="1147572" y="472439"/>
                  </a:lnTo>
                  <a:lnTo>
                    <a:pt x="1145226" y="429428"/>
                  </a:lnTo>
                  <a:lnTo>
                    <a:pt x="1138326" y="387501"/>
                  </a:lnTo>
                  <a:lnTo>
                    <a:pt x="1127073" y="346824"/>
                  </a:lnTo>
                  <a:lnTo>
                    <a:pt x="1111671" y="307564"/>
                  </a:lnTo>
                  <a:lnTo>
                    <a:pt x="1092321" y="269888"/>
                  </a:lnTo>
                  <a:lnTo>
                    <a:pt x="1069227" y="233962"/>
                  </a:lnTo>
                  <a:lnTo>
                    <a:pt x="1042590" y="199952"/>
                  </a:lnTo>
                  <a:lnTo>
                    <a:pt x="1012615" y="168026"/>
                  </a:lnTo>
                  <a:lnTo>
                    <a:pt x="979503" y="138350"/>
                  </a:lnTo>
                  <a:lnTo>
                    <a:pt x="943457" y="111091"/>
                  </a:lnTo>
                  <a:lnTo>
                    <a:pt x="904680" y="86414"/>
                  </a:lnTo>
                  <a:lnTo>
                    <a:pt x="863374" y="64487"/>
                  </a:lnTo>
                  <a:lnTo>
                    <a:pt x="819742" y="45477"/>
                  </a:lnTo>
                  <a:lnTo>
                    <a:pt x="773987" y="29549"/>
                  </a:lnTo>
                  <a:lnTo>
                    <a:pt x="726311" y="16871"/>
                  </a:lnTo>
                  <a:lnTo>
                    <a:pt x="676917" y="7609"/>
                  </a:lnTo>
                  <a:lnTo>
                    <a:pt x="626008" y="1930"/>
                  </a:lnTo>
                  <a:lnTo>
                    <a:pt x="573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334762" y="3182874"/>
              <a:ext cx="1148080" cy="944880"/>
            </a:xfrm>
            <a:custGeom>
              <a:avLst/>
              <a:gdLst/>
              <a:ahLst/>
              <a:cxnLst/>
              <a:rect l="l" t="t" r="r" b="b"/>
              <a:pathLst>
                <a:path w="1148079" h="944879">
                  <a:moveTo>
                    <a:pt x="0" y="472439"/>
                  </a:moveTo>
                  <a:lnTo>
                    <a:pt x="2345" y="429428"/>
                  </a:lnTo>
                  <a:lnTo>
                    <a:pt x="9245" y="387501"/>
                  </a:lnTo>
                  <a:lnTo>
                    <a:pt x="20498" y="346824"/>
                  </a:lnTo>
                  <a:lnTo>
                    <a:pt x="35900" y="307564"/>
                  </a:lnTo>
                  <a:lnTo>
                    <a:pt x="55250" y="269888"/>
                  </a:lnTo>
                  <a:lnTo>
                    <a:pt x="78344" y="233962"/>
                  </a:lnTo>
                  <a:lnTo>
                    <a:pt x="104981" y="199952"/>
                  </a:lnTo>
                  <a:lnTo>
                    <a:pt x="134956" y="168026"/>
                  </a:lnTo>
                  <a:lnTo>
                    <a:pt x="168068" y="138350"/>
                  </a:lnTo>
                  <a:lnTo>
                    <a:pt x="204114" y="111091"/>
                  </a:lnTo>
                  <a:lnTo>
                    <a:pt x="242891" y="86414"/>
                  </a:lnTo>
                  <a:lnTo>
                    <a:pt x="284197" y="64487"/>
                  </a:lnTo>
                  <a:lnTo>
                    <a:pt x="327829" y="45477"/>
                  </a:lnTo>
                  <a:lnTo>
                    <a:pt x="373584" y="29549"/>
                  </a:lnTo>
                  <a:lnTo>
                    <a:pt x="421260" y="16871"/>
                  </a:lnTo>
                  <a:lnTo>
                    <a:pt x="470654" y="7609"/>
                  </a:lnTo>
                  <a:lnTo>
                    <a:pt x="521563" y="1930"/>
                  </a:lnTo>
                  <a:lnTo>
                    <a:pt x="573786" y="0"/>
                  </a:lnTo>
                  <a:lnTo>
                    <a:pt x="626008" y="1930"/>
                  </a:lnTo>
                  <a:lnTo>
                    <a:pt x="676917" y="7609"/>
                  </a:lnTo>
                  <a:lnTo>
                    <a:pt x="726311" y="16871"/>
                  </a:lnTo>
                  <a:lnTo>
                    <a:pt x="773987" y="29549"/>
                  </a:lnTo>
                  <a:lnTo>
                    <a:pt x="819742" y="45477"/>
                  </a:lnTo>
                  <a:lnTo>
                    <a:pt x="863374" y="64487"/>
                  </a:lnTo>
                  <a:lnTo>
                    <a:pt x="904680" y="86414"/>
                  </a:lnTo>
                  <a:lnTo>
                    <a:pt x="943457" y="111091"/>
                  </a:lnTo>
                  <a:lnTo>
                    <a:pt x="979503" y="138350"/>
                  </a:lnTo>
                  <a:lnTo>
                    <a:pt x="1012615" y="168026"/>
                  </a:lnTo>
                  <a:lnTo>
                    <a:pt x="1042590" y="199952"/>
                  </a:lnTo>
                  <a:lnTo>
                    <a:pt x="1069227" y="233962"/>
                  </a:lnTo>
                  <a:lnTo>
                    <a:pt x="1092321" y="269888"/>
                  </a:lnTo>
                  <a:lnTo>
                    <a:pt x="1111671" y="307564"/>
                  </a:lnTo>
                  <a:lnTo>
                    <a:pt x="1127073" y="346824"/>
                  </a:lnTo>
                  <a:lnTo>
                    <a:pt x="1138326" y="387501"/>
                  </a:lnTo>
                  <a:lnTo>
                    <a:pt x="1145226" y="429428"/>
                  </a:lnTo>
                  <a:lnTo>
                    <a:pt x="1147572" y="472439"/>
                  </a:lnTo>
                  <a:lnTo>
                    <a:pt x="1145226" y="515432"/>
                  </a:lnTo>
                  <a:lnTo>
                    <a:pt x="1138326" y="557344"/>
                  </a:lnTo>
                  <a:lnTo>
                    <a:pt x="1127073" y="598011"/>
                  </a:lnTo>
                  <a:lnTo>
                    <a:pt x="1111671" y="637264"/>
                  </a:lnTo>
                  <a:lnTo>
                    <a:pt x="1092321" y="674936"/>
                  </a:lnTo>
                  <a:lnTo>
                    <a:pt x="1069227" y="710861"/>
                  </a:lnTo>
                  <a:lnTo>
                    <a:pt x="1042590" y="744871"/>
                  </a:lnTo>
                  <a:lnTo>
                    <a:pt x="1012615" y="776800"/>
                  </a:lnTo>
                  <a:lnTo>
                    <a:pt x="979503" y="806481"/>
                  </a:lnTo>
                  <a:lnTo>
                    <a:pt x="943457" y="833747"/>
                  </a:lnTo>
                  <a:lnTo>
                    <a:pt x="904680" y="858430"/>
                  </a:lnTo>
                  <a:lnTo>
                    <a:pt x="863374" y="880363"/>
                  </a:lnTo>
                  <a:lnTo>
                    <a:pt x="819742" y="899381"/>
                  </a:lnTo>
                  <a:lnTo>
                    <a:pt x="773987" y="915315"/>
                  </a:lnTo>
                  <a:lnTo>
                    <a:pt x="726311" y="927999"/>
                  </a:lnTo>
                  <a:lnTo>
                    <a:pt x="676917" y="937266"/>
                  </a:lnTo>
                  <a:lnTo>
                    <a:pt x="626008" y="942948"/>
                  </a:lnTo>
                  <a:lnTo>
                    <a:pt x="573786" y="944880"/>
                  </a:lnTo>
                  <a:lnTo>
                    <a:pt x="521563" y="942948"/>
                  </a:lnTo>
                  <a:lnTo>
                    <a:pt x="470654" y="937266"/>
                  </a:lnTo>
                  <a:lnTo>
                    <a:pt x="421260" y="927999"/>
                  </a:lnTo>
                  <a:lnTo>
                    <a:pt x="373584" y="915315"/>
                  </a:lnTo>
                  <a:lnTo>
                    <a:pt x="327829" y="899381"/>
                  </a:lnTo>
                  <a:lnTo>
                    <a:pt x="284197" y="880363"/>
                  </a:lnTo>
                  <a:lnTo>
                    <a:pt x="242891" y="858430"/>
                  </a:lnTo>
                  <a:lnTo>
                    <a:pt x="204114" y="833747"/>
                  </a:lnTo>
                  <a:lnTo>
                    <a:pt x="168068" y="806481"/>
                  </a:lnTo>
                  <a:lnTo>
                    <a:pt x="134956" y="776800"/>
                  </a:lnTo>
                  <a:lnTo>
                    <a:pt x="104981" y="744871"/>
                  </a:lnTo>
                  <a:lnTo>
                    <a:pt x="78344" y="710861"/>
                  </a:lnTo>
                  <a:lnTo>
                    <a:pt x="55250" y="674936"/>
                  </a:lnTo>
                  <a:lnTo>
                    <a:pt x="35900" y="637264"/>
                  </a:lnTo>
                  <a:lnTo>
                    <a:pt x="20498" y="598011"/>
                  </a:lnTo>
                  <a:lnTo>
                    <a:pt x="9245" y="557344"/>
                  </a:lnTo>
                  <a:lnTo>
                    <a:pt x="2345" y="515432"/>
                  </a:lnTo>
                  <a:lnTo>
                    <a:pt x="0" y="472439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550408" y="3339084"/>
              <a:ext cx="715010" cy="631190"/>
            </a:xfrm>
            <a:custGeom>
              <a:avLst/>
              <a:gdLst/>
              <a:ahLst/>
              <a:cxnLst/>
              <a:rect l="l" t="t" r="r" b="b"/>
              <a:pathLst>
                <a:path w="715010" h="631189">
                  <a:moveTo>
                    <a:pt x="714756" y="0"/>
                  </a:moveTo>
                  <a:lnTo>
                    <a:pt x="0" y="0"/>
                  </a:lnTo>
                  <a:lnTo>
                    <a:pt x="0" y="630935"/>
                  </a:lnTo>
                  <a:lnTo>
                    <a:pt x="714756" y="630935"/>
                  </a:lnTo>
                  <a:lnTo>
                    <a:pt x="714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693409" y="3513201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运</a:t>
            </a:r>
            <a:r>
              <a:rPr dirty="0" sz="1600" spc="-50" b="1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3387979" y="1946909"/>
            <a:ext cx="5184775" cy="3442335"/>
          </a:xfrm>
          <a:custGeom>
            <a:avLst/>
            <a:gdLst/>
            <a:ahLst/>
            <a:cxnLst/>
            <a:rect l="l" t="t" r="r" b="b"/>
            <a:pathLst>
              <a:path w="5184775" h="3442335">
                <a:moveTo>
                  <a:pt x="245872" y="3358007"/>
                </a:moveTo>
                <a:lnTo>
                  <a:pt x="218122" y="3362947"/>
                </a:lnTo>
                <a:lnTo>
                  <a:pt x="19558" y="2243074"/>
                </a:lnTo>
                <a:lnTo>
                  <a:pt x="0" y="2246630"/>
                </a:lnTo>
                <a:lnTo>
                  <a:pt x="198577" y="3366414"/>
                </a:lnTo>
                <a:lnTo>
                  <a:pt x="170815" y="3371342"/>
                </a:lnTo>
                <a:lnTo>
                  <a:pt x="221615" y="3439668"/>
                </a:lnTo>
                <a:lnTo>
                  <a:pt x="239674" y="3378835"/>
                </a:lnTo>
                <a:lnTo>
                  <a:pt x="245872" y="3358007"/>
                </a:lnTo>
                <a:close/>
              </a:path>
              <a:path w="5184775" h="3442335">
                <a:moveTo>
                  <a:pt x="1946783" y="1698498"/>
                </a:moveTo>
                <a:lnTo>
                  <a:pt x="587375" y="1698498"/>
                </a:lnTo>
                <a:lnTo>
                  <a:pt x="587375" y="1670304"/>
                </a:lnTo>
                <a:lnTo>
                  <a:pt x="511175" y="1708404"/>
                </a:lnTo>
                <a:lnTo>
                  <a:pt x="587375" y="1746504"/>
                </a:lnTo>
                <a:lnTo>
                  <a:pt x="587375" y="1718310"/>
                </a:lnTo>
                <a:lnTo>
                  <a:pt x="1946783" y="1718310"/>
                </a:lnTo>
                <a:lnTo>
                  <a:pt x="1946783" y="1698498"/>
                </a:lnTo>
                <a:close/>
              </a:path>
              <a:path w="5184775" h="3442335">
                <a:moveTo>
                  <a:pt x="2396744" y="2263648"/>
                </a:moveTo>
                <a:lnTo>
                  <a:pt x="2391105" y="2240534"/>
                </a:lnTo>
                <a:lnTo>
                  <a:pt x="2376551" y="2180844"/>
                </a:lnTo>
                <a:lnTo>
                  <a:pt x="2322449" y="2246630"/>
                </a:lnTo>
                <a:lnTo>
                  <a:pt x="2349970" y="2252942"/>
                </a:lnTo>
                <a:lnTo>
                  <a:pt x="2080387" y="3437509"/>
                </a:lnTo>
                <a:lnTo>
                  <a:pt x="2099691" y="3441827"/>
                </a:lnTo>
                <a:lnTo>
                  <a:pt x="2369286" y="2257361"/>
                </a:lnTo>
                <a:lnTo>
                  <a:pt x="2396744" y="2263648"/>
                </a:lnTo>
                <a:close/>
              </a:path>
              <a:path w="5184775" h="3442335">
                <a:moveTo>
                  <a:pt x="2414651" y="76200"/>
                </a:moveTo>
                <a:lnTo>
                  <a:pt x="2408301" y="63500"/>
                </a:lnTo>
                <a:lnTo>
                  <a:pt x="2376551" y="0"/>
                </a:lnTo>
                <a:lnTo>
                  <a:pt x="2338451" y="76200"/>
                </a:lnTo>
                <a:lnTo>
                  <a:pt x="2366645" y="76200"/>
                </a:lnTo>
                <a:lnTo>
                  <a:pt x="2366645" y="1235964"/>
                </a:lnTo>
                <a:lnTo>
                  <a:pt x="2386457" y="1235964"/>
                </a:lnTo>
                <a:lnTo>
                  <a:pt x="2386457" y="76200"/>
                </a:lnTo>
                <a:lnTo>
                  <a:pt x="2414651" y="76200"/>
                </a:lnTo>
                <a:close/>
              </a:path>
              <a:path w="5184775" h="3442335">
                <a:moveTo>
                  <a:pt x="3032379" y="3437509"/>
                </a:moveTo>
                <a:lnTo>
                  <a:pt x="2762783" y="2252942"/>
                </a:lnTo>
                <a:lnTo>
                  <a:pt x="2790317" y="2246630"/>
                </a:lnTo>
                <a:lnTo>
                  <a:pt x="2785300" y="2240534"/>
                </a:lnTo>
                <a:lnTo>
                  <a:pt x="2736215" y="2180844"/>
                </a:lnTo>
                <a:lnTo>
                  <a:pt x="2716022" y="2263648"/>
                </a:lnTo>
                <a:lnTo>
                  <a:pt x="2743466" y="2257361"/>
                </a:lnTo>
                <a:lnTo>
                  <a:pt x="3013075" y="3441827"/>
                </a:lnTo>
                <a:lnTo>
                  <a:pt x="3032379" y="3437509"/>
                </a:lnTo>
                <a:close/>
              </a:path>
              <a:path w="5184775" h="3442335">
                <a:moveTo>
                  <a:pt x="4601591" y="1708404"/>
                </a:moveTo>
                <a:lnTo>
                  <a:pt x="4581779" y="1698498"/>
                </a:lnTo>
                <a:lnTo>
                  <a:pt x="4525391" y="1670304"/>
                </a:lnTo>
                <a:lnTo>
                  <a:pt x="4525391" y="1698498"/>
                </a:lnTo>
                <a:lnTo>
                  <a:pt x="3094355" y="1698498"/>
                </a:lnTo>
                <a:lnTo>
                  <a:pt x="3094355" y="1718310"/>
                </a:lnTo>
                <a:lnTo>
                  <a:pt x="4525391" y="1718310"/>
                </a:lnTo>
                <a:lnTo>
                  <a:pt x="4525391" y="1746504"/>
                </a:lnTo>
                <a:lnTo>
                  <a:pt x="4581779" y="1718310"/>
                </a:lnTo>
                <a:lnTo>
                  <a:pt x="4601591" y="1708404"/>
                </a:lnTo>
                <a:close/>
              </a:path>
              <a:path w="5184775" h="3442335">
                <a:moveTo>
                  <a:pt x="5184267" y="2224151"/>
                </a:moveTo>
                <a:lnTo>
                  <a:pt x="5164963" y="2219833"/>
                </a:lnTo>
                <a:lnTo>
                  <a:pt x="4915941" y="3363125"/>
                </a:lnTo>
                <a:lnTo>
                  <a:pt x="4888484" y="3357118"/>
                </a:lnTo>
                <a:lnTo>
                  <a:pt x="4909439" y="3439668"/>
                </a:lnTo>
                <a:lnTo>
                  <a:pt x="4957775" y="3379724"/>
                </a:lnTo>
                <a:lnTo>
                  <a:pt x="4962906" y="3373374"/>
                </a:lnTo>
                <a:lnTo>
                  <a:pt x="4935359" y="3367367"/>
                </a:lnTo>
                <a:lnTo>
                  <a:pt x="5184267" y="2224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4588890" y="2267457"/>
            <a:ext cx="3349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0040" algn="l"/>
              </a:tabLst>
            </a:pP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超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过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1600" spc="-50" b="1">
                <a:solidFill>
                  <a:srgbClr val="1F517B"/>
                </a:solidFill>
                <a:latin typeface="微软雅黑"/>
                <a:cs typeface="微软雅黑"/>
              </a:rPr>
              <a:t>片</a:t>
            </a:r>
            <a:r>
              <a:rPr dirty="0" sz="1600" b="1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选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1600" spc="-10" b="1">
                <a:solidFill>
                  <a:srgbClr val="1F517B"/>
                </a:solidFill>
                <a:latin typeface="微软雅黑"/>
                <a:cs typeface="微软雅黑"/>
              </a:rPr>
              <a:t>,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1600" spc="-25" b="1">
                <a:solidFill>
                  <a:srgbClr val="1F517B"/>
                </a:solidFill>
                <a:latin typeface="微软雅黑"/>
                <a:cs typeface="微软雅黑"/>
              </a:rPr>
              <a:t>片</a:t>
            </a:r>
            <a:r>
              <a:rPr dirty="0" sz="1600" spc="-10" b="1">
                <a:solidFill>
                  <a:srgbClr val="1F517B"/>
                </a:solidFill>
                <a:latin typeface="微软雅黑"/>
                <a:cs typeface="微软雅黑"/>
              </a:rPr>
              <a:t>500ms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033068" y="740791"/>
            <a:ext cx="28689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/>
              <a:t>三</a:t>
            </a:r>
            <a:r>
              <a:rPr dirty="0" sz="2800" spc="-35"/>
              <a:t>级</a:t>
            </a:r>
            <a:r>
              <a:rPr dirty="0" sz="2800" spc="-35"/>
              <a:t>反</a:t>
            </a:r>
            <a:r>
              <a:rPr dirty="0" sz="2800" spc="-35"/>
              <a:t>馈</a:t>
            </a:r>
            <a:r>
              <a:rPr dirty="0" sz="2800" spc="-35"/>
              <a:t>队</a:t>
            </a:r>
            <a:r>
              <a:rPr dirty="0" sz="2800" spc="-35"/>
              <a:t>列</a:t>
            </a:r>
            <a:r>
              <a:rPr dirty="0" sz="2800" spc="-35"/>
              <a:t>示</a:t>
            </a:r>
            <a:r>
              <a:rPr dirty="0" sz="2800" spc="-50"/>
              <a:t>例</a:t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988" y="755141"/>
            <a:ext cx="45015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调度用的进程状态变迁图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424934" y="2572321"/>
            <a:ext cx="3377565" cy="2073910"/>
            <a:chOff x="4424934" y="2572321"/>
            <a:chExt cx="3377565" cy="2073910"/>
          </a:xfrm>
        </p:grpSpPr>
        <p:sp>
          <p:nvSpPr>
            <p:cNvPr id="4" name="object 4" descr=""/>
            <p:cNvSpPr/>
            <p:nvPr/>
          </p:nvSpPr>
          <p:spPr>
            <a:xfrm>
              <a:off x="4424934" y="3339591"/>
              <a:ext cx="1133475" cy="1306830"/>
            </a:xfrm>
            <a:custGeom>
              <a:avLst/>
              <a:gdLst/>
              <a:ahLst/>
              <a:cxnLst/>
              <a:rect l="l" t="t" r="r" b="b"/>
              <a:pathLst>
                <a:path w="1133475" h="1306829">
                  <a:moveTo>
                    <a:pt x="45974" y="1194943"/>
                  </a:moveTo>
                  <a:lnTo>
                    <a:pt x="0" y="1306322"/>
                  </a:lnTo>
                  <a:lnTo>
                    <a:pt x="100213" y="1246759"/>
                  </a:lnTo>
                  <a:lnTo>
                    <a:pt x="76707" y="1246759"/>
                  </a:lnTo>
                  <a:lnTo>
                    <a:pt x="47878" y="1221867"/>
                  </a:lnTo>
                  <a:lnTo>
                    <a:pt x="60392" y="1207392"/>
                  </a:lnTo>
                  <a:lnTo>
                    <a:pt x="45974" y="1194943"/>
                  </a:lnTo>
                  <a:close/>
                </a:path>
                <a:path w="1133475" h="1306829">
                  <a:moveTo>
                    <a:pt x="60392" y="1207392"/>
                  </a:moveTo>
                  <a:lnTo>
                    <a:pt x="47878" y="1221867"/>
                  </a:lnTo>
                  <a:lnTo>
                    <a:pt x="76707" y="1246759"/>
                  </a:lnTo>
                  <a:lnTo>
                    <a:pt x="89221" y="1232284"/>
                  </a:lnTo>
                  <a:lnTo>
                    <a:pt x="60392" y="1207392"/>
                  </a:lnTo>
                  <a:close/>
                </a:path>
                <a:path w="1133475" h="1306829">
                  <a:moveTo>
                    <a:pt x="89221" y="1232284"/>
                  </a:moveTo>
                  <a:lnTo>
                    <a:pt x="76707" y="1246759"/>
                  </a:lnTo>
                  <a:lnTo>
                    <a:pt x="100213" y="1246759"/>
                  </a:lnTo>
                  <a:lnTo>
                    <a:pt x="103631" y="1244727"/>
                  </a:lnTo>
                  <a:lnTo>
                    <a:pt x="89221" y="1232284"/>
                  </a:lnTo>
                  <a:close/>
                </a:path>
                <a:path w="1133475" h="1306829">
                  <a:moveTo>
                    <a:pt x="1104264" y="0"/>
                  </a:moveTo>
                  <a:lnTo>
                    <a:pt x="60392" y="1207392"/>
                  </a:lnTo>
                  <a:lnTo>
                    <a:pt x="89221" y="1232284"/>
                  </a:lnTo>
                  <a:lnTo>
                    <a:pt x="1132966" y="24892"/>
                  </a:lnTo>
                  <a:lnTo>
                    <a:pt x="1104264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39662" y="3197097"/>
              <a:ext cx="1362710" cy="1403350"/>
            </a:xfrm>
            <a:custGeom>
              <a:avLst/>
              <a:gdLst/>
              <a:ahLst/>
              <a:cxnLst/>
              <a:rect l="l" t="t" r="r" b="b"/>
              <a:pathLst>
                <a:path w="1362709" h="1403350">
                  <a:moveTo>
                    <a:pt x="1269201" y="1334329"/>
                  </a:moveTo>
                  <a:lnTo>
                    <a:pt x="1255521" y="1347596"/>
                  </a:lnTo>
                  <a:lnTo>
                    <a:pt x="1362456" y="1403095"/>
                  </a:lnTo>
                  <a:lnTo>
                    <a:pt x="1335960" y="1347977"/>
                  </a:lnTo>
                  <a:lnTo>
                    <a:pt x="1282445" y="1347977"/>
                  </a:lnTo>
                  <a:lnTo>
                    <a:pt x="1269201" y="1334329"/>
                  </a:lnTo>
                  <a:close/>
                </a:path>
                <a:path w="1362709" h="1403350">
                  <a:moveTo>
                    <a:pt x="1296537" y="1307818"/>
                  </a:moveTo>
                  <a:lnTo>
                    <a:pt x="1269201" y="1334329"/>
                  </a:lnTo>
                  <a:lnTo>
                    <a:pt x="1282445" y="1347977"/>
                  </a:lnTo>
                  <a:lnTo>
                    <a:pt x="1309751" y="1321434"/>
                  </a:lnTo>
                  <a:lnTo>
                    <a:pt x="1296537" y="1307818"/>
                  </a:lnTo>
                  <a:close/>
                </a:path>
                <a:path w="1362709" h="1403350">
                  <a:moveTo>
                    <a:pt x="1310259" y="1294510"/>
                  </a:moveTo>
                  <a:lnTo>
                    <a:pt x="1296537" y="1307818"/>
                  </a:lnTo>
                  <a:lnTo>
                    <a:pt x="1309751" y="1321434"/>
                  </a:lnTo>
                  <a:lnTo>
                    <a:pt x="1282445" y="1347977"/>
                  </a:lnTo>
                  <a:lnTo>
                    <a:pt x="1335960" y="1347977"/>
                  </a:lnTo>
                  <a:lnTo>
                    <a:pt x="1310259" y="1294510"/>
                  </a:lnTo>
                  <a:close/>
                </a:path>
                <a:path w="1362709" h="1403350">
                  <a:moveTo>
                    <a:pt x="27432" y="0"/>
                  </a:moveTo>
                  <a:lnTo>
                    <a:pt x="0" y="26415"/>
                  </a:lnTo>
                  <a:lnTo>
                    <a:pt x="1269201" y="1334329"/>
                  </a:lnTo>
                  <a:lnTo>
                    <a:pt x="1296537" y="130781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41392" y="2577083"/>
              <a:ext cx="1689100" cy="807720"/>
            </a:xfrm>
            <a:custGeom>
              <a:avLst/>
              <a:gdLst/>
              <a:ahLst/>
              <a:cxnLst/>
              <a:rect l="l" t="t" r="r" b="b"/>
              <a:pathLst>
                <a:path w="1689100" h="807720">
                  <a:moveTo>
                    <a:pt x="844296" y="0"/>
                  </a:moveTo>
                  <a:lnTo>
                    <a:pt x="781278" y="1107"/>
                  </a:lnTo>
                  <a:lnTo>
                    <a:pt x="719520" y="4379"/>
                  </a:lnTo>
                  <a:lnTo>
                    <a:pt x="659184" y="9736"/>
                  </a:lnTo>
                  <a:lnTo>
                    <a:pt x="600433" y="17101"/>
                  </a:lnTo>
                  <a:lnTo>
                    <a:pt x="543430" y="26395"/>
                  </a:lnTo>
                  <a:lnTo>
                    <a:pt x="488339" y="37541"/>
                  </a:lnTo>
                  <a:lnTo>
                    <a:pt x="435323" y="50459"/>
                  </a:lnTo>
                  <a:lnTo>
                    <a:pt x="384544" y="65072"/>
                  </a:lnTo>
                  <a:lnTo>
                    <a:pt x="336167" y="81302"/>
                  </a:lnTo>
                  <a:lnTo>
                    <a:pt x="290354" y="99071"/>
                  </a:lnTo>
                  <a:lnTo>
                    <a:pt x="247269" y="118300"/>
                  </a:lnTo>
                  <a:lnTo>
                    <a:pt x="207073" y="138911"/>
                  </a:lnTo>
                  <a:lnTo>
                    <a:pt x="169932" y="160827"/>
                  </a:lnTo>
                  <a:lnTo>
                    <a:pt x="136008" y="183968"/>
                  </a:lnTo>
                  <a:lnTo>
                    <a:pt x="105463" y="208258"/>
                  </a:lnTo>
                  <a:lnTo>
                    <a:pt x="55167" y="259968"/>
                  </a:lnTo>
                  <a:lnTo>
                    <a:pt x="20349" y="315331"/>
                  </a:lnTo>
                  <a:lnTo>
                    <a:pt x="2315" y="373723"/>
                  </a:lnTo>
                  <a:lnTo>
                    <a:pt x="0" y="403860"/>
                  </a:lnTo>
                  <a:lnTo>
                    <a:pt x="2315" y="433996"/>
                  </a:lnTo>
                  <a:lnTo>
                    <a:pt x="20349" y="492388"/>
                  </a:lnTo>
                  <a:lnTo>
                    <a:pt x="55167" y="547751"/>
                  </a:lnTo>
                  <a:lnTo>
                    <a:pt x="105463" y="599461"/>
                  </a:lnTo>
                  <a:lnTo>
                    <a:pt x="136008" y="623751"/>
                  </a:lnTo>
                  <a:lnTo>
                    <a:pt x="169932" y="646892"/>
                  </a:lnTo>
                  <a:lnTo>
                    <a:pt x="207073" y="668808"/>
                  </a:lnTo>
                  <a:lnTo>
                    <a:pt x="247269" y="689419"/>
                  </a:lnTo>
                  <a:lnTo>
                    <a:pt x="290354" y="708648"/>
                  </a:lnTo>
                  <a:lnTo>
                    <a:pt x="336167" y="726417"/>
                  </a:lnTo>
                  <a:lnTo>
                    <a:pt x="384544" y="742647"/>
                  </a:lnTo>
                  <a:lnTo>
                    <a:pt x="435323" y="757260"/>
                  </a:lnTo>
                  <a:lnTo>
                    <a:pt x="488339" y="770178"/>
                  </a:lnTo>
                  <a:lnTo>
                    <a:pt x="543430" y="781324"/>
                  </a:lnTo>
                  <a:lnTo>
                    <a:pt x="600433" y="790618"/>
                  </a:lnTo>
                  <a:lnTo>
                    <a:pt x="659184" y="797983"/>
                  </a:lnTo>
                  <a:lnTo>
                    <a:pt x="719520" y="803340"/>
                  </a:lnTo>
                  <a:lnTo>
                    <a:pt x="781278" y="806612"/>
                  </a:lnTo>
                  <a:lnTo>
                    <a:pt x="844296" y="807719"/>
                  </a:lnTo>
                  <a:lnTo>
                    <a:pt x="907313" y="806612"/>
                  </a:lnTo>
                  <a:lnTo>
                    <a:pt x="969071" y="803340"/>
                  </a:lnTo>
                  <a:lnTo>
                    <a:pt x="1029407" y="797983"/>
                  </a:lnTo>
                  <a:lnTo>
                    <a:pt x="1088158" y="790618"/>
                  </a:lnTo>
                  <a:lnTo>
                    <a:pt x="1145161" y="781324"/>
                  </a:lnTo>
                  <a:lnTo>
                    <a:pt x="1200252" y="770178"/>
                  </a:lnTo>
                  <a:lnTo>
                    <a:pt x="1253268" y="757260"/>
                  </a:lnTo>
                  <a:lnTo>
                    <a:pt x="1304047" y="742647"/>
                  </a:lnTo>
                  <a:lnTo>
                    <a:pt x="1352424" y="726417"/>
                  </a:lnTo>
                  <a:lnTo>
                    <a:pt x="1398237" y="708648"/>
                  </a:lnTo>
                  <a:lnTo>
                    <a:pt x="1441322" y="689419"/>
                  </a:lnTo>
                  <a:lnTo>
                    <a:pt x="1481518" y="668808"/>
                  </a:lnTo>
                  <a:lnTo>
                    <a:pt x="1518659" y="646892"/>
                  </a:lnTo>
                  <a:lnTo>
                    <a:pt x="1552583" y="623751"/>
                  </a:lnTo>
                  <a:lnTo>
                    <a:pt x="1583128" y="599461"/>
                  </a:lnTo>
                  <a:lnTo>
                    <a:pt x="1633424" y="547751"/>
                  </a:lnTo>
                  <a:lnTo>
                    <a:pt x="1668242" y="492388"/>
                  </a:lnTo>
                  <a:lnTo>
                    <a:pt x="1686276" y="433996"/>
                  </a:lnTo>
                  <a:lnTo>
                    <a:pt x="1688591" y="403860"/>
                  </a:lnTo>
                  <a:lnTo>
                    <a:pt x="1686276" y="373723"/>
                  </a:lnTo>
                  <a:lnTo>
                    <a:pt x="1668242" y="315331"/>
                  </a:lnTo>
                  <a:lnTo>
                    <a:pt x="1633424" y="259968"/>
                  </a:lnTo>
                  <a:lnTo>
                    <a:pt x="1583128" y="208258"/>
                  </a:lnTo>
                  <a:lnTo>
                    <a:pt x="1552583" y="183968"/>
                  </a:lnTo>
                  <a:lnTo>
                    <a:pt x="1518659" y="160827"/>
                  </a:lnTo>
                  <a:lnTo>
                    <a:pt x="1481518" y="138911"/>
                  </a:lnTo>
                  <a:lnTo>
                    <a:pt x="1441322" y="118300"/>
                  </a:lnTo>
                  <a:lnTo>
                    <a:pt x="1398237" y="99071"/>
                  </a:lnTo>
                  <a:lnTo>
                    <a:pt x="1352424" y="81302"/>
                  </a:lnTo>
                  <a:lnTo>
                    <a:pt x="1304047" y="65072"/>
                  </a:lnTo>
                  <a:lnTo>
                    <a:pt x="1253268" y="50459"/>
                  </a:lnTo>
                  <a:lnTo>
                    <a:pt x="1200252" y="37541"/>
                  </a:lnTo>
                  <a:lnTo>
                    <a:pt x="1145161" y="26395"/>
                  </a:lnTo>
                  <a:lnTo>
                    <a:pt x="1088158" y="17101"/>
                  </a:lnTo>
                  <a:lnTo>
                    <a:pt x="1029407" y="9736"/>
                  </a:lnTo>
                  <a:lnTo>
                    <a:pt x="969071" y="4379"/>
                  </a:lnTo>
                  <a:lnTo>
                    <a:pt x="907313" y="1107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41392" y="2577083"/>
              <a:ext cx="1689100" cy="807720"/>
            </a:xfrm>
            <a:custGeom>
              <a:avLst/>
              <a:gdLst/>
              <a:ahLst/>
              <a:cxnLst/>
              <a:rect l="l" t="t" r="r" b="b"/>
              <a:pathLst>
                <a:path w="1689100" h="807720">
                  <a:moveTo>
                    <a:pt x="0" y="403860"/>
                  </a:moveTo>
                  <a:lnTo>
                    <a:pt x="9153" y="344188"/>
                  </a:lnTo>
                  <a:lnTo>
                    <a:pt x="35742" y="287232"/>
                  </a:lnTo>
                  <a:lnTo>
                    <a:pt x="78462" y="233617"/>
                  </a:lnTo>
                  <a:lnTo>
                    <a:pt x="136008" y="183968"/>
                  </a:lnTo>
                  <a:lnTo>
                    <a:pt x="169932" y="160827"/>
                  </a:lnTo>
                  <a:lnTo>
                    <a:pt x="207073" y="138911"/>
                  </a:lnTo>
                  <a:lnTo>
                    <a:pt x="247269" y="118300"/>
                  </a:lnTo>
                  <a:lnTo>
                    <a:pt x="290354" y="99071"/>
                  </a:lnTo>
                  <a:lnTo>
                    <a:pt x="336167" y="81302"/>
                  </a:lnTo>
                  <a:lnTo>
                    <a:pt x="384544" y="65072"/>
                  </a:lnTo>
                  <a:lnTo>
                    <a:pt x="435323" y="50459"/>
                  </a:lnTo>
                  <a:lnTo>
                    <a:pt x="488339" y="37541"/>
                  </a:lnTo>
                  <a:lnTo>
                    <a:pt x="543430" y="26395"/>
                  </a:lnTo>
                  <a:lnTo>
                    <a:pt x="600433" y="17101"/>
                  </a:lnTo>
                  <a:lnTo>
                    <a:pt x="659184" y="9736"/>
                  </a:lnTo>
                  <a:lnTo>
                    <a:pt x="719520" y="4379"/>
                  </a:lnTo>
                  <a:lnTo>
                    <a:pt x="781278" y="1107"/>
                  </a:lnTo>
                  <a:lnTo>
                    <a:pt x="844296" y="0"/>
                  </a:lnTo>
                  <a:lnTo>
                    <a:pt x="907313" y="1107"/>
                  </a:lnTo>
                  <a:lnTo>
                    <a:pt x="969071" y="4379"/>
                  </a:lnTo>
                  <a:lnTo>
                    <a:pt x="1029407" y="9736"/>
                  </a:lnTo>
                  <a:lnTo>
                    <a:pt x="1088158" y="17101"/>
                  </a:lnTo>
                  <a:lnTo>
                    <a:pt x="1145161" y="26395"/>
                  </a:lnTo>
                  <a:lnTo>
                    <a:pt x="1200252" y="37541"/>
                  </a:lnTo>
                  <a:lnTo>
                    <a:pt x="1253268" y="50459"/>
                  </a:lnTo>
                  <a:lnTo>
                    <a:pt x="1304047" y="65072"/>
                  </a:lnTo>
                  <a:lnTo>
                    <a:pt x="1352424" y="81302"/>
                  </a:lnTo>
                  <a:lnTo>
                    <a:pt x="1398237" y="99071"/>
                  </a:lnTo>
                  <a:lnTo>
                    <a:pt x="1441322" y="118300"/>
                  </a:lnTo>
                  <a:lnTo>
                    <a:pt x="1481518" y="138911"/>
                  </a:lnTo>
                  <a:lnTo>
                    <a:pt x="1518659" y="160827"/>
                  </a:lnTo>
                  <a:lnTo>
                    <a:pt x="1552583" y="183968"/>
                  </a:lnTo>
                  <a:lnTo>
                    <a:pt x="1583128" y="208258"/>
                  </a:lnTo>
                  <a:lnTo>
                    <a:pt x="1633424" y="259968"/>
                  </a:lnTo>
                  <a:lnTo>
                    <a:pt x="1668242" y="315331"/>
                  </a:lnTo>
                  <a:lnTo>
                    <a:pt x="1686276" y="373723"/>
                  </a:lnTo>
                  <a:lnTo>
                    <a:pt x="1688591" y="403860"/>
                  </a:lnTo>
                  <a:lnTo>
                    <a:pt x="1686276" y="433996"/>
                  </a:lnTo>
                  <a:lnTo>
                    <a:pt x="1668242" y="492388"/>
                  </a:lnTo>
                  <a:lnTo>
                    <a:pt x="1633424" y="547751"/>
                  </a:lnTo>
                  <a:lnTo>
                    <a:pt x="1583128" y="599461"/>
                  </a:lnTo>
                  <a:lnTo>
                    <a:pt x="1552583" y="623751"/>
                  </a:lnTo>
                  <a:lnTo>
                    <a:pt x="1518659" y="646892"/>
                  </a:lnTo>
                  <a:lnTo>
                    <a:pt x="1481518" y="668808"/>
                  </a:lnTo>
                  <a:lnTo>
                    <a:pt x="1441322" y="689419"/>
                  </a:lnTo>
                  <a:lnTo>
                    <a:pt x="1398237" y="708648"/>
                  </a:lnTo>
                  <a:lnTo>
                    <a:pt x="1352424" y="726417"/>
                  </a:lnTo>
                  <a:lnTo>
                    <a:pt x="1304047" y="742647"/>
                  </a:lnTo>
                  <a:lnTo>
                    <a:pt x="1253268" y="757260"/>
                  </a:lnTo>
                  <a:lnTo>
                    <a:pt x="1200252" y="770178"/>
                  </a:lnTo>
                  <a:lnTo>
                    <a:pt x="1145161" y="781324"/>
                  </a:lnTo>
                  <a:lnTo>
                    <a:pt x="1088158" y="790618"/>
                  </a:lnTo>
                  <a:lnTo>
                    <a:pt x="1029407" y="797983"/>
                  </a:lnTo>
                  <a:lnTo>
                    <a:pt x="969071" y="803340"/>
                  </a:lnTo>
                  <a:lnTo>
                    <a:pt x="907313" y="806612"/>
                  </a:lnTo>
                  <a:lnTo>
                    <a:pt x="844296" y="807719"/>
                  </a:lnTo>
                  <a:lnTo>
                    <a:pt x="781278" y="806612"/>
                  </a:lnTo>
                  <a:lnTo>
                    <a:pt x="719520" y="803340"/>
                  </a:lnTo>
                  <a:lnTo>
                    <a:pt x="659184" y="797983"/>
                  </a:lnTo>
                  <a:lnTo>
                    <a:pt x="600433" y="790618"/>
                  </a:lnTo>
                  <a:lnTo>
                    <a:pt x="543430" y="781324"/>
                  </a:lnTo>
                  <a:lnTo>
                    <a:pt x="488339" y="770178"/>
                  </a:lnTo>
                  <a:lnTo>
                    <a:pt x="435323" y="757260"/>
                  </a:lnTo>
                  <a:lnTo>
                    <a:pt x="384544" y="742647"/>
                  </a:lnTo>
                  <a:lnTo>
                    <a:pt x="336167" y="726417"/>
                  </a:lnTo>
                  <a:lnTo>
                    <a:pt x="290354" y="708648"/>
                  </a:lnTo>
                  <a:lnTo>
                    <a:pt x="247269" y="689419"/>
                  </a:lnTo>
                  <a:lnTo>
                    <a:pt x="207073" y="668808"/>
                  </a:lnTo>
                  <a:lnTo>
                    <a:pt x="169932" y="646892"/>
                  </a:lnTo>
                  <a:lnTo>
                    <a:pt x="136008" y="623751"/>
                  </a:lnTo>
                  <a:lnTo>
                    <a:pt x="105463" y="599461"/>
                  </a:lnTo>
                  <a:lnTo>
                    <a:pt x="55167" y="547751"/>
                  </a:lnTo>
                  <a:lnTo>
                    <a:pt x="20349" y="492388"/>
                  </a:lnTo>
                  <a:lnTo>
                    <a:pt x="2315" y="433996"/>
                  </a:lnTo>
                  <a:lnTo>
                    <a:pt x="0" y="4038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207767" y="1723389"/>
            <a:ext cx="4129404" cy="1421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173C5D"/>
                </a:solidFill>
                <a:latin typeface="微软雅黑"/>
                <a:cs typeface="微软雅黑"/>
              </a:rPr>
              <a:t>简</a:t>
            </a:r>
            <a:r>
              <a:rPr dirty="0" sz="2800" spc="-35" b="1">
                <a:solidFill>
                  <a:srgbClr val="173C5D"/>
                </a:solidFill>
                <a:latin typeface="微软雅黑"/>
                <a:cs typeface="微软雅黑"/>
              </a:rPr>
              <a:t>单</a:t>
            </a:r>
            <a:r>
              <a:rPr dirty="0" sz="2800" spc="-35" b="1">
                <a:solidFill>
                  <a:srgbClr val="173C5D"/>
                </a:solidFill>
                <a:latin typeface="微软雅黑"/>
                <a:cs typeface="微软雅黑"/>
              </a:rPr>
              <a:t>时</a:t>
            </a:r>
            <a:r>
              <a:rPr dirty="0" sz="2800" spc="-35" b="1">
                <a:solidFill>
                  <a:srgbClr val="173C5D"/>
                </a:solidFill>
                <a:latin typeface="微软雅黑"/>
                <a:cs typeface="微软雅黑"/>
              </a:rPr>
              <a:t>间</a:t>
            </a:r>
            <a:r>
              <a:rPr dirty="0" sz="2800" spc="-35" b="1">
                <a:solidFill>
                  <a:srgbClr val="173C5D"/>
                </a:solidFill>
                <a:latin typeface="微软雅黑"/>
                <a:cs typeface="微软雅黑"/>
              </a:rPr>
              <a:t>片</a:t>
            </a:r>
            <a:r>
              <a:rPr dirty="0" sz="2800" spc="-35" b="1">
                <a:solidFill>
                  <a:srgbClr val="173C5D"/>
                </a:solidFill>
                <a:latin typeface="微软雅黑"/>
                <a:cs typeface="微软雅黑"/>
              </a:rPr>
              <a:t>轮</a:t>
            </a:r>
            <a:r>
              <a:rPr dirty="0" sz="2800" spc="-35" b="1">
                <a:solidFill>
                  <a:srgbClr val="173C5D"/>
                </a:solidFill>
                <a:latin typeface="微软雅黑"/>
                <a:cs typeface="微软雅黑"/>
              </a:rPr>
              <a:t>转</a:t>
            </a:r>
            <a:r>
              <a:rPr dirty="0" sz="2800" spc="-35" b="1">
                <a:solidFill>
                  <a:srgbClr val="173C5D"/>
                </a:solidFill>
                <a:latin typeface="微软雅黑"/>
                <a:cs typeface="微软雅黑"/>
              </a:rPr>
              <a:t>算</a:t>
            </a:r>
            <a:r>
              <a:rPr dirty="0" sz="2800" spc="-50" b="1">
                <a:solidFill>
                  <a:srgbClr val="173C5D"/>
                </a:solidFill>
                <a:latin typeface="微软雅黑"/>
                <a:cs typeface="微软雅黑"/>
              </a:rPr>
              <a:t>法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微软雅黑"/>
              <a:cs typeface="微软雅黑"/>
            </a:endParaRPr>
          </a:p>
          <a:p>
            <a:pPr algn="r" marR="5080">
              <a:lnSpc>
                <a:spcPct val="100000"/>
              </a:lnSpc>
              <a:tabLst>
                <a:tab pos="485775" algn="l"/>
              </a:tabLst>
            </a:pP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运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996055" y="3233165"/>
            <a:ext cx="3024505" cy="1838960"/>
          </a:xfrm>
          <a:custGeom>
            <a:avLst/>
            <a:gdLst/>
            <a:ahLst/>
            <a:cxnLst/>
            <a:rect l="l" t="t" r="r" b="b"/>
            <a:pathLst>
              <a:path w="3024504" h="1838960">
                <a:moveTo>
                  <a:pt x="1215263" y="0"/>
                </a:moveTo>
                <a:lnTo>
                  <a:pt x="1111504" y="61214"/>
                </a:lnTo>
                <a:lnTo>
                  <a:pt x="1125880" y="73736"/>
                </a:lnTo>
                <a:lnTo>
                  <a:pt x="0" y="1368298"/>
                </a:lnTo>
                <a:lnTo>
                  <a:pt x="28702" y="1393190"/>
                </a:lnTo>
                <a:lnTo>
                  <a:pt x="1154607" y="98717"/>
                </a:lnTo>
                <a:lnTo>
                  <a:pt x="1169035" y="111252"/>
                </a:lnTo>
                <a:lnTo>
                  <a:pt x="1190612" y="59309"/>
                </a:lnTo>
                <a:lnTo>
                  <a:pt x="1215263" y="0"/>
                </a:lnTo>
                <a:close/>
              </a:path>
              <a:path w="3024504" h="1838960">
                <a:moveTo>
                  <a:pt x="3024378" y="1796034"/>
                </a:moveTo>
                <a:lnTo>
                  <a:pt x="1018781" y="1781568"/>
                </a:lnTo>
                <a:lnTo>
                  <a:pt x="1018794" y="1781429"/>
                </a:lnTo>
                <a:lnTo>
                  <a:pt x="1018921" y="1762506"/>
                </a:lnTo>
                <a:lnTo>
                  <a:pt x="904367" y="1799844"/>
                </a:lnTo>
                <a:lnTo>
                  <a:pt x="1018413" y="1838706"/>
                </a:lnTo>
                <a:lnTo>
                  <a:pt x="1018527" y="1819668"/>
                </a:lnTo>
                <a:lnTo>
                  <a:pt x="3024124" y="1834134"/>
                </a:lnTo>
                <a:lnTo>
                  <a:pt x="3024378" y="1796034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162292" y="3559555"/>
            <a:ext cx="1043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等待事件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49570" y="5101590"/>
            <a:ext cx="1043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事件发生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48202" y="3504946"/>
            <a:ext cx="10452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进程调度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18608" y="3914647"/>
            <a:ext cx="1043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时间片到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008685" y="4606861"/>
            <a:ext cx="1698625" cy="819150"/>
            <a:chOff x="7008685" y="4606861"/>
            <a:chExt cx="1698625" cy="819150"/>
          </a:xfrm>
        </p:grpSpPr>
        <p:sp>
          <p:nvSpPr>
            <p:cNvPr id="15" name="object 15" descr=""/>
            <p:cNvSpPr/>
            <p:nvPr/>
          </p:nvSpPr>
          <p:spPr>
            <a:xfrm>
              <a:off x="7013447" y="4611623"/>
              <a:ext cx="1689100" cy="809625"/>
            </a:xfrm>
            <a:custGeom>
              <a:avLst/>
              <a:gdLst/>
              <a:ahLst/>
              <a:cxnLst/>
              <a:rect l="l" t="t" r="r" b="b"/>
              <a:pathLst>
                <a:path w="1689100" h="809625">
                  <a:moveTo>
                    <a:pt x="844296" y="0"/>
                  </a:moveTo>
                  <a:lnTo>
                    <a:pt x="781278" y="1109"/>
                  </a:lnTo>
                  <a:lnTo>
                    <a:pt x="719520" y="4385"/>
                  </a:lnTo>
                  <a:lnTo>
                    <a:pt x="659184" y="9751"/>
                  </a:lnTo>
                  <a:lnTo>
                    <a:pt x="600433" y="17126"/>
                  </a:lnTo>
                  <a:lnTo>
                    <a:pt x="543430" y="26435"/>
                  </a:lnTo>
                  <a:lnTo>
                    <a:pt x="488339" y="37597"/>
                  </a:lnTo>
                  <a:lnTo>
                    <a:pt x="435323" y="50536"/>
                  </a:lnTo>
                  <a:lnTo>
                    <a:pt x="384544" y="65173"/>
                  </a:lnTo>
                  <a:lnTo>
                    <a:pt x="336167" y="81430"/>
                  </a:lnTo>
                  <a:lnTo>
                    <a:pt x="290354" y="99228"/>
                  </a:lnTo>
                  <a:lnTo>
                    <a:pt x="247269" y="118491"/>
                  </a:lnTo>
                  <a:lnTo>
                    <a:pt x="207073" y="139138"/>
                  </a:lnTo>
                  <a:lnTo>
                    <a:pt x="169932" y="161093"/>
                  </a:lnTo>
                  <a:lnTo>
                    <a:pt x="136008" y="184277"/>
                  </a:lnTo>
                  <a:lnTo>
                    <a:pt x="105463" y="208612"/>
                  </a:lnTo>
                  <a:lnTo>
                    <a:pt x="55167" y="260423"/>
                  </a:lnTo>
                  <a:lnTo>
                    <a:pt x="20349" y="315899"/>
                  </a:lnTo>
                  <a:lnTo>
                    <a:pt x="2315" y="374417"/>
                  </a:lnTo>
                  <a:lnTo>
                    <a:pt x="0" y="404621"/>
                  </a:lnTo>
                  <a:lnTo>
                    <a:pt x="2315" y="434826"/>
                  </a:lnTo>
                  <a:lnTo>
                    <a:pt x="20349" y="493344"/>
                  </a:lnTo>
                  <a:lnTo>
                    <a:pt x="55167" y="548820"/>
                  </a:lnTo>
                  <a:lnTo>
                    <a:pt x="105463" y="600631"/>
                  </a:lnTo>
                  <a:lnTo>
                    <a:pt x="136008" y="624966"/>
                  </a:lnTo>
                  <a:lnTo>
                    <a:pt x="169932" y="648150"/>
                  </a:lnTo>
                  <a:lnTo>
                    <a:pt x="207073" y="670105"/>
                  </a:lnTo>
                  <a:lnTo>
                    <a:pt x="247268" y="690753"/>
                  </a:lnTo>
                  <a:lnTo>
                    <a:pt x="290354" y="710015"/>
                  </a:lnTo>
                  <a:lnTo>
                    <a:pt x="336167" y="727813"/>
                  </a:lnTo>
                  <a:lnTo>
                    <a:pt x="384544" y="744070"/>
                  </a:lnTo>
                  <a:lnTo>
                    <a:pt x="435323" y="758707"/>
                  </a:lnTo>
                  <a:lnTo>
                    <a:pt x="488339" y="771646"/>
                  </a:lnTo>
                  <a:lnTo>
                    <a:pt x="543430" y="782808"/>
                  </a:lnTo>
                  <a:lnTo>
                    <a:pt x="600433" y="792117"/>
                  </a:lnTo>
                  <a:lnTo>
                    <a:pt x="659184" y="799492"/>
                  </a:lnTo>
                  <a:lnTo>
                    <a:pt x="719520" y="804858"/>
                  </a:lnTo>
                  <a:lnTo>
                    <a:pt x="781278" y="808134"/>
                  </a:lnTo>
                  <a:lnTo>
                    <a:pt x="844296" y="809244"/>
                  </a:lnTo>
                  <a:lnTo>
                    <a:pt x="907313" y="808134"/>
                  </a:lnTo>
                  <a:lnTo>
                    <a:pt x="969071" y="804858"/>
                  </a:lnTo>
                  <a:lnTo>
                    <a:pt x="1029407" y="799492"/>
                  </a:lnTo>
                  <a:lnTo>
                    <a:pt x="1088158" y="792117"/>
                  </a:lnTo>
                  <a:lnTo>
                    <a:pt x="1145161" y="782808"/>
                  </a:lnTo>
                  <a:lnTo>
                    <a:pt x="1200252" y="771646"/>
                  </a:lnTo>
                  <a:lnTo>
                    <a:pt x="1253268" y="758707"/>
                  </a:lnTo>
                  <a:lnTo>
                    <a:pt x="1304047" y="744070"/>
                  </a:lnTo>
                  <a:lnTo>
                    <a:pt x="1352424" y="727813"/>
                  </a:lnTo>
                  <a:lnTo>
                    <a:pt x="1398237" y="710015"/>
                  </a:lnTo>
                  <a:lnTo>
                    <a:pt x="1441322" y="690753"/>
                  </a:lnTo>
                  <a:lnTo>
                    <a:pt x="1481518" y="670105"/>
                  </a:lnTo>
                  <a:lnTo>
                    <a:pt x="1518659" y="648150"/>
                  </a:lnTo>
                  <a:lnTo>
                    <a:pt x="1552583" y="624966"/>
                  </a:lnTo>
                  <a:lnTo>
                    <a:pt x="1583128" y="600631"/>
                  </a:lnTo>
                  <a:lnTo>
                    <a:pt x="1633424" y="548820"/>
                  </a:lnTo>
                  <a:lnTo>
                    <a:pt x="1668242" y="493344"/>
                  </a:lnTo>
                  <a:lnTo>
                    <a:pt x="1686276" y="434826"/>
                  </a:lnTo>
                  <a:lnTo>
                    <a:pt x="1688592" y="404621"/>
                  </a:lnTo>
                  <a:lnTo>
                    <a:pt x="1686276" y="374417"/>
                  </a:lnTo>
                  <a:lnTo>
                    <a:pt x="1668242" y="315899"/>
                  </a:lnTo>
                  <a:lnTo>
                    <a:pt x="1633424" y="260423"/>
                  </a:lnTo>
                  <a:lnTo>
                    <a:pt x="1583128" y="208612"/>
                  </a:lnTo>
                  <a:lnTo>
                    <a:pt x="1552583" y="184277"/>
                  </a:lnTo>
                  <a:lnTo>
                    <a:pt x="1518659" y="161093"/>
                  </a:lnTo>
                  <a:lnTo>
                    <a:pt x="1481518" y="139138"/>
                  </a:lnTo>
                  <a:lnTo>
                    <a:pt x="1441323" y="118491"/>
                  </a:lnTo>
                  <a:lnTo>
                    <a:pt x="1398237" y="99228"/>
                  </a:lnTo>
                  <a:lnTo>
                    <a:pt x="1352424" y="81430"/>
                  </a:lnTo>
                  <a:lnTo>
                    <a:pt x="1304047" y="65173"/>
                  </a:lnTo>
                  <a:lnTo>
                    <a:pt x="1253268" y="50536"/>
                  </a:lnTo>
                  <a:lnTo>
                    <a:pt x="1200252" y="37597"/>
                  </a:lnTo>
                  <a:lnTo>
                    <a:pt x="1145161" y="26435"/>
                  </a:lnTo>
                  <a:lnTo>
                    <a:pt x="1088158" y="17126"/>
                  </a:lnTo>
                  <a:lnTo>
                    <a:pt x="1029407" y="9751"/>
                  </a:lnTo>
                  <a:lnTo>
                    <a:pt x="969071" y="4385"/>
                  </a:lnTo>
                  <a:lnTo>
                    <a:pt x="907313" y="1109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013447" y="4611623"/>
              <a:ext cx="1689100" cy="809625"/>
            </a:xfrm>
            <a:custGeom>
              <a:avLst/>
              <a:gdLst/>
              <a:ahLst/>
              <a:cxnLst/>
              <a:rect l="l" t="t" r="r" b="b"/>
              <a:pathLst>
                <a:path w="1689100" h="809625">
                  <a:moveTo>
                    <a:pt x="0" y="404621"/>
                  </a:moveTo>
                  <a:lnTo>
                    <a:pt x="9153" y="344817"/>
                  </a:lnTo>
                  <a:lnTo>
                    <a:pt x="35742" y="287742"/>
                  </a:lnTo>
                  <a:lnTo>
                    <a:pt x="78462" y="234020"/>
                  </a:lnTo>
                  <a:lnTo>
                    <a:pt x="136008" y="184277"/>
                  </a:lnTo>
                  <a:lnTo>
                    <a:pt x="169932" y="161093"/>
                  </a:lnTo>
                  <a:lnTo>
                    <a:pt x="207073" y="139138"/>
                  </a:lnTo>
                  <a:lnTo>
                    <a:pt x="247269" y="118491"/>
                  </a:lnTo>
                  <a:lnTo>
                    <a:pt x="290354" y="99228"/>
                  </a:lnTo>
                  <a:lnTo>
                    <a:pt x="336167" y="81430"/>
                  </a:lnTo>
                  <a:lnTo>
                    <a:pt x="384544" y="65173"/>
                  </a:lnTo>
                  <a:lnTo>
                    <a:pt x="435323" y="50536"/>
                  </a:lnTo>
                  <a:lnTo>
                    <a:pt x="488339" y="37597"/>
                  </a:lnTo>
                  <a:lnTo>
                    <a:pt x="543430" y="26435"/>
                  </a:lnTo>
                  <a:lnTo>
                    <a:pt x="600433" y="17126"/>
                  </a:lnTo>
                  <a:lnTo>
                    <a:pt x="659184" y="9751"/>
                  </a:lnTo>
                  <a:lnTo>
                    <a:pt x="719520" y="4385"/>
                  </a:lnTo>
                  <a:lnTo>
                    <a:pt x="781278" y="1109"/>
                  </a:lnTo>
                  <a:lnTo>
                    <a:pt x="844296" y="0"/>
                  </a:lnTo>
                  <a:lnTo>
                    <a:pt x="907313" y="1109"/>
                  </a:lnTo>
                  <a:lnTo>
                    <a:pt x="969071" y="4385"/>
                  </a:lnTo>
                  <a:lnTo>
                    <a:pt x="1029407" y="9751"/>
                  </a:lnTo>
                  <a:lnTo>
                    <a:pt x="1088158" y="17126"/>
                  </a:lnTo>
                  <a:lnTo>
                    <a:pt x="1145161" y="26435"/>
                  </a:lnTo>
                  <a:lnTo>
                    <a:pt x="1200252" y="37597"/>
                  </a:lnTo>
                  <a:lnTo>
                    <a:pt x="1253268" y="50536"/>
                  </a:lnTo>
                  <a:lnTo>
                    <a:pt x="1304047" y="65173"/>
                  </a:lnTo>
                  <a:lnTo>
                    <a:pt x="1352424" y="81430"/>
                  </a:lnTo>
                  <a:lnTo>
                    <a:pt x="1398237" y="99228"/>
                  </a:lnTo>
                  <a:lnTo>
                    <a:pt x="1441323" y="118491"/>
                  </a:lnTo>
                  <a:lnTo>
                    <a:pt x="1481518" y="139138"/>
                  </a:lnTo>
                  <a:lnTo>
                    <a:pt x="1518659" y="161093"/>
                  </a:lnTo>
                  <a:lnTo>
                    <a:pt x="1552583" y="184277"/>
                  </a:lnTo>
                  <a:lnTo>
                    <a:pt x="1583128" y="208612"/>
                  </a:lnTo>
                  <a:lnTo>
                    <a:pt x="1633424" y="260423"/>
                  </a:lnTo>
                  <a:lnTo>
                    <a:pt x="1668242" y="315899"/>
                  </a:lnTo>
                  <a:lnTo>
                    <a:pt x="1686276" y="374417"/>
                  </a:lnTo>
                  <a:lnTo>
                    <a:pt x="1688592" y="404621"/>
                  </a:lnTo>
                  <a:lnTo>
                    <a:pt x="1686276" y="434826"/>
                  </a:lnTo>
                  <a:lnTo>
                    <a:pt x="1668242" y="493344"/>
                  </a:lnTo>
                  <a:lnTo>
                    <a:pt x="1633424" y="548820"/>
                  </a:lnTo>
                  <a:lnTo>
                    <a:pt x="1583128" y="600631"/>
                  </a:lnTo>
                  <a:lnTo>
                    <a:pt x="1552583" y="624966"/>
                  </a:lnTo>
                  <a:lnTo>
                    <a:pt x="1518659" y="648150"/>
                  </a:lnTo>
                  <a:lnTo>
                    <a:pt x="1481518" y="670105"/>
                  </a:lnTo>
                  <a:lnTo>
                    <a:pt x="1441322" y="690753"/>
                  </a:lnTo>
                  <a:lnTo>
                    <a:pt x="1398237" y="710015"/>
                  </a:lnTo>
                  <a:lnTo>
                    <a:pt x="1352424" y="727813"/>
                  </a:lnTo>
                  <a:lnTo>
                    <a:pt x="1304047" y="744070"/>
                  </a:lnTo>
                  <a:lnTo>
                    <a:pt x="1253268" y="758707"/>
                  </a:lnTo>
                  <a:lnTo>
                    <a:pt x="1200252" y="771646"/>
                  </a:lnTo>
                  <a:lnTo>
                    <a:pt x="1145161" y="782808"/>
                  </a:lnTo>
                  <a:lnTo>
                    <a:pt x="1088158" y="792117"/>
                  </a:lnTo>
                  <a:lnTo>
                    <a:pt x="1029407" y="799492"/>
                  </a:lnTo>
                  <a:lnTo>
                    <a:pt x="969071" y="804858"/>
                  </a:lnTo>
                  <a:lnTo>
                    <a:pt x="907313" y="808134"/>
                  </a:lnTo>
                  <a:lnTo>
                    <a:pt x="844296" y="809244"/>
                  </a:lnTo>
                  <a:lnTo>
                    <a:pt x="781278" y="808134"/>
                  </a:lnTo>
                  <a:lnTo>
                    <a:pt x="719520" y="804858"/>
                  </a:lnTo>
                  <a:lnTo>
                    <a:pt x="659184" y="799492"/>
                  </a:lnTo>
                  <a:lnTo>
                    <a:pt x="600433" y="792117"/>
                  </a:lnTo>
                  <a:lnTo>
                    <a:pt x="543430" y="782808"/>
                  </a:lnTo>
                  <a:lnTo>
                    <a:pt x="488339" y="771646"/>
                  </a:lnTo>
                  <a:lnTo>
                    <a:pt x="435323" y="758707"/>
                  </a:lnTo>
                  <a:lnTo>
                    <a:pt x="384544" y="744070"/>
                  </a:lnTo>
                  <a:lnTo>
                    <a:pt x="336167" y="727813"/>
                  </a:lnTo>
                  <a:lnTo>
                    <a:pt x="290354" y="710015"/>
                  </a:lnTo>
                  <a:lnTo>
                    <a:pt x="247268" y="690753"/>
                  </a:lnTo>
                  <a:lnTo>
                    <a:pt x="207073" y="670105"/>
                  </a:lnTo>
                  <a:lnTo>
                    <a:pt x="169932" y="648150"/>
                  </a:lnTo>
                  <a:lnTo>
                    <a:pt x="136008" y="624966"/>
                  </a:lnTo>
                  <a:lnTo>
                    <a:pt x="105463" y="600631"/>
                  </a:lnTo>
                  <a:lnTo>
                    <a:pt x="55167" y="548820"/>
                  </a:lnTo>
                  <a:lnTo>
                    <a:pt x="20349" y="493344"/>
                  </a:lnTo>
                  <a:lnTo>
                    <a:pt x="2315" y="434826"/>
                  </a:lnTo>
                  <a:lnTo>
                    <a:pt x="0" y="40462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493000" y="4789170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等 待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230879" y="4607052"/>
            <a:ext cx="1697989" cy="818515"/>
            <a:chOff x="3230879" y="4607052"/>
            <a:chExt cx="1697989" cy="818515"/>
          </a:xfrm>
        </p:grpSpPr>
        <p:sp>
          <p:nvSpPr>
            <p:cNvPr id="19" name="object 19" descr=""/>
            <p:cNvSpPr/>
            <p:nvPr/>
          </p:nvSpPr>
          <p:spPr>
            <a:xfrm>
              <a:off x="3235451" y="4611624"/>
              <a:ext cx="1689100" cy="809625"/>
            </a:xfrm>
            <a:custGeom>
              <a:avLst/>
              <a:gdLst/>
              <a:ahLst/>
              <a:cxnLst/>
              <a:rect l="l" t="t" r="r" b="b"/>
              <a:pathLst>
                <a:path w="1689100" h="809625">
                  <a:moveTo>
                    <a:pt x="844296" y="0"/>
                  </a:moveTo>
                  <a:lnTo>
                    <a:pt x="781278" y="1109"/>
                  </a:lnTo>
                  <a:lnTo>
                    <a:pt x="719520" y="4385"/>
                  </a:lnTo>
                  <a:lnTo>
                    <a:pt x="659184" y="9751"/>
                  </a:lnTo>
                  <a:lnTo>
                    <a:pt x="600433" y="17126"/>
                  </a:lnTo>
                  <a:lnTo>
                    <a:pt x="543430" y="26435"/>
                  </a:lnTo>
                  <a:lnTo>
                    <a:pt x="488339" y="37597"/>
                  </a:lnTo>
                  <a:lnTo>
                    <a:pt x="435323" y="50536"/>
                  </a:lnTo>
                  <a:lnTo>
                    <a:pt x="384544" y="65173"/>
                  </a:lnTo>
                  <a:lnTo>
                    <a:pt x="336167" y="81430"/>
                  </a:lnTo>
                  <a:lnTo>
                    <a:pt x="290354" y="99228"/>
                  </a:lnTo>
                  <a:lnTo>
                    <a:pt x="247269" y="118491"/>
                  </a:lnTo>
                  <a:lnTo>
                    <a:pt x="207073" y="139138"/>
                  </a:lnTo>
                  <a:lnTo>
                    <a:pt x="169932" y="161093"/>
                  </a:lnTo>
                  <a:lnTo>
                    <a:pt x="136008" y="184277"/>
                  </a:lnTo>
                  <a:lnTo>
                    <a:pt x="105463" y="208612"/>
                  </a:lnTo>
                  <a:lnTo>
                    <a:pt x="55167" y="260423"/>
                  </a:lnTo>
                  <a:lnTo>
                    <a:pt x="20349" y="315899"/>
                  </a:lnTo>
                  <a:lnTo>
                    <a:pt x="2315" y="374417"/>
                  </a:lnTo>
                  <a:lnTo>
                    <a:pt x="0" y="404621"/>
                  </a:lnTo>
                  <a:lnTo>
                    <a:pt x="2315" y="434826"/>
                  </a:lnTo>
                  <a:lnTo>
                    <a:pt x="20349" y="493344"/>
                  </a:lnTo>
                  <a:lnTo>
                    <a:pt x="55167" y="548820"/>
                  </a:lnTo>
                  <a:lnTo>
                    <a:pt x="105463" y="600631"/>
                  </a:lnTo>
                  <a:lnTo>
                    <a:pt x="136008" y="624966"/>
                  </a:lnTo>
                  <a:lnTo>
                    <a:pt x="169932" y="648150"/>
                  </a:lnTo>
                  <a:lnTo>
                    <a:pt x="207073" y="670105"/>
                  </a:lnTo>
                  <a:lnTo>
                    <a:pt x="247269" y="690753"/>
                  </a:lnTo>
                  <a:lnTo>
                    <a:pt x="290354" y="710015"/>
                  </a:lnTo>
                  <a:lnTo>
                    <a:pt x="336167" y="727813"/>
                  </a:lnTo>
                  <a:lnTo>
                    <a:pt x="384544" y="744070"/>
                  </a:lnTo>
                  <a:lnTo>
                    <a:pt x="435323" y="758707"/>
                  </a:lnTo>
                  <a:lnTo>
                    <a:pt x="488339" y="771646"/>
                  </a:lnTo>
                  <a:lnTo>
                    <a:pt x="543430" y="782808"/>
                  </a:lnTo>
                  <a:lnTo>
                    <a:pt x="600433" y="792117"/>
                  </a:lnTo>
                  <a:lnTo>
                    <a:pt x="659184" y="799492"/>
                  </a:lnTo>
                  <a:lnTo>
                    <a:pt x="719520" y="804858"/>
                  </a:lnTo>
                  <a:lnTo>
                    <a:pt x="781278" y="808134"/>
                  </a:lnTo>
                  <a:lnTo>
                    <a:pt x="844296" y="809244"/>
                  </a:lnTo>
                  <a:lnTo>
                    <a:pt x="907313" y="808134"/>
                  </a:lnTo>
                  <a:lnTo>
                    <a:pt x="969071" y="804858"/>
                  </a:lnTo>
                  <a:lnTo>
                    <a:pt x="1029407" y="799492"/>
                  </a:lnTo>
                  <a:lnTo>
                    <a:pt x="1088158" y="792117"/>
                  </a:lnTo>
                  <a:lnTo>
                    <a:pt x="1145161" y="782808"/>
                  </a:lnTo>
                  <a:lnTo>
                    <a:pt x="1200252" y="771646"/>
                  </a:lnTo>
                  <a:lnTo>
                    <a:pt x="1253268" y="758707"/>
                  </a:lnTo>
                  <a:lnTo>
                    <a:pt x="1304047" y="744070"/>
                  </a:lnTo>
                  <a:lnTo>
                    <a:pt x="1352424" y="727813"/>
                  </a:lnTo>
                  <a:lnTo>
                    <a:pt x="1398237" y="710015"/>
                  </a:lnTo>
                  <a:lnTo>
                    <a:pt x="1441323" y="690753"/>
                  </a:lnTo>
                  <a:lnTo>
                    <a:pt x="1481518" y="670105"/>
                  </a:lnTo>
                  <a:lnTo>
                    <a:pt x="1518659" y="648150"/>
                  </a:lnTo>
                  <a:lnTo>
                    <a:pt x="1552583" y="624966"/>
                  </a:lnTo>
                  <a:lnTo>
                    <a:pt x="1583128" y="600631"/>
                  </a:lnTo>
                  <a:lnTo>
                    <a:pt x="1633424" y="548820"/>
                  </a:lnTo>
                  <a:lnTo>
                    <a:pt x="1668242" y="493344"/>
                  </a:lnTo>
                  <a:lnTo>
                    <a:pt x="1686276" y="434826"/>
                  </a:lnTo>
                  <a:lnTo>
                    <a:pt x="1688592" y="404621"/>
                  </a:lnTo>
                  <a:lnTo>
                    <a:pt x="1686276" y="374417"/>
                  </a:lnTo>
                  <a:lnTo>
                    <a:pt x="1668242" y="315899"/>
                  </a:lnTo>
                  <a:lnTo>
                    <a:pt x="1633424" y="260423"/>
                  </a:lnTo>
                  <a:lnTo>
                    <a:pt x="1583128" y="208612"/>
                  </a:lnTo>
                  <a:lnTo>
                    <a:pt x="1552583" y="184277"/>
                  </a:lnTo>
                  <a:lnTo>
                    <a:pt x="1518659" y="161093"/>
                  </a:lnTo>
                  <a:lnTo>
                    <a:pt x="1481518" y="139138"/>
                  </a:lnTo>
                  <a:lnTo>
                    <a:pt x="1441323" y="118491"/>
                  </a:lnTo>
                  <a:lnTo>
                    <a:pt x="1398237" y="99228"/>
                  </a:lnTo>
                  <a:lnTo>
                    <a:pt x="1352424" y="81430"/>
                  </a:lnTo>
                  <a:lnTo>
                    <a:pt x="1304047" y="65173"/>
                  </a:lnTo>
                  <a:lnTo>
                    <a:pt x="1253268" y="50536"/>
                  </a:lnTo>
                  <a:lnTo>
                    <a:pt x="1200252" y="37597"/>
                  </a:lnTo>
                  <a:lnTo>
                    <a:pt x="1145161" y="26435"/>
                  </a:lnTo>
                  <a:lnTo>
                    <a:pt x="1088158" y="17126"/>
                  </a:lnTo>
                  <a:lnTo>
                    <a:pt x="1029407" y="9751"/>
                  </a:lnTo>
                  <a:lnTo>
                    <a:pt x="969071" y="4385"/>
                  </a:lnTo>
                  <a:lnTo>
                    <a:pt x="907313" y="1109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235451" y="4611624"/>
              <a:ext cx="1689100" cy="809625"/>
            </a:xfrm>
            <a:custGeom>
              <a:avLst/>
              <a:gdLst/>
              <a:ahLst/>
              <a:cxnLst/>
              <a:rect l="l" t="t" r="r" b="b"/>
              <a:pathLst>
                <a:path w="1689100" h="809625">
                  <a:moveTo>
                    <a:pt x="0" y="404621"/>
                  </a:moveTo>
                  <a:lnTo>
                    <a:pt x="9153" y="344817"/>
                  </a:lnTo>
                  <a:lnTo>
                    <a:pt x="35742" y="287742"/>
                  </a:lnTo>
                  <a:lnTo>
                    <a:pt x="78462" y="234020"/>
                  </a:lnTo>
                  <a:lnTo>
                    <a:pt x="136008" y="184277"/>
                  </a:lnTo>
                  <a:lnTo>
                    <a:pt x="169932" y="161093"/>
                  </a:lnTo>
                  <a:lnTo>
                    <a:pt x="207073" y="139138"/>
                  </a:lnTo>
                  <a:lnTo>
                    <a:pt x="247269" y="118491"/>
                  </a:lnTo>
                  <a:lnTo>
                    <a:pt x="290354" y="99228"/>
                  </a:lnTo>
                  <a:lnTo>
                    <a:pt x="336167" y="81430"/>
                  </a:lnTo>
                  <a:lnTo>
                    <a:pt x="384544" y="65173"/>
                  </a:lnTo>
                  <a:lnTo>
                    <a:pt x="435323" y="50536"/>
                  </a:lnTo>
                  <a:lnTo>
                    <a:pt x="488339" y="37597"/>
                  </a:lnTo>
                  <a:lnTo>
                    <a:pt x="543430" y="26435"/>
                  </a:lnTo>
                  <a:lnTo>
                    <a:pt x="600433" y="17126"/>
                  </a:lnTo>
                  <a:lnTo>
                    <a:pt x="659184" y="9751"/>
                  </a:lnTo>
                  <a:lnTo>
                    <a:pt x="719520" y="4385"/>
                  </a:lnTo>
                  <a:lnTo>
                    <a:pt x="781278" y="1109"/>
                  </a:lnTo>
                  <a:lnTo>
                    <a:pt x="844296" y="0"/>
                  </a:lnTo>
                  <a:lnTo>
                    <a:pt x="907313" y="1109"/>
                  </a:lnTo>
                  <a:lnTo>
                    <a:pt x="969071" y="4385"/>
                  </a:lnTo>
                  <a:lnTo>
                    <a:pt x="1029407" y="9751"/>
                  </a:lnTo>
                  <a:lnTo>
                    <a:pt x="1088158" y="17126"/>
                  </a:lnTo>
                  <a:lnTo>
                    <a:pt x="1145161" y="26435"/>
                  </a:lnTo>
                  <a:lnTo>
                    <a:pt x="1200252" y="37597"/>
                  </a:lnTo>
                  <a:lnTo>
                    <a:pt x="1253268" y="50536"/>
                  </a:lnTo>
                  <a:lnTo>
                    <a:pt x="1304047" y="65173"/>
                  </a:lnTo>
                  <a:lnTo>
                    <a:pt x="1352424" y="81430"/>
                  </a:lnTo>
                  <a:lnTo>
                    <a:pt x="1398237" y="99228"/>
                  </a:lnTo>
                  <a:lnTo>
                    <a:pt x="1441323" y="118491"/>
                  </a:lnTo>
                  <a:lnTo>
                    <a:pt x="1481518" y="139138"/>
                  </a:lnTo>
                  <a:lnTo>
                    <a:pt x="1518659" y="161093"/>
                  </a:lnTo>
                  <a:lnTo>
                    <a:pt x="1552583" y="184277"/>
                  </a:lnTo>
                  <a:lnTo>
                    <a:pt x="1583128" y="208612"/>
                  </a:lnTo>
                  <a:lnTo>
                    <a:pt x="1633424" y="260423"/>
                  </a:lnTo>
                  <a:lnTo>
                    <a:pt x="1668242" y="315899"/>
                  </a:lnTo>
                  <a:lnTo>
                    <a:pt x="1686276" y="374417"/>
                  </a:lnTo>
                  <a:lnTo>
                    <a:pt x="1688592" y="404621"/>
                  </a:lnTo>
                  <a:lnTo>
                    <a:pt x="1686276" y="434826"/>
                  </a:lnTo>
                  <a:lnTo>
                    <a:pt x="1668242" y="493344"/>
                  </a:lnTo>
                  <a:lnTo>
                    <a:pt x="1633424" y="548820"/>
                  </a:lnTo>
                  <a:lnTo>
                    <a:pt x="1583128" y="600631"/>
                  </a:lnTo>
                  <a:lnTo>
                    <a:pt x="1552583" y="624966"/>
                  </a:lnTo>
                  <a:lnTo>
                    <a:pt x="1518659" y="648150"/>
                  </a:lnTo>
                  <a:lnTo>
                    <a:pt x="1481518" y="670105"/>
                  </a:lnTo>
                  <a:lnTo>
                    <a:pt x="1441323" y="690753"/>
                  </a:lnTo>
                  <a:lnTo>
                    <a:pt x="1398237" y="710015"/>
                  </a:lnTo>
                  <a:lnTo>
                    <a:pt x="1352424" y="727813"/>
                  </a:lnTo>
                  <a:lnTo>
                    <a:pt x="1304047" y="744070"/>
                  </a:lnTo>
                  <a:lnTo>
                    <a:pt x="1253268" y="758707"/>
                  </a:lnTo>
                  <a:lnTo>
                    <a:pt x="1200252" y="771646"/>
                  </a:lnTo>
                  <a:lnTo>
                    <a:pt x="1145161" y="782808"/>
                  </a:lnTo>
                  <a:lnTo>
                    <a:pt x="1088158" y="792117"/>
                  </a:lnTo>
                  <a:lnTo>
                    <a:pt x="1029407" y="799492"/>
                  </a:lnTo>
                  <a:lnTo>
                    <a:pt x="969071" y="804858"/>
                  </a:lnTo>
                  <a:lnTo>
                    <a:pt x="907313" y="808134"/>
                  </a:lnTo>
                  <a:lnTo>
                    <a:pt x="844296" y="809244"/>
                  </a:lnTo>
                  <a:lnTo>
                    <a:pt x="781278" y="808134"/>
                  </a:lnTo>
                  <a:lnTo>
                    <a:pt x="719520" y="804858"/>
                  </a:lnTo>
                  <a:lnTo>
                    <a:pt x="659184" y="799492"/>
                  </a:lnTo>
                  <a:lnTo>
                    <a:pt x="600433" y="792117"/>
                  </a:lnTo>
                  <a:lnTo>
                    <a:pt x="543430" y="782808"/>
                  </a:lnTo>
                  <a:lnTo>
                    <a:pt x="488339" y="771646"/>
                  </a:lnTo>
                  <a:lnTo>
                    <a:pt x="435323" y="758707"/>
                  </a:lnTo>
                  <a:lnTo>
                    <a:pt x="384544" y="744070"/>
                  </a:lnTo>
                  <a:lnTo>
                    <a:pt x="336167" y="727813"/>
                  </a:lnTo>
                  <a:lnTo>
                    <a:pt x="290354" y="710015"/>
                  </a:lnTo>
                  <a:lnTo>
                    <a:pt x="247269" y="690753"/>
                  </a:lnTo>
                  <a:lnTo>
                    <a:pt x="207073" y="670105"/>
                  </a:lnTo>
                  <a:lnTo>
                    <a:pt x="169932" y="648150"/>
                  </a:lnTo>
                  <a:lnTo>
                    <a:pt x="136008" y="624966"/>
                  </a:lnTo>
                  <a:lnTo>
                    <a:pt x="105463" y="600631"/>
                  </a:lnTo>
                  <a:lnTo>
                    <a:pt x="55167" y="548820"/>
                  </a:lnTo>
                  <a:lnTo>
                    <a:pt x="20349" y="493344"/>
                  </a:lnTo>
                  <a:lnTo>
                    <a:pt x="2315" y="434826"/>
                  </a:lnTo>
                  <a:lnTo>
                    <a:pt x="0" y="40462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664077" y="4789170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就 绪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516" y="1650618"/>
            <a:ext cx="46418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solidFill>
                  <a:srgbClr val="173C5D"/>
                </a:solidFill>
              </a:rPr>
              <a:t>简</a:t>
            </a:r>
            <a:r>
              <a:rPr dirty="0" sz="2800" spc="-35">
                <a:solidFill>
                  <a:srgbClr val="173C5D"/>
                </a:solidFill>
              </a:rPr>
              <a:t>单</a:t>
            </a:r>
            <a:r>
              <a:rPr dirty="0" sz="2800" spc="-35">
                <a:solidFill>
                  <a:srgbClr val="173C5D"/>
                </a:solidFill>
              </a:rPr>
              <a:t>可</a:t>
            </a:r>
            <a:r>
              <a:rPr dirty="0" sz="2800" spc="-35">
                <a:solidFill>
                  <a:srgbClr val="173C5D"/>
                </a:solidFill>
              </a:rPr>
              <a:t>抢</a:t>
            </a:r>
            <a:r>
              <a:rPr dirty="0" sz="2800" spc="-35">
                <a:solidFill>
                  <a:srgbClr val="173C5D"/>
                </a:solidFill>
              </a:rPr>
              <a:t>占</a:t>
            </a:r>
            <a:r>
              <a:rPr dirty="0" sz="2800" spc="-35">
                <a:solidFill>
                  <a:srgbClr val="173C5D"/>
                </a:solidFill>
              </a:rPr>
              <a:t>的</a:t>
            </a:r>
            <a:r>
              <a:rPr dirty="0" sz="2800" spc="-35">
                <a:solidFill>
                  <a:srgbClr val="173C5D"/>
                </a:solidFill>
              </a:rPr>
              <a:t>优</a:t>
            </a:r>
            <a:r>
              <a:rPr dirty="0" sz="2800" spc="-35">
                <a:solidFill>
                  <a:srgbClr val="173C5D"/>
                </a:solidFill>
              </a:rPr>
              <a:t>先</a:t>
            </a:r>
            <a:r>
              <a:rPr dirty="0" sz="2800" spc="-35">
                <a:solidFill>
                  <a:srgbClr val="173C5D"/>
                </a:solidFill>
              </a:rPr>
              <a:t>数</a:t>
            </a:r>
            <a:r>
              <a:rPr dirty="0" sz="2800" spc="-35">
                <a:solidFill>
                  <a:srgbClr val="173C5D"/>
                </a:solidFill>
              </a:rPr>
              <a:t>调</a:t>
            </a:r>
            <a:r>
              <a:rPr dirty="0" sz="2800" spc="-35">
                <a:solidFill>
                  <a:srgbClr val="173C5D"/>
                </a:solidFill>
              </a:rPr>
              <a:t>度</a:t>
            </a:r>
            <a:r>
              <a:rPr dirty="0" sz="2800" spc="-35">
                <a:solidFill>
                  <a:srgbClr val="173C5D"/>
                </a:solidFill>
              </a:rPr>
              <a:t>算</a:t>
            </a:r>
            <a:r>
              <a:rPr dirty="0" sz="2800" spc="-50">
                <a:solidFill>
                  <a:srgbClr val="173C5D"/>
                </a:solidFill>
              </a:rPr>
              <a:t>法</a:t>
            </a:r>
            <a:endParaRPr sz="2800"/>
          </a:p>
        </p:txBody>
      </p:sp>
      <p:grpSp>
        <p:nvGrpSpPr>
          <p:cNvPr id="3" name="object 3" descr=""/>
          <p:cNvGrpSpPr/>
          <p:nvPr/>
        </p:nvGrpSpPr>
        <p:grpSpPr>
          <a:xfrm>
            <a:off x="4424934" y="2538793"/>
            <a:ext cx="3377565" cy="2073910"/>
            <a:chOff x="4424934" y="2538793"/>
            <a:chExt cx="3377565" cy="2073910"/>
          </a:xfrm>
        </p:grpSpPr>
        <p:sp>
          <p:nvSpPr>
            <p:cNvPr id="4" name="object 4" descr=""/>
            <p:cNvSpPr/>
            <p:nvPr/>
          </p:nvSpPr>
          <p:spPr>
            <a:xfrm>
              <a:off x="4424934" y="3306063"/>
              <a:ext cx="1133475" cy="1306830"/>
            </a:xfrm>
            <a:custGeom>
              <a:avLst/>
              <a:gdLst/>
              <a:ahLst/>
              <a:cxnLst/>
              <a:rect l="l" t="t" r="r" b="b"/>
              <a:pathLst>
                <a:path w="1133475" h="1306829">
                  <a:moveTo>
                    <a:pt x="45974" y="1194943"/>
                  </a:moveTo>
                  <a:lnTo>
                    <a:pt x="0" y="1306322"/>
                  </a:lnTo>
                  <a:lnTo>
                    <a:pt x="100213" y="1246759"/>
                  </a:lnTo>
                  <a:lnTo>
                    <a:pt x="76707" y="1246759"/>
                  </a:lnTo>
                  <a:lnTo>
                    <a:pt x="47878" y="1221867"/>
                  </a:lnTo>
                  <a:lnTo>
                    <a:pt x="60392" y="1207392"/>
                  </a:lnTo>
                  <a:lnTo>
                    <a:pt x="45974" y="1194943"/>
                  </a:lnTo>
                  <a:close/>
                </a:path>
                <a:path w="1133475" h="1306829">
                  <a:moveTo>
                    <a:pt x="60392" y="1207392"/>
                  </a:moveTo>
                  <a:lnTo>
                    <a:pt x="47878" y="1221867"/>
                  </a:lnTo>
                  <a:lnTo>
                    <a:pt x="76707" y="1246759"/>
                  </a:lnTo>
                  <a:lnTo>
                    <a:pt x="89221" y="1232284"/>
                  </a:lnTo>
                  <a:lnTo>
                    <a:pt x="60392" y="1207392"/>
                  </a:lnTo>
                  <a:close/>
                </a:path>
                <a:path w="1133475" h="1306829">
                  <a:moveTo>
                    <a:pt x="89221" y="1232284"/>
                  </a:moveTo>
                  <a:lnTo>
                    <a:pt x="76707" y="1246759"/>
                  </a:lnTo>
                  <a:lnTo>
                    <a:pt x="100213" y="1246759"/>
                  </a:lnTo>
                  <a:lnTo>
                    <a:pt x="103631" y="1244727"/>
                  </a:lnTo>
                  <a:lnTo>
                    <a:pt x="89221" y="1232284"/>
                  </a:lnTo>
                  <a:close/>
                </a:path>
                <a:path w="1133475" h="1306829">
                  <a:moveTo>
                    <a:pt x="1104264" y="0"/>
                  </a:moveTo>
                  <a:lnTo>
                    <a:pt x="60392" y="1207392"/>
                  </a:lnTo>
                  <a:lnTo>
                    <a:pt x="89221" y="1232284"/>
                  </a:lnTo>
                  <a:lnTo>
                    <a:pt x="1132966" y="24891"/>
                  </a:lnTo>
                  <a:lnTo>
                    <a:pt x="1104264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39662" y="3163569"/>
              <a:ext cx="1362710" cy="1403350"/>
            </a:xfrm>
            <a:custGeom>
              <a:avLst/>
              <a:gdLst/>
              <a:ahLst/>
              <a:cxnLst/>
              <a:rect l="l" t="t" r="r" b="b"/>
              <a:pathLst>
                <a:path w="1362709" h="1403350">
                  <a:moveTo>
                    <a:pt x="1269201" y="1334329"/>
                  </a:moveTo>
                  <a:lnTo>
                    <a:pt x="1255521" y="1347596"/>
                  </a:lnTo>
                  <a:lnTo>
                    <a:pt x="1362456" y="1403095"/>
                  </a:lnTo>
                  <a:lnTo>
                    <a:pt x="1335960" y="1347977"/>
                  </a:lnTo>
                  <a:lnTo>
                    <a:pt x="1282445" y="1347977"/>
                  </a:lnTo>
                  <a:lnTo>
                    <a:pt x="1269201" y="1334329"/>
                  </a:lnTo>
                  <a:close/>
                </a:path>
                <a:path w="1362709" h="1403350">
                  <a:moveTo>
                    <a:pt x="1296537" y="1307818"/>
                  </a:moveTo>
                  <a:lnTo>
                    <a:pt x="1269201" y="1334329"/>
                  </a:lnTo>
                  <a:lnTo>
                    <a:pt x="1282445" y="1347977"/>
                  </a:lnTo>
                  <a:lnTo>
                    <a:pt x="1309751" y="1321434"/>
                  </a:lnTo>
                  <a:lnTo>
                    <a:pt x="1296537" y="1307818"/>
                  </a:lnTo>
                  <a:close/>
                </a:path>
                <a:path w="1362709" h="1403350">
                  <a:moveTo>
                    <a:pt x="1310259" y="1294510"/>
                  </a:moveTo>
                  <a:lnTo>
                    <a:pt x="1296537" y="1307818"/>
                  </a:lnTo>
                  <a:lnTo>
                    <a:pt x="1309751" y="1321434"/>
                  </a:lnTo>
                  <a:lnTo>
                    <a:pt x="1282445" y="1347977"/>
                  </a:lnTo>
                  <a:lnTo>
                    <a:pt x="1335960" y="1347977"/>
                  </a:lnTo>
                  <a:lnTo>
                    <a:pt x="1310259" y="1294510"/>
                  </a:lnTo>
                  <a:close/>
                </a:path>
                <a:path w="1362709" h="1403350">
                  <a:moveTo>
                    <a:pt x="27432" y="0"/>
                  </a:moveTo>
                  <a:lnTo>
                    <a:pt x="0" y="26415"/>
                  </a:lnTo>
                  <a:lnTo>
                    <a:pt x="1269201" y="1334329"/>
                  </a:lnTo>
                  <a:lnTo>
                    <a:pt x="1296537" y="130781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41392" y="2543555"/>
              <a:ext cx="1689100" cy="807720"/>
            </a:xfrm>
            <a:custGeom>
              <a:avLst/>
              <a:gdLst/>
              <a:ahLst/>
              <a:cxnLst/>
              <a:rect l="l" t="t" r="r" b="b"/>
              <a:pathLst>
                <a:path w="1689100" h="807720">
                  <a:moveTo>
                    <a:pt x="844296" y="0"/>
                  </a:moveTo>
                  <a:lnTo>
                    <a:pt x="781278" y="1107"/>
                  </a:lnTo>
                  <a:lnTo>
                    <a:pt x="719520" y="4379"/>
                  </a:lnTo>
                  <a:lnTo>
                    <a:pt x="659184" y="9736"/>
                  </a:lnTo>
                  <a:lnTo>
                    <a:pt x="600433" y="17101"/>
                  </a:lnTo>
                  <a:lnTo>
                    <a:pt x="543430" y="26395"/>
                  </a:lnTo>
                  <a:lnTo>
                    <a:pt x="488339" y="37541"/>
                  </a:lnTo>
                  <a:lnTo>
                    <a:pt x="435323" y="50459"/>
                  </a:lnTo>
                  <a:lnTo>
                    <a:pt x="384544" y="65072"/>
                  </a:lnTo>
                  <a:lnTo>
                    <a:pt x="336167" y="81302"/>
                  </a:lnTo>
                  <a:lnTo>
                    <a:pt x="290354" y="99071"/>
                  </a:lnTo>
                  <a:lnTo>
                    <a:pt x="247269" y="118300"/>
                  </a:lnTo>
                  <a:lnTo>
                    <a:pt x="207073" y="138911"/>
                  </a:lnTo>
                  <a:lnTo>
                    <a:pt x="169932" y="160827"/>
                  </a:lnTo>
                  <a:lnTo>
                    <a:pt x="136008" y="183968"/>
                  </a:lnTo>
                  <a:lnTo>
                    <a:pt x="105463" y="208258"/>
                  </a:lnTo>
                  <a:lnTo>
                    <a:pt x="55167" y="259968"/>
                  </a:lnTo>
                  <a:lnTo>
                    <a:pt x="20349" y="315331"/>
                  </a:lnTo>
                  <a:lnTo>
                    <a:pt x="2315" y="373723"/>
                  </a:lnTo>
                  <a:lnTo>
                    <a:pt x="0" y="403860"/>
                  </a:lnTo>
                  <a:lnTo>
                    <a:pt x="2315" y="433996"/>
                  </a:lnTo>
                  <a:lnTo>
                    <a:pt x="20349" y="492388"/>
                  </a:lnTo>
                  <a:lnTo>
                    <a:pt x="55167" y="547751"/>
                  </a:lnTo>
                  <a:lnTo>
                    <a:pt x="105463" y="599461"/>
                  </a:lnTo>
                  <a:lnTo>
                    <a:pt x="136008" y="623751"/>
                  </a:lnTo>
                  <a:lnTo>
                    <a:pt x="169932" y="646892"/>
                  </a:lnTo>
                  <a:lnTo>
                    <a:pt x="207073" y="668808"/>
                  </a:lnTo>
                  <a:lnTo>
                    <a:pt x="247269" y="689419"/>
                  </a:lnTo>
                  <a:lnTo>
                    <a:pt x="290354" y="708648"/>
                  </a:lnTo>
                  <a:lnTo>
                    <a:pt x="336167" y="726417"/>
                  </a:lnTo>
                  <a:lnTo>
                    <a:pt x="384544" y="742647"/>
                  </a:lnTo>
                  <a:lnTo>
                    <a:pt x="435323" y="757260"/>
                  </a:lnTo>
                  <a:lnTo>
                    <a:pt x="488339" y="770178"/>
                  </a:lnTo>
                  <a:lnTo>
                    <a:pt x="543430" y="781324"/>
                  </a:lnTo>
                  <a:lnTo>
                    <a:pt x="600433" y="790618"/>
                  </a:lnTo>
                  <a:lnTo>
                    <a:pt x="659184" y="797983"/>
                  </a:lnTo>
                  <a:lnTo>
                    <a:pt x="719520" y="803340"/>
                  </a:lnTo>
                  <a:lnTo>
                    <a:pt x="781278" y="806612"/>
                  </a:lnTo>
                  <a:lnTo>
                    <a:pt x="844296" y="807720"/>
                  </a:lnTo>
                  <a:lnTo>
                    <a:pt x="907313" y="806612"/>
                  </a:lnTo>
                  <a:lnTo>
                    <a:pt x="969071" y="803340"/>
                  </a:lnTo>
                  <a:lnTo>
                    <a:pt x="1029407" y="797983"/>
                  </a:lnTo>
                  <a:lnTo>
                    <a:pt x="1088158" y="790618"/>
                  </a:lnTo>
                  <a:lnTo>
                    <a:pt x="1145161" y="781324"/>
                  </a:lnTo>
                  <a:lnTo>
                    <a:pt x="1200252" y="770178"/>
                  </a:lnTo>
                  <a:lnTo>
                    <a:pt x="1253268" y="757260"/>
                  </a:lnTo>
                  <a:lnTo>
                    <a:pt x="1304047" y="742647"/>
                  </a:lnTo>
                  <a:lnTo>
                    <a:pt x="1352424" y="726417"/>
                  </a:lnTo>
                  <a:lnTo>
                    <a:pt x="1398237" y="708648"/>
                  </a:lnTo>
                  <a:lnTo>
                    <a:pt x="1441322" y="689419"/>
                  </a:lnTo>
                  <a:lnTo>
                    <a:pt x="1481518" y="668808"/>
                  </a:lnTo>
                  <a:lnTo>
                    <a:pt x="1518659" y="646892"/>
                  </a:lnTo>
                  <a:lnTo>
                    <a:pt x="1552583" y="623751"/>
                  </a:lnTo>
                  <a:lnTo>
                    <a:pt x="1583128" y="599461"/>
                  </a:lnTo>
                  <a:lnTo>
                    <a:pt x="1633424" y="547751"/>
                  </a:lnTo>
                  <a:lnTo>
                    <a:pt x="1668242" y="492388"/>
                  </a:lnTo>
                  <a:lnTo>
                    <a:pt x="1686276" y="433996"/>
                  </a:lnTo>
                  <a:lnTo>
                    <a:pt x="1688591" y="403860"/>
                  </a:lnTo>
                  <a:lnTo>
                    <a:pt x="1686276" y="373723"/>
                  </a:lnTo>
                  <a:lnTo>
                    <a:pt x="1668242" y="315331"/>
                  </a:lnTo>
                  <a:lnTo>
                    <a:pt x="1633424" y="259968"/>
                  </a:lnTo>
                  <a:lnTo>
                    <a:pt x="1583128" y="208258"/>
                  </a:lnTo>
                  <a:lnTo>
                    <a:pt x="1552583" y="183968"/>
                  </a:lnTo>
                  <a:lnTo>
                    <a:pt x="1518659" y="160827"/>
                  </a:lnTo>
                  <a:lnTo>
                    <a:pt x="1481518" y="138911"/>
                  </a:lnTo>
                  <a:lnTo>
                    <a:pt x="1441322" y="118300"/>
                  </a:lnTo>
                  <a:lnTo>
                    <a:pt x="1398237" y="99071"/>
                  </a:lnTo>
                  <a:lnTo>
                    <a:pt x="1352424" y="81302"/>
                  </a:lnTo>
                  <a:lnTo>
                    <a:pt x="1304047" y="65072"/>
                  </a:lnTo>
                  <a:lnTo>
                    <a:pt x="1253268" y="50459"/>
                  </a:lnTo>
                  <a:lnTo>
                    <a:pt x="1200252" y="37541"/>
                  </a:lnTo>
                  <a:lnTo>
                    <a:pt x="1145161" y="26395"/>
                  </a:lnTo>
                  <a:lnTo>
                    <a:pt x="1088158" y="17101"/>
                  </a:lnTo>
                  <a:lnTo>
                    <a:pt x="1029407" y="9736"/>
                  </a:lnTo>
                  <a:lnTo>
                    <a:pt x="969071" y="4379"/>
                  </a:lnTo>
                  <a:lnTo>
                    <a:pt x="907313" y="1107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41392" y="2543555"/>
              <a:ext cx="1689100" cy="807720"/>
            </a:xfrm>
            <a:custGeom>
              <a:avLst/>
              <a:gdLst/>
              <a:ahLst/>
              <a:cxnLst/>
              <a:rect l="l" t="t" r="r" b="b"/>
              <a:pathLst>
                <a:path w="1689100" h="807720">
                  <a:moveTo>
                    <a:pt x="0" y="403860"/>
                  </a:moveTo>
                  <a:lnTo>
                    <a:pt x="9153" y="344188"/>
                  </a:lnTo>
                  <a:lnTo>
                    <a:pt x="35742" y="287232"/>
                  </a:lnTo>
                  <a:lnTo>
                    <a:pt x="78462" y="233617"/>
                  </a:lnTo>
                  <a:lnTo>
                    <a:pt x="136008" y="183968"/>
                  </a:lnTo>
                  <a:lnTo>
                    <a:pt x="169932" y="160827"/>
                  </a:lnTo>
                  <a:lnTo>
                    <a:pt x="207073" y="138911"/>
                  </a:lnTo>
                  <a:lnTo>
                    <a:pt x="247269" y="118300"/>
                  </a:lnTo>
                  <a:lnTo>
                    <a:pt x="290354" y="99071"/>
                  </a:lnTo>
                  <a:lnTo>
                    <a:pt x="336167" y="81302"/>
                  </a:lnTo>
                  <a:lnTo>
                    <a:pt x="384544" y="65072"/>
                  </a:lnTo>
                  <a:lnTo>
                    <a:pt x="435323" y="50459"/>
                  </a:lnTo>
                  <a:lnTo>
                    <a:pt x="488339" y="37541"/>
                  </a:lnTo>
                  <a:lnTo>
                    <a:pt x="543430" y="26395"/>
                  </a:lnTo>
                  <a:lnTo>
                    <a:pt x="600433" y="17101"/>
                  </a:lnTo>
                  <a:lnTo>
                    <a:pt x="659184" y="9736"/>
                  </a:lnTo>
                  <a:lnTo>
                    <a:pt x="719520" y="4379"/>
                  </a:lnTo>
                  <a:lnTo>
                    <a:pt x="781278" y="1107"/>
                  </a:lnTo>
                  <a:lnTo>
                    <a:pt x="844296" y="0"/>
                  </a:lnTo>
                  <a:lnTo>
                    <a:pt x="907313" y="1107"/>
                  </a:lnTo>
                  <a:lnTo>
                    <a:pt x="969071" y="4379"/>
                  </a:lnTo>
                  <a:lnTo>
                    <a:pt x="1029407" y="9736"/>
                  </a:lnTo>
                  <a:lnTo>
                    <a:pt x="1088158" y="17101"/>
                  </a:lnTo>
                  <a:lnTo>
                    <a:pt x="1145161" y="26395"/>
                  </a:lnTo>
                  <a:lnTo>
                    <a:pt x="1200252" y="37541"/>
                  </a:lnTo>
                  <a:lnTo>
                    <a:pt x="1253268" y="50459"/>
                  </a:lnTo>
                  <a:lnTo>
                    <a:pt x="1304047" y="65072"/>
                  </a:lnTo>
                  <a:lnTo>
                    <a:pt x="1352424" y="81302"/>
                  </a:lnTo>
                  <a:lnTo>
                    <a:pt x="1398237" y="99071"/>
                  </a:lnTo>
                  <a:lnTo>
                    <a:pt x="1441322" y="118300"/>
                  </a:lnTo>
                  <a:lnTo>
                    <a:pt x="1481518" y="138911"/>
                  </a:lnTo>
                  <a:lnTo>
                    <a:pt x="1518659" y="160827"/>
                  </a:lnTo>
                  <a:lnTo>
                    <a:pt x="1552583" y="183968"/>
                  </a:lnTo>
                  <a:lnTo>
                    <a:pt x="1583128" y="208258"/>
                  </a:lnTo>
                  <a:lnTo>
                    <a:pt x="1633424" y="259968"/>
                  </a:lnTo>
                  <a:lnTo>
                    <a:pt x="1668242" y="315331"/>
                  </a:lnTo>
                  <a:lnTo>
                    <a:pt x="1686276" y="373723"/>
                  </a:lnTo>
                  <a:lnTo>
                    <a:pt x="1688591" y="403860"/>
                  </a:lnTo>
                  <a:lnTo>
                    <a:pt x="1686276" y="433996"/>
                  </a:lnTo>
                  <a:lnTo>
                    <a:pt x="1668242" y="492388"/>
                  </a:lnTo>
                  <a:lnTo>
                    <a:pt x="1633424" y="547751"/>
                  </a:lnTo>
                  <a:lnTo>
                    <a:pt x="1583128" y="599461"/>
                  </a:lnTo>
                  <a:lnTo>
                    <a:pt x="1552583" y="623751"/>
                  </a:lnTo>
                  <a:lnTo>
                    <a:pt x="1518659" y="646892"/>
                  </a:lnTo>
                  <a:lnTo>
                    <a:pt x="1481518" y="668808"/>
                  </a:lnTo>
                  <a:lnTo>
                    <a:pt x="1441322" y="689419"/>
                  </a:lnTo>
                  <a:lnTo>
                    <a:pt x="1398237" y="708648"/>
                  </a:lnTo>
                  <a:lnTo>
                    <a:pt x="1352424" y="726417"/>
                  </a:lnTo>
                  <a:lnTo>
                    <a:pt x="1304047" y="742647"/>
                  </a:lnTo>
                  <a:lnTo>
                    <a:pt x="1253268" y="757260"/>
                  </a:lnTo>
                  <a:lnTo>
                    <a:pt x="1200252" y="770178"/>
                  </a:lnTo>
                  <a:lnTo>
                    <a:pt x="1145161" y="781324"/>
                  </a:lnTo>
                  <a:lnTo>
                    <a:pt x="1088158" y="790618"/>
                  </a:lnTo>
                  <a:lnTo>
                    <a:pt x="1029407" y="797983"/>
                  </a:lnTo>
                  <a:lnTo>
                    <a:pt x="969071" y="803340"/>
                  </a:lnTo>
                  <a:lnTo>
                    <a:pt x="907313" y="806612"/>
                  </a:lnTo>
                  <a:lnTo>
                    <a:pt x="844296" y="807720"/>
                  </a:lnTo>
                  <a:lnTo>
                    <a:pt x="781278" y="806612"/>
                  </a:lnTo>
                  <a:lnTo>
                    <a:pt x="719520" y="803340"/>
                  </a:lnTo>
                  <a:lnTo>
                    <a:pt x="659184" y="797983"/>
                  </a:lnTo>
                  <a:lnTo>
                    <a:pt x="600433" y="790618"/>
                  </a:lnTo>
                  <a:lnTo>
                    <a:pt x="543430" y="781324"/>
                  </a:lnTo>
                  <a:lnTo>
                    <a:pt x="488339" y="770178"/>
                  </a:lnTo>
                  <a:lnTo>
                    <a:pt x="435323" y="757260"/>
                  </a:lnTo>
                  <a:lnTo>
                    <a:pt x="384544" y="742647"/>
                  </a:lnTo>
                  <a:lnTo>
                    <a:pt x="336167" y="726417"/>
                  </a:lnTo>
                  <a:lnTo>
                    <a:pt x="290354" y="708648"/>
                  </a:lnTo>
                  <a:lnTo>
                    <a:pt x="247269" y="689419"/>
                  </a:lnTo>
                  <a:lnTo>
                    <a:pt x="207073" y="668808"/>
                  </a:lnTo>
                  <a:lnTo>
                    <a:pt x="169932" y="646892"/>
                  </a:lnTo>
                  <a:lnTo>
                    <a:pt x="136008" y="623751"/>
                  </a:lnTo>
                  <a:lnTo>
                    <a:pt x="105463" y="599461"/>
                  </a:lnTo>
                  <a:lnTo>
                    <a:pt x="55167" y="547751"/>
                  </a:lnTo>
                  <a:lnTo>
                    <a:pt x="20349" y="492388"/>
                  </a:lnTo>
                  <a:lnTo>
                    <a:pt x="2315" y="433996"/>
                  </a:lnTo>
                  <a:lnTo>
                    <a:pt x="0" y="4038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520309" y="2719273"/>
            <a:ext cx="81724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8475" algn="l"/>
              </a:tabLst>
            </a:pP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运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996055" y="3199637"/>
            <a:ext cx="3024505" cy="1838960"/>
          </a:xfrm>
          <a:custGeom>
            <a:avLst/>
            <a:gdLst/>
            <a:ahLst/>
            <a:cxnLst/>
            <a:rect l="l" t="t" r="r" b="b"/>
            <a:pathLst>
              <a:path w="3024504" h="1838960">
                <a:moveTo>
                  <a:pt x="1215263" y="0"/>
                </a:moveTo>
                <a:lnTo>
                  <a:pt x="1111504" y="61214"/>
                </a:lnTo>
                <a:lnTo>
                  <a:pt x="1125880" y="73736"/>
                </a:lnTo>
                <a:lnTo>
                  <a:pt x="0" y="1368298"/>
                </a:lnTo>
                <a:lnTo>
                  <a:pt x="28702" y="1393190"/>
                </a:lnTo>
                <a:lnTo>
                  <a:pt x="1154607" y="98717"/>
                </a:lnTo>
                <a:lnTo>
                  <a:pt x="1169035" y="111252"/>
                </a:lnTo>
                <a:lnTo>
                  <a:pt x="1190612" y="59309"/>
                </a:lnTo>
                <a:lnTo>
                  <a:pt x="1215263" y="0"/>
                </a:lnTo>
                <a:close/>
              </a:path>
              <a:path w="3024504" h="1838960">
                <a:moveTo>
                  <a:pt x="3024378" y="1796034"/>
                </a:moveTo>
                <a:lnTo>
                  <a:pt x="1018781" y="1781568"/>
                </a:lnTo>
                <a:lnTo>
                  <a:pt x="1018794" y="1781429"/>
                </a:lnTo>
                <a:lnTo>
                  <a:pt x="1018921" y="1762506"/>
                </a:lnTo>
                <a:lnTo>
                  <a:pt x="904367" y="1799844"/>
                </a:lnTo>
                <a:lnTo>
                  <a:pt x="1018413" y="1838706"/>
                </a:lnTo>
                <a:lnTo>
                  <a:pt x="1018527" y="1819668"/>
                </a:lnTo>
                <a:lnTo>
                  <a:pt x="3024124" y="1834134"/>
                </a:lnTo>
                <a:lnTo>
                  <a:pt x="3024378" y="1796034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162292" y="3526027"/>
            <a:ext cx="1043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等待事件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49570" y="5068061"/>
            <a:ext cx="1043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事件发生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48202" y="3471113"/>
            <a:ext cx="10452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进程调度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18608" y="3880815"/>
            <a:ext cx="534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0">
                <a:solidFill>
                  <a:srgbClr val="1F517B"/>
                </a:solidFill>
                <a:latin typeface="微软雅黑"/>
                <a:cs typeface="微软雅黑"/>
              </a:rPr>
              <a:t>抢占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008685" y="4573333"/>
            <a:ext cx="1698625" cy="819150"/>
            <a:chOff x="7008685" y="4573333"/>
            <a:chExt cx="1698625" cy="819150"/>
          </a:xfrm>
        </p:grpSpPr>
        <p:sp>
          <p:nvSpPr>
            <p:cNvPr id="15" name="object 15" descr=""/>
            <p:cNvSpPr/>
            <p:nvPr/>
          </p:nvSpPr>
          <p:spPr>
            <a:xfrm>
              <a:off x="7013447" y="4578096"/>
              <a:ext cx="1689100" cy="809625"/>
            </a:xfrm>
            <a:custGeom>
              <a:avLst/>
              <a:gdLst/>
              <a:ahLst/>
              <a:cxnLst/>
              <a:rect l="l" t="t" r="r" b="b"/>
              <a:pathLst>
                <a:path w="1689100" h="809625">
                  <a:moveTo>
                    <a:pt x="844296" y="0"/>
                  </a:moveTo>
                  <a:lnTo>
                    <a:pt x="781278" y="1109"/>
                  </a:lnTo>
                  <a:lnTo>
                    <a:pt x="719520" y="4385"/>
                  </a:lnTo>
                  <a:lnTo>
                    <a:pt x="659184" y="9751"/>
                  </a:lnTo>
                  <a:lnTo>
                    <a:pt x="600433" y="17126"/>
                  </a:lnTo>
                  <a:lnTo>
                    <a:pt x="543430" y="26435"/>
                  </a:lnTo>
                  <a:lnTo>
                    <a:pt x="488339" y="37597"/>
                  </a:lnTo>
                  <a:lnTo>
                    <a:pt x="435323" y="50536"/>
                  </a:lnTo>
                  <a:lnTo>
                    <a:pt x="384544" y="65173"/>
                  </a:lnTo>
                  <a:lnTo>
                    <a:pt x="336167" y="81430"/>
                  </a:lnTo>
                  <a:lnTo>
                    <a:pt x="290354" y="99228"/>
                  </a:lnTo>
                  <a:lnTo>
                    <a:pt x="247269" y="118490"/>
                  </a:lnTo>
                  <a:lnTo>
                    <a:pt x="207073" y="139138"/>
                  </a:lnTo>
                  <a:lnTo>
                    <a:pt x="169932" y="161093"/>
                  </a:lnTo>
                  <a:lnTo>
                    <a:pt x="136008" y="184277"/>
                  </a:lnTo>
                  <a:lnTo>
                    <a:pt x="105463" y="208612"/>
                  </a:lnTo>
                  <a:lnTo>
                    <a:pt x="55167" y="260423"/>
                  </a:lnTo>
                  <a:lnTo>
                    <a:pt x="20349" y="315899"/>
                  </a:lnTo>
                  <a:lnTo>
                    <a:pt x="2315" y="374417"/>
                  </a:lnTo>
                  <a:lnTo>
                    <a:pt x="0" y="404621"/>
                  </a:lnTo>
                  <a:lnTo>
                    <a:pt x="2315" y="434826"/>
                  </a:lnTo>
                  <a:lnTo>
                    <a:pt x="20349" y="493344"/>
                  </a:lnTo>
                  <a:lnTo>
                    <a:pt x="55167" y="548820"/>
                  </a:lnTo>
                  <a:lnTo>
                    <a:pt x="105463" y="600631"/>
                  </a:lnTo>
                  <a:lnTo>
                    <a:pt x="136008" y="624966"/>
                  </a:lnTo>
                  <a:lnTo>
                    <a:pt x="169932" y="648150"/>
                  </a:lnTo>
                  <a:lnTo>
                    <a:pt x="207073" y="670105"/>
                  </a:lnTo>
                  <a:lnTo>
                    <a:pt x="247268" y="690752"/>
                  </a:lnTo>
                  <a:lnTo>
                    <a:pt x="290354" y="710015"/>
                  </a:lnTo>
                  <a:lnTo>
                    <a:pt x="336167" y="727813"/>
                  </a:lnTo>
                  <a:lnTo>
                    <a:pt x="384544" y="744070"/>
                  </a:lnTo>
                  <a:lnTo>
                    <a:pt x="435323" y="758707"/>
                  </a:lnTo>
                  <a:lnTo>
                    <a:pt x="488339" y="771646"/>
                  </a:lnTo>
                  <a:lnTo>
                    <a:pt x="543430" y="782808"/>
                  </a:lnTo>
                  <a:lnTo>
                    <a:pt x="600433" y="792117"/>
                  </a:lnTo>
                  <a:lnTo>
                    <a:pt x="659184" y="799492"/>
                  </a:lnTo>
                  <a:lnTo>
                    <a:pt x="719520" y="804858"/>
                  </a:lnTo>
                  <a:lnTo>
                    <a:pt x="781278" y="808134"/>
                  </a:lnTo>
                  <a:lnTo>
                    <a:pt x="844296" y="809243"/>
                  </a:lnTo>
                  <a:lnTo>
                    <a:pt x="907313" y="808134"/>
                  </a:lnTo>
                  <a:lnTo>
                    <a:pt x="969071" y="804858"/>
                  </a:lnTo>
                  <a:lnTo>
                    <a:pt x="1029407" y="799492"/>
                  </a:lnTo>
                  <a:lnTo>
                    <a:pt x="1088158" y="792117"/>
                  </a:lnTo>
                  <a:lnTo>
                    <a:pt x="1145161" y="782808"/>
                  </a:lnTo>
                  <a:lnTo>
                    <a:pt x="1200252" y="771646"/>
                  </a:lnTo>
                  <a:lnTo>
                    <a:pt x="1253268" y="758707"/>
                  </a:lnTo>
                  <a:lnTo>
                    <a:pt x="1304047" y="744070"/>
                  </a:lnTo>
                  <a:lnTo>
                    <a:pt x="1352424" y="727813"/>
                  </a:lnTo>
                  <a:lnTo>
                    <a:pt x="1398237" y="710015"/>
                  </a:lnTo>
                  <a:lnTo>
                    <a:pt x="1441322" y="690752"/>
                  </a:lnTo>
                  <a:lnTo>
                    <a:pt x="1481518" y="670105"/>
                  </a:lnTo>
                  <a:lnTo>
                    <a:pt x="1518659" y="648150"/>
                  </a:lnTo>
                  <a:lnTo>
                    <a:pt x="1552583" y="624966"/>
                  </a:lnTo>
                  <a:lnTo>
                    <a:pt x="1583128" y="600631"/>
                  </a:lnTo>
                  <a:lnTo>
                    <a:pt x="1633424" y="548820"/>
                  </a:lnTo>
                  <a:lnTo>
                    <a:pt x="1668242" y="493344"/>
                  </a:lnTo>
                  <a:lnTo>
                    <a:pt x="1686276" y="434826"/>
                  </a:lnTo>
                  <a:lnTo>
                    <a:pt x="1688592" y="404621"/>
                  </a:lnTo>
                  <a:lnTo>
                    <a:pt x="1686276" y="374417"/>
                  </a:lnTo>
                  <a:lnTo>
                    <a:pt x="1668242" y="315899"/>
                  </a:lnTo>
                  <a:lnTo>
                    <a:pt x="1633424" y="260423"/>
                  </a:lnTo>
                  <a:lnTo>
                    <a:pt x="1583128" y="208612"/>
                  </a:lnTo>
                  <a:lnTo>
                    <a:pt x="1552583" y="184277"/>
                  </a:lnTo>
                  <a:lnTo>
                    <a:pt x="1518659" y="161093"/>
                  </a:lnTo>
                  <a:lnTo>
                    <a:pt x="1481518" y="139138"/>
                  </a:lnTo>
                  <a:lnTo>
                    <a:pt x="1441323" y="118490"/>
                  </a:lnTo>
                  <a:lnTo>
                    <a:pt x="1398237" y="99228"/>
                  </a:lnTo>
                  <a:lnTo>
                    <a:pt x="1352424" y="81430"/>
                  </a:lnTo>
                  <a:lnTo>
                    <a:pt x="1304047" y="65173"/>
                  </a:lnTo>
                  <a:lnTo>
                    <a:pt x="1253268" y="50536"/>
                  </a:lnTo>
                  <a:lnTo>
                    <a:pt x="1200252" y="37597"/>
                  </a:lnTo>
                  <a:lnTo>
                    <a:pt x="1145161" y="26435"/>
                  </a:lnTo>
                  <a:lnTo>
                    <a:pt x="1088158" y="17126"/>
                  </a:lnTo>
                  <a:lnTo>
                    <a:pt x="1029407" y="9751"/>
                  </a:lnTo>
                  <a:lnTo>
                    <a:pt x="969071" y="4385"/>
                  </a:lnTo>
                  <a:lnTo>
                    <a:pt x="907313" y="1109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013447" y="4578096"/>
              <a:ext cx="1689100" cy="809625"/>
            </a:xfrm>
            <a:custGeom>
              <a:avLst/>
              <a:gdLst/>
              <a:ahLst/>
              <a:cxnLst/>
              <a:rect l="l" t="t" r="r" b="b"/>
              <a:pathLst>
                <a:path w="1689100" h="809625">
                  <a:moveTo>
                    <a:pt x="0" y="404621"/>
                  </a:moveTo>
                  <a:lnTo>
                    <a:pt x="9153" y="344817"/>
                  </a:lnTo>
                  <a:lnTo>
                    <a:pt x="35742" y="287742"/>
                  </a:lnTo>
                  <a:lnTo>
                    <a:pt x="78462" y="234020"/>
                  </a:lnTo>
                  <a:lnTo>
                    <a:pt x="136008" y="184277"/>
                  </a:lnTo>
                  <a:lnTo>
                    <a:pt x="169932" y="161093"/>
                  </a:lnTo>
                  <a:lnTo>
                    <a:pt x="207073" y="139138"/>
                  </a:lnTo>
                  <a:lnTo>
                    <a:pt x="247269" y="118490"/>
                  </a:lnTo>
                  <a:lnTo>
                    <a:pt x="290354" y="99228"/>
                  </a:lnTo>
                  <a:lnTo>
                    <a:pt x="336167" y="81430"/>
                  </a:lnTo>
                  <a:lnTo>
                    <a:pt x="384544" y="65173"/>
                  </a:lnTo>
                  <a:lnTo>
                    <a:pt x="435323" y="50536"/>
                  </a:lnTo>
                  <a:lnTo>
                    <a:pt x="488339" y="37597"/>
                  </a:lnTo>
                  <a:lnTo>
                    <a:pt x="543430" y="26435"/>
                  </a:lnTo>
                  <a:lnTo>
                    <a:pt x="600433" y="17126"/>
                  </a:lnTo>
                  <a:lnTo>
                    <a:pt x="659184" y="9751"/>
                  </a:lnTo>
                  <a:lnTo>
                    <a:pt x="719520" y="4385"/>
                  </a:lnTo>
                  <a:lnTo>
                    <a:pt x="781278" y="1109"/>
                  </a:lnTo>
                  <a:lnTo>
                    <a:pt x="844296" y="0"/>
                  </a:lnTo>
                  <a:lnTo>
                    <a:pt x="907313" y="1109"/>
                  </a:lnTo>
                  <a:lnTo>
                    <a:pt x="969071" y="4385"/>
                  </a:lnTo>
                  <a:lnTo>
                    <a:pt x="1029407" y="9751"/>
                  </a:lnTo>
                  <a:lnTo>
                    <a:pt x="1088158" y="17126"/>
                  </a:lnTo>
                  <a:lnTo>
                    <a:pt x="1145161" y="26435"/>
                  </a:lnTo>
                  <a:lnTo>
                    <a:pt x="1200252" y="37597"/>
                  </a:lnTo>
                  <a:lnTo>
                    <a:pt x="1253268" y="50536"/>
                  </a:lnTo>
                  <a:lnTo>
                    <a:pt x="1304047" y="65173"/>
                  </a:lnTo>
                  <a:lnTo>
                    <a:pt x="1352424" y="81430"/>
                  </a:lnTo>
                  <a:lnTo>
                    <a:pt x="1398237" y="99228"/>
                  </a:lnTo>
                  <a:lnTo>
                    <a:pt x="1441323" y="118490"/>
                  </a:lnTo>
                  <a:lnTo>
                    <a:pt x="1481518" y="139138"/>
                  </a:lnTo>
                  <a:lnTo>
                    <a:pt x="1518659" y="161093"/>
                  </a:lnTo>
                  <a:lnTo>
                    <a:pt x="1552583" y="184277"/>
                  </a:lnTo>
                  <a:lnTo>
                    <a:pt x="1583128" y="208612"/>
                  </a:lnTo>
                  <a:lnTo>
                    <a:pt x="1633424" y="260423"/>
                  </a:lnTo>
                  <a:lnTo>
                    <a:pt x="1668242" y="315899"/>
                  </a:lnTo>
                  <a:lnTo>
                    <a:pt x="1686276" y="374417"/>
                  </a:lnTo>
                  <a:lnTo>
                    <a:pt x="1688592" y="404621"/>
                  </a:lnTo>
                  <a:lnTo>
                    <a:pt x="1686276" y="434826"/>
                  </a:lnTo>
                  <a:lnTo>
                    <a:pt x="1668242" y="493344"/>
                  </a:lnTo>
                  <a:lnTo>
                    <a:pt x="1633424" y="548820"/>
                  </a:lnTo>
                  <a:lnTo>
                    <a:pt x="1583128" y="600631"/>
                  </a:lnTo>
                  <a:lnTo>
                    <a:pt x="1552583" y="624966"/>
                  </a:lnTo>
                  <a:lnTo>
                    <a:pt x="1518659" y="648150"/>
                  </a:lnTo>
                  <a:lnTo>
                    <a:pt x="1481518" y="670105"/>
                  </a:lnTo>
                  <a:lnTo>
                    <a:pt x="1441322" y="690752"/>
                  </a:lnTo>
                  <a:lnTo>
                    <a:pt x="1398237" y="710015"/>
                  </a:lnTo>
                  <a:lnTo>
                    <a:pt x="1352424" y="727813"/>
                  </a:lnTo>
                  <a:lnTo>
                    <a:pt x="1304047" y="744070"/>
                  </a:lnTo>
                  <a:lnTo>
                    <a:pt x="1253268" y="758707"/>
                  </a:lnTo>
                  <a:lnTo>
                    <a:pt x="1200252" y="771646"/>
                  </a:lnTo>
                  <a:lnTo>
                    <a:pt x="1145161" y="782808"/>
                  </a:lnTo>
                  <a:lnTo>
                    <a:pt x="1088158" y="792117"/>
                  </a:lnTo>
                  <a:lnTo>
                    <a:pt x="1029407" y="799492"/>
                  </a:lnTo>
                  <a:lnTo>
                    <a:pt x="969071" y="804858"/>
                  </a:lnTo>
                  <a:lnTo>
                    <a:pt x="907313" y="808134"/>
                  </a:lnTo>
                  <a:lnTo>
                    <a:pt x="844296" y="809243"/>
                  </a:lnTo>
                  <a:lnTo>
                    <a:pt x="781278" y="808134"/>
                  </a:lnTo>
                  <a:lnTo>
                    <a:pt x="719520" y="804858"/>
                  </a:lnTo>
                  <a:lnTo>
                    <a:pt x="659184" y="799492"/>
                  </a:lnTo>
                  <a:lnTo>
                    <a:pt x="600433" y="792117"/>
                  </a:lnTo>
                  <a:lnTo>
                    <a:pt x="543430" y="782808"/>
                  </a:lnTo>
                  <a:lnTo>
                    <a:pt x="488339" y="771646"/>
                  </a:lnTo>
                  <a:lnTo>
                    <a:pt x="435323" y="758707"/>
                  </a:lnTo>
                  <a:lnTo>
                    <a:pt x="384544" y="744070"/>
                  </a:lnTo>
                  <a:lnTo>
                    <a:pt x="336167" y="727813"/>
                  </a:lnTo>
                  <a:lnTo>
                    <a:pt x="290354" y="710015"/>
                  </a:lnTo>
                  <a:lnTo>
                    <a:pt x="247268" y="690752"/>
                  </a:lnTo>
                  <a:lnTo>
                    <a:pt x="207073" y="670105"/>
                  </a:lnTo>
                  <a:lnTo>
                    <a:pt x="169932" y="648150"/>
                  </a:lnTo>
                  <a:lnTo>
                    <a:pt x="136008" y="624966"/>
                  </a:lnTo>
                  <a:lnTo>
                    <a:pt x="105463" y="600631"/>
                  </a:lnTo>
                  <a:lnTo>
                    <a:pt x="55167" y="548820"/>
                  </a:lnTo>
                  <a:lnTo>
                    <a:pt x="20349" y="493344"/>
                  </a:lnTo>
                  <a:lnTo>
                    <a:pt x="2315" y="434826"/>
                  </a:lnTo>
                  <a:lnTo>
                    <a:pt x="0" y="40462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493000" y="4755642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等 待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230879" y="4573523"/>
            <a:ext cx="1697989" cy="818515"/>
            <a:chOff x="3230879" y="4573523"/>
            <a:chExt cx="1697989" cy="818515"/>
          </a:xfrm>
        </p:grpSpPr>
        <p:sp>
          <p:nvSpPr>
            <p:cNvPr id="19" name="object 19" descr=""/>
            <p:cNvSpPr/>
            <p:nvPr/>
          </p:nvSpPr>
          <p:spPr>
            <a:xfrm>
              <a:off x="3235451" y="4578095"/>
              <a:ext cx="1689100" cy="809625"/>
            </a:xfrm>
            <a:custGeom>
              <a:avLst/>
              <a:gdLst/>
              <a:ahLst/>
              <a:cxnLst/>
              <a:rect l="l" t="t" r="r" b="b"/>
              <a:pathLst>
                <a:path w="1689100" h="809625">
                  <a:moveTo>
                    <a:pt x="844296" y="0"/>
                  </a:moveTo>
                  <a:lnTo>
                    <a:pt x="781278" y="1109"/>
                  </a:lnTo>
                  <a:lnTo>
                    <a:pt x="719520" y="4385"/>
                  </a:lnTo>
                  <a:lnTo>
                    <a:pt x="659184" y="9751"/>
                  </a:lnTo>
                  <a:lnTo>
                    <a:pt x="600433" y="17126"/>
                  </a:lnTo>
                  <a:lnTo>
                    <a:pt x="543430" y="26435"/>
                  </a:lnTo>
                  <a:lnTo>
                    <a:pt x="488339" y="37597"/>
                  </a:lnTo>
                  <a:lnTo>
                    <a:pt x="435323" y="50536"/>
                  </a:lnTo>
                  <a:lnTo>
                    <a:pt x="384544" y="65173"/>
                  </a:lnTo>
                  <a:lnTo>
                    <a:pt x="336167" y="81430"/>
                  </a:lnTo>
                  <a:lnTo>
                    <a:pt x="290354" y="99228"/>
                  </a:lnTo>
                  <a:lnTo>
                    <a:pt x="247269" y="118490"/>
                  </a:lnTo>
                  <a:lnTo>
                    <a:pt x="207073" y="139138"/>
                  </a:lnTo>
                  <a:lnTo>
                    <a:pt x="169932" y="161093"/>
                  </a:lnTo>
                  <a:lnTo>
                    <a:pt x="136008" y="184277"/>
                  </a:lnTo>
                  <a:lnTo>
                    <a:pt x="105463" y="208612"/>
                  </a:lnTo>
                  <a:lnTo>
                    <a:pt x="55167" y="260423"/>
                  </a:lnTo>
                  <a:lnTo>
                    <a:pt x="20349" y="315899"/>
                  </a:lnTo>
                  <a:lnTo>
                    <a:pt x="2315" y="374417"/>
                  </a:lnTo>
                  <a:lnTo>
                    <a:pt x="0" y="404621"/>
                  </a:lnTo>
                  <a:lnTo>
                    <a:pt x="2315" y="434826"/>
                  </a:lnTo>
                  <a:lnTo>
                    <a:pt x="20349" y="493344"/>
                  </a:lnTo>
                  <a:lnTo>
                    <a:pt x="55167" y="548820"/>
                  </a:lnTo>
                  <a:lnTo>
                    <a:pt x="105463" y="600631"/>
                  </a:lnTo>
                  <a:lnTo>
                    <a:pt x="136008" y="624966"/>
                  </a:lnTo>
                  <a:lnTo>
                    <a:pt x="169932" y="648150"/>
                  </a:lnTo>
                  <a:lnTo>
                    <a:pt x="207073" y="670105"/>
                  </a:lnTo>
                  <a:lnTo>
                    <a:pt x="247269" y="690752"/>
                  </a:lnTo>
                  <a:lnTo>
                    <a:pt x="290354" y="710015"/>
                  </a:lnTo>
                  <a:lnTo>
                    <a:pt x="336167" y="727813"/>
                  </a:lnTo>
                  <a:lnTo>
                    <a:pt x="384544" y="744070"/>
                  </a:lnTo>
                  <a:lnTo>
                    <a:pt x="435323" y="758707"/>
                  </a:lnTo>
                  <a:lnTo>
                    <a:pt x="488339" y="771646"/>
                  </a:lnTo>
                  <a:lnTo>
                    <a:pt x="543430" y="782808"/>
                  </a:lnTo>
                  <a:lnTo>
                    <a:pt x="600433" y="792117"/>
                  </a:lnTo>
                  <a:lnTo>
                    <a:pt x="659184" y="799492"/>
                  </a:lnTo>
                  <a:lnTo>
                    <a:pt x="719520" y="804858"/>
                  </a:lnTo>
                  <a:lnTo>
                    <a:pt x="781278" y="808134"/>
                  </a:lnTo>
                  <a:lnTo>
                    <a:pt x="844296" y="809243"/>
                  </a:lnTo>
                  <a:lnTo>
                    <a:pt x="907313" y="808134"/>
                  </a:lnTo>
                  <a:lnTo>
                    <a:pt x="969071" y="804858"/>
                  </a:lnTo>
                  <a:lnTo>
                    <a:pt x="1029407" y="799492"/>
                  </a:lnTo>
                  <a:lnTo>
                    <a:pt x="1088158" y="792117"/>
                  </a:lnTo>
                  <a:lnTo>
                    <a:pt x="1145161" y="782808"/>
                  </a:lnTo>
                  <a:lnTo>
                    <a:pt x="1200252" y="771646"/>
                  </a:lnTo>
                  <a:lnTo>
                    <a:pt x="1253268" y="758707"/>
                  </a:lnTo>
                  <a:lnTo>
                    <a:pt x="1304047" y="744070"/>
                  </a:lnTo>
                  <a:lnTo>
                    <a:pt x="1352424" y="727813"/>
                  </a:lnTo>
                  <a:lnTo>
                    <a:pt x="1398237" y="710015"/>
                  </a:lnTo>
                  <a:lnTo>
                    <a:pt x="1441323" y="690752"/>
                  </a:lnTo>
                  <a:lnTo>
                    <a:pt x="1481518" y="670105"/>
                  </a:lnTo>
                  <a:lnTo>
                    <a:pt x="1518659" y="648150"/>
                  </a:lnTo>
                  <a:lnTo>
                    <a:pt x="1552583" y="624966"/>
                  </a:lnTo>
                  <a:lnTo>
                    <a:pt x="1583128" y="600631"/>
                  </a:lnTo>
                  <a:lnTo>
                    <a:pt x="1633424" y="548820"/>
                  </a:lnTo>
                  <a:lnTo>
                    <a:pt x="1668242" y="493344"/>
                  </a:lnTo>
                  <a:lnTo>
                    <a:pt x="1686276" y="434826"/>
                  </a:lnTo>
                  <a:lnTo>
                    <a:pt x="1688592" y="404621"/>
                  </a:lnTo>
                  <a:lnTo>
                    <a:pt x="1686276" y="374417"/>
                  </a:lnTo>
                  <a:lnTo>
                    <a:pt x="1668242" y="315899"/>
                  </a:lnTo>
                  <a:lnTo>
                    <a:pt x="1633424" y="260423"/>
                  </a:lnTo>
                  <a:lnTo>
                    <a:pt x="1583128" y="208612"/>
                  </a:lnTo>
                  <a:lnTo>
                    <a:pt x="1552583" y="184277"/>
                  </a:lnTo>
                  <a:lnTo>
                    <a:pt x="1518659" y="161093"/>
                  </a:lnTo>
                  <a:lnTo>
                    <a:pt x="1481518" y="139138"/>
                  </a:lnTo>
                  <a:lnTo>
                    <a:pt x="1441323" y="118490"/>
                  </a:lnTo>
                  <a:lnTo>
                    <a:pt x="1398237" y="99228"/>
                  </a:lnTo>
                  <a:lnTo>
                    <a:pt x="1352424" y="81430"/>
                  </a:lnTo>
                  <a:lnTo>
                    <a:pt x="1304047" y="65173"/>
                  </a:lnTo>
                  <a:lnTo>
                    <a:pt x="1253268" y="50536"/>
                  </a:lnTo>
                  <a:lnTo>
                    <a:pt x="1200252" y="37597"/>
                  </a:lnTo>
                  <a:lnTo>
                    <a:pt x="1145161" y="26435"/>
                  </a:lnTo>
                  <a:lnTo>
                    <a:pt x="1088158" y="17126"/>
                  </a:lnTo>
                  <a:lnTo>
                    <a:pt x="1029407" y="9751"/>
                  </a:lnTo>
                  <a:lnTo>
                    <a:pt x="969071" y="4385"/>
                  </a:lnTo>
                  <a:lnTo>
                    <a:pt x="907313" y="1109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235451" y="4578095"/>
              <a:ext cx="1689100" cy="809625"/>
            </a:xfrm>
            <a:custGeom>
              <a:avLst/>
              <a:gdLst/>
              <a:ahLst/>
              <a:cxnLst/>
              <a:rect l="l" t="t" r="r" b="b"/>
              <a:pathLst>
                <a:path w="1689100" h="809625">
                  <a:moveTo>
                    <a:pt x="0" y="404621"/>
                  </a:moveTo>
                  <a:lnTo>
                    <a:pt x="9153" y="344817"/>
                  </a:lnTo>
                  <a:lnTo>
                    <a:pt x="35742" y="287742"/>
                  </a:lnTo>
                  <a:lnTo>
                    <a:pt x="78462" y="234020"/>
                  </a:lnTo>
                  <a:lnTo>
                    <a:pt x="136008" y="184277"/>
                  </a:lnTo>
                  <a:lnTo>
                    <a:pt x="169932" y="161093"/>
                  </a:lnTo>
                  <a:lnTo>
                    <a:pt x="207073" y="139138"/>
                  </a:lnTo>
                  <a:lnTo>
                    <a:pt x="247269" y="118490"/>
                  </a:lnTo>
                  <a:lnTo>
                    <a:pt x="290354" y="99228"/>
                  </a:lnTo>
                  <a:lnTo>
                    <a:pt x="336167" y="81430"/>
                  </a:lnTo>
                  <a:lnTo>
                    <a:pt x="384544" y="65173"/>
                  </a:lnTo>
                  <a:lnTo>
                    <a:pt x="435323" y="50536"/>
                  </a:lnTo>
                  <a:lnTo>
                    <a:pt x="488339" y="37597"/>
                  </a:lnTo>
                  <a:lnTo>
                    <a:pt x="543430" y="26435"/>
                  </a:lnTo>
                  <a:lnTo>
                    <a:pt x="600433" y="17126"/>
                  </a:lnTo>
                  <a:lnTo>
                    <a:pt x="659184" y="9751"/>
                  </a:lnTo>
                  <a:lnTo>
                    <a:pt x="719520" y="4385"/>
                  </a:lnTo>
                  <a:lnTo>
                    <a:pt x="781278" y="1109"/>
                  </a:lnTo>
                  <a:lnTo>
                    <a:pt x="844296" y="0"/>
                  </a:lnTo>
                  <a:lnTo>
                    <a:pt x="907313" y="1109"/>
                  </a:lnTo>
                  <a:lnTo>
                    <a:pt x="969071" y="4385"/>
                  </a:lnTo>
                  <a:lnTo>
                    <a:pt x="1029407" y="9751"/>
                  </a:lnTo>
                  <a:lnTo>
                    <a:pt x="1088158" y="17126"/>
                  </a:lnTo>
                  <a:lnTo>
                    <a:pt x="1145161" y="26435"/>
                  </a:lnTo>
                  <a:lnTo>
                    <a:pt x="1200252" y="37597"/>
                  </a:lnTo>
                  <a:lnTo>
                    <a:pt x="1253268" y="50536"/>
                  </a:lnTo>
                  <a:lnTo>
                    <a:pt x="1304047" y="65173"/>
                  </a:lnTo>
                  <a:lnTo>
                    <a:pt x="1352424" y="81430"/>
                  </a:lnTo>
                  <a:lnTo>
                    <a:pt x="1398237" y="99228"/>
                  </a:lnTo>
                  <a:lnTo>
                    <a:pt x="1441323" y="118490"/>
                  </a:lnTo>
                  <a:lnTo>
                    <a:pt x="1481518" y="139138"/>
                  </a:lnTo>
                  <a:lnTo>
                    <a:pt x="1518659" y="161093"/>
                  </a:lnTo>
                  <a:lnTo>
                    <a:pt x="1552583" y="184277"/>
                  </a:lnTo>
                  <a:lnTo>
                    <a:pt x="1583128" y="208612"/>
                  </a:lnTo>
                  <a:lnTo>
                    <a:pt x="1633424" y="260423"/>
                  </a:lnTo>
                  <a:lnTo>
                    <a:pt x="1668242" y="315899"/>
                  </a:lnTo>
                  <a:lnTo>
                    <a:pt x="1686276" y="374417"/>
                  </a:lnTo>
                  <a:lnTo>
                    <a:pt x="1688592" y="404621"/>
                  </a:lnTo>
                  <a:lnTo>
                    <a:pt x="1686276" y="434826"/>
                  </a:lnTo>
                  <a:lnTo>
                    <a:pt x="1668242" y="493344"/>
                  </a:lnTo>
                  <a:lnTo>
                    <a:pt x="1633424" y="548820"/>
                  </a:lnTo>
                  <a:lnTo>
                    <a:pt x="1583128" y="600631"/>
                  </a:lnTo>
                  <a:lnTo>
                    <a:pt x="1552583" y="624966"/>
                  </a:lnTo>
                  <a:lnTo>
                    <a:pt x="1518659" y="648150"/>
                  </a:lnTo>
                  <a:lnTo>
                    <a:pt x="1481518" y="670105"/>
                  </a:lnTo>
                  <a:lnTo>
                    <a:pt x="1441323" y="690752"/>
                  </a:lnTo>
                  <a:lnTo>
                    <a:pt x="1398237" y="710015"/>
                  </a:lnTo>
                  <a:lnTo>
                    <a:pt x="1352424" y="727813"/>
                  </a:lnTo>
                  <a:lnTo>
                    <a:pt x="1304047" y="744070"/>
                  </a:lnTo>
                  <a:lnTo>
                    <a:pt x="1253268" y="758707"/>
                  </a:lnTo>
                  <a:lnTo>
                    <a:pt x="1200252" y="771646"/>
                  </a:lnTo>
                  <a:lnTo>
                    <a:pt x="1145161" y="782808"/>
                  </a:lnTo>
                  <a:lnTo>
                    <a:pt x="1088158" y="792117"/>
                  </a:lnTo>
                  <a:lnTo>
                    <a:pt x="1029407" y="799492"/>
                  </a:lnTo>
                  <a:lnTo>
                    <a:pt x="969071" y="804858"/>
                  </a:lnTo>
                  <a:lnTo>
                    <a:pt x="907313" y="808134"/>
                  </a:lnTo>
                  <a:lnTo>
                    <a:pt x="844296" y="809243"/>
                  </a:lnTo>
                  <a:lnTo>
                    <a:pt x="781278" y="808134"/>
                  </a:lnTo>
                  <a:lnTo>
                    <a:pt x="719520" y="804858"/>
                  </a:lnTo>
                  <a:lnTo>
                    <a:pt x="659184" y="799492"/>
                  </a:lnTo>
                  <a:lnTo>
                    <a:pt x="600433" y="792117"/>
                  </a:lnTo>
                  <a:lnTo>
                    <a:pt x="543430" y="782808"/>
                  </a:lnTo>
                  <a:lnTo>
                    <a:pt x="488339" y="771646"/>
                  </a:lnTo>
                  <a:lnTo>
                    <a:pt x="435323" y="758707"/>
                  </a:lnTo>
                  <a:lnTo>
                    <a:pt x="384544" y="744070"/>
                  </a:lnTo>
                  <a:lnTo>
                    <a:pt x="336167" y="727813"/>
                  </a:lnTo>
                  <a:lnTo>
                    <a:pt x="290354" y="710015"/>
                  </a:lnTo>
                  <a:lnTo>
                    <a:pt x="247269" y="690752"/>
                  </a:lnTo>
                  <a:lnTo>
                    <a:pt x="207073" y="670105"/>
                  </a:lnTo>
                  <a:lnTo>
                    <a:pt x="169932" y="648150"/>
                  </a:lnTo>
                  <a:lnTo>
                    <a:pt x="136008" y="624966"/>
                  </a:lnTo>
                  <a:lnTo>
                    <a:pt x="105463" y="600631"/>
                  </a:lnTo>
                  <a:lnTo>
                    <a:pt x="55167" y="548820"/>
                  </a:lnTo>
                  <a:lnTo>
                    <a:pt x="20349" y="493344"/>
                  </a:lnTo>
                  <a:lnTo>
                    <a:pt x="2315" y="434826"/>
                  </a:lnTo>
                  <a:lnTo>
                    <a:pt x="0" y="40462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664077" y="4755642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就 绪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220" y="1572590"/>
            <a:ext cx="42906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solidFill>
                  <a:srgbClr val="173C5D"/>
                </a:solidFill>
              </a:rPr>
              <a:t>不</a:t>
            </a:r>
            <a:r>
              <a:rPr dirty="0" sz="2800" spc="-35">
                <a:solidFill>
                  <a:srgbClr val="173C5D"/>
                </a:solidFill>
              </a:rPr>
              <a:t>可</a:t>
            </a:r>
            <a:r>
              <a:rPr dirty="0" sz="2800" spc="-35">
                <a:solidFill>
                  <a:srgbClr val="173C5D"/>
                </a:solidFill>
              </a:rPr>
              <a:t>抢</a:t>
            </a:r>
            <a:r>
              <a:rPr dirty="0" sz="2800" spc="-35">
                <a:solidFill>
                  <a:srgbClr val="173C5D"/>
                </a:solidFill>
              </a:rPr>
              <a:t>占</a:t>
            </a:r>
            <a:r>
              <a:rPr dirty="0" sz="2800" spc="-35">
                <a:solidFill>
                  <a:srgbClr val="173C5D"/>
                </a:solidFill>
              </a:rPr>
              <a:t>的</a:t>
            </a:r>
            <a:r>
              <a:rPr dirty="0" sz="2800" spc="-35">
                <a:solidFill>
                  <a:srgbClr val="173C5D"/>
                </a:solidFill>
              </a:rPr>
              <a:t>优</a:t>
            </a:r>
            <a:r>
              <a:rPr dirty="0" sz="2800" spc="-35">
                <a:solidFill>
                  <a:srgbClr val="173C5D"/>
                </a:solidFill>
              </a:rPr>
              <a:t>先</a:t>
            </a:r>
            <a:r>
              <a:rPr dirty="0" sz="2800" spc="-35">
                <a:solidFill>
                  <a:srgbClr val="173C5D"/>
                </a:solidFill>
              </a:rPr>
              <a:t>数</a:t>
            </a:r>
            <a:r>
              <a:rPr dirty="0" sz="2800" spc="-35">
                <a:solidFill>
                  <a:srgbClr val="173C5D"/>
                </a:solidFill>
              </a:rPr>
              <a:t>调</a:t>
            </a:r>
            <a:r>
              <a:rPr dirty="0" sz="2800" spc="-35">
                <a:solidFill>
                  <a:srgbClr val="173C5D"/>
                </a:solidFill>
              </a:rPr>
              <a:t>度</a:t>
            </a:r>
            <a:r>
              <a:rPr dirty="0" sz="2800" spc="-35">
                <a:solidFill>
                  <a:srgbClr val="173C5D"/>
                </a:solidFill>
              </a:rPr>
              <a:t>算</a:t>
            </a:r>
            <a:r>
              <a:rPr dirty="0" sz="2800" spc="-50">
                <a:solidFill>
                  <a:srgbClr val="173C5D"/>
                </a:solidFill>
              </a:rPr>
              <a:t>法</a:t>
            </a:r>
            <a:endParaRPr sz="2800"/>
          </a:p>
        </p:txBody>
      </p:sp>
      <p:grpSp>
        <p:nvGrpSpPr>
          <p:cNvPr id="3" name="object 3" descr=""/>
          <p:cNvGrpSpPr/>
          <p:nvPr/>
        </p:nvGrpSpPr>
        <p:grpSpPr>
          <a:xfrm>
            <a:off x="5068633" y="2499169"/>
            <a:ext cx="2764155" cy="2028189"/>
            <a:chOff x="5068633" y="2499169"/>
            <a:chExt cx="2764155" cy="2028189"/>
          </a:xfrm>
        </p:grpSpPr>
        <p:sp>
          <p:nvSpPr>
            <p:cNvPr id="4" name="object 4" descr=""/>
            <p:cNvSpPr/>
            <p:nvPr/>
          </p:nvSpPr>
          <p:spPr>
            <a:xfrm>
              <a:off x="6470142" y="3123946"/>
              <a:ext cx="1362710" cy="1403350"/>
            </a:xfrm>
            <a:custGeom>
              <a:avLst/>
              <a:gdLst/>
              <a:ahLst/>
              <a:cxnLst/>
              <a:rect l="l" t="t" r="r" b="b"/>
              <a:pathLst>
                <a:path w="1362709" h="1403350">
                  <a:moveTo>
                    <a:pt x="1269201" y="1334329"/>
                  </a:moveTo>
                  <a:lnTo>
                    <a:pt x="1255522" y="1347596"/>
                  </a:lnTo>
                  <a:lnTo>
                    <a:pt x="1362456" y="1403095"/>
                  </a:lnTo>
                  <a:lnTo>
                    <a:pt x="1335960" y="1347977"/>
                  </a:lnTo>
                  <a:lnTo>
                    <a:pt x="1282446" y="1347977"/>
                  </a:lnTo>
                  <a:lnTo>
                    <a:pt x="1269201" y="1334329"/>
                  </a:lnTo>
                  <a:close/>
                </a:path>
                <a:path w="1362709" h="1403350">
                  <a:moveTo>
                    <a:pt x="1296537" y="1307818"/>
                  </a:moveTo>
                  <a:lnTo>
                    <a:pt x="1269201" y="1334329"/>
                  </a:lnTo>
                  <a:lnTo>
                    <a:pt x="1282446" y="1347977"/>
                  </a:lnTo>
                  <a:lnTo>
                    <a:pt x="1309751" y="1321434"/>
                  </a:lnTo>
                  <a:lnTo>
                    <a:pt x="1296537" y="1307818"/>
                  </a:lnTo>
                  <a:close/>
                </a:path>
                <a:path w="1362709" h="1403350">
                  <a:moveTo>
                    <a:pt x="1310259" y="1294510"/>
                  </a:moveTo>
                  <a:lnTo>
                    <a:pt x="1296537" y="1307818"/>
                  </a:lnTo>
                  <a:lnTo>
                    <a:pt x="1309751" y="1321434"/>
                  </a:lnTo>
                  <a:lnTo>
                    <a:pt x="1282446" y="1347977"/>
                  </a:lnTo>
                  <a:lnTo>
                    <a:pt x="1335960" y="1347977"/>
                  </a:lnTo>
                  <a:lnTo>
                    <a:pt x="1310259" y="1294510"/>
                  </a:lnTo>
                  <a:close/>
                </a:path>
                <a:path w="1362709" h="1403350">
                  <a:moveTo>
                    <a:pt x="27432" y="0"/>
                  </a:moveTo>
                  <a:lnTo>
                    <a:pt x="0" y="26415"/>
                  </a:lnTo>
                  <a:lnTo>
                    <a:pt x="1269201" y="1334329"/>
                  </a:lnTo>
                  <a:lnTo>
                    <a:pt x="1296537" y="130781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073396" y="2503932"/>
              <a:ext cx="1689100" cy="807720"/>
            </a:xfrm>
            <a:custGeom>
              <a:avLst/>
              <a:gdLst/>
              <a:ahLst/>
              <a:cxnLst/>
              <a:rect l="l" t="t" r="r" b="b"/>
              <a:pathLst>
                <a:path w="1689100" h="807720">
                  <a:moveTo>
                    <a:pt x="844295" y="0"/>
                  </a:moveTo>
                  <a:lnTo>
                    <a:pt x="781278" y="1107"/>
                  </a:lnTo>
                  <a:lnTo>
                    <a:pt x="719520" y="4379"/>
                  </a:lnTo>
                  <a:lnTo>
                    <a:pt x="659184" y="9736"/>
                  </a:lnTo>
                  <a:lnTo>
                    <a:pt x="600433" y="17101"/>
                  </a:lnTo>
                  <a:lnTo>
                    <a:pt x="543430" y="26395"/>
                  </a:lnTo>
                  <a:lnTo>
                    <a:pt x="488339" y="37541"/>
                  </a:lnTo>
                  <a:lnTo>
                    <a:pt x="435323" y="50459"/>
                  </a:lnTo>
                  <a:lnTo>
                    <a:pt x="384544" y="65072"/>
                  </a:lnTo>
                  <a:lnTo>
                    <a:pt x="336167" y="81302"/>
                  </a:lnTo>
                  <a:lnTo>
                    <a:pt x="290354" y="99071"/>
                  </a:lnTo>
                  <a:lnTo>
                    <a:pt x="247269" y="118300"/>
                  </a:lnTo>
                  <a:lnTo>
                    <a:pt x="207073" y="138911"/>
                  </a:lnTo>
                  <a:lnTo>
                    <a:pt x="169932" y="160827"/>
                  </a:lnTo>
                  <a:lnTo>
                    <a:pt x="136008" y="183968"/>
                  </a:lnTo>
                  <a:lnTo>
                    <a:pt x="105463" y="208258"/>
                  </a:lnTo>
                  <a:lnTo>
                    <a:pt x="55167" y="259968"/>
                  </a:lnTo>
                  <a:lnTo>
                    <a:pt x="20349" y="315331"/>
                  </a:lnTo>
                  <a:lnTo>
                    <a:pt x="2315" y="373723"/>
                  </a:lnTo>
                  <a:lnTo>
                    <a:pt x="0" y="403859"/>
                  </a:lnTo>
                  <a:lnTo>
                    <a:pt x="2315" y="433996"/>
                  </a:lnTo>
                  <a:lnTo>
                    <a:pt x="20349" y="492388"/>
                  </a:lnTo>
                  <a:lnTo>
                    <a:pt x="55167" y="547751"/>
                  </a:lnTo>
                  <a:lnTo>
                    <a:pt x="105463" y="599461"/>
                  </a:lnTo>
                  <a:lnTo>
                    <a:pt x="136008" y="623751"/>
                  </a:lnTo>
                  <a:lnTo>
                    <a:pt x="169932" y="646892"/>
                  </a:lnTo>
                  <a:lnTo>
                    <a:pt x="207073" y="668808"/>
                  </a:lnTo>
                  <a:lnTo>
                    <a:pt x="247268" y="689419"/>
                  </a:lnTo>
                  <a:lnTo>
                    <a:pt x="290354" y="708648"/>
                  </a:lnTo>
                  <a:lnTo>
                    <a:pt x="336167" y="726417"/>
                  </a:lnTo>
                  <a:lnTo>
                    <a:pt x="384544" y="742647"/>
                  </a:lnTo>
                  <a:lnTo>
                    <a:pt x="435323" y="757260"/>
                  </a:lnTo>
                  <a:lnTo>
                    <a:pt x="488339" y="770178"/>
                  </a:lnTo>
                  <a:lnTo>
                    <a:pt x="543430" y="781324"/>
                  </a:lnTo>
                  <a:lnTo>
                    <a:pt x="600433" y="790618"/>
                  </a:lnTo>
                  <a:lnTo>
                    <a:pt x="659184" y="797983"/>
                  </a:lnTo>
                  <a:lnTo>
                    <a:pt x="719520" y="803340"/>
                  </a:lnTo>
                  <a:lnTo>
                    <a:pt x="781278" y="806612"/>
                  </a:lnTo>
                  <a:lnTo>
                    <a:pt x="844295" y="807719"/>
                  </a:lnTo>
                  <a:lnTo>
                    <a:pt x="907313" y="806612"/>
                  </a:lnTo>
                  <a:lnTo>
                    <a:pt x="969071" y="803340"/>
                  </a:lnTo>
                  <a:lnTo>
                    <a:pt x="1029407" y="797983"/>
                  </a:lnTo>
                  <a:lnTo>
                    <a:pt x="1088158" y="790618"/>
                  </a:lnTo>
                  <a:lnTo>
                    <a:pt x="1145161" y="781324"/>
                  </a:lnTo>
                  <a:lnTo>
                    <a:pt x="1200252" y="770178"/>
                  </a:lnTo>
                  <a:lnTo>
                    <a:pt x="1253268" y="757260"/>
                  </a:lnTo>
                  <a:lnTo>
                    <a:pt x="1304047" y="742647"/>
                  </a:lnTo>
                  <a:lnTo>
                    <a:pt x="1352424" y="726417"/>
                  </a:lnTo>
                  <a:lnTo>
                    <a:pt x="1398237" y="708648"/>
                  </a:lnTo>
                  <a:lnTo>
                    <a:pt x="1441322" y="689419"/>
                  </a:lnTo>
                  <a:lnTo>
                    <a:pt x="1481518" y="668808"/>
                  </a:lnTo>
                  <a:lnTo>
                    <a:pt x="1518659" y="646892"/>
                  </a:lnTo>
                  <a:lnTo>
                    <a:pt x="1552583" y="623751"/>
                  </a:lnTo>
                  <a:lnTo>
                    <a:pt x="1583128" y="599461"/>
                  </a:lnTo>
                  <a:lnTo>
                    <a:pt x="1633424" y="547751"/>
                  </a:lnTo>
                  <a:lnTo>
                    <a:pt x="1668242" y="492388"/>
                  </a:lnTo>
                  <a:lnTo>
                    <a:pt x="1686276" y="433996"/>
                  </a:lnTo>
                  <a:lnTo>
                    <a:pt x="1688592" y="403859"/>
                  </a:lnTo>
                  <a:lnTo>
                    <a:pt x="1686276" y="373723"/>
                  </a:lnTo>
                  <a:lnTo>
                    <a:pt x="1668242" y="315331"/>
                  </a:lnTo>
                  <a:lnTo>
                    <a:pt x="1633424" y="259968"/>
                  </a:lnTo>
                  <a:lnTo>
                    <a:pt x="1583128" y="208258"/>
                  </a:lnTo>
                  <a:lnTo>
                    <a:pt x="1552583" y="183968"/>
                  </a:lnTo>
                  <a:lnTo>
                    <a:pt x="1518659" y="160827"/>
                  </a:lnTo>
                  <a:lnTo>
                    <a:pt x="1481518" y="138911"/>
                  </a:lnTo>
                  <a:lnTo>
                    <a:pt x="1441322" y="118300"/>
                  </a:lnTo>
                  <a:lnTo>
                    <a:pt x="1398237" y="99071"/>
                  </a:lnTo>
                  <a:lnTo>
                    <a:pt x="1352424" y="81302"/>
                  </a:lnTo>
                  <a:lnTo>
                    <a:pt x="1304047" y="65072"/>
                  </a:lnTo>
                  <a:lnTo>
                    <a:pt x="1253268" y="50459"/>
                  </a:lnTo>
                  <a:lnTo>
                    <a:pt x="1200252" y="37541"/>
                  </a:lnTo>
                  <a:lnTo>
                    <a:pt x="1145161" y="26395"/>
                  </a:lnTo>
                  <a:lnTo>
                    <a:pt x="1088158" y="17101"/>
                  </a:lnTo>
                  <a:lnTo>
                    <a:pt x="1029407" y="9736"/>
                  </a:lnTo>
                  <a:lnTo>
                    <a:pt x="969071" y="4379"/>
                  </a:lnTo>
                  <a:lnTo>
                    <a:pt x="907313" y="1107"/>
                  </a:lnTo>
                  <a:lnTo>
                    <a:pt x="84429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73396" y="2503932"/>
              <a:ext cx="1689100" cy="807720"/>
            </a:xfrm>
            <a:custGeom>
              <a:avLst/>
              <a:gdLst/>
              <a:ahLst/>
              <a:cxnLst/>
              <a:rect l="l" t="t" r="r" b="b"/>
              <a:pathLst>
                <a:path w="1689100" h="807720">
                  <a:moveTo>
                    <a:pt x="0" y="403859"/>
                  </a:moveTo>
                  <a:lnTo>
                    <a:pt x="9153" y="344188"/>
                  </a:lnTo>
                  <a:lnTo>
                    <a:pt x="35742" y="287232"/>
                  </a:lnTo>
                  <a:lnTo>
                    <a:pt x="78462" y="233617"/>
                  </a:lnTo>
                  <a:lnTo>
                    <a:pt x="136008" y="183968"/>
                  </a:lnTo>
                  <a:lnTo>
                    <a:pt x="169932" y="160827"/>
                  </a:lnTo>
                  <a:lnTo>
                    <a:pt x="207073" y="138911"/>
                  </a:lnTo>
                  <a:lnTo>
                    <a:pt x="247269" y="118300"/>
                  </a:lnTo>
                  <a:lnTo>
                    <a:pt x="290354" y="99071"/>
                  </a:lnTo>
                  <a:lnTo>
                    <a:pt x="336167" y="81302"/>
                  </a:lnTo>
                  <a:lnTo>
                    <a:pt x="384544" y="65072"/>
                  </a:lnTo>
                  <a:lnTo>
                    <a:pt x="435323" y="50459"/>
                  </a:lnTo>
                  <a:lnTo>
                    <a:pt x="488339" y="37541"/>
                  </a:lnTo>
                  <a:lnTo>
                    <a:pt x="543430" y="26395"/>
                  </a:lnTo>
                  <a:lnTo>
                    <a:pt x="600433" y="17101"/>
                  </a:lnTo>
                  <a:lnTo>
                    <a:pt x="659184" y="9736"/>
                  </a:lnTo>
                  <a:lnTo>
                    <a:pt x="719520" y="4379"/>
                  </a:lnTo>
                  <a:lnTo>
                    <a:pt x="781278" y="1107"/>
                  </a:lnTo>
                  <a:lnTo>
                    <a:pt x="844295" y="0"/>
                  </a:lnTo>
                  <a:lnTo>
                    <a:pt x="907313" y="1107"/>
                  </a:lnTo>
                  <a:lnTo>
                    <a:pt x="969071" y="4379"/>
                  </a:lnTo>
                  <a:lnTo>
                    <a:pt x="1029407" y="9736"/>
                  </a:lnTo>
                  <a:lnTo>
                    <a:pt x="1088158" y="17101"/>
                  </a:lnTo>
                  <a:lnTo>
                    <a:pt x="1145161" y="26395"/>
                  </a:lnTo>
                  <a:lnTo>
                    <a:pt x="1200252" y="37541"/>
                  </a:lnTo>
                  <a:lnTo>
                    <a:pt x="1253268" y="50459"/>
                  </a:lnTo>
                  <a:lnTo>
                    <a:pt x="1304047" y="65072"/>
                  </a:lnTo>
                  <a:lnTo>
                    <a:pt x="1352424" y="81302"/>
                  </a:lnTo>
                  <a:lnTo>
                    <a:pt x="1398237" y="99071"/>
                  </a:lnTo>
                  <a:lnTo>
                    <a:pt x="1441322" y="118300"/>
                  </a:lnTo>
                  <a:lnTo>
                    <a:pt x="1481518" y="138911"/>
                  </a:lnTo>
                  <a:lnTo>
                    <a:pt x="1518659" y="160827"/>
                  </a:lnTo>
                  <a:lnTo>
                    <a:pt x="1552583" y="183968"/>
                  </a:lnTo>
                  <a:lnTo>
                    <a:pt x="1583128" y="208258"/>
                  </a:lnTo>
                  <a:lnTo>
                    <a:pt x="1633424" y="259968"/>
                  </a:lnTo>
                  <a:lnTo>
                    <a:pt x="1668242" y="315331"/>
                  </a:lnTo>
                  <a:lnTo>
                    <a:pt x="1686276" y="373723"/>
                  </a:lnTo>
                  <a:lnTo>
                    <a:pt x="1688592" y="403859"/>
                  </a:lnTo>
                  <a:lnTo>
                    <a:pt x="1686276" y="433996"/>
                  </a:lnTo>
                  <a:lnTo>
                    <a:pt x="1668242" y="492388"/>
                  </a:lnTo>
                  <a:lnTo>
                    <a:pt x="1633424" y="547751"/>
                  </a:lnTo>
                  <a:lnTo>
                    <a:pt x="1583128" y="599461"/>
                  </a:lnTo>
                  <a:lnTo>
                    <a:pt x="1552583" y="623751"/>
                  </a:lnTo>
                  <a:lnTo>
                    <a:pt x="1518659" y="646892"/>
                  </a:lnTo>
                  <a:lnTo>
                    <a:pt x="1481518" y="668808"/>
                  </a:lnTo>
                  <a:lnTo>
                    <a:pt x="1441322" y="689419"/>
                  </a:lnTo>
                  <a:lnTo>
                    <a:pt x="1398237" y="708648"/>
                  </a:lnTo>
                  <a:lnTo>
                    <a:pt x="1352424" y="726417"/>
                  </a:lnTo>
                  <a:lnTo>
                    <a:pt x="1304047" y="742647"/>
                  </a:lnTo>
                  <a:lnTo>
                    <a:pt x="1253268" y="757260"/>
                  </a:lnTo>
                  <a:lnTo>
                    <a:pt x="1200252" y="770178"/>
                  </a:lnTo>
                  <a:lnTo>
                    <a:pt x="1145161" y="781324"/>
                  </a:lnTo>
                  <a:lnTo>
                    <a:pt x="1088158" y="790618"/>
                  </a:lnTo>
                  <a:lnTo>
                    <a:pt x="1029407" y="797983"/>
                  </a:lnTo>
                  <a:lnTo>
                    <a:pt x="969071" y="803340"/>
                  </a:lnTo>
                  <a:lnTo>
                    <a:pt x="907313" y="806612"/>
                  </a:lnTo>
                  <a:lnTo>
                    <a:pt x="844295" y="807719"/>
                  </a:lnTo>
                  <a:lnTo>
                    <a:pt x="781278" y="806612"/>
                  </a:lnTo>
                  <a:lnTo>
                    <a:pt x="719520" y="803340"/>
                  </a:lnTo>
                  <a:lnTo>
                    <a:pt x="659184" y="797983"/>
                  </a:lnTo>
                  <a:lnTo>
                    <a:pt x="600433" y="790618"/>
                  </a:lnTo>
                  <a:lnTo>
                    <a:pt x="543430" y="781324"/>
                  </a:lnTo>
                  <a:lnTo>
                    <a:pt x="488339" y="770178"/>
                  </a:lnTo>
                  <a:lnTo>
                    <a:pt x="435323" y="757260"/>
                  </a:lnTo>
                  <a:lnTo>
                    <a:pt x="384544" y="742647"/>
                  </a:lnTo>
                  <a:lnTo>
                    <a:pt x="336167" y="726417"/>
                  </a:lnTo>
                  <a:lnTo>
                    <a:pt x="290354" y="708648"/>
                  </a:lnTo>
                  <a:lnTo>
                    <a:pt x="247268" y="689419"/>
                  </a:lnTo>
                  <a:lnTo>
                    <a:pt x="207073" y="668808"/>
                  </a:lnTo>
                  <a:lnTo>
                    <a:pt x="169932" y="646892"/>
                  </a:lnTo>
                  <a:lnTo>
                    <a:pt x="136008" y="623751"/>
                  </a:lnTo>
                  <a:lnTo>
                    <a:pt x="105463" y="599461"/>
                  </a:lnTo>
                  <a:lnTo>
                    <a:pt x="55167" y="547751"/>
                  </a:lnTo>
                  <a:lnTo>
                    <a:pt x="20349" y="492388"/>
                  </a:lnTo>
                  <a:lnTo>
                    <a:pt x="2315" y="433996"/>
                  </a:lnTo>
                  <a:lnTo>
                    <a:pt x="0" y="4038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552059" y="2679649"/>
            <a:ext cx="81724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8475" algn="l"/>
              </a:tabLst>
            </a:pP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运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028059" y="3160013"/>
            <a:ext cx="3024505" cy="1838960"/>
          </a:xfrm>
          <a:custGeom>
            <a:avLst/>
            <a:gdLst/>
            <a:ahLst/>
            <a:cxnLst/>
            <a:rect l="l" t="t" r="r" b="b"/>
            <a:pathLst>
              <a:path w="3024504" h="1838960">
                <a:moveTo>
                  <a:pt x="1215263" y="0"/>
                </a:moveTo>
                <a:lnTo>
                  <a:pt x="1111504" y="61214"/>
                </a:lnTo>
                <a:lnTo>
                  <a:pt x="1125880" y="73736"/>
                </a:lnTo>
                <a:lnTo>
                  <a:pt x="0" y="1368298"/>
                </a:lnTo>
                <a:lnTo>
                  <a:pt x="28702" y="1393190"/>
                </a:lnTo>
                <a:lnTo>
                  <a:pt x="1154607" y="98717"/>
                </a:lnTo>
                <a:lnTo>
                  <a:pt x="1169035" y="111252"/>
                </a:lnTo>
                <a:lnTo>
                  <a:pt x="1190612" y="59309"/>
                </a:lnTo>
                <a:lnTo>
                  <a:pt x="1215263" y="0"/>
                </a:lnTo>
                <a:close/>
              </a:path>
              <a:path w="3024504" h="1838960">
                <a:moveTo>
                  <a:pt x="3024378" y="1796034"/>
                </a:moveTo>
                <a:lnTo>
                  <a:pt x="1018781" y="1781568"/>
                </a:lnTo>
                <a:lnTo>
                  <a:pt x="1018794" y="1781429"/>
                </a:lnTo>
                <a:lnTo>
                  <a:pt x="1018921" y="1762506"/>
                </a:lnTo>
                <a:lnTo>
                  <a:pt x="904367" y="1799844"/>
                </a:lnTo>
                <a:lnTo>
                  <a:pt x="1018413" y="1838706"/>
                </a:lnTo>
                <a:lnTo>
                  <a:pt x="1018527" y="1819668"/>
                </a:lnTo>
                <a:lnTo>
                  <a:pt x="3024124" y="1834134"/>
                </a:lnTo>
                <a:lnTo>
                  <a:pt x="3024378" y="1796034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194042" y="3486403"/>
            <a:ext cx="1043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等待事件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81320" y="5028438"/>
            <a:ext cx="1045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事件发生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80205" y="3431488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进程调度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040689" y="4533709"/>
            <a:ext cx="1698625" cy="819150"/>
            <a:chOff x="7040689" y="4533709"/>
            <a:chExt cx="1698625" cy="819150"/>
          </a:xfrm>
        </p:grpSpPr>
        <p:sp>
          <p:nvSpPr>
            <p:cNvPr id="13" name="object 13" descr=""/>
            <p:cNvSpPr/>
            <p:nvPr/>
          </p:nvSpPr>
          <p:spPr>
            <a:xfrm>
              <a:off x="7045452" y="4538471"/>
              <a:ext cx="1689100" cy="809625"/>
            </a:xfrm>
            <a:custGeom>
              <a:avLst/>
              <a:gdLst/>
              <a:ahLst/>
              <a:cxnLst/>
              <a:rect l="l" t="t" r="r" b="b"/>
              <a:pathLst>
                <a:path w="1689100" h="809625">
                  <a:moveTo>
                    <a:pt x="844296" y="0"/>
                  </a:moveTo>
                  <a:lnTo>
                    <a:pt x="781278" y="1109"/>
                  </a:lnTo>
                  <a:lnTo>
                    <a:pt x="719520" y="4385"/>
                  </a:lnTo>
                  <a:lnTo>
                    <a:pt x="659184" y="9751"/>
                  </a:lnTo>
                  <a:lnTo>
                    <a:pt x="600433" y="17126"/>
                  </a:lnTo>
                  <a:lnTo>
                    <a:pt x="543430" y="26435"/>
                  </a:lnTo>
                  <a:lnTo>
                    <a:pt x="488339" y="37597"/>
                  </a:lnTo>
                  <a:lnTo>
                    <a:pt x="435323" y="50536"/>
                  </a:lnTo>
                  <a:lnTo>
                    <a:pt x="384544" y="65173"/>
                  </a:lnTo>
                  <a:lnTo>
                    <a:pt x="336167" y="81430"/>
                  </a:lnTo>
                  <a:lnTo>
                    <a:pt x="290354" y="99228"/>
                  </a:lnTo>
                  <a:lnTo>
                    <a:pt x="247269" y="118491"/>
                  </a:lnTo>
                  <a:lnTo>
                    <a:pt x="207073" y="139138"/>
                  </a:lnTo>
                  <a:lnTo>
                    <a:pt x="169932" y="161093"/>
                  </a:lnTo>
                  <a:lnTo>
                    <a:pt x="136008" y="184277"/>
                  </a:lnTo>
                  <a:lnTo>
                    <a:pt x="105463" y="208612"/>
                  </a:lnTo>
                  <a:lnTo>
                    <a:pt x="55167" y="260423"/>
                  </a:lnTo>
                  <a:lnTo>
                    <a:pt x="20349" y="315899"/>
                  </a:lnTo>
                  <a:lnTo>
                    <a:pt x="2315" y="374417"/>
                  </a:lnTo>
                  <a:lnTo>
                    <a:pt x="0" y="404621"/>
                  </a:lnTo>
                  <a:lnTo>
                    <a:pt x="2315" y="434826"/>
                  </a:lnTo>
                  <a:lnTo>
                    <a:pt x="20349" y="493344"/>
                  </a:lnTo>
                  <a:lnTo>
                    <a:pt x="55167" y="548820"/>
                  </a:lnTo>
                  <a:lnTo>
                    <a:pt x="105463" y="600631"/>
                  </a:lnTo>
                  <a:lnTo>
                    <a:pt x="136008" y="624966"/>
                  </a:lnTo>
                  <a:lnTo>
                    <a:pt x="169932" y="648150"/>
                  </a:lnTo>
                  <a:lnTo>
                    <a:pt x="207073" y="670105"/>
                  </a:lnTo>
                  <a:lnTo>
                    <a:pt x="247268" y="690752"/>
                  </a:lnTo>
                  <a:lnTo>
                    <a:pt x="290354" y="710015"/>
                  </a:lnTo>
                  <a:lnTo>
                    <a:pt x="336167" y="727813"/>
                  </a:lnTo>
                  <a:lnTo>
                    <a:pt x="384544" y="744070"/>
                  </a:lnTo>
                  <a:lnTo>
                    <a:pt x="435323" y="758707"/>
                  </a:lnTo>
                  <a:lnTo>
                    <a:pt x="488339" y="771646"/>
                  </a:lnTo>
                  <a:lnTo>
                    <a:pt x="543430" y="782808"/>
                  </a:lnTo>
                  <a:lnTo>
                    <a:pt x="600433" y="792117"/>
                  </a:lnTo>
                  <a:lnTo>
                    <a:pt x="659184" y="799492"/>
                  </a:lnTo>
                  <a:lnTo>
                    <a:pt x="719520" y="804858"/>
                  </a:lnTo>
                  <a:lnTo>
                    <a:pt x="781278" y="808134"/>
                  </a:lnTo>
                  <a:lnTo>
                    <a:pt x="844296" y="809243"/>
                  </a:lnTo>
                  <a:lnTo>
                    <a:pt x="907313" y="808134"/>
                  </a:lnTo>
                  <a:lnTo>
                    <a:pt x="969071" y="804858"/>
                  </a:lnTo>
                  <a:lnTo>
                    <a:pt x="1029407" y="799492"/>
                  </a:lnTo>
                  <a:lnTo>
                    <a:pt x="1088158" y="792117"/>
                  </a:lnTo>
                  <a:lnTo>
                    <a:pt x="1145161" y="782808"/>
                  </a:lnTo>
                  <a:lnTo>
                    <a:pt x="1200252" y="771646"/>
                  </a:lnTo>
                  <a:lnTo>
                    <a:pt x="1253268" y="758707"/>
                  </a:lnTo>
                  <a:lnTo>
                    <a:pt x="1304047" y="744070"/>
                  </a:lnTo>
                  <a:lnTo>
                    <a:pt x="1352424" y="727813"/>
                  </a:lnTo>
                  <a:lnTo>
                    <a:pt x="1398237" y="710015"/>
                  </a:lnTo>
                  <a:lnTo>
                    <a:pt x="1441322" y="690752"/>
                  </a:lnTo>
                  <a:lnTo>
                    <a:pt x="1481518" y="670105"/>
                  </a:lnTo>
                  <a:lnTo>
                    <a:pt x="1518659" y="648150"/>
                  </a:lnTo>
                  <a:lnTo>
                    <a:pt x="1552583" y="624966"/>
                  </a:lnTo>
                  <a:lnTo>
                    <a:pt x="1583128" y="600631"/>
                  </a:lnTo>
                  <a:lnTo>
                    <a:pt x="1633424" y="548820"/>
                  </a:lnTo>
                  <a:lnTo>
                    <a:pt x="1668242" y="493344"/>
                  </a:lnTo>
                  <a:lnTo>
                    <a:pt x="1686276" y="434826"/>
                  </a:lnTo>
                  <a:lnTo>
                    <a:pt x="1688592" y="404621"/>
                  </a:lnTo>
                  <a:lnTo>
                    <a:pt x="1686276" y="374417"/>
                  </a:lnTo>
                  <a:lnTo>
                    <a:pt x="1668242" y="315899"/>
                  </a:lnTo>
                  <a:lnTo>
                    <a:pt x="1633424" y="260423"/>
                  </a:lnTo>
                  <a:lnTo>
                    <a:pt x="1583128" y="208612"/>
                  </a:lnTo>
                  <a:lnTo>
                    <a:pt x="1552583" y="184277"/>
                  </a:lnTo>
                  <a:lnTo>
                    <a:pt x="1518659" y="161093"/>
                  </a:lnTo>
                  <a:lnTo>
                    <a:pt x="1481518" y="139138"/>
                  </a:lnTo>
                  <a:lnTo>
                    <a:pt x="1441323" y="118491"/>
                  </a:lnTo>
                  <a:lnTo>
                    <a:pt x="1398237" y="99228"/>
                  </a:lnTo>
                  <a:lnTo>
                    <a:pt x="1352424" y="81430"/>
                  </a:lnTo>
                  <a:lnTo>
                    <a:pt x="1304047" y="65173"/>
                  </a:lnTo>
                  <a:lnTo>
                    <a:pt x="1253268" y="50536"/>
                  </a:lnTo>
                  <a:lnTo>
                    <a:pt x="1200252" y="37597"/>
                  </a:lnTo>
                  <a:lnTo>
                    <a:pt x="1145161" y="26435"/>
                  </a:lnTo>
                  <a:lnTo>
                    <a:pt x="1088158" y="17126"/>
                  </a:lnTo>
                  <a:lnTo>
                    <a:pt x="1029407" y="9751"/>
                  </a:lnTo>
                  <a:lnTo>
                    <a:pt x="969071" y="4385"/>
                  </a:lnTo>
                  <a:lnTo>
                    <a:pt x="907313" y="1109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045452" y="4538471"/>
              <a:ext cx="1689100" cy="809625"/>
            </a:xfrm>
            <a:custGeom>
              <a:avLst/>
              <a:gdLst/>
              <a:ahLst/>
              <a:cxnLst/>
              <a:rect l="l" t="t" r="r" b="b"/>
              <a:pathLst>
                <a:path w="1689100" h="809625">
                  <a:moveTo>
                    <a:pt x="0" y="404621"/>
                  </a:moveTo>
                  <a:lnTo>
                    <a:pt x="9153" y="344817"/>
                  </a:lnTo>
                  <a:lnTo>
                    <a:pt x="35742" y="287742"/>
                  </a:lnTo>
                  <a:lnTo>
                    <a:pt x="78462" y="234020"/>
                  </a:lnTo>
                  <a:lnTo>
                    <a:pt x="136008" y="184277"/>
                  </a:lnTo>
                  <a:lnTo>
                    <a:pt x="169932" y="161093"/>
                  </a:lnTo>
                  <a:lnTo>
                    <a:pt x="207073" y="139138"/>
                  </a:lnTo>
                  <a:lnTo>
                    <a:pt x="247269" y="118491"/>
                  </a:lnTo>
                  <a:lnTo>
                    <a:pt x="290354" y="99228"/>
                  </a:lnTo>
                  <a:lnTo>
                    <a:pt x="336167" y="81430"/>
                  </a:lnTo>
                  <a:lnTo>
                    <a:pt x="384544" y="65173"/>
                  </a:lnTo>
                  <a:lnTo>
                    <a:pt x="435323" y="50536"/>
                  </a:lnTo>
                  <a:lnTo>
                    <a:pt x="488339" y="37597"/>
                  </a:lnTo>
                  <a:lnTo>
                    <a:pt x="543430" y="26435"/>
                  </a:lnTo>
                  <a:lnTo>
                    <a:pt x="600433" y="17126"/>
                  </a:lnTo>
                  <a:lnTo>
                    <a:pt x="659184" y="9751"/>
                  </a:lnTo>
                  <a:lnTo>
                    <a:pt x="719520" y="4385"/>
                  </a:lnTo>
                  <a:lnTo>
                    <a:pt x="781278" y="1109"/>
                  </a:lnTo>
                  <a:lnTo>
                    <a:pt x="844296" y="0"/>
                  </a:lnTo>
                  <a:lnTo>
                    <a:pt x="907313" y="1109"/>
                  </a:lnTo>
                  <a:lnTo>
                    <a:pt x="969071" y="4385"/>
                  </a:lnTo>
                  <a:lnTo>
                    <a:pt x="1029407" y="9751"/>
                  </a:lnTo>
                  <a:lnTo>
                    <a:pt x="1088158" y="17126"/>
                  </a:lnTo>
                  <a:lnTo>
                    <a:pt x="1145161" y="26435"/>
                  </a:lnTo>
                  <a:lnTo>
                    <a:pt x="1200252" y="37597"/>
                  </a:lnTo>
                  <a:lnTo>
                    <a:pt x="1253268" y="50536"/>
                  </a:lnTo>
                  <a:lnTo>
                    <a:pt x="1304047" y="65173"/>
                  </a:lnTo>
                  <a:lnTo>
                    <a:pt x="1352424" y="81430"/>
                  </a:lnTo>
                  <a:lnTo>
                    <a:pt x="1398237" y="99228"/>
                  </a:lnTo>
                  <a:lnTo>
                    <a:pt x="1441323" y="118491"/>
                  </a:lnTo>
                  <a:lnTo>
                    <a:pt x="1481518" y="139138"/>
                  </a:lnTo>
                  <a:lnTo>
                    <a:pt x="1518659" y="161093"/>
                  </a:lnTo>
                  <a:lnTo>
                    <a:pt x="1552583" y="184277"/>
                  </a:lnTo>
                  <a:lnTo>
                    <a:pt x="1583128" y="208612"/>
                  </a:lnTo>
                  <a:lnTo>
                    <a:pt x="1633424" y="260423"/>
                  </a:lnTo>
                  <a:lnTo>
                    <a:pt x="1668242" y="315899"/>
                  </a:lnTo>
                  <a:lnTo>
                    <a:pt x="1686276" y="374417"/>
                  </a:lnTo>
                  <a:lnTo>
                    <a:pt x="1688592" y="404621"/>
                  </a:lnTo>
                  <a:lnTo>
                    <a:pt x="1686276" y="434826"/>
                  </a:lnTo>
                  <a:lnTo>
                    <a:pt x="1668242" y="493344"/>
                  </a:lnTo>
                  <a:lnTo>
                    <a:pt x="1633424" y="548820"/>
                  </a:lnTo>
                  <a:lnTo>
                    <a:pt x="1583128" y="600631"/>
                  </a:lnTo>
                  <a:lnTo>
                    <a:pt x="1552583" y="624966"/>
                  </a:lnTo>
                  <a:lnTo>
                    <a:pt x="1518659" y="648150"/>
                  </a:lnTo>
                  <a:lnTo>
                    <a:pt x="1481518" y="670105"/>
                  </a:lnTo>
                  <a:lnTo>
                    <a:pt x="1441322" y="690752"/>
                  </a:lnTo>
                  <a:lnTo>
                    <a:pt x="1398237" y="710015"/>
                  </a:lnTo>
                  <a:lnTo>
                    <a:pt x="1352424" y="727813"/>
                  </a:lnTo>
                  <a:lnTo>
                    <a:pt x="1304047" y="744070"/>
                  </a:lnTo>
                  <a:lnTo>
                    <a:pt x="1253268" y="758707"/>
                  </a:lnTo>
                  <a:lnTo>
                    <a:pt x="1200252" y="771646"/>
                  </a:lnTo>
                  <a:lnTo>
                    <a:pt x="1145161" y="782808"/>
                  </a:lnTo>
                  <a:lnTo>
                    <a:pt x="1088158" y="792117"/>
                  </a:lnTo>
                  <a:lnTo>
                    <a:pt x="1029407" y="799492"/>
                  </a:lnTo>
                  <a:lnTo>
                    <a:pt x="969071" y="804858"/>
                  </a:lnTo>
                  <a:lnTo>
                    <a:pt x="907313" y="808134"/>
                  </a:lnTo>
                  <a:lnTo>
                    <a:pt x="844296" y="809243"/>
                  </a:lnTo>
                  <a:lnTo>
                    <a:pt x="781278" y="808134"/>
                  </a:lnTo>
                  <a:lnTo>
                    <a:pt x="719520" y="804858"/>
                  </a:lnTo>
                  <a:lnTo>
                    <a:pt x="659184" y="799492"/>
                  </a:lnTo>
                  <a:lnTo>
                    <a:pt x="600433" y="792117"/>
                  </a:lnTo>
                  <a:lnTo>
                    <a:pt x="543430" y="782808"/>
                  </a:lnTo>
                  <a:lnTo>
                    <a:pt x="488339" y="771646"/>
                  </a:lnTo>
                  <a:lnTo>
                    <a:pt x="435323" y="758707"/>
                  </a:lnTo>
                  <a:lnTo>
                    <a:pt x="384544" y="744070"/>
                  </a:lnTo>
                  <a:lnTo>
                    <a:pt x="336167" y="727813"/>
                  </a:lnTo>
                  <a:lnTo>
                    <a:pt x="290354" y="710015"/>
                  </a:lnTo>
                  <a:lnTo>
                    <a:pt x="247268" y="690752"/>
                  </a:lnTo>
                  <a:lnTo>
                    <a:pt x="207073" y="670105"/>
                  </a:lnTo>
                  <a:lnTo>
                    <a:pt x="169932" y="648150"/>
                  </a:lnTo>
                  <a:lnTo>
                    <a:pt x="136008" y="624966"/>
                  </a:lnTo>
                  <a:lnTo>
                    <a:pt x="105463" y="600631"/>
                  </a:lnTo>
                  <a:lnTo>
                    <a:pt x="55167" y="548820"/>
                  </a:lnTo>
                  <a:lnTo>
                    <a:pt x="20349" y="493344"/>
                  </a:lnTo>
                  <a:lnTo>
                    <a:pt x="2315" y="434826"/>
                  </a:lnTo>
                  <a:lnTo>
                    <a:pt x="0" y="40462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524750" y="4716017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等 待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262884" y="4533900"/>
            <a:ext cx="1697989" cy="818515"/>
            <a:chOff x="3262884" y="4533900"/>
            <a:chExt cx="1697989" cy="818515"/>
          </a:xfrm>
        </p:grpSpPr>
        <p:sp>
          <p:nvSpPr>
            <p:cNvPr id="17" name="object 17" descr=""/>
            <p:cNvSpPr/>
            <p:nvPr/>
          </p:nvSpPr>
          <p:spPr>
            <a:xfrm>
              <a:off x="3267456" y="4538472"/>
              <a:ext cx="1689100" cy="809625"/>
            </a:xfrm>
            <a:custGeom>
              <a:avLst/>
              <a:gdLst/>
              <a:ahLst/>
              <a:cxnLst/>
              <a:rect l="l" t="t" r="r" b="b"/>
              <a:pathLst>
                <a:path w="1689100" h="809625">
                  <a:moveTo>
                    <a:pt x="844296" y="0"/>
                  </a:moveTo>
                  <a:lnTo>
                    <a:pt x="781278" y="1109"/>
                  </a:lnTo>
                  <a:lnTo>
                    <a:pt x="719520" y="4385"/>
                  </a:lnTo>
                  <a:lnTo>
                    <a:pt x="659184" y="9751"/>
                  </a:lnTo>
                  <a:lnTo>
                    <a:pt x="600433" y="17126"/>
                  </a:lnTo>
                  <a:lnTo>
                    <a:pt x="543430" y="26435"/>
                  </a:lnTo>
                  <a:lnTo>
                    <a:pt x="488339" y="37597"/>
                  </a:lnTo>
                  <a:lnTo>
                    <a:pt x="435323" y="50536"/>
                  </a:lnTo>
                  <a:lnTo>
                    <a:pt x="384544" y="65173"/>
                  </a:lnTo>
                  <a:lnTo>
                    <a:pt x="336167" y="81430"/>
                  </a:lnTo>
                  <a:lnTo>
                    <a:pt x="290354" y="99228"/>
                  </a:lnTo>
                  <a:lnTo>
                    <a:pt x="247269" y="118491"/>
                  </a:lnTo>
                  <a:lnTo>
                    <a:pt x="207073" y="139138"/>
                  </a:lnTo>
                  <a:lnTo>
                    <a:pt x="169932" y="161093"/>
                  </a:lnTo>
                  <a:lnTo>
                    <a:pt x="136008" y="184277"/>
                  </a:lnTo>
                  <a:lnTo>
                    <a:pt x="105463" y="208612"/>
                  </a:lnTo>
                  <a:lnTo>
                    <a:pt x="55167" y="260423"/>
                  </a:lnTo>
                  <a:lnTo>
                    <a:pt x="20349" y="315899"/>
                  </a:lnTo>
                  <a:lnTo>
                    <a:pt x="2315" y="374417"/>
                  </a:lnTo>
                  <a:lnTo>
                    <a:pt x="0" y="404621"/>
                  </a:lnTo>
                  <a:lnTo>
                    <a:pt x="2315" y="434826"/>
                  </a:lnTo>
                  <a:lnTo>
                    <a:pt x="20349" y="493344"/>
                  </a:lnTo>
                  <a:lnTo>
                    <a:pt x="55167" y="548820"/>
                  </a:lnTo>
                  <a:lnTo>
                    <a:pt x="105463" y="600631"/>
                  </a:lnTo>
                  <a:lnTo>
                    <a:pt x="136008" y="624966"/>
                  </a:lnTo>
                  <a:lnTo>
                    <a:pt x="169932" y="648150"/>
                  </a:lnTo>
                  <a:lnTo>
                    <a:pt x="207073" y="670105"/>
                  </a:lnTo>
                  <a:lnTo>
                    <a:pt x="247269" y="690752"/>
                  </a:lnTo>
                  <a:lnTo>
                    <a:pt x="290354" y="710015"/>
                  </a:lnTo>
                  <a:lnTo>
                    <a:pt x="336167" y="727813"/>
                  </a:lnTo>
                  <a:lnTo>
                    <a:pt x="384544" y="744070"/>
                  </a:lnTo>
                  <a:lnTo>
                    <a:pt x="435323" y="758707"/>
                  </a:lnTo>
                  <a:lnTo>
                    <a:pt x="488339" y="771646"/>
                  </a:lnTo>
                  <a:lnTo>
                    <a:pt x="543430" y="782808"/>
                  </a:lnTo>
                  <a:lnTo>
                    <a:pt x="600433" y="792117"/>
                  </a:lnTo>
                  <a:lnTo>
                    <a:pt x="659184" y="799492"/>
                  </a:lnTo>
                  <a:lnTo>
                    <a:pt x="719520" y="804858"/>
                  </a:lnTo>
                  <a:lnTo>
                    <a:pt x="781278" y="808134"/>
                  </a:lnTo>
                  <a:lnTo>
                    <a:pt x="844296" y="809243"/>
                  </a:lnTo>
                  <a:lnTo>
                    <a:pt x="907313" y="808134"/>
                  </a:lnTo>
                  <a:lnTo>
                    <a:pt x="969071" y="804858"/>
                  </a:lnTo>
                  <a:lnTo>
                    <a:pt x="1029407" y="799492"/>
                  </a:lnTo>
                  <a:lnTo>
                    <a:pt x="1088158" y="792117"/>
                  </a:lnTo>
                  <a:lnTo>
                    <a:pt x="1145161" y="782808"/>
                  </a:lnTo>
                  <a:lnTo>
                    <a:pt x="1200252" y="771646"/>
                  </a:lnTo>
                  <a:lnTo>
                    <a:pt x="1253268" y="758707"/>
                  </a:lnTo>
                  <a:lnTo>
                    <a:pt x="1304047" y="744070"/>
                  </a:lnTo>
                  <a:lnTo>
                    <a:pt x="1352424" y="727813"/>
                  </a:lnTo>
                  <a:lnTo>
                    <a:pt x="1398237" y="710015"/>
                  </a:lnTo>
                  <a:lnTo>
                    <a:pt x="1441323" y="690752"/>
                  </a:lnTo>
                  <a:lnTo>
                    <a:pt x="1481518" y="670105"/>
                  </a:lnTo>
                  <a:lnTo>
                    <a:pt x="1518659" y="648150"/>
                  </a:lnTo>
                  <a:lnTo>
                    <a:pt x="1552583" y="624966"/>
                  </a:lnTo>
                  <a:lnTo>
                    <a:pt x="1583128" y="600631"/>
                  </a:lnTo>
                  <a:lnTo>
                    <a:pt x="1633424" y="548820"/>
                  </a:lnTo>
                  <a:lnTo>
                    <a:pt x="1668242" y="493344"/>
                  </a:lnTo>
                  <a:lnTo>
                    <a:pt x="1686276" y="434826"/>
                  </a:lnTo>
                  <a:lnTo>
                    <a:pt x="1688592" y="404621"/>
                  </a:lnTo>
                  <a:lnTo>
                    <a:pt x="1686276" y="374417"/>
                  </a:lnTo>
                  <a:lnTo>
                    <a:pt x="1668242" y="315899"/>
                  </a:lnTo>
                  <a:lnTo>
                    <a:pt x="1633424" y="260423"/>
                  </a:lnTo>
                  <a:lnTo>
                    <a:pt x="1583128" y="208612"/>
                  </a:lnTo>
                  <a:lnTo>
                    <a:pt x="1552583" y="184277"/>
                  </a:lnTo>
                  <a:lnTo>
                    <a:pt x="1518659" y="161093"/>
                  </a:lnTo>
                  <a:lnTo>
                    <a:pt x="1481518" y="139138"/>
                  </a:lnTo>
                  <a:lnTo>
                    <a:pt x="1441323" y="118491"/>
                  </a:lnTo>
                  <a:lnTo>
                    <a:pt x="1398237" y="99228"/>
                  </a:lnTo>
                  <a:lnTo>
                    <a:pt x="1352424" y="81430"/>
                  </a:lnTo>
                  <a:lnTo>
                    <a:pt x="1304047" y="65173"/>
                  </a:lnTo>
                  <a:lnTo>
                    <a:pt x="1253268" y="50536"/>
                  </a:lnTo>
                  <a:lnTo>
                    <a:pt x="1200252" y="37597"/>
                  </a:lnTo>
                  <a:lnTo>
                    <a:pt x="1145161" y="26435"/>
                  </a:lnTo>
                  <a:lnTo>
                    <a:pt x="1088158" y="17126"/>
                  </a:lnTo>
                  <a:lnTo>
                    <a:pt x="1029407" y="9751"/>
                  </a:lnTo>
                  <a:lnTo>
                    <a:pt x="969071" y="4385"/>
                  </a:lnTo>
                  <a:lnTo>
                    <a:pt x="907313" y="1109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267456" y="4538472"/>
              <a:ext cx="1689100" cy="809625"/>
            </a:xfrm>
            <a:custGeom>
              <a:avLst/>
              <a:gdLst/>
              <a:ahLst/>
              <a:cxnLst/>
              <a:rect l="l" t="t" r="r" b="b"/>
              <a:pathLst>
                <a:path w="1689100" h="809625">
                  <a:moveTo>
                    <a:pt x="0" y="404621"/>
                  </a:moveTo>
                  <a:lnTo>
                    <a:pt x="9153" y="344817"/>
                  </a:lnTo>
                  <a:lnTo>
                    <a:pt x="35742" y="287742"/>
                  </a:lnTo>
                  <a:lnTo>
                    <a:pt x="78462" y="234020"/>
                  </a:lnTo>
                  <a:lnTo>
                    <a:pt x="136008" y="184277"/>
                  </a:lnTo>
                  <a:lnTo>
                    <a:pt x="169932" y="161093"/>
                  </a:lnTo>
                  <a:lnTo>
                    <a:pt x="207073" y="139138"/>
                  </a:lnTo>
                  <a:lnTo>
                    <a:pt x="247269" y="118491"/>
                  </a:lnTo>
                  <a:lnTo>
                    <a:pt x="290354" y="99228"/>
                  </a:lnTo>
                  <a:lnTo>
                    <a:pt x="336167" y="81430"/>
                  </a:lnTo>
                  <a:lnTo>
                    <a:pt x="384544" y="65173"/>
                  </a:lnTo>
                  <a:lnTo>
                    <a:pt x="435323" y="50536"/>
                  </a:lnTo>
                  <a:lnTo>
                    <a:pt x="488339" y="37597"/>
                  </a:lnTo>
                  <a:lnTo>
                    <a:pt x="543430" y="26435"/>
                  </a:lnTo>
                  <a:lnTo>
                    <a:pt x="600433" y="17126"/>
                  </a:lnTo>
                  <a:lnTo>
                    <a:pt x="659184" y="9751"/>
                  </a:lnTo>
                  <a:lnTo>
                    <a:pt x="719520" y="4385"/>
                  </a:lnTo>
                  <a:lnTo>
                    <a:pt x="781278" y="1109"/>
                  </a:lnTo>
                  <a:lnTo>
                    <a:pt x="844296" y="0"/>
                  </a:lnTo>
                  <a:lnTo>
                    <a:pt x="907313" y="1109"/>
                  </a:lnTo>
                  <a:lnTo>
                    <a:pt x="969071" y="4385"/>
                  </a:lnTo>
                  <a:lnTo>
                    <a:pt x="1029407" y="9751"/>
                  </a:lnTo>
                  <a:lnTo>
                    <a:pt x="1088158" y="17126"/>
                  </a:lnTo>
                  <a:lnTo>
                    <a:pt x="1145161" y="26435"/>
                  </a:lnTo>
                  <a:lnTo>
                    <a:pt x="1200252" y="37597"/>
                  </a:lnTo>
                  <a:lnTo>
                    <a:pt x="1253268" y="50536"/>
                  </a:lnTo>
                  <a:lnTo>
                    <a:pt x="1304047" y="65173"/>
                  </a:lnTo>
                  <a:lnTo>
                    <a:pt x="1352424" y="81430"/>
                  </a:lnTo>
                  <a:lnTo>
                    <a:pt x="1398237" y="99228"/>
                  </a:lnTo>
                  <a:lnTo>
                    <a:pt x="1441323" y="118491"/>
                  </a:lnTo>
                  <a:lnTo>
                    <a:pt x="1481518" y="139138"/>
                  </a:lnTo>
                  <a:lnTo>
                    <a:pt x="1518659" y="161093"/>
                  </a:lnTo>
                  <a:lnTo>
                    <a:pt x="1552583" y="184277"/>
                  </a:lnTo>
                  <a:lnTo>
                    <a:pt x="1583128" y="208612"/>
                  </a:lnTo>
                  <a:lnTo>
                    <a:pt x="1633424" y="260423"/>
                  </a:lnTo>
                  <a:lnTo>
                    <a:pt x="1668242" y="315899"/>
                  </a:lnTo>
                  <a:lnTo>
                    <a:pt x="1686276" y="374417"/>
                  </a:lnTo>
                  <a:lnTo>
                    <a:pt x="1688592" y="404621"/>
                  </a:lnTo>
                  <a:lnTo>
                    <a:pt x="1686276" y="434826"/>
                  </a:lnTo>
                  <a:lnTo>
                    <a:pt x="1668242" y="493344"/>
                  </a:lnTo>
                  <a:lnTo>
                    <a:pt x="1633424" y="548820"/>
                  </a:lnTo>
                  <a:lnTo>
                    <a:pt x="1583128" y="600631"/>
                  </a:lnTo>
                  <a:lnTo>
                    <a:pt x="1552583" y="624966"/>
                  </a:lnTo>
                  <a:lnTo>
                    <a:pt x="1518659" y="648150"/>
                  </a:lnTo>
                  <a:lnTo>
                    <a:pt x="1481518" y="670105"/>
                  </a:lnTo>
                  <a:lnTo>
                    <a:pt x="1441323" y="690752"/>
                  </a:lnTo>
                  <a:lnTo>
                    <a:pt x="1398237" y="710015"/>
                  </a:lnTo>
                  <a:lnTo>
                    <a:pt x="1352424" y="727813"/>
                  </a:lnTo>
                  <a:lnTo>
                    <a:pt x="1304047" y="744070"/>
                  </a:lnTo>
                  <a:lnTo>
                    <a:pt x="1253268" y="758707"/>
                  </a:lnTo>
                  <a:lnTo>
                    <a:pt x="1200252" y="771646"/>
                  </a:lnTo>
                  <a:lnTo>
                    <a:pt x="1145161" y="782808"/>
                  </a:lnTo>
                  <a:lnTo>
                    <a:pt x="1088158" y="792117"/>
                  </a:lnTo>
                  <a:lnTo>
                    <a:pt x="1029407" y="799492"/>
                  </a:lnTo>
                  <a:lnTo>
                    <a:pt x="969071" y="804858"/>
                  </a:lnTo>
                  <a:lnTo>
                    <a:pt x="907313" y="808134"/>
                  </a:lnTo>
                  <a:lnTo>
                    <a:pt x="844296" y="809243"/>
                  </a:lnTo>
                  <a:lnTo>
                    <a:pt x="781278" y="808134"/>
                  </a:lnTo>
                  <a:lnTo>
                    <a:pt x="719520" y="804858"/>
                  </a:lnTo>
                  <a:lnTo>
                    <a:pt x="659184" y="799492"/>
                  </a:lnTo>
                  <a:lnTo>
                    <a:pt x="600433" y="792117"/>
                  </a:lnTo>
                  <a:lnTo>
                    <a:pt x="543430" y="782808"/>
                  </a:lnTo>
                  <a:lnTo>
                    <a:pt x="488339" y="771646"/>
                  </a:lnTo>
                  <a:lnTo>
                    <a:pt x="435323" y="758707"/>
                  </a:lnTo>
                  <a:lnTo>
                    <a:pt x="384544" y="744070"/>
                  </a:lnTo>
                  <a:lnTo>
                    <a:pt x="336167" y="727813"/>
                  </a:lnTo>
                  <a:lnTo>
                    <a:pt x="290354" y="710015"/>
                  </a:lnTo>
                  <a:lnTo>
                    <a:pt x="247269" y="690752"/>
                  </a:lnTo>
                  <a:lnTo>
                    <a:pt x="207073" y="670105"/>
                  </a:lnTo>
                  <a:lnTo>
                    <a:pt x="169932" y="648150"/>
                  </a:lnTo>
                  <a:lnTo>
                    <a:pt x="136008" y="624966"/>
                  </a:lnTo>
                  <a:lnTo>
                    <a:pt x="105463" y="600631"/>
                  </a:lnTo>
                  <a:lnTo>
                    <a:pt x="55167" y="548820"/>
                  </a:lnTo>
                  <a:lnTo>
                    <a:pt x="20349" y="493344"/>
                  </a:lnTo>
                  <a:lnTo>
                    <a:pt x="2315" y="434826"/>
                  </a:lnTo>
                  <a:lnTo>
                    <a:pt x="0" y="40462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695827" y="4716017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就 绪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32577" y="2118232"/>
            <a:ext cx="2178050" cy="750570"/>
            <a:chOff x="5632577" y="2118232"/>
            <a:chExt cx="2178050" cy="750570"/>
          </a:xfrm>
        </p:grpSpPr>
        <p:sp>
          <p:nvSpPr>
            <p:cNvPr id="3" name="object 3" descr=""/>
            <p:cNvSpPr/>
            <p:nvPr/>
          </p:nvSpPr>
          <p:spPr>
            <a:xfrm>
              <a:off x="5647182" y="2132837"/>
              <a:ext cx="2148840" cy="721360"/>
            </a:xfrm>
            <a:custGeom>
              <a:avLst/>
              <a:gdLst/>
              <a:ahLst/>
              <a:cxnLst/>
              <a:rect l="l" t="t" r="r" b="b"/>
              <a:pathLst>
                <a:path w="2148840" h="721360">
                  <a:moveTo>
                    <a:pt x="1074419" y="0"/>
                  </a:moveTo>
                  <a:lnTo>
                    <a:pt x="1006476" y="709"/>
                  </a:lnTo>
                  <a:lnTo>
                    <a:pt x="939655" y="2809"/>
                  </a:lnTo>
                  <a:lnTo>
                    <a:pt x="874082" y="6256"/>
                  </a:lnTo>
                  <a:lnTo>
                    <a:pt x="809883" y="11010"/>
                  </a:lnTo>
                  <a:lnTo>
                    <a:pt x="747184" y="17028"/>
                  </a:lnTo>
                  <a:lnTo>
                    <a:pt x="686112" y="24266"/>
                  </a:lnTo>
                  <a:lnTo>
                    <a:pt x="626791" y="32684"/>
                  </a:lnTo>
                  <a:lnTo>
                    <a:pt x="569348" y="42239"/>
                  </a:lnTo>
                  <a:lnTo>
                    <a:pt x="513908" y="52888"/>
                  </a:lnTo>
                  <a:lnTo>
                    <a:pt x="460598" y="64589"/>
                  </a:lnTo>
                  <a:lnTo>
                    <a:pt x="409544" y="77301"/>
                  </a:lnTo>
                  <a:lnTo>
                    <a:pt x="360871" y="90980"/>
                  </a:lnTo>
                  <a:lnTo>
                    <a:pt x="314705" y="105584"/>
                  </a:lnTo>
                  <a:lnTo>
                    <a:pt x="271173" y="121072"/>
                  </a:lnTo>
                  <a:lnTo>
                    <a:pt x="230400" y="137400"/>
                  </a:lnTo>
                  <a:lnTo>
                    <a:pt x="192511" y="154528"/>
                  </a:lnTo>
                  <a:lnTo>
                    <a:pt x="157634" y="172411"/>
                  </a:lnTo>
                  <a:lnTo>
                    <a:pt x="97415" y="210279"/>
                  </a:lnTo>
                  <a:lnTo>
                    <a:pt x="50750" y="250664"/>
                  </a:lnTo>
                  <a:lnTo>
                    <a:pt x="18648" y="293229"/>
                  </a:lnTo>
                  <a:lnTo>
                    <a:pt x="2113" y="337637"/>
                  </a:lnTo>
                  <a:lnTo>
                    <a:pt x="0" y="360425"/>
                  </a:lnTo>
                  <a:lnTo>
                    <a:pt x="2113" y="383214"/>
                  </a:lnTo>
                  <a:lnTo>
                    <a:pt x="18648" y="427622"/>
                  </a:lnTo>
                  <a:lnTo>
                    <a:pt x="50750" y="470187"/>
                  </a:lnTo>
                  <a:lnTo>
                    <a:pt x="97415" y="510572"/>
                  </a:lnTo>
                  <a:lnTo>
                    <a:pt x="157634" y="548440"/>
                  </a:lnTo>
                  <a:lnTo>
                    <a:pt x="192511" y="566323"/>
                  </a:lnTo>
                  <a:lnTo>
                    <a:pt x="230400" y="583451"/>
                  </a:lnTo>
                  <a:lnTo>
                    <a:pt x="271173" y="599779"/>
                  </a:lnTo>
                  <a:lnTo>
                    <a:pt x="314706" y="615267"/>
                  </a:lnTo>
                  <a:lnTo>
                    <a:pt x="360871" y="629871"/>
                  </a:lnTo>
                  <a:lnTo>
                    <a:pt x="409544" y="643550"/>
                  </a:lnTo>
                  <a:lnTo>
                    <a:pt x="460598" y="656262"/>
                  </a:lnTo>
                  <a:lnTo>
                    <a:pt x="513908" y="667963"/>
                  </a:lnTo>
                  <a:lnTo>
                    <a:pt x="569348" y="678612"/>
                  </a:lnTo>
                  <a:lnTo>
                    <a:pt x="626791" y="688167"/>
                  </a:lnTo>
                  <a:lnTo>
                    <a:pt x="686112" y="696585"/>
                  </a:lnTo>
                  <a:lnTo>
                    <a:pt x="747184" y="703823"/>
                  </a:lnTo>
                  <a:lnTo>
                    <a:pt x="809883" y="709841"/>
                  </a:lnTo>
                  <a:lnTo>
                    <a:pt x="874082" y="714595"/>
                  </a:lnTo>
                  <a:lnTo>
                    <a:pt x="939655" y="718042"/>
                  </a:lnTo>
                  <a:lnTo>
                    <a:pt x="1006476" y="720142"/>
                  </a:lnTo>
                  <a:lnTo>
                    <a:pt x="1074419" y="720851"/>
                  </a:lnTo>
                  <a:lnTo>
                    <a:pt x="1142363" y="720142"/>
                  </a:lnTo>
                  <a:lnTo>
                    <a:pt x="1209184" y="718042"/>
                  </a:lnTo>
                  <a:lnTo>
                    <a:pt x="1274757" y="714595"/>
                  </a:lnTo>
                  <a:lnTo>
                    <a:pt x="1338956" y="709841"/>
                  </a:lnTo>
                  <a:lnTo>
                    <a:pt x="1401655" y="703823"/>
                  </a:lnTo>
                  <a:lnTo>
                    <a:pt x="1462727" y="696585"/>
                  </a:lnTo>
                  <a:lnTo>
                    <a:pt x="1522048" y="688167"/>
                  </a:lnTo>
                  <a:lnTo>
                    <a:pt x="1579491" y="678612"/>
                  </a:lnTo>
                  <a:lnTo>
                    <a:pt x="1634931" y="667963"/>
                  </a:lnTo>
                  <a:lnTo>
                    <a:pt x="1688241" y="656262"/>
                  </a:lnTo>
                  <a:lnTo>
                    <a:pt x="1739295" y="643550"/>
                  </a:lnTo>
                  <a:lnTo>
                    <a:pt x="1787968" y="629871"/>
                  </a:lnTo>
                  <a:lnTo>
                    <a:pt x="1834133" y="615267"/>
                  </a:lnTo>
                  <a:lnTo>
                    <a:pt x="1877666" y="599779"/>
                  </a:lnTo>
                  <a:lnTo>
                    <a:pt x="1918439" y="583451"/>
                  </a:lnTo>
                  <a:lnTo>
                    <a:pt x="1956328" y="566323"/>
                  </a:lnTo>
                  <a:lnTo>
                    <a:pt x="1991205" y="548440"/>
                  </a:lnTo>
                  <a:lnTo>
                    <a:pt x="2051424" y="510572"/>
                  </a:lnTo>
                  <a:lnTo>
                    <a:pt x="2098089" y="470187"/>
                  </a:lnTo>
                  <a:lnTo>
                    <a:pt x="2130191" y="427622"/>
                  </a:lnTo>
                  <a:lnTo>
                    <a:pt x="2146726" y="383214"/>
                  </a:lnTo>
                  <a:lnTo>
                    <a:pt x="2148840" y="360425"/>
                  </a:lnTo>
                  <a:lnTo>
                    <a:pt x="2146726" y="337637"/>
                  </a:lnTo>
                  <a:lnTo>
                    <a:pt x="2130191" y="293229"/>
                  </a:lnTo>
                  <a:lnTo>
                    <a:pt x="2098089" y="250664"/>
                  </a:lnTo>
                  <a:lnTo>
                    <a:pt x="2051424" y="210279"/>
                  </a:lnTo>
                  <a:lnTo>
                    <a:pt x="1991205" y="172411"/>
                  </a:lnTo>
                  <a:lnTo>
                    <a:pt x="1956328" y="154528"/>
                  </a:lnTo>
                  <a:lnTo>
                    <a:pt x="1918439" y="137400"/>
                  </a:lnTo>
                  <a:lnTo>
                    <a:pt x="1877666" y="121072"/>
                  </a:lnTo>
                  <a:lnTo>
                    <a:pt x="1834133" y="105584"/>
                  </a:lnTo>
                  <a:lnTo>
                    <a:pt x="1787968" y="90980"/>
                  </a:lnTo>
                  <a:lnTo>
                    <a:pt x="1739295" y="77301"/>
                  </a:lnTo>
                  <a:lnTo>
                    <a:pt x="1688241" y="64589"/>
                  </a:lnTo>
                  <a:lnTo>
                    <a:pt x="1634931" y="52888"/>
                  </a:lnTo>
                  <a:lnTo>
                    <a:pt x="1579491" y="42239"/>
                  </a:lnTo>
                  <a:lnTo>
                    <a:pt x="1522048" y="32684"/>
                  </a:lnTo>
                  <a:lnTo>
                    <a:pt x="1462727" y="24266"/>
                  </a:lnTo>
                  <a:lnTo>
                    <a:pt x="1401655" y="17028"/>
                  </a:lnTo>
                  <a:lnTo>
                    <a:pt x="1338956" y="11010"/>
                  </a:lnTo>
                  <a:lnTo>
                    <a:pt x="1274757" y="6256"/>
                  </a:lnTo>
                  <a:lnTo>
                    <a:pt x="1209184" y="2809"/>
                  </a:lnTo>
                  <a:lnTo>
                    <a:pt x="1142363" y="709"/>
                  </a:lnTo>
                  <a:lnTo>
                    <a:pt x="107441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647182" y="2132837"/>
              <a:ext cx="2148840" cy="721360"/>
            </a:xfrm>
            <a:custGeom>
              <a:avLst/>
              <a:gdLst/>
              <a:ahLst/>
              <a:cxnLst/>
              <a:rect l="l" t="t" r="r" b="b"/>
              <a:pathLst>
                <a:path w="2148840" h="721360">
                  <a:moveTo>
                    <a:pt x="0" y="360425"/>
                  </a:moveTo>
                  <a:lnTo>
                    <a:pt x="8371" y="315224"/>
                  </a:lnTo>
                  <a:lnTo>
                    <a:pt x="32816" y="271695"/>
                  </a:lnTo>
                  <a:lnTo>
                    <a:pt x="72325" y="230178"/>
                  </a:lnTo>
                  <a:lnTo>
                    <a:pt x="125893" y="191009"/>
                  </a:lnTo>
                  <a:lnTo>
                    <a:pt x="192511" y="154528"/>
                  </a:lnTo>
                  <a:lnTo>
                    <a:pt x="230400" y="137400"/>
                  </a:lnTo>
                  <a:lnTo>
                    <a:pt x="271173" y="121072"/>
                  </a:lnTo>
                  <a:lnTo>
                    <a:pt x="314705" y="105584"/>
                  </a:lnTo>
                  <a:lnTo>
                    <a:pt x="360871" y="90980"/>
                  </a:lnTo>
                  <a:lnTo>
                    <a:pt x="409544" y="77301"/>
                  </a:lnTo>
                  <a:lnTo>
                    <a:pt x="460598" y="64589"/>
                  </a:lnTo>
                  <a:lnTo>
                    <a:pt x="513908" y="52888"/>
                  </a:lnTo>
                  <a:lnTo>
                    <a:pt x="569348" y="42239"/>
                  </a:lnTo>
                  <a:lnTo>
                    <a:pt x="626791" y="32684"/>
                  </a:lnTo>
                  <a:lnTo>
                    <a:pt x="686112" y="24266"/>
                  </a:lnTo>
                  <a:lnTo>
                    <a:pt x="747184" y="17028"/>
                  </a:lnTo>
                  <a:lnTo>
                    <a:pt x="809883" y="11010"/>
                  </a:lnTo>
                  <a:lnTo>
                    <a:pt x="874082" y="6256"/>
                  </a:lnTo>
                  <a:lnTo>
                    <a:pt x="939655" y="2809"/>
                  </a:lnTo>
                  <a:lnTo>
                    <a:pt x="1006476" y="709"/>
                  </a:lnTo>
                  <a:lnTo>
                    <a:pt x="1074419" y="0"/>
                  </a:lnTo>
                  <a:lnTo>
                    <a:pt x="1142363" y="709"/>
                  </a:lnTo>
                  <a:lnTo>
                    <a:pt x="1209184" y="2809"/>
                  </a:lnTo>
                  <a:lnTo>
                    <a:pt x="1274757" y="6256"/>
                  </a:lnTo>
                  <a:lnTo>
                    <a:pt x="1338956" y="11010"/>
                  </a:lnTo>
                  <a:lnTo>
                    <a:pt x="1401655" y="17028"/>
                  </a:lnTo>
                  <a:lnTo>
                    <a:pt x="1462727" y="24266"/>
                  </a:lnTo>
                  <a:lnTo>
                    <a:pt x="1522048" y="32684"/>
                  </a:lnTo>
                  <a:lnTo>
                    <a:pt x="1579491" y="42239"/>
                  </a:lnTo>
                  <a:lnTo>
                    <a:pt x="1634931" y="52888"/>
                  </a:lnTo>
                  <a:lnTo>
                    <a:pt x="1688241" y="64589"/>
                  </a:lnTo>
                  <a:lnTo>
                    <a:pt x="1739295" y="77301"/>
                  </a:lnTo>
                  <a:lnTo>
                    <a:pt x="1787968" y="90980"/>
                  </a:lnTo>
                  <a:lnTo>
                    <a:pt x="1834133" y="105584"/>
                  </a:lnTo>
                  <a:lnTo>
                    <a:pt x="1877666" y="121072"/>
                  </a:lnTo>
                  <a:lnTo>
                    <a:pt x="1918439" y="137400"/>
                  </a:lnTo>
                  <a:lnTo>
                    <a:pt x="1956328" y="154528"/>
                  </a:lnTo>
                  <a:lnTo>
                    <a:pt x="1991205" y="172411"/>
                  </a:lnTo>
                  <a:lnTo>
                    <a:pt x="2051424" y="210279"/>
                  </a:lnTo>
                  <a:lnTo>
                    <a:pt x="2098089" y="250664"/>
                  </a:lnTo>
                  <a:lnTo>
                    <a:pt x="2130191" y="293229"/>
                  </a:lnTo>
                  <a:lnTo>
                    <a:pt x="2146726" y="337637"/>
                  </a:lnTo>
                  <a:lnTo>
                    <a:pt x="2148840" y="360425"/>
                  </a:lnTo>
                  <a:lnTo>
                    <a:pt x="2146726" y="383214"/>
                  </a:lnTo>
                  <a:lnTo>
                    <a:pt x="2130191" y="427622"/>
                  </a:lnTo>
                  <a:lnTo>
                    <a:pt x="2098089" y="470187"/>
                  </a:lnTo>
                  <a:lnTo>
                    <a:pt x="2051424" y="510572"/>
                  </a:lnTo>
                  <a:lnTo>
                    <a:pt x="1991205" y="548440"/>
                  </a:lnTo>
                  <a:lnTo>
                    <a:pt x="1956328" y="566323"/>
                  </a:lnTo>
                  <a:lnTo>
                    <a:pt x="1918439" y="583451"/>
                  </a:lnTo>
                  <a:lnTo>
                    <a:pt x="1877666" y="599779"/>
                  </a:lnTo>
                  <a:lnTo>
                    <a:pt x="1834133" y="615267"/>
                  </a:lnTo>
                  <a:lnTo>
                    <a:pt x="1787968" y="629871"/>
                  </a:lnTo>
                  <a:lnTo>
                    <a:pt x="1739295" y="643550"/>
                  </a:lnTo>
                  <a:lnTo>
                    <a:pt x="1688241" y="656262"/>
                  </a:lnTo>
                  <a:lnTo>
                    <a:pt x="1634931" y="667963"/>
                  </a:lnTo>
                  <a:lnTo>
                    <a:pt x="1579491" y="678612"/>
                  </a:lnTo>
                  <a:lnTo>
                    <a:pt x="1522048" y="688167"/>
                  </a:lnTo>
                  <a:lnTo>
                    <a:pt x="1462727" y="696585"/>
                  </a:lnTo>
                  <a:lnTo>
                    <a:pt x="1401655" y="703823"/>
                  </a:lnTo>
                  <a:lnTo>
                    <a:pt x="1338956" y="709841"/>
                  </a:lnTo>
                  <a:lnTo>
                    <a:pt x="1274757" y="714595"/>
                  </a:lnTo>
                  <a:lnTo>
                    <a:pt x="1209184" y="718042"/>
                  </a:lnTo>
                  <a:lnTo>
                    <a:pt x="1142363" y="720142"/>
                  </a:lnTo>
                  <a:lnTo>
                    <a:pt x="1074419" y="720851"/>
                  </a:lnTo>
                  <a:lnTo>
                    <a:pt x="1006476" y="720142"/>
                  </a:lnTo>
                  <a:lnTo>
                    <a:pt x="939655" y="718042"/>
                  </a:lnTo>
                  <a:lnTo>
                    <a:pt x="874082" y="714595"/>
                  </a:lnTo>
                  <a:lnTo>
                    <a:pt x="809883" y="709841"/>
                  </a:lnTo>
                  <a:lnTo>
                    <a:pt x="747184" y="703823"/>
                  </a:lnTo>
                  <a:lnTo>
                    <a:pt x="686112" y="696585"/>
                  </a:lnTo>
                  <a:lnTo>
                    <a:pt x="626791" y="688167"/>
                  </a:lnTo>
                  <a:lnTo>
                    <a:pt x="569348" y="678612"/>
                  </a:lnTo>
                  <a:lnTo>
                    <a:pt x="513908" y="667963"/>
                  </a:lnTo>
                  <a:lnTo>
                    <a:pt x="460598" y="656262"/>
                  </a:lnTo>
                  <a:lnTo>
                    <a:pt x="409544" y="643550"/>
                  </a:lnTo>
                  <a:lnTo>
                    <a:pt x="360871" y="629871"/>
                  </a:lnTo>
                  <a:lnTo>
                    <a:pt x="314706" y="615267"/>
                  </a:lnTo>
                  <a:lnTo>
                    <a:pt x="271173" y="599779"/>
                  </a:lnTo>
                  <a:lnTo>
                    <a:pt x="230400" y="583451"/>
                  </a:lnTo>
                  <a:lnTo>
                    <a:pt x="192511" y="566323"/>
                  </a:lnTo>
                  <a:lnTo>
                    <a:pt x="157634" y="548440"/>
                  </a:lnTo>
                  <a:lnTo>
                    <a:pt x="97415" y="510572"/>
                  </a:lnTo>
                  <a:lnTo>
                    <a:pt x="50750" y="470187"/>
                  </a:lnTo>
                  <a:lnTo>
                    <a:pt x="18648" y="427622"/>
                  </a:lnTo>
                  <a:lnTo>
                    <a:pt x="2113" y="383214"/>
                  </a:lnTo>
                  <a:lnTo>
                    <a:pt x="0" y="36042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6327394" y="2276347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1F517B"/>
                </a:solidFill>
                <a:latin typeface="微软雅黑"/>
                <a:cs typeface="微软雅黑"/>
              </a:rPr>
              <a:t>运 行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743317" y="3623945"/>
            <a:ext cx="2178050" cy="750570"/>
            <a:chOff x="7743317" y="3623945"/>
            <a:chExt cx="2178050" cy="750570"/>
          </a:xfrm>
        </p:grpSpPr>
        <p:sp>
          <p:nvSpPr>
            <p:cNvPr id="7" name="object 7" descr=""/>
            <p:cNvSpPr/>
            <p:nvPr/>
          </p:nvSpPr>
          <p:spPr>
            <a:xfrm>
              <a:off x="7757922" y="3638550"/>
              <a:ext cx="2148840" cy="721360"/>
            </a:xfrm>
            <a:custGeom>
              <a:avLst/>
              <a:gdLst/>
              <a:ahLst/>
              <a:cxnLst/>
              <a:rect l="l" t="t" r="r" b="b"/>
              <a:pathLst>
                <a:path w="2148840" h="721360">
                  <a:moveTo>
                    <a:pt x="1074420" y="0"/>
                  </a:moveTo>
                  <a:lnTo>
                    <a:pt x="1006476" y="709"/>
                  </a:lnTo>
                  <a:lnTo>
                    <a:pt x="939655" y="2809"/>
                  </a:lnTo>
                  <a:lnTo>
                    <a:pt x="874082" y="6256"/>
                  </a:lnTo>
                  <a:lnTo>
                    <a:pt x="809883" y="11010"/>
                  </a:lnTo>
                  <a:lnTo>
                    <a:pt x="747184" y="17028"/>
                  </a:lnTo>
                  <a:lnTo>
                    <a:pt x="686112" y="24266"/>
                  </a:lnTo>
                  <a:lnTo>
                    <a:pt x="626791" y="32684"/>
                  </a:lnTo>
                  <a:lnTo>
                    <a:pt x="569348" y="42239"/>
                  </a:lnTo>
                  <a:lnTo>
                    <a:pt x="513908" y="52888"/>
                  </a:lnTo>
                  <a:lnTo>
                    <a:pt x="460598" y="64589"/>
                  </a:lnTo>
                  <a:lnTo>
                    <a:pt x="409544" y="77301"/>
                  </a:lnTo>
                  <a:lnTo>
                    <a:pt x="360871" y="90980"/>
                  </a:lnTo>
                  <a:lnTo>
                    <a:pt x="314706" y="105584"/>
                  </a:lnTo>
                  <a:lnTo>
                    <a:pt x="271173" y="121072"/>
                  </a:lnTo>
                  <a:lnTo>
                    <a:pt x="230400" y="137400"/>
                  </a:lnTo>
                  <a:lnTo>
                    <a:pt x="192511" y="154528"/>
                  </a:lnTo>
                  <a:lnTo>
                    <a:pt x="157634" y="172411"/>
                  </a:lnTo>
                  <a:lnTo>
                    <a:pt x="97415" y="210279"/>
                  </a:lnTo>
                  <a:lnTo>
                    <a:pt x="50750" y="250664"/>
                  </a:lnTo>
                  <a:lnTo>
                    <a:pt x="18648" y="293229"/>
                  </a:lnTo>
                  <a:lnTo>
                    <a:pt x="2113" y="337637"/>
                  </a:lnTo>
                  <a:lnTo>
                    <a:pt x="0" y="360425"/>
                  </a:lnTo>
                  <a:lnTo>
                    <a:pt x="2113" y="383214"/>
                  </a:lnTo>
                  <a:lnTo>
                    <a:pt x="18648" y="427622"/>
                  </a:lnTo>
                  <a:lnTo>
                    <a:pt x="50750" y="470187"/>
                  </a:lnTo>
                  <a:lnTo>
                    <a:pt x="97415" y="510572"/>
                  </a:lnTo>
                  <a:lnTo>
                    <a:pt x="157634" y="548440"/>
                  </a:lnTo>
                  <a:lnTo>
                    <a:pt x="192511" y="566323"/>
                  </a:lnTo>
                  <a:lnTo>
                    <a:pt x="230400" y="583451"/>
                  </a:lnTo>
                  <a:lnTo>
                    <a:pt x="271173" y="599779"/>
                  </a:lnTo>
                  <a:lnTo>
                    <a:pt x="314706" y="615267"/>
                  </a:lnTo>
                  <a:lnTo>
                    <a:pt x="360871" y="629871"/>
                  </a:lnTo>
                  <a:lnTo>
                    <a:pt x="409544" y="643550"/>
                  </a:lnTo>
                  <a:lnTo>
                    <a:pt x="460598" y="656262"/>
                  </a:lnTo>
                  <a:lnTo>
                    <a:pt x="513908" y="667963"/>
                  </a:lnTo>
                  <a:lnTo>
                    <a:pt x="569348" y="678612"/>
                  </a:lnTo>
                  <a:lnTo>
                    <a:pt x="626791" y="688167"/>
                  </a:lnTo>
                  <a:lnTo>
                    <a:pt x="686112" y="696585"/>
                  </a:lnTo>
                  <a:lnTo>
                    <a:pt x="747184" y="703823"/>
                  </a:lnTo>
                  <a:lnTo>
                    <a:pt x="809883" y="709841"/>
                  </a:lnTo>
                  <a:lnTo>
                    <a:pt x="874082" y="714595"/>
                  </a:lnTo>
                  <a:lnTo>
                    <a:pt x="939655" y="718042"/>
                  </a:lnTo>
                  <a:lnTo>
                    <a:pt x="1006476" y="720142"/>
                  </a:lnTo>
                  <a:lnTo>
                    <a:pt x="1074420" y="720851"/>
                  </a:lnTo>
                  <a:lnTo>
                    <a:pt x="1142363" y="720142"/>
                  </a:lnTo>
                  <a:lnTo>
                    <a:pt x="1209184" y="718042"/>
                  </a:lnTo>
                  <a:lnTo>
                    <a:pt x="1274757" y="714595"/>
                  </a:lnTo>
                  <a:lnTo>
                    <a:pt x="1338956" y="709841"/>
                  </a:lnTo>
                  <a:lnTo>
                    <a:pt x="1401655" y="703823"/>
                  </a:lnTo>
                  <a:lnTo>
                    <a:pt x="1462727" y="696585"/>
                  </a:lnTo>
                  <a:lnTo>
                    <a:pt x="1522048" y="688167"/>
                  </a:lnTo>
                  <a:lnTo>
                    <a:pt x="1579491" y="678612"/>
                  </a:lnTo>
                  <a:lnTo>
                    <a:pt x="1634931" y="667963"/>
                  </a:lnTo>
                  <a:lnTo>
                    <a:pt x="1688241" y="656262"/>
                  </a:lnTo>
                  <a:lnTo>
                    <a:pt x="1739295" y="643550"/>
                  </a:lnTo>
                  <a:lnTo>
                    <a:pt x="1787968" y="629871"/>
                  </a:lnTo>
                  <a:lnTo>
                    <a:pt x="1834133" y="615267"/>
                  </a:lnTo>
                  <a:lnTo>
                    <a:pt x="1877666" y="599779"/>
                  </a:lnTo>
                  <a:lnTo>
                    <a:pt x="1918439" y="583451"/>
                  </a:lnTo>
                  <a:lnTo>
                    <a:pt x="1956328" y="566323"/>
                  </a:lnTo>
                  <a:lnTo>
                    <a:pt x="1991205" y="548440"/>
                  </a:lnTo>
                  <a:lnTo>
                    <a:pt x="2051424" y="510572"/>
                  </a:lnTo>
                  <a:lnTo>
                    <a:pt x="2098089" y="470187"/>
                  </a:lnTo>
                  <a:lnTo>
                    <a:pt x="2130191" y="427622"/>
                  </a:lnTo>
                  <a:lnTo>
                    <a:pt x="2146726" y="383214"/>
                  </a:lnTo>
                  <a:lnTo>
                    <a:pt x="2148839" y="360425"/>
                  </a:lnTo>
                  <a:lnTo>
                    <a:pt x="2146726" y="337637"/>
                  </a:lnTo>
                  <a:lnTo>
                    <a:pt x="2130191" y="293229"/>
                  </a:lnTo>
                  <a:lnTo>
                    <a:pt x="2098089" y="250664"/>
                  </a:lnTo>
                  <a:lnTo>
                    <a:pt x="2051424" y="210279"/>
                  </a:lnTo>
                  <a:lnTo>
                    <a:pt x="1991205" y="172411"/>
                  </a:lnTo>
                  <a:lnTo>
                    <a:pt x="1956328" y="154528"/>
                  </a:lnTo>
                  <a:lnTo>
                    <a:pt x="1918439" y="137400"/>
                  </a:lnTo>
                  <a:lnTo>
                    <a:pt x="1877666" y="121072"/>
                  </a:lnTo>
                  <a:lnTo>
                    <a:pt x="1834133" y="105584"/>
                  </a:lnTo>
                  <a:lnTo>
                    <a:pt x="1787968" y="90980"/>
                  </a:lnTo>
                  <a:lnTo>
                    <a:pt x="1739295" y="77301"/>
                  </a:lnTo>
                  <a:lnTo>
                    <a:pt x="1688241" y="64589"/>
                  </a:lnTo>
                  <a:lnTo>
                    <a:pt x="1634931" y="52888"/>
                  </a:lnTo>
                  <a:lnTo>
                    <a:pt x="1579491" y="42239"/>
                  </a:lnTo>
                  <a:lnTo>
                    <a:pt x="1522048" y="32684"/>
                  </a:lnTo>
                  <a:lnTo>
                    <a:pt x="1462727" y="24266"/>
                  </a:lnTo>
                  <a:lnTo>
                    <a:pt x="1401655" y="17028"/>
                  </a:lnTo>
                  <a:lnTo>
                    <a:pt x="1338956" y="11010"/>
                  </a:lnTo>
                  <a:lnTo>
                    <a:pt x="1274757" y="6256"/>
                  </a:lnTo>
                  <a:lnTo>
                    <a:pt x="1209184" y="2809"/>
                  </a:lnTo>
                  <a:lnTo>
                    <a:pt x="1142363" y="70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57922" y="3638550"/>
              <a:ext cx="2148840" cy="721360"/>
            </a:xfrm>
            <a:custGeom>
              <a:avLst/>
              <a:gdLst/>
              <a:ahLst/>
              <a:cxnLst/>
              <a:rect l="l" t="t" r="r" b="b"/>
              <a:pathLst>
                <a:path w="2148840" h="721360">
                  <a:moveTo>
                    <a:pt x="0" y="360425"/>
                  </a:moveTo>
                  <a:lnTo>
                    <a:pt x="8371" y="315224"/>
                  </a:lnTo>
                  <a:lnTo>
                    <a:pt x="32816" y="271695"/>
                  </a:lnTo>
                  <a:lnTo>
                    <a:pt x="72325" y="230178"/>
                  </a:lnTo>
                  <a:lnTo>
                    <a:pt x="125893" y="191009"/>
                  </a:lnTo>
                  <a:lnTo>
                    <a:pt x="192511" y="154528"/>
                  </a:lnTo>
                  <a:lnTo>
                    <a:pt x="230400" y="137400"/>
                  </a:lnTo>
                  <a:lnTo>
                    <a:pt x="271173" y="121072"/>
                  </a:lnTo>
                  <a:lnTo>
                    <a:pt x="314706" y="105584"/>
                  </a:lnTo>
                  <a:lnTo>
                    <a:pt x="360871" y="90980"/>
                  </a:lnTo>
                  <a:lnTo>
                    <a:pt x="409544" y="77301"/>
                  </a:lnTo>
                  <a:lnTo>
                    <a:pt x="460598" y="64589"/>
                  </a:lnTo>
                  <a:lnTo>
                    <a:pt x="513908" y="52888"/>
                  </a:lnTo>
                  <a:lnTo>
                    <a:pt x="569348" y="42239"/>
                  </a:lnTo>
                  <a:lnTo>
                    <a:pt x="626791" y="32684"/>
                  </a:lnTo>
                  <a:lnTo>
                    <a:pt x="686112" y="24266"/>
                  </a:lnTo>
                  <a:lnTo>
                    <a:pt x="747184" y="17028"/>
                  </a:lnTo>
                  <a:lnTo>
                    <a:pt x="809883" y="11010"/>
                  </a:lnTo>
                  <a:lnTo>
                    <a:pt x="874082" y="6256"/>
                  </a:lnTo>
                  <a:lnTo>
                    <a:pt x="939655" y="2809"/>
                  </a:lnTo>
                  <a:lnTo>
                    <a:pt x="1006476" y="709"/>
                  </a:lnTo>
                  <a:lnTo>
                    <a:pt x="1074420" y="0"/>
                  </a:lnTo>
                  <a:lnTo>
                    <a:pt x="1142363" y="709"/>
                  </a:lnTo>
                  <a:lnTo>
                    <a:pt x="1209184" y="2809"/>
                  </a:lnTo>
                  <a:lnTo>
                    <a:pt x="1274757" y="6256"/>
                  </a:lnTo>
                  <a:lnTo>
                    <a:pt x="1338956" y="11010"/>
                  </a:lnTo>
                  <a:lnTo>
                    <a:pt x="1401655" y="17028"/>
                  </a:lnTo>
                  <a:lnTo>
                    <a:pt x="1462727" y="24266"/>
                  </a:lnTo>
                  <a:lnTo>
                    <a:pt x="1522048" y="32684"/>
                  </a:lnTo>
                  <a:lnTo>
                    <a:pt x="1579491" y="42239"/>
                  </a:lnTo>
                  <a:lnTo>
                    <a:pt x="1634931" y="52888"/>
                  </a:lnTo>
                  <a:lnTo>
                    <a:pt x="1688241" y="64589"/>
                  </a:lnTo>
                  <a:lnTo>
                    <a:pt x="1739295" y="77301"/>
                  </a:lnTo>
                  <a:lnTo>
                    <a:pt x="1787968" y="90980"/>
                  </a:lnTo>
                  <a:lnTo>
                    <a:pt x="1834133" y="105584"/>
                  </a:lnTo>
                  <a:lnTo>
                    <a:pt x="1877666" y="121072"/>
                  </a:lnTo>
                  <a:lnTo>
                    <a:pt x="1918439" y="137400"/>
                  </a:lnTo>
                  <a:lnTo>
                    <a:pt x="1956328" y="154528"/>
                  </a:lnTo>
                  <a:lnTo>
                    <a:pt x="1991205" y="172411"/>
                  </a:lnTo>
                  <a:lnTo>
                    <a:pt x="2051424" y="210279"/>
                  </a:lnTo>
                  <a:lnTo>
                    <a:pt x="2098089" y="250664"/>
                  </a:lnTo>
                  <a:lnTo>
                    <a:pt x="2130191" y="293229"/>
                  </a:lnTo>
                  <a:lnTo>
                    <a:pt x="2146726" y="337637"/>
                  </a:lnTo>
                  <a:lnTo>
                    <a:pt x="2148839" y="360425"/>
                  </a:lnTo>
                  <a:lnTo>
                    <a:pt x="2146726" y="383214"/>
                  </a:lnTo>
                  <a:lnTo>
                    <a:pt x="2130191" y="427622"/>
                  </a:lnTo>
                  <a:lnTo>
                    <a:pt x="2098089" y="470187"/>
                  </a:lnTo>
                  <a:lnTo>
                    <a:pt x="2051424" y="510572"/>
                  </a:lnTo>
                  <a:lnTo>
                    <a:pt x="1991205" y="548440"/>
                  </a:lnTo>
                  <a:lnTo>
                    <a:pt x="1956328" y="566323"/>
                  </a:lnTo>
                  <a:lnTo>
                    <a:pt x="1918439" y="583451"/>
                  </a:lnTo>
                  <a:lnTo>
                    <a:pt x="1877666" y="599779"/>
                  </a:lnTo>
                  <a:lnTo>
                    <a:pt x="1834133" y="615267"/>
                  </a:lnTo>
                  <a:lnTo>
                    <a:pt x="1787968" y="629871"/>
                  </a:lnTo>
                  <a:lnTo>
                    <a:pt x="1739295" y="643550"/>
                  </a:lnTo>
                  <a:lnTo>
                    <a:pt x="1688241" y="656262"/>
                  </a:lnTo>
                  <a:lnTo>
                    <a:pt x="1634931" y="667963"/>
                  </a:lnTo>
                  <a:lnTo>
                    <a:pt x="1579491" y="678612"/>
                  </a:lnTo>
                  <a:lnTo>
                    <a:pt x="1522048" y="688167"/>
                  </a:lnTo>
                  <a:lnTo>
                    <a:pt x="1462727" y="696585"/>
                  </a:lnTo>
                  <a:lnTo>
                    <a:pt x="1401655" y="703823"/>
                  </a:lnTo>
                  <a:lnTo>
                    <a:pt x="1338956" y="709841"/>
                  </a:lnTo>
                  <a:lnTo>
                    <a:pt x="1274757" y="714595"/>
                  </a:lnTo>
                  <a:lnTo>
                    <a:pt x="1209184" y="718042"/>
                  </a:lnTo>
                  <a:lnTo>
                    <a:pt x="1142363" y="720142"/>
                  </a:lnTo>
                  <a:lnTo>
                    <a:pt x="1074420" y="720851"/>
                  </a:lnTo>
                  <a:lnTo>
                    <a:pt x="1006476" y="720142"/>
                  </a:lnTo>
                  <a:lnTo>
                    <a:pt x="939655" y="718042"/>
                  </a:lnTo>
                  <a:lnTo>
                    <a:pt x="874082" y="714595"/>
                  </a:lnTo>
                  <a:lnTo>
                    <a:pt x="809883" y="709841"/>
                  </a:lnTo>
                  <a:lnTo>
                    <a:pt x="747184" y="703823"/>
                  </a:lnTo>
                  <a:lnTo>
                    <a:pt x="686112" y="696585"/>
                  </a:lnTo>
                  <a:lnTo>
                    <a:pt x="626791" y="688167"/>
                  </a:lnTo>
                  <a:lnTo>
                    <a:pt x="569348" y="678612"/>
                  </a:lnTo>
                  <a:lnTo>
                    <a:pt x="513908" y="667963"/>
                  </a:lnTo>
                  <a:lnTo>
                    <a:pt x="460598" y="656262"/>
                  </a:lnTo>
                  <a:lnTo>
                    <a:pt x="409544" y="643550"/>
                  </a:lnTo>
                  <a:lnTo>
                    <a:pt x="360871" y="629871"/>
                  </a:lnTo>
                  <a:lnTo>
                    <a:pt x="314706" y="615267"/>
                  </a:lnTo>
                  <a:lnTo>
                    <a:pt x="271173" y="599779"/>
                  </a:lnTo>
                  <a:lnTo>
                    <a:pt x="230400" y="583451"/>
                  </a:lnTo>
                  <a:lnTo>
                    <a:pt x="192511" y="566323"/>
                  </a:lnTo>
                  <a:lnTo>
                    <a:pt x="157634" y="548440"/>
                  </a:lnTo>
                  <a:lnTo>
                    <a:pt x="97415" y="510572"/>
                  </a:lnTo>
                  <a:lnTo>
                    <a:pt x="50750" y="470187"/>
                  </a:lnTo>
                  <a:lnTo>
                    <a:pt x="18648" y="427622"/>
                  </a:lnTo>
                  <a:lnTo>
                    <a:pt x="2113" y="383214"/>
                  </a:lnTo>
                  <a:lnTo>
                    <a:pt x="0" y="360425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122666" y="3808221"/>
            <a:ext cx="1527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1F517B"/>
                </a:solidFill>
                <a:latin typeface="微软雅黑"/>
                <a:cs typeface="微软雅黑"/>
              </a:rPr>
              <a:t>因 </a:t>
            </a: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I/O</a:t>
            </a:r>
            <a:r>
              <a:rPr dirty="0" sz="2400" spc="-25" b="1">
                <a:solidFill>
                  <a:srgbClr val="1F517B"/>
                </a:solidFill>
                <a:latin typeface="微软雅黑"/>
                <a:cs typeface="微软雅黑"/>
              </a:rPr>
              <a:t>等待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339213" y="3534028"/>
            <a:ext cx="4648835" cy="2080895"/>
            <a:chOff x="2339213" y="3534028"/>
            <a:chExt cx="4648835" cy="2080895"/>
          </a:xfrm>
        </p:grpSpPr>
        <p:sp>
          <p:nvSpPr>
            <p:cNvPr id="11" name="object 11" descr=""/>
            <p:cNvSpPr/>
            <p:nvPr/>
          </p:nvSpPr>
          <p:spPr>
            <a:xfrm>
              <a:off x="4824222" y="4882133"/>
              <a:ext cx="2148840" cy="718185"/>
            </a:xfrm>
            <a:custGeom>
              <a:avLst/>
              <a:gdLst/>
              <a:ahLst/>
              <a:cxnLst/>
              <a:rect l="l" t="t" r="r" b="b"/>
              <a:pathLst>
                <a:path w="2148840" h="718185">
                  <a:moveTo>
                    <a:pt x="1074419" y="0"/>
                  </a:moveTo>
                  <a:lnTo>
                    <a:pt x="1006476" y="705"/>
                  </a:lnTo>
                  <a:lnTo>
                    <a:pt x="939655" y="2795"/>
                  </a:lnTo>
                  <a:lnTo>
                    <a:pt x="874082" y="6227"/>
                  </a:lnTo>
                  <a:lnTo>
                    <a:pt x="809883" y="10959"/>
                  </a:lnTo>
                  <a:lnTo>
                    <a:pt x="747184" y="16948"/>
                  </a:lnTo>
                  <a:lnTo>
                    <a:pt x="686112" y="24154"/>
                  </a:lnTo>
                  <a:lnTo>
                    <a:pt x="626791" y="32533"/>
                  </a:lnTo>
                  <a:lnTo>
                    <a:pt x="569348" y="42044"/>
                  </a:lnTo>
                  <a:lnTo>
                    <a:pt x="513908" y="52645"/>
                  </a:lnTo>
                  <a:lnTo>
                    <a:pt x="460598" y="64294"/>
                  </a:lnTo>
                  <a:lnTo>
                    <a:pt x="409544" y="76949"/>
                  </a:lnTo>
                  <a:lnTo>
                    <a:pt x="360871" y="90568"/>
                  </a:lnTo>
                  <a:lnTo>
                    <a:pt x="314705" y="105108"/>
                  </a:lnTo>
                  <a:lnTo>
                    <a:pt x="271173" y="120528"/>
                  </a:lnTo>
                  <a:lnTo>
                    <a:pt x="230400" y="136786"/>
                  </a:lnTo>
                  <a:lnTo>
                    <a:pt x="192511" y="153840"/>
                  </a:lnTo>
                  <a:lnTo>
                    <a:pt x="157634" y="171647"/>
                  </a:lnTo>
                  <a:lnTo>
                    <a:pt x="97415" y="209355"/>
                  </a:lnTo>
                  <a:lnTo>
                    <a:pt x="50750" y="249574"/>
                  </a:lnTo>
                  <a:lnTo>
                    <a:pt x="18648" y="291968"/>
                  </a:lnTo>
                  <a:lnTo>
                    <a:pt x="2113" y="336201"/>
                  </a:lnTo>
                  <a:lnTo>
                    <a:pt x="0" y="358902"/>
                  </a:lnTo>
                  <a:lnTo>
                    <a:pt x="2113" y="381602"/>
                  </a:lnTo>
                  <a:lnTo>
                    <a:pt x="18648" y="425835"/>
                  </a:lnTo>
                  <a:lnTo>
                    <a:pt x="50750" y="468229"/>
                  </a:lnTo>
                  <a:lnTo>
                    <a:pt x="97415" y="508448"/>
                  </a:lnTo>
                  <a:lnTo>
                    <a:pt x="157634" y="546156"/>
                  </a:lnTo>
                  <a:lnTo>
                    <a:pt x="192511" y="563963"/>
                  </a:lnTo>
                  <a:lnTo>
                    <a:pt x="230400" y="581017"/>
                  </a:lnTo>
                  <a:lnTo>
                    <a:pt x="271173" y="597275"/>
                  </a:lnTo>
                  <a:lnTo>
                    <a:pt x="314705" y="612695"/>
                  </a:lnTo>
                  <a:lnTo>
                    <a:pt x="360871" y="627235"/>
                  </a:lnTo>
                  <a:lnTo>
                    <a:pt x="409544" y="640854"/>
                  </a:lnTo>
                  <a:lnTo>
                    <a:pt x="460598" y="653509"/>
                  </a:lnTo>
                  <a:lnTo>
                    <a:pt x="513908" y="665158"/>
                  </a:lnTo>
                  <a:lnTo>
                    <a:pt x="569348" y="675759"/>
                  </a:lnTo>
                  <a:lnTo>
                    <a:pt x="626791" y="685270"/>
                  </a:lnTo>
                  <a:lnTo>
                    <a:pt x="686112" y="693649"/>
                  </a:lnTo>
                  <a:lnTo>
                    <a:pt x="747184" y="700855"/>
                  </a:lnTo>
                  <a:lnTo>
                    <a:pt x="809883" y="706844"/>
                  </a:lnTo>
                  <a:lnTo>
                    <a:pt x="874082" y="711576"/>
                  </a:lnTo>
                  <a:lnTo>
                    <a:pt x="939655" y="715008"/>
                  </a:lnTo>
                  <a:lnTo>
                    <a:pt x="1006476" y="717098"/>
                  </a:lnTo>
                  <a:lnTo>
                    <a:pt x="1074419" y="717804"/>
                  </a:lnTo>
                  <a:lnTo>
                    <a:pt x="1142363" y="717098"/>
                  </a:lnTo>
                  <a:lnTo>
                    <a:pt x="1209184" y="715008"/>
                  </a:lnTo>
                  <a:lnTo>
                    <a:pt x="1274757" y="711576"/>
                  </a:lnTo>
                  <a:lnTo>
                    <a:pt x="1338956" y="706844"/>
                  </a:lnTo>
                  <a:lnTo>
                    <a:pt x="1401655" y="700855"/>
                  </a:lnTo>
                  <a:lnTo>
                    <a:pt x="1462727" y="693649"/>
                  </a:lnTo>
                  <a:lnTo>
                    <a:pt x="1522048" y="685270"/>
                  </a:lnTo>
                  <a:lnTo>
                    <a:pt x="1579491" y="675759"/>
                  </a:lnTo>
                  <a:lnTo>
                    <a:pt x="1634931" y="665158"/>
                  </a:lnTo>
                  <a:lnTo>
                    <a:pt x="1688241" y="653509"/>
                  </a:lnTo>
                  <a:lnTo>
                    <a:pt x="1739295" y="640854"/>
                  </a:lnTo>
                  <a:lnTo>
                    <a:pt x="1787968" y="627235"/>
                  </a:lnTo>
                  <a:lnTo>
                    <a:pt x="1834133" y="612695"/>
                  </a:lnTo>
                  <a:lnTo>
                    <a:pt x="1877666" y="597275"/>
                  </a:lnTo>
                  <a:lnTo>
                    <a:pt x="1918439" y="581017"/>
                  </a:lnTo>
                  <a:lnTo>
                    <a:pt x="1956328" y="563963"/>
                  </a:lnTo>
                  <a:lnTo>
                    <a:pt x="1991205" y="546156"/>
                  </a:lnTo>
                  <a:lnTo>
                    <a:pt x="2051424" y="508448"/>
                  </a:lnTo>
                  <a:lnTo>
                    <a:pt x="2098089" y="468229"/>
                  </a:lnTo>
                  <a:lnTo>
                    <a:pt x="2130191" y="425835"/>
                  </a:lnTo>
                  <a:lnTo>
                    <a:pt x="2146726" y="381602"/>
                  </a:lnTo>
                  <a:lnTo>
                    <a:pt x="2148839" y="358902"/>
                  </a:lnTo>
                  <a:lnTo>
                    <a:pt x="2146726" y="336201"/>
                  </a:lnTo>
                  <a:lnTo>
                    <a:pt x="2130191" y="291968"/>
                  </a:lnTo>
                  <a:lnTo>
                    <a:pt x="2098089" y="249574"/>
                  </a:lnTo>
                  <a:lnTo>
                    <a:pt x="2051424" y="209355"/>
                  </a:lnTo>
                  <a:lnTo>
                    <a:pt x="1991205" y="171647"/>
                  </a:lnTo>
                  <a:lnTo>
                    <a:pt x="1956328" y="153840"/>
                  </a:lnTo>
                  <a:lnTo>
                    <a:pt x="1918439" y="136786"/>
                  </a:lnTo>
                  <a:lnTo>
                    <a:pt x="1877666" y="120528"/>
                  </a:lnTo>
                  <a:lnTo>
                    <a:pt x="1834133" y="105108"/>
                  </a:lnTo>
                  <a:lnTo>
                    <a:pt x="1787968" y="90568"/>
                  </a:lnTo>
                  <a:lnTo>
                    <a:pt x="1739295" y="76949"/>
                  </a:lnTo>
                  <a:lnTo>
                    <a:pt x="1688241" y="64294"/>
                  </a:lnTo>
                  <a:lnTo>
                    <a:pt x="1634931" y="52645"/>
                  </a:lnTo>
                  <a:lnTo>
                    <a:pt x="1579491" y="42044"/>
                  </a:lnTo>
                  <a:lnTo>
                    <a:pt x="1522048" y="32533"/>
                  </a:lnTo>
                  <a:lnTo>
                    <a:pt x="1462727" y="24154"/>
                  </a:lnTo>
                  <a:lnTo>
                    <a:pt x="1401655" y="16948"/>
                  </a:lnTo>
                  <a:lnTo>
                    <a:pt x="1338956" y="10959"/>
                  </a:lnTo>
                  <a:lnTo>
                    <a:pt x="1274757" y="6227"/>
                  </a:lnTo>
                  <a:lnTo>
                    <a:pt x="1209184" y="2795"/>
                  </a:lnTo>
                  <a:lnTo>
                    <a:pt x="1142363" y="705"/>
                  </a:lnTo>
                  <a:lnTo>
                    <a:pt x="107441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824222" y="4882133"/>
              <a:ext cx="2148840" cy="718185"/>
            </a:xfrm>
            <a:custGeom>
              <a:avLst/>
              <a:gdLst/>
              <a:ahLst/>
              <a:cxnLst/>
              <a:rect l="l" t="t" r="r" b="b"/>
              <a:pathLst>
                <a:path w="2148840" h="718185">
                  <a:moveTo>
                    <a:pt x="0" y="358902"/>
                  </a:moveTo>
                  <a:lnTo>
                    <a:pt x="8371" y="313876"/>
                  </a:lnTo>
                  <a:lnTo>
                    <a:pt x="32816" y="270520"/>
                  </a:lnTo>
                  <a:lnTo>
                    <a:pt x="72325" y="229172"/>
                  </a:lnTo>
                  <a:lnTo>
                    <a:pt x="125893" y="190166"/>
                  </a:lnTo>
                  <a:lnTo>
                    <a:pt x="192511" y="153840"/>
                  </a:lnTo>
                  <a:lnTo>
                    <a:pt x="230400" y="136786"/>
                  </a:lnTo>
                  <a:lnTo>
                    <a:pt x="271173" y="120528"/>
                  </a:lnTo>
                  <a:lnTo>
                    <a:pt x="314705" y="105108"/>
                  </a:lnTo>
                  <a:lnTo>
                    <a:pt x="360871" y="90568"/>
                  </a:lnTo>
                  <a:lnTo>
                    <a:pt x="409544" y="76949"/>
                  </a:lnTo>
                  <a:lnTo>
                    <a:pt x="460598" y="64294"/>
                  </a:lnTo>
                  <a:lnTo>
                    <a:pt x="513908" y="52645"/>
                  </a:lnTo>
                  <a:lnTo>
                    <a:pt x="569348" y="42044"/>
                  </a:lnTo>
                  <a:lnTo>
                    <a:pt x="626791" y="32533"/>
                  </a:lnTo>
                  <a:lnTo>
                    <a:pt x="686112" y="24154"/>
                  </a:lnTo>
                  <a:lnTo>
                    <a:pt x="747184" y="16948"/>
                  </a:lnTo>
                  <a:lnTo>
                    <a:pt x="809883" y="10959"/>
                  </a:lnTo>
                  <a:lnTo>
                    <a:pt x="874082" y="6227"/>
                  </a:lnTo>
                  <a:lnTo>
                    <a:pt x="939655" y="2795"/>
                  </a:lnTo>
                  <a:lnTo>
                    <a:pt x="1006476" y="705"/>
                  </a:lnTo>
                  <a:lnTo>
                    <a:pt x="1074419" y="0"/>
                  </a:lnTo>
                  <a:lnTo>
                    <a:pt x="1142363" y="705"/>
                  </a:lnTo>
                  <a:lnTo>
                    <a:pt x="1209184" y="2795"/>
                  </a:lnTo>
                  <a:lnTo>
                    <a:pt x="1274757" y="6227"/>
                  </a:lnTo>
                  <a:lnTo>
                    <a:pt x="1338956" y="10959"/>
                  </a:lnTo>
                  <a:lnTo>
                    <a:pt x="1401655" y="16948"/>
                  </a:lnTo>
                  <a:lnTo>
                    <a:pt x="1462727" y="24154"/>
                  </a:lnTo>
                  <a:lnTo>
                    <a:pt x="1522048" y="32533"/>
                  </a:lnTo>
                  <a:lnTo>
                    <a:pt x="1579491" y="42044"/>
                  </a:lnTo>
                  <a:lnTo>
                    <a:pt x="1634931" y="52645"/>
                  </a:lnTo>
                  <a:lnTo>
                    <a:pt x="1688241" y="64294"/>
                  </a:lnTo>
                  <a:lnTo>
                    <a:pt x="1739295" y="76949"/>
                  </a:lnTo>
                  <a:lnTo>
                    <a:pt x="1787968" y="90568"/>
                  </a:lnTo>
                  <a:lnTo>
                    <a:pt x="1834133" y="105108"/>
                  </a:lnTo>
                  <a:lnTo>
                    <a:pt x="1877666" y="120528"/>
                  </a:lnTo>
                  <a:lnTo>
                    <a:pt x="1918439" y="136786"/>
                  </a:lnTo>
                  <a:lnTo>
                    <a:pt x="1956328" y="153840"/>
                  </a:lnTo>
                  <a:lnTo>
                    <a:pt x="1991205" y="171647"/>
                  </a:lnTo>
                  <a:lnTo>
                    <a:pt x="2051424" y="209355"/>
                  </a:lnTo>
                  <a:lnTo>
                    <a:pt x="2098089" y="249574"/>
                  </a:lnTo>
                  <a:lnTo>
                    <a:pt x="2130191" y="291968"/>
                  </a:lnTo>
                  <a:lnTo>
                    <a:pt x="2146726" y="336201"/>
                  </a:lnTo>
                  <a:lnTo>
                    <a:pt x="2148839" y="358902"/>
                  </a:lnTo>
                  <a:lnTo>
                    <a:pt x="2146726" y="381602"/>
                  </a:lnTo>
                  <a:lnTo>
                    <a:pt x="2130191" y="425835"/>
                  </a:lnTo>
                  <a:lnTo>
                    <a:pt x="2098089" y="468229"/>
                  </a:lnTo>
                  <a:lnTo>
                    <a:pt x="2051424" y="508448"/>
                  </a:lnTo>
                  <a:lnTo>
                    <a:pt x="1991205" y="546156"/>
                  </a:lnTo>
                  <a:lnTo>
                    <a:pt x="1956328" y="563963"/>
                  </a:lnTo>
                  <a:lnTo>
                    <a:pt x="1918439" y="581017"/>
                  </a:lnTo>
                  <a:lnTo>
                    <a:pt x="1877666" y="597275"/>
                  </a:lnTo>
                  <a:lnTo>
                    <a:pt x="1834133" y="612695"/>
                  </a:lnTo>
                  <a:lnTo>
                    <a:pt x="1787968" y="627235"/>
                  </a:lnTo>
                  <a:lnTo>
                    <a:pt x="1739295" y="640854"/>
                  </a:lnTo>
                  <a:lnTo>
                    <a:pt x="1688241" y="653509"/>
                  </a:lnTo>
                  <a:lnTo>
                    <a:pt x="1634931" y="665158"/>
                  </a:lnTo>
                  <a:lnTo>
                    <a:pt x="1579491" y="675759"/>
                  </a:lnTo>
                  <a:lnTo>
                    <a:pt x="1522048" y="685270"/>
                  </a:lnTo>
                  <a:lnTo>
                    <a:pt x="1462727" y="693649"/>
                  </a:lnTo>
                  <a:lnTo>
                    <a:pt x="1401655" y="700855"/>
                  </a:lnTo>
                  <a:lnTo>
                    <a:pt x="1338956" y="706844"/>
                  </a:lnTo>
                  <a:lnTo>
                    <a:pt x="1274757" y="711576"/>
                  </a:lnTo>
                  <a:lnTo>
                    <a:pt x="1209184" y="715008"/>
                  </a:lnTo>
                  <a:lnTo>
                    <a:pt x="1142363" y="717098"/>
                  </a:lnTo>
                  <a:lnTo>
                    <a:pt x="1074419" y="717804"/>
                  </a:lnTo>
                  <a:lnTo>
                    <a:pt x="1006476" y="717098"/>
                  </a:lnTo>
                  <a:lnTo>
                    <a:pt x="939655" y="715008"/>
                  </a:lnTo>
                  <a:lnTo>
                    <a:pt x="874082" y="711576"/>
                  </a:lnTo>
                  <a:lnTo>
                    <a:pt x="809883" y="706844"/>
                  </a:lnTo>
                  <a:lnTo>
                    <a:pt x="747184" y="700855"/>
                  </a:lnTo>
                  <a:lnTo>
                    <a:pt x="686112" y="693649"/>
                  </a:lnTo>
                  <a:lnTo>
                    <a:pt x="626791" y="685270"/>
                  </a:lnTo>
                  <a:lnTo>
                    <a:pt x="569348" y="675759"/>
                  </a:lnTo>
                  <a:lnTo>
                    <a:pt x="513908" y="665158"/>
                  </a:lnTo>
                  <a:lnTo>
                    <a:pt x="460598" y="653509"/>
                  </a:lnTo>
                  <a:lnTo>
                    <a:pt x="409544" y="640854"/>
                  </a:lnTo>
                  <a:lnTo>
                    <a:pt x="360871" y="627235"/>
                  </a:lnTo>
                  <a:lnTo>
                    <a:pt x="314705" y="612695"/>
                  </a:lnTo>
                  <a:lnTo>
                    <a:pt x="271173" y="597275"/>
                  </a:lnTo>
                  <a:lnTo>
                    <a:pt x="230400" y="581017"/>
                  </a:lnTo>
                  <a:lnTo>
                    <a:pt x="192511" y="563963"/>
                  </a:lnTo>
                  <a:lnTo>
                    <a:pt x="157634" y="546156"/>
                  </a:lnTo>
                  <a:lnTo>
                    <a:pt x="97415" y="508448"/>
                  </a:lnTo>
                  <a:lnTo>
                    <a:pt x="50750" y="468229"/>
                  </a:lnTo>
                  <a:lnTo>
                    <a:pt x="18648" y="425835"/>
                  </a:lnTo>
                  <a:lnTo>
                    <a:pt x="2113" y="381602"/>
                  </a:lnTo>
                  <a:lnTo>
                    <a:pt x="0" y="35890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353818" y="3548633"/>
              <a:ext cx="2148840" cy="745490"/>
            </a:xfrm>
            <a:custGeom>
              <a:avLst/>
              <a:gdLst/>
              <a:ahLst/>
              <a:cxnLst/>
              <a:rect l="l" t="t" r="r" b="b"/>
              <a:pathLst>
                <a:path w="2148840" h="745489">
                  <a:moveTo>
                    <a:pt x="1074420" y="0"/>
                  </a:moveTo>
                  <a:lnTo>
                    <a:pt x="1006476" y="733"/>
                  </a:lnTo>
                  <a:lnTo>
                    <a:pt x="939655" y="2904"/>
                  </a:lnTo>
                  <a:lnTo>
                    <a:pt x="874082" y="6468"/>
                  </a:lnTo>
                  <a:lnTo>
                    <a:pt x="809883" y="11383"/>
                  </a:lnTo>
                  <a:lnTo>
                    <a:pt x="747184" y="17604"/>
                  </a:lnTo>
                  <a:lnTo>
                    <a:pt x="686112" y="25087"/>
                  </a:lnTo>
                  <a:lnTo>
                    <a:pt x="626791" y="33790"/>
                  </a:lnTo>
                  <a:lnTo>
                    <a:pt x="569348" y="43668"/>
                  </a:lnTo>
                  <a:lnTo>
                    <a:pt x="513908" y="54677"/>
                  </a:lnTo>
                  <a:lnTo>
                    <a:pt x="460598" y="66774"/>
                  </a:lnTo>
                  <a:lnTo>
                    <a:pt x="409544" y="79916"/>
                  </a:lnTo>
                  <a:lnTo>
                    <a:pt x="360871" y="94057"/>
                  </a:lnTo>
                  <a:lnTo>
                    <a:pt x="314705" y="109156"/>
                  </a:lnTo>
                  <a:lnTo>
                    <a:pt x="271173" y="125168"/>
                  </a:lnTo>
                  <a:lnTo>
                    <a:pt x="230400" y="142049"/>
                  </a:lnTo>
                  <a:lnTo>
                    <a:pt x="192511" y="159755"/>
                  </a:lnTo>
                  <a:lnTo>
                    <a:pt x="157634" y="178244"/>
                  </a:lnTo>
                  <a:lnTo>
                    <a:pt x="97415" y="217392"/>
                  </a:lnTo>
                  <a:lnTo>
                    <a:pt x="50750" y="259143"/>
                  </a:lnTo>
                  <a:lnTo>
                    <a:pt x="18648" y="303149"/>
                  </a:lnTo>
                  <a:lnTo>
                    <a:pt x="2113" y="349058"/>
                  </a:lnTo>
                  <a:lnTo>
                    <a:pt x="0" y="372617"/>
                  </a:lnTo>
                  <a:lnTo>
                    <a:pt x="2113" y="396177"/>
                  </a:lnTo>
                  <a:lnTo>
                    <a:pt x="18648" y="442086"/>
                  </a:lnTo>
                  <a:lnTo>
                    <a:pt x="50750" y="486092"/>
                  </a:lnTo>
                  <a:lnTo>
                    <a:pt x="97415" y="527843"/>
                  </a:lnTo>
                  <a:lnTo>
                    <a:pt x="157634" y="566991"/>
                  </a:lnTo>
                  <a:lnTo>
                    <a:pt x="192511" y="585480"/>
                  </a:lnTo>
                  <a:lnTo>
                    <a:pt x="230400" y="603186"/>
                  </a:lnTo>
                  <a:lnTo>
                    <a:pt x="271173" y="620067"/>
                  </a:lnTo>
                  <a:lnTo>
                    <a:pt x="314705" y="636079"/>
                  </a:lnTo>
                  <a:lnTo>
                    <a:pt x="360871" y="651178"/>
                  </a:lnTo>
                  <a:lnTo>
                    <a:pt x="409544" y="665319"/>
                  </a:lnTo>
                  <a:lnTo>
                    <a:pt x="460598" y="678461"/>
                  </a:lnTo>
                  <a:lnTo>
                    <a:pt x="513908" y="690558"/>
                  </a:lnTo>
                  <a:lnTo>
                    <a:pt x="569348" y="701567"/>
                  </a:lnTo>
                  <a:lnTo>
                    <a:pt x="626791" y="711445"/>
                  </a:lnTo>
                  <a:lnTo>
                    <a:pt x="686112" y="720148"/>
                  </a:lnTo>
                  <a:lnTo>
                    <a:pt x="747184" y="727631"/>
                  </a:lnTo>
                  <a:lnTo>
                    <a:pt x="809883" y="733852"/>
                  </a:lnTo>
                  <a:lnTo>
                    <a:pt x="874082" y="738767"/>
                  </a:lnTo>
                  <a:lnTo>
                    <a:pt x="939655" y="742331"/>
                  </a:lnTo>
                  <a:lnTo>
                    <a:pt x="1006476" y="744502"/>
                  </a:lnTo>
                  <a:lnTo>
                    <a:pt x="1074420" y="745235"/>
                  </a:lnTo>
                  <a:lnTo>
                    <a:pt x="1142363" y="744502"/>
                  </a:lnTo>
                  <a:lnTo>
                    <a:pt x="1209184" y="742331"/>
                  </a:lnTo>
                  <a:lnTo>
                    <a:pt x="1274757" y="738767"/>
                  </a:lnTo>
                  <a:lnTo>
                    <a:pt x="1338956" y="733852"/>
                  </a:lnTo>
                  <a:lnTo>
                    <a:pt x="1401655" y="727631"/>
                  </a:lnTo>
                  <a:lnTo>
                    <a:pt x="1462727" y="720148"/>
                  </a:lnTo>
                  <a:lnTo>
                    <a:pt x="1522048" y="711445"/>
                  </a:lnTo>
                  <a:lnTo>
                    <a:pt x="1579491" y="701567"/>
                  </a:lnTo>
                  <a:lnTo>
                    <a:pt x="1634931" y="690558"/>
                  </a:lnTo>
                  <a:lnTo>
                    <a:pt x="1688241" y="678461"/>
                  </a:lnTo>
                  <a:lnTo>
                    <a:pt x="1739295" y="665319"/>
                  </a:lnTo>
                  <a:lnTo>
                    <a:pt x="1787968" y="651178"/>
                  </a:lnTo>
                  <a:lnTo>
                    <a:pt x="1834134" y="636079"/>
                  </a:lnTo>
                  <a:lnTo>
                    <a:pt x="1877666" y="620067"/>
                  </a:lnTo>
                  <a:lnTo>
                    <a:pt x="1918439" y="603186"/>
                  </a:lnTo>
                  <a:lnTo>
                    <a:pt x="1956328" y="585480"/>
                  </a:lnTo>
                  <a:lnTo>
                    <a:pt x="1991205" y="566991"/>
                  </a:lnTo>
                  <a:lnTo>
                    <a:pt x="2051424" y="527843"/>
                  </a:lnTo>
                  <a:lnTo>
                    <a:pt x="2098089" y="486092"/>
                  </a:lnTo>
                  <a:lnTo>
                    <a:pt x="2130191" y="442086"/>
                  </a:lnTo>
                  <a:lnTo>
                    <a:pt x="2146726" y="396177"/>
                  </a:lnTo>
                  <a:lnTo>
                    <a:pt x="2148840" y="372617"/>
                  </a:lnTo>
                  <a:lnTo>
                    <a:pt x="2146726" y="349058"/>
                  </a:lnTo>
                  <a:lnTo>
                    <a:pt x="2130191" y="303149"/>
                  </a:lnTo>
                  <a:lnTo>
                    <a:pt x="2098089" y="259143"/>
                  </a:lnTo>
                  <a:lnTo>
                    <a:pt x="2051424" y="217392"/>
                  </a:lnTo>
                  <a:lnTo>
                    <a:pt x="1991205" y="178244"/>
                  </a:lnTo>
                  <a:lnTo>
                    <a:pt x="1956328" y="159755"/>
                  </a:lnTo>
                  <a:lnTo>
                    <a:pt x="1918439" y="142049"/>
                  </a:lnTo>
                  <a:lnTo>
                    <a:pt x="1877666" y="125168"/>
                  </a:lnTo>
                  <a:lnTo>
                    <a:pt x="1834134" y="109156"/>
                  </a:lnTo>
                  <a:lnTo>
                    <a:pt x="1787968" y="94057"/>
                  </a:lnTo>
                  <a:lnTo>
                    <a:pt x="1739295" y="79916"/>
                  </a:lnTo>
                  <a:lnTo>
                    <a:pt x="1688241" y="66774"/>
                  </a:lnTo>
                  <a:lnTo>
                    <a:pt x="1634931" y="54677"/>
                  </a:lnTo>
                  <a:lnTo>
                    <a:pt x="1579491" y="43668"/>
                  </a:lnTo>
                  <a:lnTo>
                    <a:pt x="1522048" y="33790"/>
                  </a:lnTo>
                  <a:lnTo>
                    <a:pt x="1462727" y="25087"/>
                  </a:lnTo>
                  <a:lnTo>
                    <a:pt x="1401655" y="17604"/>
                  </a:lnTo>
                  <a:lnTo>
                    <a:pt x="1338956" y="11383"/>
                  </a:lnTo>
                  <a:lnTo>
                    <a:pt x="1274757" y="6468"/>
                  </a:lnTo>
                  <a:lnTo>
                    <a:pt x="1209184" y="2904"/>
                  </a:lnTo>
                  <a:lnTo>
                    <a:pt x="1142363" y="733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C6DD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353818" y="3548633"/>
              <a:ext cx="2148840" cy="745490"/>
            </a:xfrm>
            <a:custGeom>
              <a:avLst/>
              <a:gdLst/>
              <a:ahLst/>
              <a:cxnLst/>
              <a:rect l="l" t="t" r="r" b="b"/>
              <a:pathLst>
                <a:path w="2148840" h="745489">
                  <a:moveTo>
                    <a:pt x="0" y="372617"/>
                  </a:moveTo>
                  <a:lnTo>
                    <a:pt x="8371" y="325887"/>
                  </a:lnTo>
                  <a:lnTo>
                    <a:pt x="32816" y="280886"/>
                  </a:lnTo>
                  <a:lnTo>
                    <a:pt x="72325" y="237964"/>
                  </a:lnTo>
                  <a:lnTo>
                    <a:pt x="125893" y="197471"/>
                  </a:lnTo>
                  <a:lnTo>
                    <a:pt x="192511" y="159755"/>
                  </a:lnTo>
                  <a:lnTo>
                    <a:pt x="230400" y="142049"/>
                  </a:lnTo>
                  <a:lnTo>
                    <a:pt x="271173" y="125168"/>
                  </a:lnTo>
                  <a:lnTo>
                    <a:pt x="314705" y="109156"/>
                  </a:lnTo>
                  <a:lnTo>
                    <a:pt x="360871" y="94057"/>
                  </a:lnTo>
                  <a:lnTo>
                    <a:pt x="409544" y="79916"/>
                  </a:lnTo>
                  <a:lnTo>
                    <a:pt x="460598" y="66774"/>
                  </a:lnTo>
                  <a:lnTo>
                    <a:pt x="513908" y="54677"/>
                  </a:lnTo>
                  <a:lnTo>
                    <a:pt x="569348" y="43668"/>
                  </a:lnTo>
                  <a:lnTo>
                    <a:pt x="626791" y="33790"/>
                  </a:lnTo>
                  <a:lnTo>
                    <a:pt x="686112" y="25087"/>
                  </a:lnTo>
                  <a:lnTo>
                    <a:pt x="747184" y="17604"/>
                  </a:lnTo>
                  <a:lnTo>
                    <a:pt x="809883" y="11383"/>
                  </a:lnTo>
                  <a:lnTo>
                    <a:pt x="874082" y="6468"/>
                  </a:lnTo>
                  <a:lnTo>
                    <a:pt x="939655" y="2904"/>
                  </a:lnTo>
                  <a:lnTo>
                    <a:pt x="1006476" y="733"/>
                  </a:lnTo>
                  <a:lnTo>
                    <a:pt x="1074420" y="0"/>
                  </a:lnTo>
                  <a:lnTo>
                    <a:pt x="1142363" y="733"/>
                  </a:lnTo>
                  <a:lnTo>
                    <a:pt x="1209184" y="2904"/>
                  </a:lnTo>
                  <a:lnTo>
                    <a:pt x="1274757" y="6468"/>
                  </a:lnTo>
                  <a:lnTo>
                    <a:pt x="1338956" y="11383"/>
                  </a:lnTo>
                  <a:lnTo>
                    <a:pt x="1401655" y="17604"/>
                  </a:lnTo>
                  <a:lnTo>
                    <a:pt x="1462727" y="25087"/>
                  </a:lnTo>
                  <a:lnTo>
                    <a:pt x="1522048" y="33790"/>
                  </a:lnTo>
                  <a:lnTo>
                    <a:pt x="1579491" y="43668"/>
                  </a:lnTo>
                  <a:lnTo>
                    <a:pt x="1634931" y="54677"/>
                  </a:lnTo>
                  <a:lnTo>
                    <a:pt x="1688241" y="66774"/>
                  </a:lnTo>
                  <a:lnTo>
                    <a:pt x="1739295" y="79916"/>
                  </a:lnTo>
                  <a:lnTo>
                    <a:pt x="1787968" y="94057"/>
                  </a:lnTo>
                  <a:lnTo>
                    <a:pt x="1834134" y="109156"/>
                  </a:lnTo>
                  <a:lnTo>
                    <a:pt x="1877666" y="125168"/>
                  </a:lnTo>
                  <a:lnTo>
                    <a:pt x="1918439" y="142049"/>
                  </a:lnTo>
                  <a:lnTo>
                    <a:pt x="1956328" y="159755"/>
                  </a:lnTo>
                  <a:lnTo>
                    <a:pt x="1991205" y="178244"/>
                  </a:lnTo>
                  <a:lnTo>
                    <a:pt x="2051424" y="217392"/>
                  </a:lnTo>
                  <a:lnTo>
                    <a:pt x="2098089" y="259143"/>
                  </a:lnTo>
                  <a:lnTo>
                    <a:pt x="2130191" y="303149"/>
                  </a:lnTo>
                  <a:lnTo>
                    <a:pt x="2146726" y="349058"/>
                  </a:lnTo>
                  <a:lnTo>
                    <a:pt x="2148840" y="372617"/>
                  </a:lnTo>
                  <a:lnTo>
                    <a:pt x="2146726" y="396177"/>
                  </a:lnTo>
                  <a:lnTo>
                    <a:pt x="2130191" y="442086"/>
                  </a:lnTo>
                  <a:lnTo>
                    <a:pt x="2098089" y="486092"/>
                  </a:lnTo>
                  <a:lnTo>
                    <a:pt x="2051424" y="527843"/>
                  </a:lnTo>
                  <a:lnTo>
                    <a:pt x="1991205" y="566991"/>
                  </a:lnTo>
                  <a:lnTo>
                    <a:pt x="1956328" y="585480"/>
                  </a:lnTo>
                  <a:lnTo>
                    <a:pt x="1918439" y="603186"/>
                  </a:lnTo>
                  <a:lnTo>
                    <a:pt x="1877666" y="620067"/>
                  </a:lnTo>
                  <a:lnTo>
                    <a:pt x="1834134" y="636079"/>
                  </a:lnTo>
                  <a:lnTo>
                    <a:pt x="1787968" y="651178"/>
                  </a:lnTo>
                  <a:lnTo>
                    <a:pt x="1739295" y="665319"/>
                  </a:lnTo>
                  <a:lnTo>
                    <a:pt x="1688241" y="678461"/>
                  </a:lnTo>
                  <a:lnTo>
                    <a:pt x="1634931" y="690558"/>
                  </a:lnTo>
                  <a:lnTo>
                    <a:pt x="1579491" y="701567"/>
                  </a:lnTo>
                  <a:lnTo>
                    <a:pt x="1522048" y="711445"/>
                  </a:lnTo>
                  <a:lnTo>
                    <a:pt x="1462727" y="720148"/>
                  </a:lnTo>
                  <a:lnTo>
                    <a:pt x="1401655" y="727631"/>
                  </a:lnTo>
                  <a:lnTo>
                    <a:pt x="1338956" y="733852"/>
                  </a:lnTo>
                  <a:lnTo>
                    <a:pt x="1274757" y="738767"/>
                  </a:lnTo>
                  <a:lnTo>
                    <a:pt x="1209184" y="742331"/>
                  </a:lnTo>
                  <a:lnTo>
                    <a:pt x="1142363" y="744502"/>
                  </a:lnTo>
                  <a:lnTo>
                    <a:pt x="1074420" y="745235"/>
                  </a:lnTo>
                  <a:lnTo>
                    <a:pt x="1006476" y="744502"/>
                  </a:lnTo>
                  <a:lnTo>
                    <a:pt x="939655" y="742331"/>
                  </a:lnTo>
                  <a:lnTo>
                    <a:pt x="874082" y="738767"/>
                  </a:lnTo>
                  <a:lnTo>
                    <a:pt x="809883" y="733852"/>
                  </a:lnTo>
                  <a:lnTo>
                    <a:pt x="747184" y="727631"/>
                  </a:lnTo>
                  <a:lnTo>
                    <a:pt x="686112" y="720148"/>
                  </a:lnTo>
                  <a:lnTo>
                    <a:pt x="626791" y="711445"/>
                  </a:lnTo>
                  <a:lnTo>
                    <a:pt x="569348" y="701567"/>
                  </a:lnTo>
                  <a:lnTo>
                    <a:pt x="513908" y="690558"/>
                  </a:lnTo>
                  <a:lnTo>
                    <a:pt x="460598" y="678461"/>
                  </a:lnTo>
                  <a:lnTo>
                    <a:pt x="409544" y="665319"/>
                  </a:lnTo>
                  <a:lnTo>
                    <a:pt x="360871" y="651178"/>
                  </a:lnTo>
                  <a:lnTo>
                    <a:pt x="314705" y="636079"/>
                  </a:lnTo>
                  <a:lnTo>
                    <a:pt x="271173" y="620067"/>
                  </a:lnTo>
                  <a:lnTo>
                    <a:pt x="230400" y="603186"/>
                  </a:lnTo>
                  <a:lnTo>
                    <a:pt x="192511" y="585480"/>
                  </a:lnTo>
                  <a:lnTo>
                    <a:pt x="157634" y="566991"/>
                  </a:lnTo>
                  <a:lnTo>
                    <a:pt x="97415" y="527843"/>
                  </a:lnTo>
                  <a:lnTo>
                    <a:pt x="50750" y="486092"/>
                  </a:lnTo>
                  <a:lnTo>
                    <a:pt x="18648" y="442086"/>
                  </a:lnTo>
                  <a:lnTo>
                    <a:pt x="2113" y="396177"/>
                  </a:lnTo>
                  <a:lnTo>
                    <a:pt x="0" y="37261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620136" y="3725036"/>
            <a:ext cx="154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1F517B"/>
                </a:solidFill>
                <a:latin typeface="微软雅黑"/>
                <a:cs typeface="微软雅黑"/>
              </a:rPr>
              <a:t>低优先就绪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434334" y="2643631"/>
            <a:ext cx="5487670" cy="2571115"/>
          </a:xfrm>
          <a:custGeom>
            <a:avLst/>
            <a:gdLst/>
            <a:ahLst/>
            <a:cxnLst/>
            <a:rect l="l" t="t" r="r" b="b"/>
            <a:pathLst>
              <a:path w="5487670" h="2571115">
                <a:moveTo>
                  <a:pt x="2321814" y="26924"/>
                </a:moveTo>
                <a:lnTo>
                  <a:pt x="2311146" y="0"/>
                </a:lnTo>
                <a:lnTo>
                  <a:pt x="75425" y="883945"/>
                </a:lnTo>
                <a:lnTo>
                  <a:pt x="64770" y="856996"/>
                </a:lnTo>
                <a:lnTo>
                  <a:pt x="0" y="929386"/>
                </a:lnTo>
                <a:lnTo>
                  <a:pt x="96774" y="937895"/>
                </a:lnTo>
                <a:lnTo>
                  <a:pt x="88176" y="916178"/>
                </a:lnTo>
                <a:lnTo>
                  <a:pt x="86080" y="910869"/>
                </a:lnTo>
                <a:lnTo>
                  <a:pt x="2321814" y="26924"/>
                </a:lnTo>
                <a:close/>
              </a:path>
              <a:path w="5487670" h="2571115">
                <a:moveTo>
                  <a:pt x="2855976" y="210058"/>
                </a:moveTo>
                <a:lnTo>
                  <a:pt x="2759075" y="202692"/>
                </a:lnTo>
                <a:lnTo>
                  <a:pt x="2770035" y="229514"/>
                </a:lnTo>
                <a:lnTo>
                  <a:pt x="767207" y="1046988"/>
                </a:lnTo>
                <a:lnTo>
                  <a:pt x="778129" y="1073912"/>
                </a:lnTo>
                <a:lnTo>
                  <a:pt x="2780995" y="256286"/>
                </a:lnTo>
                <a:lnTo>
                  <a:pt x="2791968" y="283083"/>
                </a:lnTo>
                <a:lnTo>
                  <a:pt x="2843720" y="224028"/>
                </a:lnTo>
                <a:lnTo>
                  <a:pt x="2855976" y="210058"/>
                </a:lnTo>
                <a:close/>
              </a:path>
              <a:path w="5487670" h="2571115">
                <a:moveTo>
                  <a:pt x="3475863" y="266065"/>
                </a:moveTo>
                <a:lnTo>
                  <a:pt x="3475405" y="227711"/>
                </a:lnTo>
                <a:lnTo>
                  <a:pt x="3474720" y="168910"/>
                </a:lnTo>
                <a:lnTo>
                  <a:pt x="3397758" y="228092"/>
                </a:lnTo>
                <a:lnTo>
                  <a:pt x="3423805" y="240766"/>
                </a:lnTo>
                <a:lnTo>
                  <a:pt x="2457323" y="2232152"/>
                </a:lnTo>
                <a:lnTo>
                  <a:pt x="2483485" y="2244852"/>
                </a:lnTo>
                <a:lnTo>
                  <a:pt x="3449853" y="253428"/>
                </a:lnTo>
                <a:lnTo>
                  <a:pt x="3475863" y="266065"/>
                </a:lnTo>
                <a:close/>
              </a:path>
              <a:path w="5487670" h="2571115">
                <a:moveTo>
                  <a:pt x="5404104" y="994918"/>
                </a:moveTo>
                <a:lnTo>
                  <a:pt x="5388102" y="967740"/>
                </a:lnTo>
                <a:lnTo>
                  <a:pt x="5354828" y="911237"/>
                </a:lnTo>
                <a:lnTo>
                  <a:pt x="5339105" y="935482"/>
                </a:lnTo>
                <a:lnTo>
                  <a:pt x="4099814" y="132334"/>
                </a:lnTo>
                <a:lnTo>
                  <a:pt x="4084066" y="156718"/>
                </a:lnTo>
                <a:lnTo>
                  <a:pt x="5323319" y="959840"/>
                </a:lnTo>
                <a:lnTo>
                  <a:pt x="5307584" y="984123"/>
                </a:lnTo>
                <a:lnTo>
                  <a:pt x="5404104" y="994918"/>
                </a:lnTo>
                <a:close/>
              </a:path>
              <a:path w="5487670" h="2571115">
                <a:moveTo>
                  <a:pt x="5487670" y="1728978"/>
                </a:moveTo>
                <a:lnTo>
                  <a:pt x="5475986" y="1702562"/>
                </a:lnTo>
                <a:lnTo>
                  <a:pt x="3624592" y="2517927"/>
                </a:lnTo>
                <a:lnTo>
                  <a:pt x="3612896" y="2491359"/>
                </a:lnTo>
                <a:lnTo>
                  <a:pt x="3550920" y="2566162"/>
                </a:lnTo>
                <a:lnTo>
                  <a:pt x="3647948" y="2570861"/>
                </a:lnTo>
                <a:lnTo>
                  <a:pt x="3638867" y="2550287"/>
                </a:lnTo>
                <a:lnTo>
                  <a:pt x="3636302" y="2544457"/>
                </a:lnTo>
                <a:lnTo>
                  <a:pt x="5487670" y="1728978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343903" y="3595216"/>
            <a:ext cx="1043305" cy="62928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315"/>
              </a:spcBef>
            </a:pPr>
            <a:r>
              <a:rPr dirty="0" sz="1800" spc="-20" b="1">
                <a:solidFill>
                  <a:srgbClr val="1F517B"/>
                </a:solidFill>
                <a:latin typeface="微软雅黑"/>
                <a:cs typeface="微软雅黑"/>
              </a:rPr>
              <a:t>进程调度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800" spc="-10" b="1">
                <a:solidFill>
                  <a:srgbClr val="1F517B"/>
                </a:solidFill>
                <a:latin typeface="微软雅黑"/>
                <a:cs typeface="微软雅黑"/>
              </a:rPr>
              <a:t>100ms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825365" y="3190747"/>
            <a:ext cx="1403350" cy="575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462915">
              <a:lnSpc>
                <a:spcPct val="100499"/>
              </a:lnSpc>
              <a:spcBef>
                <a:spcPts val="90"/>
              </a:spcBef>
            </a:pPr>
            <a:r>
              <a:rPr dirty="0" sz="1800" spc="-15" b="1">
                <a:solidFill>
                  <a:srgbClr val="1F517B"/>
                </a:solidFill>
                <a:latin typeface="微软雅黑"/>
                <a:cs typeface="微软雅黑"/>
              </a:rPr>
              <a:t>进程调度</a:t>
            </a:r>
            <a:r>
              <a:rPr dirty="0" sz="1800" spc="-50" b="1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800" spc="-10" b="1">
                <a:solidFill>
                  <a:srgbClr val="1F517B"/>
                </a:solidFill>
                <a:latin typeface="微软雅黑"/>
                <a:cs typeface="微软雅黑"/>
              </a:rPr>
              <a:t>500ms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667125" y="2745435"/>
            <a:ext cx="939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1F517B"/>
                </a:solidFill>
                <a:latin typeface="微软雅黑"/>
                <a:cs typeface="微软雅黑"/>
              </a:rPr>
              <a:t>时间片到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222995" y="2931414"/>
            <a:ext cx="854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517B"/>
                </a:solidFill>
                <a:latin typeface="微软雅黑"/>
                <a:cs typeface="微软雅黑"/>
              </a:rPr>
              <a:t>请求</a:t>
            </a:r>
            <a:r>
              <a:rPr dirty="0" sz="1800" spc="-25" b="1">
                <a:solidFill>
                  <a:srgbClr val="1F517B"/>
                </a:solidFill>
                <a:latin typeface="微软雅黑"/>
                <a:cs typeface="微软雅黑"/>
              </a:rPr>
              <a:t>I/O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142103" y="4778197"/>
            <a:ext cx="3627120" cy="67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1F517B"/>
                </a:solidFill>
                <a:latin typeface="微软雅黑"/>
                <a:cs typeface="微软雅黑"/>
              </a:rPr>
              <a:t>I/O</a:t>
            </a:r>
            <a:r>
              <a:rPr dirty="0" sz="1800" spc="-30" b="1">
                <a:solidFill>
                  <a:srgbClr val="1F517B"/>
                </a:solidFill>
                <a:latin typeface="微软雅黑"/>
                <a:cs typeface="微软雅黑"/>
              </a:rPr>
              <a:t>完成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400" spc="-10" b="1">
                <a:solidFill>
                  <a:srgbClr val="1F517B"/>
                </a:solidFill>
                <a:latin typeface="微软雅黑"/>
                <a:cs typeface="微软雅黑"/>
              </a:rPr>
              <a:t>高优先就绪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524127" y="1180337"/>
            <a:ext cx="39350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solidFill>
                  <a:srgbClr val="173C5D"/>
                </a:solidFill>
              </a:rPr>
              <a:t>时</a:t>
            </a:r>
            <a:r>
              <a:rPr dirty="0" sz="2800" spc="-35">
                <a:solidFill>
                  <a:srgbClr val="173C5D"/>
                </a:solidFill>
              </a:rPr>
              <a:t>间</a:t>
            </a:r>
            <a:r>
              <a:rPr dirty="0" sz="2800" spc="-35">
                <a:solidFill>
                  <a:srgbClr val="173C5D"/>
                </a:solidFill>
              </a:rPr>
              <a:t>片</a:t>
            </a:r>
            <a:r>
              <a:rPr dirty="0" sz="2800" spc="-35">
                <a:solidFill>
                  <a:srgbClr val="173C5D"/>
                </a:solidFill>
              </a:rPr>
              <a:t>与</a:t>
            </a:r>
            <a:r>
              <a:rPr dirty="0" sz="2800" spc="-35">
                <a:solidFill>
                  <a:srgbClr val="173C5D"/>
                </a:solidFill>
              </a:rPr>
              <a:t>优</a:t>
            </a:r>
            <a:r>
              <a:rPr dirty="0" sz="2800" spc="-35">
                <a:solidFill>
                  <a:srgbClr val="173C5D"/>
                </a:solidFill>
              </a:rPr>
              <a:t>先</a:t>
            </a:r>
            <a:r>
              <a:rPr dirty="0" sz="2800" spc="-35">
                <a:solidFill>
                  <a:srgbClr val="173C5D"/>
                </a:solidFill>
              </a:rPr>
              <a:t>数</a:t>
            </a:r>
            <a:r>
              <a:rPr dirty="0" sz="2800" spc="-35">
                <a:solidFill>
                  <a:srgbClr val="173C5D"/>
                </a:solidFill>
              </a:rPr>
              <a:t>混</a:t>
            </a:r>
            <a:r>
              <a:rPr dirty="0" sz="2800" spc="-35">
                <a:solidFill>
                  <a:srgbClr val="173C5D"/>
                </a:solidFill>
              </a:rPr>
              <a:t>合</a:t>
            </a:r>
            <a:r>
              <a:rPr dirty="0" sz="2800" spc="-35">
                <a:solidFill>
                  <a:srgbClr val="173C5D"/>
                </a:solidFill>
              </a:rPr>
              <a:t>调</a:t>
            </a:r>
            <a:r>
              <a:rPr dirty="0" sz="2800" spc="-50">
                <a:solidFill>
                  <a:srgbClr val="173C5D"/>
                </a:solidFill>
              </a:rPr>
              <a:t>度</a:t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1708" y="1239469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>
                <a:solidFill>
                  <a:srgbClr val="1F517B"/>
                </a:solidFill>
              </a:rPr>
              <a:t>队</a:t>
            </a:r>
            <a:r>
              <a:rPr dirty="0" sz="2800" spc="-40">
                <a:solidFill>
                  <a:srgbClr val="1F517B"/>
                </a:solidFill>
              </a:rPr>
              <a:t>列</a:t>
            </a:r>
            <a:r>
              <a:rPr dirty="0" sz="2800" spc="-40">
                <a:solidFill>
                  <a:srgbClr val="1F517B"/>
                </a:solidFill>
              </a:rPr>
              <a:t>结</a:t>
            </a:r>
            <a:r>
              <a:rPr dirty="0" sz="2800" spc="-50">
                <a:solidFill>
                  <a:srgbClr val="1F517B"/>
                </a:solidFill>
              </a:rPr>
              <a:t>构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481708" y="2187397"/>
            <a:ext cx="9028430" cy="2841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 b="1">
                <a:solidFill>
                  <a:srgbClr val="1F517B"/>
                </a:solidFill>
                <a:latin typeface="微软雅黑"/>
                <a:cs typeface="微软雅黑"/>
              </a:rPr>
              <a:t>I/O</a:t>
            </a: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等待队列 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—— 一个进程如果请求I/O，则进入I/O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等待队列；</a:t>
            </a:r>
            <a:endParaRPr sz="2400">
              <a:latin typeface="微软雅黑"/>
              <a:cs typeface="微软雅黑"/>
            </a:endParaRPr>
          </a:p>
          <a:p>
            <a:pPr marL="240665" marR="5080" indent="-2286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1F517B"/>
                </a:solidFill>
                <a:latin typeface="微软雅黑"/>
                <a:cs typeface="微软雅黑"/>
              </a:rPr>
              <a:t>低优先就绪队 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—— 一个进程如果在运行中超过了它的时间量就进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入低优先就绪；</a:t>
            </a:r>
            <a:endParaRPr sz="2400">
              <a:latin typeface="微软雅黑"/>
              <a:cs typeface="微软雅黑"/>
            </a:endParaRPr>
          </a:p>
          <a:p>
            <a:pPr marL="240665" marR="5080" indent="-228600">
              <a:lnSpc>
                <a:spcPct val="15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1F517B"/>
                </a:solidFill>
                <a:latin typeface="微软雅黑"/>
                <a:cs typeface="微软雅黑"/>
              </a:rPr>
              <a:t>高优先就绪队列 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—— 当进程从等待状态变为就绪状态时则进入高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优先就绪队列。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675" y="784986"/>
            <a:ext cx="2158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solidFill>
                  <a:srgbClr val="1F517B"/>
                </a:solidFill>
              </a:rPr>
              <a:t>进</a:t>
            </a:r>
            <a:r>
              <a:rPr dirty="0" sz="2800" spc="-35">
                <a:solidFill>
                  <a:srgbClr val="1F517B"/>
                </a:solidFill>
              </a:rPr>
              <a:t>程</a:t>
            </a:r>
            <a:r>
              <a:rPr dirty="0" sz="2800" spc="-35">
                <a:solidFill>
                  <a:srgbClr val="1F517B"/>
                </a:solidFill>
              </a:rPr>
              <a:t>调</a:t>
            </a:r>
            <a:r>
              <a:rPr dirty="0" sz="2800" spc="-35">
                <a:solidFill>
                  <a:srgbClr val="1F517B"/>
                </a:solidFill>
              </a:rPr>
              <a:t>度</a:t>
            </a:r>
            <a:r>
              <a:rPr dirty="0" sz="2800" spc="-35">
                <a:solidFill>
                  <a:srgbClr val="1F517B"/>
                </a:solidFill>
              </a:rPr>
              <a:t>算</a:t>
            </a:r>
            <a:r>
              <a:rPr dirty="0" sz="2800" spc="-50">
                <a:solidFill>
                  <a:srgbClr val="1F517B"/>
                </a:solidFill>
              </a:rPr>
              <a:t>法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14626" y="1538732"/>
            <a:ext cx="8665845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采用优先调度与时间片调度相结合的调度策略：</a:t>
            </a:r>
            <a:endParaRPr sz="2400">
              <a:latin typeface="微软雅黑"/>
              <a:cs typeface="微软雅黑"/>
            </a:endParaRPr>
          </a:p>
          <a:p>
            <a:pPr marL="241300" marR="5080" indent="-228600">
              <a:lnSpc>
                <a:spcPct val="150000"/>
              </a:lnSpc>
              <a:spcBef>
                <a:spcPts val="1200"/>
              </a:spcBef>
              <a:buAutoNum type="arabicParenBoth"/>
              <a:tabLst>
                <a:tab pos="570230" algn="l"/>
                <a:tab pos="570865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当CPU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空闲时，若高优先就绪队列非空，则从高优先就绪队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列中选择一个进程运行，分配时间片为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100ms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241300" marR="5080" indent="-228600">
              <a:lnSpc>
                <a:spcPct val="150000"/>
              </a:lnSpc>
              <a:spcBef>
                <a:spcPts val="1205"/>
              </a:spcBef>
              <a:buAutoNum type="arabicParenBoth"/>
              <a:tabLst>
                <a:tab pos="570230" algn="l"/>
                <a:tab pos="570865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当CPU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空闲时，若高优先就绪队列为空，则从低优先就绪队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列中选择一个进程运行，分配时间片为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500ms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12700" marR="6350">
              <a:lnSpc>
                <a:spcPct val="150000"/>
              </a:lnSpc>
              <a:spcBef>
                <a:spcPts val="1200"/>
              </a:spcBef>
              <a:tabLst>
                <a:tab pos="3305810" algn="l"/>
                <a:tab pos="3522979" algn="l"/>
              </a:tabLst>
            </a:pP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调度效果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优先照顾了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∕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O量大的进程；适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当照顾了计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算量大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进程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16858" y="1776222"/>
            <a:ext cx="1950720" cy="962025"/>
          </a:xfrm>
          <a:custGeom>
            <a:avLst/>
            <a:gdLst/>
            <a:ahLst/>
            <a:cxnLst/>
            <a:rect l="l" t="t" r="r" b="b"/>
            <a:pathLst>
              <a:path w="1950720" h="962025">
                <a:moveTo>
                  <a:pt x="0" y="480822"/>
                </a:moveTo>
                <a:lnTo>
                  <a:pt x="8211" y="418138"/>
                </a:lnTo>
                <a:lnTo>
                  <a:pt x="32162" y="357892"/>
                </a:lnTo>
                <a:lnTo>
                  <a:pt x="70824" y="300592"/>
                </a:lnTo>
                <a:lnTo>
                  <a:pt x="123170" y="246742"/>
                </a:lnTo>
                <a:lnTo>
                  <a:pt x="154152" y="221270"/>
                </a:lnTo>
                <a:lnTo>
                  <a:pt x="188171" y="196852"/>
                </a:lnTo>
                <a:lnTo>
                  <a:pt x="225096" y="173549"/>
                </a:lnTo>
                <a:lnTo>
                  <a:pt x="264800" y="151426"/>
                </a:lnTo>
                <a:lnTo>
                  <a:pt x="307155" y="130546"/>
                </a:lnTo>
                <a:lnTo>
                  <a:pt x="352031" y="110972"/>
                </a:lnTo>
                <a:lnTo>
                  <a:pt x="399300" y="92768"/>
                </a:lnTo>
                <a:lnTo>
                  <a:pt x="448834" y="75998"/>
                </a:lnTo>
                <a:lnTo>
                  <a:pt x="500504" y="60723"/>
                </a:lnTo>
                <a:lnTo>
                  <a:pt x="554182" y="47008"/>
                </a:lnTo>
                <a:lnTo>
                  <a:pt x="609740" y="34917"/>
                </a:lnTo>
                <a:lnTo>
                  <a:pt x="667048" y="24512"/>
                </a:lnTo>
                <a:lnTo>
                  <a:pt x="725979" y="15856"/>
                </a:lnTo>
                <a:lnTo>
                  <a:pt x="786404" y="9014"/>
                </a:lnTo>
                <a:lnTo>
                  <a:pt x="848195" y="4048"/>
                </a:lnTo>
                <a:lnTo>
                  <a:pt x="911223" y="1022"/>
                </a:lnTo>
                <a:lnTo>
                  <a:pt x="975359" y="0"/>
                </a:lnTo>
                <a:lnTo>
                  <a:pt x="1039496" y="1022"/>
                </a:lnTo>
                <a:lnTo>
                  <a:pt x="1102524" y="4048"/>
                </a:lnTo>
                <a:lnTo>
                  <a:pt x="1164315" y="9014"/>
                </a:lnTo>
                <a:lnTo>
                  <a:pt x="1224740" y="15856"/>
                </a:lnTo>
                <a:lnTo>
                  <a:pt x="1283671" y="24512"/>
                </a:lnTo>
                <a:lnTo>
                  <a:pt x="1340979" y="34917"/>
                </a:lnTo>
                <a:lnTo>
                  <a:pt x="1396537" y="47008"/>
                </a:lnTo>
                <a:lnTo>
                  <a:pt x="1450215" y="60723"/>
                </a:lnTo>
                <a:lnTo>
                  <a:pt x="1501885" y="75998"/>
                </a:lnTo>
                <a:lnTo>
                  <a:pt x="1551419" y="92768"/>
                </a:lnTo>
                <a:lnTo>
                  <a:pt x="1598688" y="110972"/>
                </a:lnTo>
                <a:lnTo>
                  <a:pt x="1643564" y="130546"/>
                </a:lnTo>
                <a:lnTo>
                  <a:pt x="1685919" y="151426"/>
                </a:lnTo>
                <a:lnTo>
                  <a:pt x="1725623" y="173549"/>
                </a:lnTo>
                <a:lnTo>
                  <a:pt x="1762548" y="196852"/>
                </a:lnTo>
                <a:lnTo>
                  <a:pt x="1796567" y="221270"/>
                </a:lnTo>
                <a:lnTo>
                  <a:pt x="1827549" y="246742"/>
                </a:lnTo>
                <a:lnTo>
                  <a:pt x="1855368" y="273204"/>
                </a:lnTo>
                <a:lnTo>
                  <a:pt x="1901001" y="328842"/>
                </a:lnTo>
                <a:lnTo>
                  <a:pt x="1932435" y="387679"/>
                </a:lnTo>
                <a:lnTo>
                  <a:pt x="1948645" y="449207"/>
                </a:lnTo>
                <a:lnTo>
                  <a:pt x="1950719" y="480822"/>
                </a:lnTo>
                <a:lnTo>
                  <a:pt x="1948645" y="512436"/>
                </a:lnTo>
                <a:lnTo>
                  <a:pt x="1932435" y="573964"/>
                </a:lnTo>
                <a:lnTo>
                  <a:pt x="1901001" y="632801"/>
                </a:lnTo>
                <a:lnTo>
                  <a:pt x="1855368" y="688439"/>
                </a:lnTo>
                <a:lnTo>
                  <a:pt x="1827549" y="714901"/>
                </a:lnTo>
                <a:lnTo>
                  <a:pt x="1796567" y="740373"/>
                </a:lnTo>
                <a:lnTo>
                  <a:pt x="1762548" y="764791"/>
                </a:lnTo>
                <a:lnTo>
                  <a:pt x="1725623" y="788094"/>
                </a:lnTo>
                <a:lnTo>
                  <a:pt x="1685919" y="810217"/>
                </a:lnTo>
                <a:lnTo>
                  <a:pt x="1643564" y="831097"/>
                </a:lnTo>
                <a:lnTo>
                  <a:pt x="1598688" y="850671"/>
                </a:lnTo>
                <a:lnTo>
                  <a:pt x="1551419" y="868875"/>
                </a:lnTo>
                <a:lnTo>
                  <a:pt x="1501885" y="885645"/>
                </a:lnTo>
                <a:lnTo>
                  <a:pt x="1450215" y="900920"/>
                </a:lnTo>
                <a:lnTo>
                  <a:pt x="1396537" y="914635"/>
                </a:lnTo>
                <a:lnTo>
                  <a:pt x="1340979" y="926726"/>
                </a:lnTo>
                <a:lnTo>
                  <a:pt x="1283671" y="937131"/>
                </a:lnTo>
                <a:lnTo>
                  <a:pt x="1224740" y="945787"/>
                </a:lnTo>
                <a:lnTo>
                  <a:pt x="1164315" y="952629"/>
                </a:lnTo>
                <a:lnTo>
                  <a:pt x="1102524" y="957595"/>
                </a:lnTo>
                <a:lnTo>
                  <a:pt x="1039496" y="960621"/>
                </a:lnTo>
                <a:lnTo>
                  <a:pt x="975359" y="961643"/>
                </a:lnTo>
                <a:lnTo>
                  <a:pt x="911223" y="960621"/>
                </a:lnTo>
                <a:lnTo>
                  <a:pt x="848195" y="957595"/>
                </a:lnTo>
                <a:lnTo>
                  <a:pt x="786404" y="952629"/>
                </a:lnTo>
                <a:lnTo>
                  <a:pt x="725979" y="945787"/>
                </a:lnTo>
                <a:lnTo>
                  <a:pt x="667048" y="937131"/>
                </a:lnTo>
                <a:lnTo>
                  <a:pt x="609740" y="926726"/>
                </a:lnTo>
                <a:lnTo>
                  <a:pt x="554182" y="914635"/>
                </a:lnTo>
                <a:lnTo>
                  <a:pt x="500504" y="900920"/>
                </a:lnTo>
                <a:lnTo>
                  <a:pt x="448834" y="885645"/>
                </a:lnTo>
                <a:lnTo>
                  <a:pt x="399300" y="868875"/>
                </a:lnTo>
                <a:lnTo>
                  <a:pt x="352031" y="850671"/>
                </a:lnTo>
                <a:lnTo>
                  <a:pt x="307155" y="831097"/>
                </a:lnTo>
                <a:lnTo>
                  <a:pt x="264800" y="810217"/>
                </a:lnTo>
                <a:lnTo>
                  <a:pt x="225096" y="788094"/>
                </a:lnTo>
                <a:lnTo>
                  <a:pt x="188171" y="764791"/>
                </a:lnTo>
                <a:lnTo>
                  <a:pt x="154152" y="740373"/>
                </a:lnTo>
                <a:lnTo>
                  <a:pt x="123170" y="714901"/>
                </a:lnTo>
                <a:lnTo>
                  <a:pt x="95351" y="688439"/>
                </a:lnTo>
                <a:lnTo>
                  <a:pt x="49718" y="632801"/>
                </a:lnTo>
                <a:lnTo>
                  <a:pt x="18284" y="573964"/>
                </a:lnTo>
                <a:lnTo>
                  <a:pt x="2074" y="512436"/>
                </a:lnTo>
                <a:lnTo>
                  <a:pt x="0" y="48082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473702" y="2016709"/>
            <a:ext cx="635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solidFill>
                  <a:srgbClr val="1F517B"/>
                </a:solidFill>
                <a:latin typeface="微软雅黑"/>
                <a:cs typeface="微软雅黑"/>
              </a:rPr>
              <a:t>运行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884926" y="3537965"/>
            <a:ext cx="1950720" cy="962025"/>
          </a:xfrm>
          <a:custGeom>
            <a:avLst/>
            <a:gdLst/>
            <a:ahLst/>
            <a:cxnLst/>
            <a:rect l="l" t="t" r="r" b="b"/>
            <a:pathLst>
              <a:path w="1950720" h="962025">
                <a:moveTo>
                  <a:pt x="0" y="480822"/>
                </a:moveTo>
                <a:lnTo>
                  <a:pt x="8211" y="418138"/>
                </a:lnTo>
                <a:lnTo>
                  <a:pt x="32162" y="357892"/>
                </a:lnTo>
                <a:lnTo>
                  <a:pt x="70824" y="300592"/>
                </a:lnTo>
                <a:lnTo>
                  <a:pt x="123170" y="246742"/>
                </a:lnTo>
                <a:lnTo>
                  <a:pt x="154152" y="221270"/>
                </a:lnTo>
                <a:lnTo>
                  <a:pt x="188171" y="196852"/>
                </a:lnTo>
                <a:lnTo>
                  <a:pt x="225096" y="173549"/>
                </a:lnTo>
                <a:lnTo>
                  <a:pt x="264800" y="151426"/>
                </a:lnTo>
                <a:lnTo>
                  <a:pt x="307155" y="130546"/>
                </a:lnTo>
                <a:lnTo>
                  <a:pt x="352031" y="110972"/>
                </a:lnTo>
                <a:lnTo>
                  <a:pt x="399300" y="92768"/>
                </a:lnTo>
                <a:lnTo>
                  <a:pt x="448834" y="75998"/>
                </a:lnTo>
                <a:lnTo>
                  <a:pt x="500504" y="60723"/>
                </a:lnTo>
                <a:lnTo>
                  <a:pt x="554182" y="47008"/>
                </a:lnTo>
                <a:lnTo>
                  <a:pt x="609740" y="34917"/>
                </a:lnTo>
                <a:lnTo>
                  <a:pt x="667048" y="24512"/>
                </a:lnTo>
                <a:lnTo>
                  <a:pt x="725979" y="15856"/>
                </a:lnTo>
                <a:lnTo>
                  <a:pt x="786404" y="9014"/>
                </a:lnTo>
                <a:lnTo>
                  <a:pt x="848195" y="4048"/>
                </a:lnTo>
                <a:lnTo>
                  <a:pt x="911223" y="1022"/>
                </a:lnTo>
                <a:lnTo>
                  <a:pt x="975359" y="0"/>
                </a:lnTo>
                <a:lnTo>
                  <a:pt x="1039496" y="1022"/>
                </a:lnTo>
                <a:lnTo>
                  <a:pt x="1102524" y="4048"/>
                </a:lnTo>
                <a:lnTo>
                  <a:pt x="1164315" y="9014"/>
                </a:lnTo>
                <a:lnTo>
                  <a:pt x="1224740" y="15856"/>
                </a:lnTo>
                <a:lnTo>
                  <a:pt x="1283671" y="24512"/>
                </a:lnTo>
                <a:lnTo>
                  <a:pt x="1340979" y="34917"/>
                </a:lnTo>
                <a:lnTo>
                  <a:pt x="1396537" y="47008"/>
                </a:lnTo>
                <a:lnTo>
                  <a:pt x="1450215" y="60723"/>
                </a:lnTo>
                <a:lnTo>
                  <a:pt x="1501885" y="75998"/>
                </a:lnTo>
                <a:lnTo>
                  <a:pt x="1551419" y="92768"/>
                </a:lnTo>
                <a:lnTo>
                  <a:pt x="1598688" y="110972"/>
                </a:lnTo>
                <a:lnTo>
                  <a:pt x="1643564" y="130546"/>
                </a:lnTo>
                <a:lnTo>
                  <a:pt x="1685919" y="151426"/>
                </a:lnTo>
                <a:lnTo>
                  <a:pt x="1725623" y="173549"/>
                </a:lnTo>
                <a:lnTo>
                  <a:pt x="1762548" y="196852"/>
                </a:lnTo>
                <a:lnTo>
                  <a:pt x="1796567" y="221270"/>
                </a:lnTo>
                <a:lnTo>
                  <a:pt x="1827549" y="246742"/>
                </a:lnTo>
                <a:lnTo>
                  <a:pt x="1855368" y="273204"/>
                </a:lnTo>
                <a:lnTo>
                  <a:pt x="1901001" y="328842"/>
                </a:lnTo>
                <a:lnTo>
                  <a:pt x="1932435" y="387679"/>
                </a:lnTo>
                <a:lnTo>
                  <a:pt x="1948645" y="449207"/>
                </a:lnTo>
                <a:lnTo>
                  <a:pt x="1950720" y="480822"/>
                </a:lnTo>
                <a:lnTo>
                  <a:pt x="1948645" y="512436"/>
                </a:lnTo>
                <a:lnTo>
                  <a:pt x="1932435" y="573964"/>
                </a:lnTo>
                <a:lnTo>
                  <a:pt x="1901001" y="632801"/>
                </a:lnTo>
                <a:lnTo>
                  <a:pt x="1855368" y="688439"/>
                </a:lnTo>
                <a:lnTo>
                  <a:pt x="1827549" y="714901"/>
                </a:lnTo>
                <a:lnTo>
                  <a:pt x="1796567" y="740373"/>
                </a:lnTo>
                <a:lnTo>
                  <a:pt x="1762548" y="764791"/>
                </a:lnTo>
                <a:lnTo>
                  <a:pt x="1725623" y="788094"/>
                </a:lnTo>
                <a:lnTo>
                  <a:pt x="1685919" y="810217"/>
                </a:lnTo>
                <a:lnTo>
                  <a:pt x="1643564" y="831097"/>
                </a:lnTo>
                <a:lnTo>
                  <a:pt x="1598688" y="850671"/>
                </a:lnTo>
                <a:lnTo>
                  <a:pt x="1551419" y="868875"/>
                </a:lnTo>
                <a:lnTo>
                  <a:pt x="1501885" y="885645"/>
                </a:lnTo>
                <a:lnTo>
                  <a:pt x="1450215" y="900920"/>
                </a:lnTo>
                <a:lnTo>
                  <a:pt x="1396537" y="914635"/>
                </a:lnTo>
                <a:lnTo>
                  <a:pt x="1340979" y="926726"/>
                </a:lnTo>
                <a:lnTo>
                  <a:pt x="1283671" y="937131"/>
                </a:lnTo>
                <a:lnTo>
                  <a:pt x="1224740" y="945787"/>
                </a:lnTo>
                <a:lnTo>
                  <a:pt x="1164315" y="952629"/>
                </a:lnTo>
                <a:lnTo>
                  <a:pt x="1102524" y="957595"/>
                </a:lnTo>
                <a:lnTo>
                  <a:pt x="1039496" y="960621"/>
                </a:lnTo>
                <a:lnTo>
                  <a:pt x="975359" y="961644"/>
                </a:lnTo>
                <a:lnTo>
                  <a:pt x="911223" y="960621"/>
                </a:lnTo>
                <a:lnTo>
                  <a:pt x="848195" y="957595"/>
                </a:lnTo>
                <a:lnTo>
                  <a:pt x="786404" y="952629"/>
                </a:lnTo>
                <a:lnTo>
                  <a:pt x="725979" y="945787"/>
                </a:lnTo>
                <a:lnTo>
                  <a:pt x="667048" y="937131"/>
                </a:lnTo>
                <a:lnTo>
                  <a:pt x="609740" y="926726"/>
                </a:lnTo>
                <a:lnTo>
                  <a:pt x="554182" y="914635"/>
                </a:lnTo>
                <a:lnTo>
                  <a:pt x="500504" y="900920"/>
                </a:lnTo>
                <a:lnTo>
                  <a:pt x="448834" y="885645"/>
                </a:lnTo>
                <a:lnTo>
                  <a:pt x="399300" y="868875"/>
                </a:lnTo>
                <a:lnTo>
                  <a:pt x="352031" y="850671"/>
                </a:lnTo>
                <a:lnTo>
                  <a:pt x="307155" y="831097"/>
                </a:lnTo>
                <a:lnTo>
                  <a:pt x="264800" y="810217"/>
                </a:lnTo>
                <a:lnTo>
                  <a:pt x="225096" y="788094"/>
                </a:lnTo>
                <a:lnTo>
                  <a:pt x="188171" y="764791"/>
                </a:lnTo>
                <a:lnTo>
                  <a:pt x="154152" y="740373"/>
                </a:lnTo>
                <a:lnTo>
                  <a:pt x="123170" y="714901"/>
                </a:lnTo>
                <a:lnTo>
                  <a:pt x="95351" y="688439"/>
                </a:lnTo>
                <a:lnTo>
                  <a:pt x="49718" y="632801"/>
                </a:lnTo>
                <a:lnTo>
                  <a:pt x="18284" y="573964"/>
                </a:lnTo>
                <a:lnTo>
                  <a:pt x="2074" y="512436"/>
                </a:lnTo>
                <a:lnTo>
                  <a:pt x="0" y="48082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517385" y="3650995"/>
            <a:ext cx="9544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" marR="5080" indent="-160020">
              <a:lnSpc>
                <a:spcPct val="100000"/>
              </a:lnSpc>
              <a:spcBef>
                <a:spcPts val="100"/>
              </a:spcBef>
            </a:pPr>
            <a:r>
              <a:rPr dirty="0" sz="2400" spc="-65" b="1">
                <a:solidFill>
                  <a:srgbClr val="1F517B"/>
                </a:solidFill>
                <a:latin typeface="微软雅黑"/>
                <a:cs typeface="微软雅黑"/>
              </a:rPr>
              <a:t>因 </a:t>
            </a:r>
            <a:r>
              <a:rPr dirty="0" sz="2400" spc="-25" b="1">
                <a:solidFill>
                  <a:srgbClr val="1F517B"/>
                </a:solidFill>
                <a:latin typeface="微软雅黑"/>
                <a:cs typeface="微软雅黑"/>
              </a:rPr>
              <a:t>I∕O</a:t>
            </a:r>
            <a:r>
              <a:rPr dirty="0" sz="2400" spc="-30" b="1">
                <a:solidFill>
                  <a:srgbClr val="1F517B"/>
                </a:solidFill>
                <a:latin typeface="微软雅黑"/>
                <a:cs typeface="微软雅黑"/>
              </a:rPr>
              <a:t>等待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881122" y="4927853"/>
            <a:ext cx="1952625" cy="963294"/>
          </a:xfrm>
          <a:custGeom>
            <a:avLst/>
            <a:gdLst/>
            <a:ahLst/>
            <a:cxnLst/>
            <a:rect l="l" t="t" r="r" b="b"/>
            <a:pathLst>
              <a:path w="1952625" h="963295">
                <a:moveTo>
                  <a:pt x="0" y="481584"/>
                </a:moveTo>
                <a:lnTo>
                  <a:pt x="8219" y="418809"/>
                </a:lnTo>
                <a:lnTo>
                  <a:pt x="32190" y="358473"/>
                </a:lnTo>
                <a:lnTo>
                  <a:pt x="70885" y="301084"/>
                </a:lnTo>
                <a:lnTo>
                  <a:pt x="123274" y="247151"/>
                </a:lnTo>
                <a:lnTo>
                  <a:pt x="154283" y="221639"/>
                </a:lnTo>
                <a:lnTo>
                  <a:pt x="188329" y="197181"/>
                </a:lnTo>
                <a:lnTo>
                  <a:pt x="225285" y="173840"/>
                </a:lnTo>
                <a:lnTo>
                  <a:pt x="265022" y="151681"/>
                </a:lnTo>
                <a:lnTo>
                  <a:pt x="307410" y="130767"/>
                </a:lnTo>
                <a:lnTo>
                  <a:pt x="352322" y="111161"/>
                </a:lnTo>
                <a:lnTo>
                  <a:pt x="399629" y="92927"/>
                </a:lnTo>
                <a:lnTo>
                  <a:pt x="449202" y="76128"/>
                </a:lnTo>
                <a:lnTo>
                  <a:pt x="500913" y="60828"/>
                </a:lnTo>
                <a:lnTo>
                  <a:pt x="554632" y="47090"/>
                </a:lnTo>
                <a:lnTo>
                  <a:pt x="610233" y="34977"/>
                </a:lnTo>
                <a:lnTo>
                  <a:pt x="667585" y="24554"/>
                </a:lnTo>
                <a:lnTo>
                  <a:pt x="726560" y="15884"/>
                </a:lnTo>
                <a:lnTo>
                  <a:pt x="787030" y="9030"/>
                </a:lnTo>
                <a:lnTo>
                  <a:pt x="848866" y="4055"/>
                </a:lnTo>
                <a:lnTo>
                  <a:pt x="911939" y="1024"/>
                </a:lnTo>
                <a:lnTo>
                  <a:pt x="976122" y="0"/>
                </a:lnTo>
                <a:lnTo>
                  <a:pt x="1040304" y="1024"/>
                </a:lnTo>
                <a:lnTo>
                  <a:pt x="1103377" y="4055"/>
                </a:lnTo>
                <a:lnTo>
                  <a:pt x="1165213" y="9030"/>
                </a:lnTo>
                <a:lnTo>
                  <a:pt x="1225683" y="15884"/>
                </a:lnTo>
                <a:lnTo>
                  <a:pt x="1284658" y="24554"/>
                </a:lnTo>
                <a:lnTo>
                  <a:pt x="1342010" y="34977"/>
                </a:lnTo>
                <a:lnTo>
                  <a:pt x="1397611" y="47090"/>
                </a:lnTo>
                <a:lnTo>
                  <a:pt x="1451330" y="60828"/>
                </a:lnTo>
                <a:lnTo>
                  <a:pt x="1503041" y="76128"/>
                </a:lnTo>
                <a:lnTo>
                  <a:pt x="1552614" y="92927"/>
                </a:lnTo>
                <a:lnTo>
                  <a:pt x="1599921" y="111161"/>
                </a:lnTo>
                <a:lnTo>
                  <a:pt x="1644833" y="130767"/>
                </a:lnTo>
                <a:lnTo>
                  <a:pt x="1687221" y="151681"/>
                </a:lnTo>
                <a:lnTo>
                  <a:pt x="1726958" y="173840"/>
                </a:lnTo>
                <a:lnTo>
                  <a:pt x="1763914" y="197181"/>
                </a:lnTo>
                <a:lnTo>
                  <a:pt x="1797960" y="221639"/>
                </a:lnTo>
                <a:lnTo>
                  <a:pt x="1828969" y="247151"/>
                </a:lnTo>
                <a:lnTo>
                  <a:pt x="1856811" y="273654"/>
                </a:lnTo>
                <a:lnTo>
                  <a:pt x="1902482" y="329379"/>
                </a:lnTo>
                <a:lnTo>
                  <a:pt x="1933944" y="388304"/>
                </a:lnTo>
                <a:lnTo>
                  <a:pt x="1950167" y="449923"/>
                </a:lnTo>
                <a:lnTo>
                  <a:pt x="1952243" y="481584"/>
                </a:lnTo>
                <a:lnTo>
                  <a:pt x="1950167" y="513248"/>
                </a:lnTo>
                <a:lnTo>
                  <a:pt x="1933944" y="574873"/>
                </a:lnTo>
                <a:lnTo>
                  <a:pt x="1902482" y="633803"/>
                </a:lnTo>
                <a:lnTo>
                  <a:pt x="1856811" y="689529"/>
                </a:lnTo>
                <a:lnTo>
                  <a:pt x="1828969" y="716033"/>
                </a:lnTo>
                <a:lnTo>
                  <a:pt x="1797960" y="741545"/>
                </a:lnTo>
                <a:lnTo>
                  <a:pt x="1763914" y="766003"/>
                </a:lnTo>
                <a:lnTo>
                  <a:pt x="1726958" y="789342"/>
                </a:lnTo>
                <a:lnTo>
                  <a:pt x="1687221" y="811500"/>
                </a:lnTo>
                <a:lnTo>
                  <a:pt x="1644833" y="832414"/>
                </a:lnTo>
                <a:lnTo>
                  <a:pt x="1599921" y="852018"/>
                </a:lnTo>
                <a:lnTo>
                  <a:pt x="1552614" y="870251"/>
                </a:lnTo>
                <a:lnTo>
                  <a:pt x="1503041" y="887049"/>
                </a:lnTo>
                <a:lnTo>
                  <a:pt x="1451330" y="902347"/>
                </a:lnTo>
                <a:lnTo>
                  <a:pt x="1397611" y="916084"/>
                </a:lnTo>
                <a:lnTo>
                  <a:pt x="1342010" y="928195"/>
                </a:lnTo>
                <a:lnTo>
                  <a:pt x="1284658" y="938616"/>
                </a:lnTo>
                <a:lnTo>
                  <a:pt x="1225683" y="947286"/>
                </a:lnTo>
                <a:lnTo>
                  <a:pt x="1165213" y="954139"/>
                </a:lnTo>
                <a:lnTo>
                  <a:pt x="1103377" y="959112"/>
                </a:lnTo>
                <a:lnTo>
                  <a:pt x="1040304" y="962143"/>
                </a:lnTo>
                <a:lnTo>
                  <a:pt x="976122" y="963168"/>
                </a:lnTo>
                <a:lnTo>
                  <a:pt x="911939" y="962143"/>
                </a:lnTo>
                <a:lnTo>
                  <a:pt x="848866" y="959112"/>
                </a:lnTo>
                <a:lnTo>
                  <a:pt x="787030" y="954139"/>
                </a:lnTo>
                <a:lnTo>
                  <a:pt x="726560" y="947286"/>
                </a:lnTo>
                <a:lnTo>
                  <a:pt x="667585" y="938616"/>
                </a:lnTo>
                <a:lnTo>
                  <a:pt x="610233" y="928195"/>
                </a:lnTo>
                <a:lnTo>
                  <a:pt x="554632" y="916084"/>
                </a:lnTo>
                <a:lnTo>
                  <a:pt x="500913" y="902347"/>
                </a:lnTo>
                <a:lnTo>
                  <a:pt x="449202" y="887049"/>
                </a:lnTo>
                <a:lnTo>
                  <a:pt x="399629" y="870251"/>
                </a:lnTo>
                <a:lnTo>
                  <a:pt x="352322" y="852018"/>
                </a:lnTo>
                <a:lnTo>
                  <a:pt x="307410" y="832414"/>
                </a:lnTo>
                <a:lnTo>
                  <a:pt x="265022" y="811500"/>
                </a:lnTo>
                <a:lnTo>
                  <a:pt x="225285" y="789342"/>
                </a:lnTo>
                <a:lnTo>
                  <a:pt x="188329" y="766003"/>
                </a:lnTo>
                <a:lnTo>
                  <a:pt x="154283" y="741545"/>
                </a:lnTo>
                <a:lnTo>
                  <a:pt x="123274" y="716033"/>
                </a:lnTo>
                <a:lnTo>
                  <a:pt x="95432" y="689529"/>
                </a:lnTo>
                <a:lnTo>
                  <a:pt x="49761" y="633803"/>
                </a:lnTo>
                <a:lnTo>
                  <a:pt x="18299" y="574873"/>
                </a:lnTo>
                <a:lnTo>
                  <a:pt x="2076" y="513248"/>
                </a:lnTo>
                <a:lnTo>
                  <a:pt x="0" y="48158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349244" y="5042153"/>
            <a:ext cx="94106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3035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1F517B"/>
                </a:solidFill>
                <a:latin typeface="微软雅黑"/>
                <a:cs typeface="微软雅黑"/>
              </a:rPr>
              <a:t>高优先</a:t>
            </a:r>
            <a:r>
              <a:rPr dirty="0" sz="2400" spc="-25" b="1">
                <a:solidFill>
                  <a:srgbClr val="1F517B"/>
                </a:solidFill>
                <a:latin typeface="微软雅黑"/>
                <a:cs typeface="微软雅黑"/>
              </a:rPr>
              <a:t>就绪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25246" y="3166110"/>
            <a:ext cx="1952625" cy="962025"/>
          </a:xfrm>
          <a:custGeom>
            <a:avLst/>
            <a:gdLst/>
            <a:ahLst/>
            <a:cxnLst/>
            <a:rect l="l" t="t" r="r" b="b"/>
            <a:pathLst>
              <a:path w="1952625" h="962025">
                <a:moveTo>
                  <a:pt x="0" y="480821"/>
                </a:moveTo>
                <a:lnTo>
                  <a:pt x="8219" y="418138"/>
                </a:lnTo>
                <a:lnTo>
                  <a:pt x="32191" y="357892"/>
                </a:lnTo>
                <a:lnTo>
                  <a:pt x="70886" y="300592"/>
                </a:lnTo>
                <a:lnTo>
                  <a:pt x="123277" y="246742"/>
                </a:lnTo>
                <a:lnTo>
                  <a:pt x="154286" y="221270"/>
                </a:lnTo>
                <a:lnTo>
                  <a:pt x="188333" y="196852"/>
                </a:lnTo>
                <a:lnTo>
                  <a:pt x="225289" y="173549"/>
                </a:lnTo>
                <a:lnTo>
                  <a:pt x="265026" y="151426"/>
                </a:lnTo>
                <a:lnTo>
                  <a:pt x="307415" y="130546"/>
                </a:lnTo>
                <a:lnTo>
                  <a:pt x="352327" y="110972"/>
                </a:lnTo>
                <a:lnTo>
                  <a:pt x="399634" y="92768"/>
                </a:lnTo>
                <a:lnTo>
                  <a:pt x="449208" y="75998"/>
                </a:lnTo>
                <a:lnTo>
                  <a:pt x="500918" y="60723"/>
                </a:lnTo>
                <a:lnTo>
                  <a:pt x="554638" y="47008"/>
                </a:lnTo>
                <a:lnTo>
                  <a:pt x="610238" y="34917"/>
                </a:lnTo>
                <a:lnTo>
                  <a:pt x="667590" y="24512"/>
                </a:lnTo>
                <a:lnTo>
                  <a:pt x="726564" y="15856"/>
                </a:lnTo>
                <a:lnTo>
                  <a:pt x="787033" y="9014"/>
                </a:lnTo>
                <a:lnTo>
                  <a:pt x="848868" y="4048"/>
                </a:lnTo>
                <a:lnTo>
                  <a:pt x="911941" y="1022"/>
                </a:lnTo>
                <a:lnTo>
                  <a:pt x="976122" y="0"/>
                </a:lnTo>
                <a:lnTo>
                  <a:pt x="1040304" y="1022"/>
                </a:lnTo>
                <a:lnTo>
                  <a:pt x="1103377" y="4048"/>
                </a:lnTo>
                <a:lnTo>
                  <a:pt x="1165213" y="9014"/>
                </a:lnTo>
                <a:lnTo>
                  <a:pt x="1225683" y="15856"/>
                </a:lnTo>
                <a:lnTo>
                  <a:pt x="1284658" y="24512"/>
                </a:lnTo>
                <a:lnTo>
                  <a:pt x="1342010" y="34917"/>
                </a:lnTo>
                <a:lnTo>
                  <a:pt x="1397611" y="47008"/>
                </a:lnTo>
                <a:lnTo>
                  <a:pt x="1451330" y="60723"/>
                </a:lnTo>
                <a:lnTo>
                  <a:pt x="1503041" y="75998"/>
                </a:lnTo>
                <a:lnTo>
                  <a:pt x="1552614" y="92768"/>
                </a:lnTo>
                <a:lnTo>
                  <a:pt x="1599921" y="110972"/>
                </a:lnTo>
                <a:lnTo>
                  <a:pt x="1644833" y="130546"/>
                </a:lnTo>
                <a:lnTo>
                  <a:pt x="1687221" y="151426"/>
                </a:lnTo>
                <a:lnTo>
                  <a:pt x="1726958" y="173549"/>
                </a:lnTo>
                <a:lnTo>
                  <a:pt x="1763914" y="196852"/>
                </a:lnTo>
                <a:lnTo>
                  <a:pt x="1797960" y="221270"/>
                </a:lnTo>
                <a:lnTo>
                  <a:pt x="1828969" y="246742"/>
                </a:lnTo>
                <a:lnTo>
                  <a:pt x="1856811" y="273204"/>
                </a:lnTo>
                <a:lnTo>
                  <a:pt x="1902482" y="328842"/>
                </a:lnTo>
                <a:lnTo>
                  <a:pt x="1933944" y="387679"/>
                </a:lnTo>
                <a:lnTo>
                  <a:pt x="1950167" y="449207"/>
                </a:lnTo>
                <a:lnTo>
                  <a:pt x="1952243" y="480821"/>
                </a:lnTo>
                <a:lnTo>
                  <a:pt x="1950167" y="512436"/>
                </a:lnTo>
                <a:lnTo>
                  <a:pt x="1933944" y="573964"/>
                </a:lnTo>
                <a:lnTo>
                  <a:pt x="1902482" y="632801"/>
                </a:lnTo>
                <a:lnTo>
                  <a:pt x="1856811" y="688439"/>
                </a:lnTo>
                <a:lnTo>
                  <a:pt x="1828969" y="714901"/>
                </a:lnTo>
                <a:lnTo>
                  <a:pt x="1797960" y="740373"/>
                </a:lnTo>
                <a:lnTo>
                  <a:pt x="1763914" y="764791"/>
                </a:lnTo>
                <a:lnTo>
                  <a:pt x="1726958" y="788094"/>
                </a:lnTo>
                <a:lnTo>
                  <a:pt x="1687221" y="810217"/>
                </a:lnTo>
                <a:lnTo>
                  <a:pt x="1644833" y="831097"/>
                </a:lnTo>
                <a:lnTo>
                  <a:pt x="1599921" y="850671"/>
                </a:lnTo>
                <a:lnTo>
                  <a:pt x="1552614" y="868875"/>
                </a:lnTo>
                <a:lnTo>
                  <a:pt x="1503041" y="885645"/>
                </a:lnTo>
                <a:lnTo>
                  <a:pt x="1451330" y="900920"/>
                </a:lnTo>
                <a:lnTo>
                  <a:pt x="1397611" y="914635"/>
                </a:lnTo>
                <a:lnTo>
                  <a:pt x="1342010" y="926726"/>
                </a:lnTo>
                <a:lnTo>
                  <a:pt x="1284658" y="937131"/>
                </a:lnTo>
                <a:lnTo>
                  <a:pt x="1225683" y="945787"/>
                </a:lnTo>
                <a:lnTo>
                  <a:pt x="1165213" y="952629"/>
                </a:lnTo>
                <a:lnTo>
                  <a:pt x="1103377" y="957595"/>
                </a:lnTo>
                <a:lnTo>
                  <a:pt x="1040304" y="960621"/>
                </a:lnTo>
                <a:lnTo>
                  <a:pt x="976122" y="961644"/>
                </a:lnTo>
                <a:lnTo>
                  <a:pt x="911941" y="960621"/>
                </a:lnTo>
                <a:lnTo>
                  <a:pt x="848868" y="957595"/>
                </a:lnTo>
                <a:lnTo>
                  <a:pt x="787033" y="952629"/>
                </a:lnTo>
                <a:lnTo>
                  <a:pt x="726564" y="945787"/>
                </a:lnTo>
                <a:lnTo>
                  <a:pt x="667590" y="937131"/>
                </a:lnTo>
                <a:lnTo>
                  <a:pt x="610238" y="926726"/>
                </a:lnTo>
                <a:lnTo>
                  <a:pt x="554638" y="914635"/>
                </a:lnTo>
                <a:lnTo>
                  <a:pt x="500918" y="900920"/>
                </a:lnTo>
                <a:lnTo>
                  <a:pt x="449208" y="885645"/>
                </a:lnTo>
                <a:lnTo>
                  <a:pt x="399634" y="868875"/>
                </a:lnTo>
                <a:lnTo>
                  <a:pt x="352327" y="850671"/>
                </a:lnTo>
                <a:lnTo>
                  <a:pt x="307415" y="831097"/>
                </a:lnTo>
                <a:lnTo>
                  <a:pt x="265026" y="810217"/>
                </a:lnTo>
                <a:lnTo>
                  <a:pt x="225289" y="788094"/>
                </a:lnTo>
                <a:lnTo>
                  <a:pt x="188333" y="764791"/>
                </a:lnTo>
                <a:lnTo>
                  <a:pt x="154286" y="740373"/>
                </a:lnTo>
                <a:lnTo>
                  <a:pt x="123277" y="714901"/>
                </a:lnTo>
                <a:lnTo>
                  <a:pt x="95434" y="688439"/>
                </a:lnTo>
                <a:lnTo>
                  <a:pt x="49762" y="632801"/>
                </a:lnTo>
                <a:lnTo>
                  <a:pt x="18300" y="573964"/>
                </a:lnTo>
                <a:lnTo>
                  <a:pt x="2076" y="512436"/>
                </a:lnTo>
                <a:lnTo>
                  <a:pt x="0" y="480821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318641" y="3274263"/>
            <a:ext cx="9398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1F517B"/>
                </a:solidFill>
                <a:latin typeface="微软雅黑"/>
                <a:cs typeface="微软雅黑"/>
              </a:rPr>
              <a:t>低优先</a:t>
            </a:r>
            <a:endParaRPr sz="2400">
              <a:latin typeface="微软雅黑"/>
              <a:cs typeface="微软雅黑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dirty="0" sz="2400" spc="-25" b="1">
                <a:solidFill>
                  <a:srgbClr val="1F517B"/>
                </a:solidFill>
                <a:latin typeface="微软雅黑"/>
                <a:cs typeface="微软雅黑"/>
              </a:rPr>
              <a:t>就绪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134362" y="2408173"/>
            <a:ext cx="4724400" cy="2801620"/>
          </a:xfrm>
          <a:custGeom>
            <a:avLst/>
            <a:gdLst/>
            <a:ahLst/>
            <a:cxnLst/>
            <a:rect l="l" t="t" r="r" b="b"/>
            <a:pathLst>
              <a:path w="4724400" h="2801620">
                <a:moveTo>
                  <a:pt x="1690624" y="34544"/>
                </a:moveTo>
                <a:lnTo>
                  <a:pt x="1674368" y="0"/>
                </a:lnTo>
                <a:lnTo>
                  <a:pt x="95415" y="739482"/>
                </a:lnTo>
                <a:lnTo>
                  <a:pt x="79248" y="704977"/>
                </a:lnTo>
                <a:lnTo>
                  <a:pt x="0" y="805180"/>
                </a:lnTo>
                <a:lnTo>
                  <a:pt x="127762" y="808482"/>
                </a:lnTo>
                <a:lnTo>
                  <a:pt x="115379" y="782066"/>
                </a:lnTo>
                <a:lnTo>
                  <a:pt x="111594" y="774001"/>
                </a:lnTo>
                <a:lnTo>
                  <a:pt x="1690624" y="34544"/>
                </a:lnTo>
                <a:close/>
              </a:path>
              <a:path w="4724400" h="2801620">
                <a:moveTo>
                  <a:pt x="2087880" y="223012"/>
                </a:moveTo>
                <a:lnTo>
                  <a:pt x="1960118" y="223393"/>
                </a:lnTo>
                <a:lnTo>
                  <a:pt x="1977288" y="257492"/>
                </a:lnTo>
                <a:lnTo>
                  <a:pt x="486664" y="1009142"/>
                </a:lnTo>
                <a:lnTo>
                  <a:pt x="503936" y="1043178"/>
                </a:lnTo>
                <a:lnTo>
                  <a:pt x="1994433" y="291528"/>
                </a:lnTo>
                <a:lnTo>
                  <a:pt x="2011553" y="325501"/>
                </a:lnTo>
                <a:lnTo>
                  <a:pt x="2068576" y="248920"/>
                </a:lnTo>
                <a:lnTo>
                  <a:pt x="2087880" y="223012"/>
                </a:lnTo>
                <a:close/>
              </a:path>
              <a:path w="4724400" h="2801620">
                <a:moveTo>
                  <a:pt x="2527935" y="456565"/>
                </a:moveTo>
                <a:lnTo>
                  <a:pt x="2522791" y="412750"/>
                </a:lnTo>
                <a:lnTo>
                  <a:pt x="2513076" y="329692"/>
                </a:lnTo>
                <a:lnTo>
                  <a:pt x="2420493" y="417703"/>
                </a:lnTo>
                <a:lnTo>
                  <a:pt x="2456294" y="430657"/>
                </a:lnTo>
                <a:lnTo>
                  <a:pt x="1714881" y="2479675"/>
                </a:lnTo>
                <a:lnTo>
                  <a:pt x="1750695" y="2492629"/>
                </a:lnTo>
                <a:lnTo>
                  <a:pt x="2492108" y="443611"/>
                </a:lnTo>
                <a:lnTo>
                  <a:pt x="2527935" y="456565"/>
                </a:lnTo>
                <a:close/>
              </a:path>
              <a:path w="4724400" h="2801620">
                <a:moveTo>
                  <a:pt x="4272280" y="2041652"/>
                </a:moveTo>
                <a:lnTo>
                  <a:pt x="4256024" y="2007108"/>
                </a:lnTo>
                <a:lnTo>
                  <a:pt x="2712034" y="2732697"/>
                </a:lnTo>
                <a:lnTo>
                  <a:pt x="2695829" y="2698242"/>
                </a:lnTo>
                <a:lnTo>
                  <a:pt x="2616708" y="2798572"/>
                </a:lnTo>
                <a:lnTo>
                  <a:pt x="2744470" y="2801620"/>
                </a:lnTo>
                <a:lnTo>
                  <a:pt x="2732100" y="2775331"/>
                </a:lnTo>
                <a:lnTo>
                  <a:pt x="2728290" y="2767241"/>
                </a:lnTo>
                <a:lnTo>
                  <a:pt x="4272280" y="2041652"/>
                </a:lnTo>
                <a:close/>
              </a:path>
              <a:path w="4724400" h="2801620">
                <a:moveTo>
                  <a:pt x="4724400" y="1091692"/>
                </a:moveTo>
                <a:lnTo>
                  <a:pt x="4703267" y="1054227"/>
                </a:lnTo>
                <a:lnTo>
                  <a:pt x="4661662" y="980440"/>
                </a:lnTo>
                <a:lnTo>
                  <a:pt x="4640338" y="1011999"/>
                </a:lnTo>
                <a:lnTo>
                  <a:pt x="3375660" y="158496"/>
                </a:lnTo>
                <a:lnTo>
                  <a:pt x="3354324" y="189992"/>
                </a:lnTo>
                <a:lnTo>
                  <a:pt x="4618990" y="1043609"/>
                </a:lnTo>
                <a:lnTo>
                  <a:pt x="4597654" y="1075182"/>
                </a:lnTo>
                <a:lnTo>
                  <a:pt x="4724400" y="1091692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808601" y="3549142"/>
            <a:ext cx="167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517B"/>
                </a:solidFill>
                <a:latin typeface="微软雅黑"/>
                <a:cs typeface="微软雅黑"/>
              </a:rPr>
              <a:t>3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40073" y="3098419"/>
            <a:ext cx="167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517B"/>
                </a:solidFill>
                <a:latin typeface="微软雅黑"/>
                <a:cs typeface="微软雅黑"/>
              </a:rPr>
              <a:t>4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11373" y="2321814"/>
            <a:ext cx="167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517B"/>
                </a:solidFill>
                <a:latin typeface="微软雅黑"/>
                <a:cs typeface="微软雅黑"/>
              </a:rPr>
              <a:t>5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26453" y="2701290"/>
            <a:ext cx="167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696203" y="4952441"/>
            <a:ext cx="1670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403463" y="2739766"/>
            <a:ext cx="2809240" cy="2537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72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C00000"/>
                </a:solidFill>
                <a:latin typeface="微软雅黑"/>
                <a:cs typeface="微软雅黑"/>
              </a:rPr>
              <a:t>变</a:t>
            </a:r>
            <a:r>
              <a:rPr dirty="0" sz="2800" spc="-35" b="1">
                <a:solidFill>
                  <a:srgbClr val="C00000"/>
                </a:solidFill>
                <a:latin typeface="微软雅黑"/>
                <a:cs typeface="微软雅黑"/>
              </a:rPr>
              <a:t>迁</a:t>
            </a:r>
            <a:r>
              <a:rPr dirty="0" sz="2800" b="1">
                <a:solidFill>
                  <a:srgbClr val="C00000"/>
                </a:solidFill>
                <a:latin typeface="微软雅黑"/>
                <a:cs typeface="微软雅黑"/>
              </a:rPr>
              <a:t>1</a:t>
            </a:r>
            <a:r>
              <a:rPr dirty="0" sz="2800" spc="-20" b="1">
                <a:solidFill>
                  <a:srgbClr val="C00000"/>
                </a:solidFill>
                <a:latin typeface="微软雅黑"/>
                <a:cs typeface="微软雅黑"/>
              </a:rPr>
              <a:t> → 变迁</a:t>
            </a:r>
            <a:r>
              <a:rPr dirty="0" sz="2800" spc="-25" b="1">
                <a:solidFill>
                  <a:srgbClr val="C00000"/>
                </a:solidFill>
                <a:latin typeface="微软雅黑"/>
                <a:cs typeface="微软雅黑"/>
              </a:rPr>
              <a:t>3？</a:t>
            </a:r>
            <a:r>
              <a:rPr dirty="0" sz="2800" spc="-40" b="1">
                <a:solidFill>
                  <a:srgbClr val="C00000"/>
                </a:solidFill>
                <a:latin typeface="微软雅黑"/>
                <a:cs typeface="微软雅黑"/>
              </a:rPr>
              <a:t>变</a:t>
            </a:r>
            <a:r>
              <a:rPr dirty="0" sz="2800" spc="-40" b="1">
                <a:solidFill>
                  <a:srgbClr val="C00000"/>
                </a:solidFill>
                <a:latin typeface="微软雅黑"/>
                <a:cs typeface="微软雅黑"/>
              </a:rPr>
              <a:t>迁</a:t>
            </a:r>
            <a:r>
              <a:rPr dirty="0" sz="2800" b="1">
                <a:solidFill>
                  <a:srgbClr val="C00000"/>
                </a:solidFill>
                <a:latin typeface="微软雅黑"/>
                <a:cs typeface="微软雅黑"/>
              </a:rPr>
              <a:t>1</a:t>
            </a:r>
            <a:r>
              <a:rPr dirty="0" sz="2800" spc="-20" b="1">
                <a:solidFill>
                  <a:srgbClr val="C00000"/>
                </a:solidFill>
                <a:latin typeface="微软雅黑"/>
                <a:cs typeface="微软雅黑"/>
              </a:rPr>
              <a:t> → 变迁</a:t>
            </a:r>
            <a:r>
              <a:rPr dirty="0" sz="2800" spc="-25" b="1">
                <a:solidFill>
                  <a:srgbClr val="C00000"/>
                </a:solidFill>
                <a:latin typeface="微软雅黑"/>
                <a:cs typeface="微软雅黑"/>
              </a:rPr>
              <a:t>4？</a:t>
            </a:r>
            <a:r>
              <a:rPr dirty="0" sz="2800" spc="-35" b="1">
                <a:solidFill>
                  <a:srgbClr val="C00000"/>
                </a:solidFill>
                <a:latin typeface="微软雅黑"/>
                <a:cs typeface="微软雅黑"/>
              </a:rPr>
              <a:t>变</a:t>
            </a:r>
            <a:r>
              <a:rPr dirty="0" sz="2800" spc="-35" b="1">
                <a:solidFill>
                  <a:srgbClr val="C00000"/>
                </a:solidFill>
                <a:latin typeface="微软雅黑"/>
                <a:cs typeface="微软雅黑"/>
              </a:rPr>
              <a:t>迁</a:t>
            </a:r>
            <a:r>
              <a:rPr dirty="0" sz="2800" b="1">
                <a:solidFill>
                  <a:srgbClr val="C00000"/>
                </a:solidFill>
                <a:latin typeface="微软雅黑"/>
                <a:cs typeface="微软雅黑"/>
              </a:rPr>
              <a:t>5</a:t>
            </a:r>
            <a:r>
              <a:rPr dirty="0" sz="2800" spc="-20" b="1">
                <a:solidFill>
                  <a:srgbClr val="C00000"/>
                </a:solidFill>
                <a:latin typeface="微软雅黑"/>
                <a:cs typeface="微软雅黑"/>
              </a:rPr>
              <a:t> → 变迁</a:t>
            </a:r>
            <a:r>
              <a:rPr dirty="0" sz="2800" spc="-25" b="1">
                <a:solidFill>
                  <a:srgbClr val="C00000"/>
                </a:solidFill>
                <a:latin typeface="微软雅黑"/>
                <a:cs typeface="微软雅黑"/>
              </a:rPr>
              <a:t>3？</a:t>
            </a:r>
            <a:r>
              <a:rPr dirty="0" sz="2800" spc="-35" b="1">
                <a:solidFill>
                  <a:srgbClr val="C00000"/>
                </a:solidFill>
                <a:latin typeface="微软雅黑"/>
                <a:cs typeface="微软雅黑"/>
              </a:rPr>
              <a:t>变</a:t>
            </a:r>
            <a:r>
              <a:rPr dirty="0" sz="2800" spc="-35" b="1">
                <a:solidFill>
                  <a:srgbClr val="C00000"/>
                </a:solidFill>
                <a:latin typeface="微软雅黑"/>
                <a:cs typeface="微软雅黑"/>
              </a:rPr>
              <a:t>迁</a:t>
            </a:r>
            <a:r>
              <a:rPr dirty="0" sz="2800" b="1">
                <a:solidFill>
                  <a:srgbClr val="C00000"/>
                </a:solidFill>
                <a:latin typeface="微软雅黑"/>
                <a:cs typeface="微软雅黑"/>
              </a:rPr>
              <a:t>2</a:t>
            </a:r>
            <a:r>
              <a:rPr dirty="0" sz="2800" spc="-20" b="1">
                <a:solidFill>
                  <a:srgbClr val="C00000"/>
                </a:solidFill>
                <a:latin typeface="微软雅黑"/>
                <a:cs typeface="微软雅黑"/>
              </a:rPr>
              <a:t> → 变迁</a:t>
            </a:r>
            <a:r>
              <a:rPr dirty="0" sz="2800" spc="-25" b="1">
                <a:solidFill>
                  <a:srgbClr val="C00000"/>
                </a:solidFill>
                <a:latin typeface="微软雅黑"/>
                <a:cs typeface="微软雅黑"/>
              </a:rPr>
              <a:t>5？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22756" y="654507"/>
            <a:ext cx="84931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solidFill>
                  <a:srgbClr val="1F517B"/>
                </a:solidFill>
              </a:rPr>
              <a:t>Q：</a:t>
            </a:r>
            <a:r>
              <a:rPr dirty="0" sz="2800" spc="-35">
                <a:solidFill>
                  <a:srgbClr val="1F517B"/>
                </a:solidFill>
              </a:rPr>
              <a:t>以</a:t>
            </a:r>
            <a:r>
              <a:rPr dirty="0" sz="2800" spc="-35">
                <a:solidFill>
                  <a:srgbClr val="1F517B"/>
                </a:solidFill>
              </a:rPr>
              <a:t>下</a:t>
            </a:r>
            <a:r>
              <a:rPr dirty="0" sz="2800" spc="-35">
                <a:solidFill>
                  <a:srgbClr val="1F517B"/>
                </a:solidFill>
              </a:rPr>
              <a:t>因</a:t>
            </a:r>
            <a:r>
              <a:rPr dirty="0" sz="2800" spc="-35">
                <a:solidFill>
                  <a:srgbClr val="1F517B"/>
                </a:solidFill>
              </a:rPr>
              <a:t>果</a:t>
            </a:r>
            <a:r>
              <a:rPr dirty="0" sz="2800" spc="-35">
                <a:solidFill>
                  <a:srgbClr val="1F517B"/>
                </a:solidFill>
              </a:rPr>
              <a:t>变</a:t>
            </a:r>
            <a:r>
              <a:rPr dirty="0" sz="2800" spc="-35">
                <a:solidFill>
                  <a:srgbClr val="1F517B"/>
                </a:solidFill>
              </a:rPr>
              <a:t>迁</a:t>
            </a:r>
            <a:r>
              <a:rPr dirty="0" sz="2800" spc="-35">
                <a:solidFill>
                  <a:srgbClr val="1F517B"/>
                </a:solidFill>
              </a:rPr>
              <a:t>有</a:t>
            </a:r>
            <a:r>
              <a:rPr dirty="0" sz="2800" spc="-35">
                <a:solidFill>
                  <a:srgbClr val="1F517B"/>
                </a:solidFill>
              </a:rPr>
              <a:t>没</a:t>
            </a:r>
            <a:r>
              <a:rPr dirty="0" sz="2800" spc="-35">
                <a:solidFill>
                  <a:srgbClr val="1F517B"/>
                </a:solidFill>
              </a:rPr>
              <a:t>有</a:t>
            </a:r>
            <a:r>
              <a:rPr dirty="0" sz="2800" spc="-35">
                <a:solidFill>
                  <a:srgbClr val="1F517B"/>
                </a:solidFill>
              </a:rPr>
              <a:t>可</a:t>
            </a:r>
            <a:r>
              <a:rPr dirty="0" sz="2800" spc="-35">
                <a:solidFill>
                  <a:srgbClr val="1F517B"/>
                </a:solidFill>
              </a:rPr>
              <a:t>能</a:t>
            </a:r>
            <a:r>
              <a:rPr dirty="0" sz="2800" spc="-35">
                <a:solidFill>
                  <a:srgbClr val="1F517B"/>
                </a:solidFill>
              </a:rPr>
              <a:t>出</a:t>
            </a:r>
            <a:r>
              <a:rPr dirty="0" sz="2800" spc="-35">
                <a:solidFill>
                  <a:srgbClr val="1F517B"/>
                </a:solidFill>
              </a:rPr>
              <a:t>现</a:t>
            </a:r>
            <a:r>
              <a:rPr dirty="0" sz="2800" spc="-35">
                <a:solidFill>
                  <a:srgbClr val="1F517B"/>
                </a:solidFill>
              </a:rPr>
              <a:t>？</a:t>
            </a:r>
            <a:r>
              <a:rPr dirty="0" sz="2800" spc="-35">
                <a:solidFill>
                  <a:srgbClr val="1F517B"/>
                </a:solidFill>
              </a:rPr>
              <a:t>什</a:t>
            </a:r>
            <a:r>
              <a:rPr dirty="0" sz="2800" spc="-30">
                <a:solidFill>
                  <a:srgbClr val="1F517B"/>
                </a:solidFill>
              </a:rPr>
              <a:t>么</a:t>
            </a:r>
            <a:r>
              <a:rPr dirty="0" sz="2800" spc="-35">
                <a:solidFill>
                  <a:srgbClr val="1F517B"/>
                </a:solidFill>
              </a:rPr>
              <a:t>情</a:t>
            </a:r>
            <a:r>
              <a:rPr dirty="0" sz="2800" spc="-35">
                <a:solidFill>
                  <a:srgbClr val="1F517B"/>
                </a:solidFill>
              </a:rPr>
              <a:t>况</a:t>
            </a:r>
            <a:r>
              <a:rPr dirty="0" sz="2800" spc="-30">
                <a:solidFill>
                  <a:srgbClr val="1F517B"/>
                </a:solidFill>
              </a:rPr>
              <a:t>下</a:t>
            </a:r>
            <a:r>
              <a:rPr dirty="0" sz="2800" spc="-35">
                <a:solidFill>
                  <a:srgbClr val="1F517B"/>
                </a:solidFill>
              </a:rPr>
              <a:t>出</a:t>
            </a:r>
            <a:r>
              <a:rPr dirty="0" sz="2800" spc="-35">
                <a:solidFill>
                  <a:srgbClr val="1F517B"/>
                </a:solidFill>
              </a:rPr>
              <a:t>现</a:t>
            </a:r>
            <a:r>
              <a:rPr dirty="0" sz="2800" spc="-50">
                <a:solidFill>
                  <a:srgbClr val="1F517B"/>
                </a:solidFill>
              </a:rPr>
              <a:t>？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358140" y="219456"/>
            <a:ext cx="3308350" cy="787400"/>
            <a:chOff x="358140" y="219456"/>
            <a:chExt cx="3308350" cy="787400"/>
          </a:xfrm>
        </p:grpSpPr>
        <p:sp>
          <p:nvSpPr>
            <p:cNvPr id="12" name="object 12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" y="219456"/>
              <a:ext cx="3307841" cy="78714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2866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solidFill>
                  <a:srgbClr val="2D4E7D"/>
                </a:solidFill>
              </a:rPr>
              <a:t>处</a:t>
            </a:r>
            <a:r>
              <a:rPr dirty="0" sz="2800" spc="-35">
                <a:solidFill>
                  <a:srgbClr val="2D4E7D"/>
                </a:solidFill>
              </a:rPr>
              <a:t>理</a:t>
            </a:r>
            <a:r>
              <a:rPr dirty="0" sz="2800" spc="-35">
                <a:solidFill>
                  <a:srgbClr val="2D4E7D"/>
                </a:solidFill>
              </a:rPr>
              <a:t>机</a:t>
            </a:r>
            <a:r>
              <a:rPr dirty="0" sz="2800" spc="-35">
                <a:solidFill>
                  <a:srgbClr val="2D4E7D"/>
                </a:solidFill>
              </a:rPr>
              <a:t>的</a:t>
            </a:r>
            <a:r>
              <a:rPr dirty="0" sz="2800" spc="-35">
                <a:solidFill>
                  <a:srgbClr val="2D4E7D"/>
                </a:solidFill>
              </a:rPr>
              <a:t>多</a:t>
            </a:r>
            <a:r>
              <a:rPr dirty="0" sz="2800" spc="-35">
                <a:solidFill>
                  <a:srgbClr val="2D4E7D"/>
                </a:solidFill>
              </a:rPr>
              <a:t>级</a:t>
            </a:r>
            <a:r>
              <a:rPr dirty="0" sz="2800" spc="-35">
                <a:solidFill>
                  <a:srgbClr val="2D4E7D"/>
                </a:solidFill>
              </a:rPr>
              <a:t>调</a:t>
            </a:r>
            <a:r>
              <a:rPr dirty="0" sz="2800" spc="-50">
                <a:solidFill>
                  <a:srgbClr val="2D4E7D"/>
                </a:solidFill>
              </a:rPr>
              <a:t>度</a:t>
            </a:r>
            <a:endParaRPr sz="2800"/>
          </a:p>
        </p:txBody>
      </p:sp>
      <p:grpSp>
        <p:nvGrpSpPr>
          <p:cNvPr id="15" name="object 15" descr=""/>
          <p:cNvGrpSpPr/>
          <p:nvPr/>
        </p:nvGrpSpPr>
        <p:grpSpPr>
          <a:xfrm>
            <a:off x="2161032" y="888564"/>
            <a:ext cx="8129270" cy="1899285"/>
            <a:chOff x="2161032" y="888564"/>
            <a:chExt cx="8129270" cy="1899285"/>
          </a:xfrm>
        </p:grpSpPr>
        <p:sp>
          <p:nvSpPr>
            <p:cNvPr id="16" name="object 16" descr=""/>
            <p:cNvSpPr/>
            <p:nvPr/>
          </p:nvSpPr>
          <p:spPr>
            <a:xfrm>
              <a:off x="2175510" y="1657350"/>
              <a:ext cx="8100059" cy="1115695"/>
            </a:xfrm>
            <a:custGeom>
              <a:avLst/>
              <a:gdLst/>
              <a:ahLst/>
              <a:cxnLst/>
              <a:rect l="l" t="t" r="r" b="b"/>
              <a:pathLst>
                <a:path w="8100059" h="1115695">
                  <a:moveTo>
                    <a:pt x="0" y="185927"/>
                  </a:moveTo>
                  <a:lnTo>
                    <a:pt x="6637" y="136480"/>
                  </a:lnTo>
                  <a:lnTo>
                    <a:pt x="25371" y="92060"/>
                  </a:lnTo>
                  <a:lnTo>
                    <a:pt x="54435" y="54435"/>
                  </a:lnTo>
                  <a:lnTo>
                    <a:pt x="92060" y="25371"/>
                  </a:lnTo>
                  <a:lnTo>
                    <a:pt x="136480" y="6637"/>
                  </a:lnTo>
                  <a:lnTo>
                    <a:pt x="185927" y="0"/>
                  </a:lnTo>
                  <a:lnTo>
                    <a:pt x="7914132" y="0"/>
                  </a:lnTo>
                  <a:lnTo>
                    <a:pt x="7963579" y="6637"/>
                  </a:lnTo>
                  <a:lnTo>
                    <a:pt x="8007999" y="25371"/>
                  </a:lnTo>
                  <a:lnTo>
                    <a:pt x="8045624" y="54435"/>
                  </a:lnTo>
                  <a:lnTo>
                    <a:pt x="8074688" y="92060"/>
                  </a:lnTo>
                  <a:lnTo>
                    <a:pt x="8093422" y="136480"/>
                  </a:lnTo>
                  <a:lnTo>
                    <a:pt x="8100059" y="185927"/>
                  </a:lnTo>
                  <a:lnTo>
                    <a:pt x="8100059" y="929639"/>
                  </a:lnTo>
                  <a:lnTo>
                    <a:pt x="8093422" y="979087"/>
                  </a:lnTo>
                  <a:lnTo>
                    <a:pt x="8074688" y="1023507"/>
                  </a:lnTo>
                  <a:lnTo>
                    <a:pt x="8045624" y="1061132"/>
                  </a:lnTo>
                  <a:lnTo>
                    <a:pt x="8007999" y="1090196"/>
                  </a:lnTo>
                  <a:lnTo>
                    <a:pt x="7963579" y="1108930"/>
                  </a:lnTo>
                  <a:lnTo>
                    <a:pt x="7914132" y="1115567"/>
                  </a:lnTo>
                  <a:lnTo>
                    <a:pt x="185927" y="1115567"/>
                  </a:lnTo>
                  <a:lnTo>
                    <a:pt x="136480" y="1108930"/>
                  </a:lnTo>
                  <a:lnTo>
                    <a:pt x="92060" y="1090196"/>
                  </a:lnTo>
                  <a:lnTo>
                    <a:pt x="54435" y="1061132"/>
                  </a:lnTo>
                  <a:lnTo>
                    <a:pt x="25371" y="1023507"/>
                  </a:lnTo>
                  <a:lnTo>
                    <a:pt x="6637" y="979087"/>
                  </a:lnTo>
                  <a:lnTo>
                    <a:pt x="0" y="929639"/>
                  </a:lnTo>
                  <a:lnTo>
                    <a:pt x="0" y="185927"/>
                  </a:lnTo>
                  <a:close/>
                </a:path>
              </a:pathLst>
            </a:custGeom>
            <a:ln w="28955">
              <a:solidFill>
                <a:srgbClr val="4790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648575" y="903042"/>
              <a:ext cx="2413635" cy="761365"/>
            </a:xfrm>
            <a:custGeom>
              <a:avLst/>
              <a:gdLst/>
              <a:ahLst/>
              <a:cxnLst/>
              <a:rect l="l" t="t" r="r" b="b"/>
              <a:pathLst>
                <a:path w="2413634" h="761364">
                  <a:moveTo>
                    <a:pt x="1327372" y="26"/>
                  </a:moveTo>
                  <a:lnTo>
                    <a:pt x="1273849" y="0"/>
                  </a:lnTo>
                  <a:lnTo>
                    <a:pt x="1220313" y="721"/>
                  </a:lnTo>
                  <a:lnTo>
                    <a:pt x="1166862" y="2194"/>
                  </a:lnTo>
                  <a:lnTo>
                    <a:pt x="1113596" y="4423"/>
                  </a:lnTo>
                  <a:lnTo>
                    <a:pt x="1060611" y="7410"/>
                  </a:lnTo>
                  <a:lnTo>
                    <a:pt x="1008006" y="11159"/>
                  </a:lnTo>
                  <a:lnTo>
                    <a:pt x="955881" y="15674"/>
                  </a:lnTo>
                  <a:lnTo>
                    <a:pt x="904331" y="20958"/>
                  </a:lnTo>
                  <a:lnTo>
                    <a:pt x="853457" y="27015"/>
                  </a:lnTo>
                  <a:lnTo>
                    <a:pt x="803356" y="33848"/>
                  </a:lnTo>
                  <a:lnTo>
                    <a:pt x="754126" y="41461"/>
                  </a:lnTo>
                  <a:lnTo>
                    <a:pt x="705866" y="49858"/>
                  </a:lnTo>
                  <a:lnTo>
                    <a:pt x="658674" y="59041"/>
                  </a:lnTo>
                  <a:lnTo>
                    <a:pt x="612648" y="69015"/>
                  </a:lnTo>
                  <a:lnTo>
                    <a:pt x="549077" y="84648"/>
                  </a:lnTo>
                  <a:lnTo>
                    <a:pt x="490493" y="101352"/>
                  </a:lnTo>
                  <a:lnTo>
                    <a:pt x="436932" y="119040"/>
                  </a:lnTo>
                  <a:lnTo>
                    <a:pt x="388432" y="137624"/>
                  </a:lnTo>
                  <a:lnTo>
                    <a:pt x="345028" y="157015"/>
                  </a:lnTo>
                  <a:lnTo>
                    <a:pt x="306757" y="177126"/>
                  </a:lnTo>
                  <a:lnTo>
                    <a:pt x="273657" y="197867"/>
                  </a:lnTo>
                  <a:lnTo>
                    <a:pt x="223113" y="240889"/>
                  </a:lnTo>
                  <a:lnTo>
                    <a:pt x="193690" y="285376"/>
                  </a:lnTo>
                  <a:lnTo>
                    <a:pt x="185682" y="330622"/>
                  </a:lnTo>
                  <a:lnTo>
                    <a:pt x="189801" y="353308"/>
                  </a:lnTo>
                  <a:lnTo>
                    <a:pt x="214466" y="398369"/>
                  </a:lnTo>
                  <a:lnTo>
                    <a:pt x="261279" y="442423"/>
                  </a:lnTo>
                  <a:lnTo>
                    <a:pt x="293084" y="463853"/>
                  </a:lnTo>
                  <a:lnTo>
                    <a:pt x="330536" y="484766"/>
                  </a:lnTo>
                  <a:lnTo>
                    <a:pt x="373672" y="505075"/>
                  </a:lnTo>
                  <a:lnTo>
                    <a:pt x="422528" y="524691"/>
                  </a:lnTo>
                  <a:lnTo>
                    <a:pt x="0" y="761292"/>
                  </a:lnTo>
                  <a:lnTo>
                    <a:pt x="743711" y="605844"/>
                  </a:lnTo>
                  <a:lnTo>
                    <a:pt x="791397" y="613404"/>
                  </a:lnTo>
                  <a:lnTo>
                    <a:pt x="839935" y="620233"/>
                  </a:lnTo>
                  <a:lnTo>
                    <a:pt x="889237" y="626335"/>
                  </a:lnTo>
                  <a:lnTo>
                    <a:pt x="939214" y="631711"/>
                  </a:lnTo>
                  <a:lnTo>
                    <a:pt x="989777" y="636362"/>
                  </a:lnTo>
                  <a:lnTo>
                    <a:pt x="1040835" y="640291"/>
                  </a:lnTo>
                  <a:lnTo>
                    <a:pt x="1092301" y="643499"/>
                  </a:lnTo>
                  <a:lnTo>
                    <a:pt x="1144084" y="645988"/>
                  </a:lnTo>
                  <a:lnTo>
                    <a:pt x="1196096" y="647760"/>
                  </a:lnTo>
                  <a:lnTo>
                    <a:pt x="1248247" y="648817"/>
                  </a:lnTo>
                  <a:lnTo>
                    <a:pt x="1300448" y="649161"/>
                  </a:lnTo>
                  <a:lnTo>
                    <a:pt x="1352610" y="648792"/>
                  </a:lnTo>
                  <a:lnTo>
                    <a:pt x="1404643" y="647714"/>
                  </a:lnTo>
                  <a:lnTo>
                    <a:pt x="1456459" y="645928"/>
                  </a:lnTo>
                  <a:lnTo>
                    <a:pt x="1507967" y="643435"/>
                  </a:lnTo>
                  <a:lnTo>
                    <a:pt x="1559079" y="640238"/>
                  </a:lnTo>
                  <a:lnTo>
                    <a:pt x="1609706" y="636339"/>
                  </a:lnTo>
                  <a:lnTo>
                    <a:pt x="1659758" y="631738"/>
                  </a:lnTo>
                  <a:lnTo>
                    <a:pt x="1709146" y="626439"/>
                  </a:lnTo>
                  <a:lnTo>
                    <a:pt x="1757781" y="620442"/>
                  </a:lnTo>
                  <a:lnTo>
                    <a:pt x="1805573" y="613750"/>
                  </a:lnTo>
                  <a:lnTo>
                    <a:pt x="1852434" y="606364"/>
                  </a:lnTo>
                  <a:lnTo>
                    <a:pt x="1898274" y="598287"/>
                  </a:lnTo>
                  <a:lnTo>
                    <a:pt x="1943003" y="589519"/>
                  </a:lnTo>
                  <a:lnTo>
                    <a:pt x="1986533" y="580063"/>
                  </a:lnTo>
                  <a:lnTo>
                    <a:pt x="2050104" y="564431"/>
                  </a:lnTo>
                  <a:lnTo>
                    <a:pt x="2108688" y="547727"/>
                  </a:lnTo>
                  <a:lnTo>
                    <a:pt x="2162249" y="530039"/>
                  </a:lnTo>
                  <a:lnTo>
                    <a:pt x="2210749" y="511455"/>
                  </a:lnTo>
                  <a:lnTo>
                    <a:pt x="2254153" y="492064"/>
                  </a:lnTo>
                  <a:lnTo>
                    <a:pt x="2292424" y="471953"/>
                  </a:lnTo>
                  <a:lnTo>
                    <a:pt x="2325524" y="451212"/>
                  </a:lnTo>
                  <a:lnTo>
                    <a:pt x="2376068" y="408190"/>
                  </a:lnTo>
                  <a:lnTo>
                    <a:pt x="2405491" y="363703"/>
                  </a:lnTo>
                  <a:lnTo>
                    <a:pt x="2413499" y="318457"/>
                  </a:lnTo>
                  <a:lnTo>
                    <a:pt x="2409380" y="295770"/>
                  </a:lnTo>
                  <a:lnTo>
                    <a:pt x="2384715" y="250710"/>
                  </a:lnTo>
                  <a:lnTo>
                    <a:pt x="2337902" y="206655"/>
                  </a:lnTo>
                  <a:lnTo>
                    <a:pt x="2306097" y="185226"/>
                  </a:lnTo>
                  <a:lnTo>
                    <a:pt x="2268645" y="164313"/>
                  </a:lnTo>
                  <a:lnTo>
                    <a:pt x="2225509" y="144004"/>
                  </a:lnTo>
                  <a:lnTo>
                    <a:pt x="2176653" y="124387"/>
                  </a:lnTo>
                  <a:lnTo>
                    <a:pt x="2140154" y="111501"/>
                  </a:lnTo>
                  <a:lnTo>
                    <a:pt x="2101874" y="99298"/>
                  </a:lnTo>
                  <a:lnTo>
                    <a:pt x="2061912" y="87784"/>
                  </a:lnTo>
                  <a:lnTo>
                    <a:pt x="2020365" y="76961"/>
                  </a:lnTo>
                  <a:lnTo>
                    <a:pt x="1977333" y="66833"/>
                  </a:lnTo>
                  <a:lnTo>
                    <a:pt x="1932912" y="57404"/>
                  </a:lnTo>
                  <a:lnTo>
                    <a:pt x="1887202" y="48676"/>
                  </a:lnTo>
                  <a:lnTo>
                    <a:pt x="1840301" y="40655"/>
                  </a:lnTo>
                  <a:lnTo>
                    <a:pt x="1792306" y="33342"/>
                  </a:lnTo>
                  <a:lnTo>
                    <a:pt x="1743317" y="26743"/>
                  </a:lnTo>
                  <a:lnTo>
                    <a:pt x="1693431" y="20859"/>
                  </a:lnTo>
                  <a:lnTo>
                    <a:pt x="1642746" y="15695"/>
                  </a:lnTo>
                  <a:lnTo>
                    <a:pt x="1591362" y="11255"/>
                  </a:lnTo>
                  <a:lnTo>
                    <a:pt x="1539375" y="7541"/>
                  </a:lnTo>
                  <a:lnTo>
                    <a:pt x="1486884" y="4558"/>
                  </a:lnTo>
                  <a:lnTo>
                    <a:pt x="1433988" y="2309"/>
                  </a:lnTo>
                  <a:lnTo>
                    <a:pt x="1380785" y="797"/>
                  </a:lnTo>
                  <a:lnTo>
                    <a:pt x="1327372" y="26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648575" y="903042"/>
              <a:ext cx="2413635" cy="761365"/>
            </a:xfrm>
            <a:custGeom>
              <a:avLst/>
              <a:gdLst/>
              <a:ahLst/>
              <a:cxnLst/>
              <a:rect l="l" t="t" r="r" b="b"/>
              <a:pathLst>
                <a:path w="2413634" h="761364">
                  <a:moveTo>
                    <a:pt x="0" y="761292"/>
                  </a:moveTo>
                  <a:lnTo>
                    <a:pt x="422528" y="524691"/>
                  </a:lnTo>
                  <a:lnTo>
                    <a:pt x="373672" y="505075"/>
                  </a:lnTo>
                  <a:lnTo>
                    <a:pt x="330536" y="484766"/>
                  </a:lnTo>
                  <a:lnTo>
                    <a:pt x="293084" y="463853"/>
                  </a:lnTo>
                  <a:lnTo>
                    <a:pt x="261279" y="442423"/>
                  </a:lnTo>
                  <a:lnTo>
                    <a:pt x="214466" y="398369"/>
                  </a:lnTo>
                  <a:lnTo>
                    <a:pt x="189801" y="353308"/>
                  </a:lnTo>
                  <a:lnTo>
                    <a:pt x="185682" y="330622"/>
                  </a:lnTo>
                  <a:lnTo>
                    <a:pt x="186991" y="307948"/>
                  </a:lnTo>
                  <a:lnTo>
                    <a:pt x="205743" y="262993"/>
                  </a:lnTo>
                  <a:lnTo>
                    <a:pt x="245763" y="219151"/>
                  </a:lnTo>
                  <a:lnTo>
                    <a:pt x="306757" y="177126"/>
                  </a:lnTo>
                  <a:lnTo>
                    <a:pt x="345028" y="157015"/>
                  </a:lnTo>
                  <a:lnTo>
                    <a:pt x="388432" y="137624"/>
                  </a:lnTo>
                  <a:lnTo>
                    <a:pt x="436932" y="119040"/>
                  </a:lnTo>
                  <a:lnTo>
                    <a:pt x="490493" y="101352"/>
                  </a:lnTo>
                  <a:lnTo>
                    <a:pt x="549077" y="84648"/>
                  </a:lnTo>
                  <a:lnTo>
                    <a:pt x="612648" y="69015"/>
                  </a:lnTo>
                  <a:lnTo>
                    <a:pt x="658674" y="59041"/>
                  </a:lnTo>
                  <a:lnTo>
                    <a:pt x="705866" y="49858"/>
                  </a:lnTo>
                  <a:lnTo>
                    <a:pt x="754126" y="41461"/>
                  </a:lnTo>
                  <a:lnTo>
                    <a:pt x="803356" y="33848"/>
                  </a:lnTo>
                  <a:lnTo>
                    <a:pt x="853457" y="27015"/>
                  </a:lnTo>
                  <a:lnTo>
                    <a:pt x="904331" y="20958"/>
                  </a:lnTo>
                  <a:lnTo>
                    <a:pt x="955881" y="15674"/>
                  </a:lnTo>
                  <a:lnTo>
                    <a:pt x="1008006" y="11159"/>
                  </a:lnTo>
                  <a:lnTo>
                    <a:pt x="1060611" y="7410"/>
                  </a:lnTo>
                  <a:lnTo>
                    <a:pt x="1113596" y="4423"/>
                  </a:lnTo>
                  <a:lnTo>
                    <a:pt x="1166862" y="2194"/>
                  </a:lnTo>
                  <a:lnTo>
                    <a:pt x="1220313" y="721"/>
                  </a:lnTo>
                  <a:lnTo>
                    <a:pt x="1273849" y="0"/>
                  </a:lnTo>
                  <a:lnTo>
                    <a:pt x="1327372" y="26"/>
                  </a:lnTo>
                  <a:lnTo>
                    <a:pt x="1380785" y="797"/>
                  </a:lnTo>
                  <a:lnTo>
                    <a:pt x="1433988" y="2309"/>
                  </a:lnTo>
                  <a:lnTo>
                    <a:pt x="1486884" y="4558"/>
                  </a:lnTo>
                  <a:lnTo>
                    <a:pt x="1539375" y="7541"/>
                  </a:lnTo>
                  <a:lnTo>
                    <a:pt x="1591362" y="11255"/>
                  </a:lnTo>
                  <a:lnTo>
                    <a:pt x="1642746" y="15695"/>
                  </a:lnTo>
                  <a:lnTo>
                    <a:pt x="1693431" y="20859"/>
                  </a:lnTo>
                  <a:lnTo>
                    <a:pt x="1743317" y="26743"/>
                  </a:lnTo>
                  <a:lnTo>
                    <a:pt x="1792306" y="33342"/>
                  </a:lnTo>
                  <a:lnTo>
                    <a:pt x="1840301" y="40655"/>
                  </a:lnTo>
                  <a:lnTo>
                    <a:pt x="1887202" y="48676"/>
                  </a:lnTo>
                  <a:lnTo>
                    <a:pt x="1932912" y="57404"/>
                  </a:lnTo>
                  <a:lnTo>
                    <a:pt x="1977333" y="66833"/>
                  </a:lnTo>
                  <a:lnTo>
                    <a:pt x="2020365" y="76961"/>
                  </a:lnTo>
                  <a:lnTo>
                    <a:pt x="2061912" y="87784"/>
                  </a:lnTo>
                  <a:lnTo>
                    <a:pt x="2101874" y="99298"/>
                  </a:lnTo>
                  <a:lnTo>
                    <a:pt x="2140154" y="111501"/>
                  </a:lnTo>
                  <a:lnTo>
                    <a:pt x="2176653" y="124387"/>
                  </a:lnTo>
                  <a:lnTo>
                    <a:pt x="2225509" y="144004"/>
                  </a:lnTo>
                  <a:lnTo>
                    <a:pt x="2268645" y="164313"/>
                  </a:lnTo>
                  <a:lnTo>
                    <a:pt x="2306097" y="185226"/>
                  </a:lnTo>
                  <a:lnTo>
                    <a:pt x="2337902" y="206655"/>
                  </a:lnTo>
                  <a:lnTo>
                    <a:pt x="2384715" y="250710"/>
                  </a:lnTo>
                  <a:lnTo>
                    <a:pt x="2409380" y="295770"/>
                  </a:lnTo>
                  <a:lnTo>
                    <a:pt x="2413499" y="318457"/>
                  </a:lnTo>
                  <a:lnTo>
                    <a:pt x="2412190" y="341131"/>
                  </a:lnTo>
                  <a:lnTo>
                    <a:pt x="2393438" y="386085"/>
                  </a:lnTo>
                  <a:lnTo>
                    <a:pt x="2353418" y="429928"/>
                  </a:lnTo>
                  <a:lnTo>
                    <a:pt x="2292424" y="471953"/>
                  </a:lnTo>
                  <a:lnTo>
                    <a:pt x="2254153" y="492064"/>
                  </a:lnTo>
                  <a:lnTo>
                    <a:pt x="2210749" y="511455"/>
                  </a:lnTo>
                  <a:lnTo>
                    <a:pt x="2162249" y="530039"/>
                  </a:lnTo>
                  <a:lnTo>
                    <a:pt x="2108688" y="547727"/>
                  </a:lnTo>
                  <a:lnTo>
                    <a:pt x="2050104" y="564431"/>
                  </a:lnTo>
                  <a:lnTo>
                    <a:pt x="1986533" y="580063"/>
                  </a:lnTo>
                  <a:lnTo>
                    <a:pt x="1943003" y="589519"/>
                  </a:lnTo>
                  <a:lnTo>
                    <a:pt x="1898274" y="598287"/>
                  </a:lnTo>
                  <a:lnTo>
                    <a:pt x="1852434" y="606364"/>
                  </a:lnTo>
                  <a:lnTo>
                    <a:pt x="1805573" y="613750"/>
                  </a:lnTo>
                  <a:lnTo>
                    <a:pt x="1757781" y="620442"/>
                  </a:lnTo>
                  <a:lnTo>
                    <a:pt x="1709146" y="626439"/>
                  </a:lnTo>
                  <a:lnTo>
                    <a:pt x="1659758" y="631738"/>
                  </a:lnTo>
                  <a:lnTo>
                    <a:pt x="1609706" y="636339"/>
                  </a:lnTo>
                  <a:lnTo>
                    <a:pt x="1559079" y="640238"/>
                  </a:lnTo>
                  <a:lnTo>
                    <a:pt x="1507967" y="643435"/>
                  </a:lnTo>
                  <a:lnTo>
                    <a:pt x="1456459" y="645928"/>
                  </a:lnTo>
                  <a:lnTo>
                    <a:pt x="1404643" y="647714"/>
                  </a:lnTo>
                  <a:lnTo>
                    <a:pt x="1352610" y="648792"/>
                  </a:lnTo>
                  <a:lnTo>
                    <a:pt x="1300448" y="649161"/>
                  </a:lnTo>
                  <a:lnTo>
                    <a:pt x="1248247" y="648817"/>
                  </a:lnTo>
                  <a:lnTo>
                    <a:pt x="1196096" y="647760"/>
                  </a:lnTo>
                  <a:lnTo>
                    <a:pt x="1144084" y="645988"/>
                  </a:lnTo>
                  <a:lnTo>
                    <a:pt x="1092301" y="643499"/>
                  </a:lnTo>
                  <a:lnTo>
                    <a:pt x="1040835" y="640291"/>
                  </a:lnTo>
                  <a:lnTo>
                    <a:pt x="989777" y="636362"/>
                  </a:lnTo>
                  <a:lnTo>
                    <a:pt x="939214" y="631711"/>
                  </a:lnTo>
                  <a:lnTo>
                    <a:pt x="889237" y="626335"/>
                  </a:lnTo>
                  <a:lnTo>
                    <a:pt x="839935" y="620233"/>
                  </a:lnTo>
                  <a:lnTo>
                    <a:pt x="791397" y="613404"/>
                  </a:lnTo>
                  <a:lnTo>
                    <a:pt x="743711" y="605844"/>
                  </a:lnTo>
                  <a:lnTo>
                    <a:pt x="0" y="761292"/>
                  </a:lnTo>
                  <a:close/>
                </a:path>
              </a:pathLst>
            </a:custGeom>
            <a:ln w="28956">
              <a:solidFill>
                <a:srgbClr val="4790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2161032" y="2848355"/>
            <a:ext cx="8129270" cy="3355975"/>
            <a:chOff x="2161032" y="2848355"/>
            <a:chExt cx="8129270" cy="3355975"/>
          </a:xfrm>
        </p:grpSpPr>
        <p:sp>
          <p:nvSpPr>
            <p:cNvPr id="20" name="object 20" descr=""/>
            <p:cNvSpPr/>
            <p:nvPr/>
          </p:nvSpPr>
          <p:spPr>
            <a:xfrm>
              <a:off x="2175510" y="2862833"/>
              <a:ext cx="8100059" cy="2592705"/>
            </a:xfrm>
            <a:custGeom>
              <a:avLst/>
              <a:gdLst/>
              <a:ahLst/>
              <a:cxnLst/>
              <a:rect l="l" t="t" r="r" b="b"/>
              <a:pathLst>
                <a:path w="8100059" h="2592704">
                  <a:moveTo>
                    <a:pt x="0" y="432053"/>
                  </a:moveTo>
                  <a:lnTo>
                    <a:pt x="2535" y="384974"/>
                  </a:lnTo>
                  <a:lnTo>
                    <a:pt x="9964" y="339363"/>
                  </a:lnTo>
                  <a:lnTo>
                    <a:pt x="22024" y="295485"/>
                  </a:lnTo>
                  <a:lnTo>
                    <a:pt x="38452" y="253603"/>
                  </a:lnTo>
                  <a:lnTo>
                    <a:pt x="58984" y="213980"/>
                  </a:lnTo>
                  <a:lnTo>
                    <a:pt x="83356" y="176881"/>
                  </a:lnTo>
                  <a:lnTo>
                    <a:pt x="111305" y="142568"/>
                  </a:lnTo>
                  <a:lnTo>
                    <a:pt x="142568" y="111305"/>
                  </a:lnTo>
                  <a:lnTo>
                    <a:pt x="176881" y="83356"/>
                  </a:lnTo>
                  <a:lnTo>
                    <a:pt x="213980" y="58984"/>
                  </a:lnTo>
                  <a:lnTo>
                    <a:pt x="253603" y="38452"/>
                  </a:lnTo>
                  <a:lnTo>
                    <a:pt x="295485" y="22024"/>
                  </a:lnTo>
                  <a:lnTo>
                    <a:pt x="339363" y="9964"/>
                  </a:lnTo>
                  <a:lnTo>
                    <a:pt x="384974" y="2535"/>
                  </a:lnTo>
                  <a:lnTo>
                    <a:pt x="432053" y="0"/>
                  </a:lnTo>
                  <a:lnTo>
                    <a:pt x="7668006" y="0"/>
                  </a:lnTo>
                  <a:lnTo>
                    <a:pt x="7715085" y="2535"/>
                  </a:lnTo>
                  <a:lnTo>
                    <a:pt x="7760696" y="9964"/>
                  </a:lnTo>
                  <a:lnTo>
                    <a:pt x="7804574" y="22024"/>
                  </a:lnTo>
                  <a:lnTo>
                    <a:pt x="7846456" y="38452"/>
                  </a:lnTo>
                  <a:lnTo>
                    <a:pt x="7886079" y="58984"/>
                  </a:lnTo>
                  <a:lnTo>
                    <a:pt x="7923178" y="83356"/>
                  </a:lnTo>
                  <a:lnTo>
                    <a:pt x="7957491" y="111305"/>
                  </a:lnTo>
                  <a:lnTo>
                    <a:pt x="7988754" y="142568"/>
                  </a:lnTo>
                  <a:lnTo>
                    <a:pt x="8016703" y="176881"/>
                  </a:lnTo>
                  <a:lnTo>
                    <a:pt x="8041075" y="213980"/>
                  </a:lnTo>
                  <a:lnTo>
                    <a:pt x="8061607" y="253603"/>
                  </a:lnTo>
                  <a:lnTo>
                    <a:pt x="8078035" y="295485"/>
                  </a:lnTo>
                  <a:lnTo>
                    <a:pt x="8090095" y="339363"/>
                  </a:lnTo>
                  <a:lnTo>
                    <a:pt x="8097524" y="384974"/>
                  </a:lnTo>
                  <a:lnTo>
                    <a:pt x="8100059" y="432053"/>
                  </a:lnTo>
                  <a:lnTo>
                    <a:pt x="8100059" y="2160270"/>
                  </a:lnTo>
                  <a:lnTo>
                    <a:pt x="8097524" y="2207349"/>
                  </a:lnTo>
                  <a:lnTo>
                    <a:pt x="8090095" y="2252960"/>
                  </a:lnTo>
                  <a:lnTo>
                    <a:pt x="8078035" y="2296838"/>
                  </a:lnTo>
                  <a:lnTo>
                    <a:pt x="8061607" y="2338720"/>
                  </a:lnTo>
                  <a:lnTo>
                    <a:pt x="8041075" y="2378343"/>
                  </a:lnTo>
                  <a:lnTo>
                    <a:pt x="8016703" y="2415442"/>
                  </a:lnTo>
                  <a:lnTo>
                    <a:pt x="7988754" y="2449755"/>
                  </a:lnTo>
                  <a:lnTo>
                    <a:pt x="7957491" y="2481018"/>
                  </a:lnTo>
                  <a:lnTo>
                    <a:pt x="7923178" y="2508967"/>
                  </a:lnTo>
                  <a:lnTo>
                    <a:pt x="7886079" y="2533339"/>
                  </a:lnTo>
                  <a:lnTo>
                    <a:pt x="7846456" y="2553871"/>
                  </a:lnTo>
                  <a:lnTo>
                    <a:pt x="7804574" y="2570299"/>
                  </a:lnTo>
                  <a:lnTo>
                    <a:pt x="7760696" y="2582359"/>
                  </a:lnTo>
                  <a:lnTo>
                    <a:pt x="7715085" y="2589788"/>
                  </a:lnTo>
                  <a:lnTo>
                    <a:pt x="7668006" y="2592324"/>
                  </a:lnTo>
                  <a:lnTo>
                    <a:pt x="432053" y="2592324"/>
                  </a:lnTo>
                  <a:lnTo>
                    <a:pt x="384974" y="2589788"/>
                  </a:lnTo>
                  <a:lnTo>
                    <a:pt x="339363" y="2582359"/>
                  </a:lnTo>
                  <a:lnTo>
                    <a:pt x="295485" y="2570299"/>
                  </a:lnTo>
                  <a:lnTo>
                    <a:pt x="253603" y="2553871"/>
                  </a:lnTo>
                  <a:lnTo>
                    <a:pt x="213980" y="2533339"/>
                  </a:lnTo>
                  <a:lnTo>
                    <a:pt x="176881" y="2508967"/>
                  </a:lnTo>
                  <a:lnTo>
                    <a:pt x="142568" y="2481018"/>
                  </a:lnTo>
                  <a:lnTo>
                    <a:pt x="111305" y="2449755"/>
                  </a:lnTo>
                  <a:lnTo>
                    <a:pt x="83356" y="2415442"/>
                  </a:lnTo>
                  <a:lnTo>
                    <a:pt x="58984" y="2378343"/>
                  </a:lnTo>
                  <a:lnTo>
                    <a:pt x="38452" y="2338720"/>
                  </a:lnTo>
                  <a:lnTo>
                    <a:pt x="22024" y="2296838"/>
                  </a:lnTo>
                  <a:lnTo>
                    <a:pt x="9964" y="2252960"/>
                  </a:lnTo>
                  <a:lnTo>
                    <a:pt x="2535" y="2207349"/>
                  </a:lnTo>
                  <a:lnTo>
                    <a:pt x="0" y="2160270"/>
                  </a:lnTo>
                  <a:lnTo>
                    <a:pt x="0" y="432053"/>
                  </a:lnTo>
                  <a:close/>
                </a:path>
              </a:pathLst>
            </a:custGeom>
            <a:ln w="28956">
              <a:solidFill>
                <a:srgbClr val="4790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204075" y="5440552"/>
              <a:ext cx="2508250" cy="749300"/>
            </a:xfrm>
            <a:custGeom>
              <a:avLst/>
              <a:gdLst/>
              <a:ahLst/>
              <a:cxnLst/>
              <a:rect l="l" t="t" r="r" b="b"/>
              <a:pathLst>
                <a:path w="2508250" h="749300">
                  <a:moveTo>
                    <a:pt x="0" y="0"/>
                  </a:moveTo>
                  <a:lnTo>
                    <a:pt x="485013" y="237261"/>
                  </a:lnTo>
                  <a:lnTo>
                    <a:pt x="432769" y="260939"/>
                  </a:lnTo>
                  <a:lnTo>
                    <a:pt x="388222" y="285557"/>
                  </a:lnTo>
                  <a:lnTo>
                    <a:pt x="351384" y="310965"/>
                  </a:lnTo>
                  <a:lnTo>
                    <a:pt x="322265" y="337015"/>
                  </a:lnTo>
                  <a:lnTo>
                    <a:pt x="287230" y="390450"/>
                  </a:lnTo>
                  <a:lnTo>
                    <a:pt x="281336" y="417537"/>
                  </a:lnTo>
                  <a:lnTo>
                    <a:pt x="283206" y="444674"/>
                  </a:lnTo>
                  <a:lnTo>
                    <a:pt x="310282" y="498500"/>
                  </a:lnTo>
                  <a:lnTo>
                    <a:pt x="368546" y="550743"/>
                  </a:lnTo>
                  <a:lnTo>
                    <a:pt x="409402" y="575899"/>
                  </a:lnTo>
                  <a:lnTo>
                    <a:pt x="458089" y="600214"/>
                  </a:lnTo>
                  <a:lnTo>
                    <a:pt x="526795" y="628046"/>
                  </a:lnTo>
                  <a:lnTo>
                    <a:pt x="564217" y="640942"/>
                  </a:lnTo>
                  <a:lnTo>
                    <a:pt x="603544" y="653148"/>
                  </a:lnTo>
                  <a:lnTo>
                    <a:pt x="644669" y="664658"/>
                  </a:lnTo>
                  <a:lnTo>
                    <a:pt x="687485" y="675465"/>
                  </a:lnTo>
                  <a:lnTo>
                    <a:pt x="731887" y="685563"/>
                  </a:lnTo>
                  <a:lnTo>
                    <a:pt x="777768" y="694944"/>
                  </a:lnTo>
                  <a:lnTo>
                    <a:pt x="825021" y="703602"/>
                  </a:lnTo>
                  <a:lnTo>
                    <a:pt x="873541" y="711530"/>
                  </a:lnTo>
                  <a:lnTo>
                    <a:pt x="923222" y="718722"/>
                  </a:lnTo>
                  <a:lnTo>
                    <a:pt x="973955" y="725171"/>
                  </a:lnTo>
                  <a:lnTo>
                    <a:pt x="1025637" y="730870"/>
                  </a:lnTo>
                  <a:lnTo>
                    <a:pt x="1078159" y="735812"/>
                  </a:lnTo>
                  <a:lnTo>
                    <a:pt x="1131416" y="739991"/>
                  </a:lnTo>
                  <a:lnTo>
                    <a:pt x="1185302" y="743400"/>
                  </a:lnTo>
                  <a:lnTo>
                    <a:pt x="1239709" y="746032"/>
                  </a:lnTo>
                  <a:lnTo>
                    <a:pt x="1294533" y="747880"/>
                  </a:lnTo>
                  <a:lnTo>
                    <a:pt x="1349666" y="748938"/>
                  </a:lnTo>
                  <a:lnTo>
                    <a:pt x="1405002" y="749199"/>
                  </a:lnTo>
                  <a:lnTo>
                    <a:pt x="1460435" y="748657"/>
                  </a:lnTo>
                  <a:lnTo>
                    <a:pt x="1515858" y="747304"/>
                  </a:lnTo>
                  <a:lnTo>
                    <a:pt x="1571165" y="745134"/>
                  </a:lnTo>
                  <a:lnTo>
                    <a:pt x="1626250" y="742140"/>
                  </a:lnTo>
                  <a:lnTo>
                    <a:pt x="1681007" y="738315"/>
                  </a:lnTo>
                  <a:lnTo>
                    <a:pt x="1735329" y="733653"/>
                  </a:lnTo>
                  <a:lnTo>
                    <a:pt x="1789109" y="728147"/>
                  </a:lnTo>
                  <a:lnTo>
                    <a:pt x="1842243" y="721790"/>
                  </a:lnTo>
                  <a:lnTo>
                    <a:pt x="1894622" y="714575"/>
                  </a:lnTo>
                  <a:lnTo>
                    <a:pt x="1946141" y="706497"/>
                  </a:lnTo>
                  <a:lnTo>
                    <a:pt x="1996694" y="697547"/>
                  </a:lnTo>
                  <a:lnTo>
                    <a:pt x="2064923" y="683688"/>
                  </a:lnTo>
                  <a:lnTo>
                    <a:pt x="2128528" y="668629"/>
                  </a:lnTo>
                  <a:lnTo>
                    <a:pt x="2187446" y="652456"/>
                  </a:lnTo>
                  <a:lnTo>
                    <a:pt x="2241611" y="635256"/>
                  </a:lnTo>
                  <a:lnTo>
                    <a:pt x="2290959" y="617115"/>
                  </a:lnTo>
                  <a:lnTo>
                    <a:pt x="2335426" y="598121"/>
                  </a:lnTo>
                  <a:lnTo>
                    <a:pt x="2374948" y="578360"/>
                  </a:lnTo>
                  <a:lnTo>
                    <a:pt x="2409460" y="557919"/>
                  </a:lnTo>
                  <a:lnTo>
                    <a:pt x="2463197" y="515343"/>
                  </a:lnTo>
                  <a:lnTo>
                    <a:pt x="2496124" y="471088"/>
                  </a:lnTo>
                  <a:lnTo>
                    <a:pt x="2507724" y="425847"/>
                  </a:lnTo>
                  <a:lnTo>
                    <a:pt x="2505367" y="403073"/>
                  </a:lnTo>
                  <a:lnTo>
                    <a:pt x="2484014" y="357655"/>
                  </a:lnTo>
                  <a:lnTo>
                    <a:pt x="2440048" y="312987"/>
                  </a:lnTo>
                  <a:lnTo>
                    <a:pt x="2372956" y="269761"/>
                  </a:lnTo>
                  <a:lnTo>
                    <a:pt x="2330577" y="248907"/>
                  </a:lnTo>
                  <a:lnTo>
                    <a:pt x="2261870" y="221079"/>
                  </a:lnTo>
                  <a:lnTo>
                    <a:pt x="2224448" y="208186"/>
                  </a:lnTo>
                  <a:lnTo>
                    <a:pt x="2185121" y="195982"/>
                  </a:lnTo>
                  <a:lnTo>
                    <a:pt x="2143996" y="184474"/>
                  </a:lnTo>
                  <a:lnTo>
                    <a:pt x="2101180" y="173669"/>
                  </a:lnTo>
                  <a:lnTo>
                    <a:pt x="2056778" y="163573"/>
                  </a:lnTo>
                  <a:lnTo>
                    <a:pt x="2010897" y="154194"/>
                  </a:lnTo>
                  <a:lnTo>
                    <a:pt x="1963644" y="145537"/>
                  </a:lnTo>
                  <a:lnTo>
                    <a:pt x="1915124" y="137610"/>
                  </a:lnTo>
                  <a:lnTo>
                    <a:pt x="1865443" y="130419"/>
                  </a:lnTo>
                  <a:lnTo>
                    <a:pt x="1814710" y="123971"/>
                  </a:lnTo>
                  <a:lnTo>
                    <a:pt x="1763028" y="118273"/>
                  </a:lnTo>
                  <a:lnTo>
                    <a:pt x="1710506" y="113332"/>
                  </a:lnTo>
                  <a:lnTo>
                    <a:pt x="1657249" y="109153"/>
                  </a:lnTo>
                  <a:lnTo>
                    <a:pt x="1603363" y="105745"/>
                  </a:lnTo>
                  <a:lnTo>
                    <a:pt x="1548956" y="103113"/>
                  </a:lnTo>
                  <a:lnTo>
                    <a:pt x="1494132" y="101265"/>
                  </a:lnTo>
                  <a:lnTo>
                    <a:pt x="1438999" y="100206"/>
                  </a:lnTo>
                  <a:lnTo>
                    <a:pt x="1383663" y="99945"/>
                  </a:lnTo>
                  <a:lnTo>
                    <a:pt x="1328230" y="100486"/>
                  </a:lnTo>
                  <a:lnTo>
                    <a:pt x="1272807" y="101838"/>
                  </a:lnTo>
                  <a:lnTo>
                    <a:pt x="1217500" y="104007"/>
                  </a:lnTo>
                  <a:lnTo>
                    <a:pt x="1162415" y="107000"/>
                  </a:lnTo>
                  <a:lnTo>
                    <a:pt x="1107658" y="110823"/>
                  </a:lnTo>
                  <a:lnTo>
                    <a:pt x="1053336" y="115483"/>
                  </a:lnTo>
                  <a:lnTo>
                    <a:pt x="999556" y="120987"/>
                  </a:lnTo>
                  <a:lnTo>
                    <a:pt x="946422" y="127341"/>
                  </a:lnTo>
                  <a:lnTo>
                    <a:pt x="894043" y="134552"/>
                  </a:lnTo>
                  <a:lnTo>
                    <a:pt x="842524" y="142628"/>
                  </a:lnTo>
                  <a:lnTo>
                    <a:pt x="791972" y="151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204075" y="5440552"/>
              <a:ext cx="2508250" cy="749300"/>
            </a:xfrm>
            <a:custGeom>
              <a:avLst/>
              <a:gdLst/>
              <a:ahLst/>
              <a:cxnLst/>
              <a:rect l="l" t="t" r="r" b="b"/>
              <a:pathLst>
                <a:path w="2508250" h="749300">
                  <a:moveTo>
                    <a:pt x="0" y="0"/>
                  </a:moveTo>
                  <a:lnTo>
                    <a:pt x="791972" y="151574"/>
                  </a:lnTo>
                  <a:lnTo>
                    <a:pt x="842524" y="142628"/>
                  </a:lnTo>
                  <a:lnTo>
                    <a:pt x="894043" y="134552"/>
                  </a:lnTo>
                  <a:lnTo>
                    <a:pt x="946422" y="127341"/>
                  </a:lnTo>
                  <a:lnTo>
                    <a:pt x="999556" y="120987"/>
                  </a:lnTo>
                  <a:lnTo>
                    <a:pt x="1053336" y="115483"/>
                  </a:lnTo>
                  <a:lnTo>
                    <a:pt x="1107658" y="110823"/>
                  </a:lnTo>
                  <a:lnTo>
                    <a:pt x="1162415" y="107000"/>
                  </a:lnTo>
                  <a:lnTo>
                    <a:pt x="1217500" y="104007"/>
                  </a:lnTo>
                  <a:lnTo>
                    <a:pt x="1272807" y="101838"/>
                  </a:lnTo>
                  <a:lnTo>
                    <a:pt x="1328230" y="100486"/>
                  </a:lnTo>
                  <a:lnTo>
                    <a:pt x="1383663" y="99945"/>
                  </a:lnTo>
                  <a:lnTo>
                    <a:pt x="1438999" y="100206"/>
                  </a:lnTo>
                  <a:lnTo>
                    <a:pt x="1494132" y="101265"/>
                  </a:lnTo>
                  <a:lnTo>
                    <a:pt x="1548956" y="103113"/>
                  </a:lnTo>
                  <a:lnTo>
                    <a:pt x="1603363" y="105745"/>
                  </a:lnTo>
                  <a:lnTo>
                    <a:pt x="1657249" y="109153"/>
                  </a:lnTo>
                  <a:lnTo>
                    <a:pt x="1710506" y="113332"/>
                  </a:lnTo>
                  <a:lnTo>
                    <a:pt x="1763028" y="118273"/>
                  </a:lnTo>
                  <a:lnTo>
                    <a:pt x="1814710" y="123971"/>
                  </a:lnTo>
                  <a:lnTo>
                    <a:pt x="1865443" y="130419"/>
                  </a:lnTo>
                  <a:lnTo>
                    <a:pt x="1915124" y="137610"/>
                  </a:lnTo>
                  <a:lnTo>
                    <a:pt x="1963644" y="145537"/>
                  </a:lnTo>
                  <a:lnTo>
                    <a:pt x="2010897" y="154194"/>
                  </a:lnTo>
                  <a:lnTo>
                    <a:pt x="2056778" y="163573"/>
                  </a:lnTo>
                  <a:lnTo>
                    <a:pt x="2101180" y="173669"/>
                  </a:lnTo>
                  <a:lnTo>
                    <a:pt x="2143996" y="184474"/>
                  </a:lnTo>
                  <a:lnTo>
                    <a:pt x="2185121" y="195982"/>
                  </a:lnTo>
                  <a:lnTo>
                    <a:pt x="2224448" y="208186"/>
                  </a:lnTo>
                  <a:lnTo>
                    <a:pt x="2261870" y="221079"/>
                  </a:lnTo>
                  <a:lnTo>
                    <a:pt x="2330577" y="248907"/>
                  </a:lnTo>
                  <a:lnTo>
                    <a:pt x="2372956" y="269761"/>
                  </a:lnTo>
                  <a:lnTo>
                    <a:pt x="2409425" y="291150"/>
                  </a:lnTo>
                  <a:lnTo>
                    <a:pt x="2464890" y="335184"/>
                  </a:lnTo>
                  <a:lnTo>
                    <a:pt x="2497485" y="380314"/>
                  </a:lnTo>
                  <a:lnTo>
                    <a:pt x="2507724" y="425847"/>
                  </a:lnTo>
                  <a:lnTo>
                    <a:pt x="2504622" y="448547"/>
                  </a:lnTo>
                  <a:lnTo>
                    <a:pt x="2482294" y="493382"/>
                  </a:lnTo>
                  <a:lnTo>
                    <a:pt x="2438898" y="536884"/>
                  </a:lnTo>
                  <a:lnTo>
                    <a:pt x="2374948" y="578360"/>
                  </a:lnTo>
                  <a:lnTo>
                    <a:pt x="2335426" y="598121"/>
                  </a:lnTo>
                  <a:lnTo>
                    <a:pt x="2290959" y="617115"/>
                  </a:lnTo>
                  <a:lnTo>
                    <a:pt x="2241611" y="635256"/>
                  </a:lnTo>
                  <a:lnTo>
                    <a:pt x="2187446" y="652456"/>
                  </a:lnTo>
                  <a:lnTo>
                    <a:pt x="2128528" y="668629"/>
                  </a:lnTo>
                  <a:lnTo>
                    <a:pt x="2064923" y="683688"/>
                  </a:lnTo>
                  <a:lnTo>
                    <a:pt x="1996694" y="697547"/>
                  </a:lnTo>
                  <a:lnTo>
                    <a:pt x="1946141" y="706497"/>
                  </a:lnTo>
                  <a:lnTo>
                    <a:pt x="1894622" y="714575"/>
                  </a:lnTo>
                  <a:lnTo>
                    <a:pt x="1842243" y="721790"/>
                  </a:lnTo>
                  <a:lnTo>
                    <a:pt x="1789109" y="728147"/>
                  </a:lnTo>
                  <a:lnTo>
                    <a:pt x="1735329" y="733653"/>
                  </a:lnTo>
                  <a:lnTo>
                    <a:pt x="1681007" y="738315"/>
                  </a:lnTo>
                  <a:lnTo>
                    <a:pt x="1626250" y="742140"/>
                  </a:lnTo>
                  <a:lnTo>
                    <a:pt x="1571165" y="745134"/>
                  </a:lnTo>
                  <a:lnTo>
                    <a:pt x="1515858" y="747304"/>
                  </a:lnTo>
                  <a:lnTo>
                    <a:pt x="1460435" y="748657"/>
                  </a:lnTo>
                  <a:lnTo>
                    <a:pt x="1405002" y="749199"/>
                  </a:lnTo>
                  <a:lnTo>
                    <a:pt x="1349666" y="748938"/>
                  </a:lnTo>
                  <a:lnTo>
                    <a:pt x="1294533" y="747880"/>
                  </a:lnTo>
                  <a:lnTo>
                    <a:pt x="1239709" y="746032"/>
                  </a:lnTo>
                  <a:lnTo>
                    <a:pt x="1185302" y="743400"/>
                  </a:lnTo>
                  <a:lnTo>
                    <a:pt x="1131416" y="739991"/>
                  </a:lnTo>
                  <a:lnTo>
                    <a:pt x="1078159" y="735812"/>
                  </a:lnTo>
                  <a:lnTo>
                    <a:pt x="1025637" y="730870"/>
                  </a:lnTo>
                  <a:lnTo>
                    <a:pt x="973955" y="725171"/>
                  </a:lnTo>
                  <a:lnTo>
                    <a:pt x="923222" y="718722"/>
                  </a:lnTo>
                  <a:lnTo>
                    <a:pt x="873541" y="711530"/>
                  </a:lnTo>
                  <a:lnTo>
                    <a:pt x="825021" y="703602"/>
                  </a:lnTo>
                  <a:lnTo>
                    <a:pt x="777768" y="694944"/>
                  </a:lnTo>
                  <a:lnTo>
                    <a:pt x="731887" y="685563"/>
                  </a:lnTo>
                  <a:lnTo>
                    <a:pt x="687485" y="675465"/>
                  </a:lnTo>
                  <a:lnTo>
                    <a:pt x="644669" y="664658"/>
                  </a:lnTo>
                  <a:lnTo>
                    <a:pt x="603544" y="653148"/>
                  </a:lnTo>
                  <a:lnTo>
                    <a:pt x="564217" y="640942"/>
                  </a:lnTo>
                  <a:lnTo>
                    <a:pt x="526795" y="628046"/>
                  </a:lnTo>
                  <a:lnTo>
                    <a:pt x="458089" y="600214"/>
                  </a:lnTo>
                  <a:lnTo>
                    <a:pt x="409402" y="575899"/>
                  </a:lnTo>
                  <a:lnTo>
                    <a:pt x="368546" y="550743"/>
                  </a:lnTo>
                  <a:lnTo>
                    <a:pt x="335510" y="524894"/>
                  </a:lnTo>
                  <a:lnTo>
                    <a:pt x="292851" y="471711"/>
                  </a:lnTo>
                  <a:lnTo>
                    <a:pt x="281336" y="417537"/>
                  </a:lnTo>
                  <a:lnTo>
                    <a:pt x="287230" y="390450"/>
                  </a:lnTo>
                  <a:lnTo>
                    <a:pt x="322265" y="337015"/>
                  </a:lnTo>
                  <a:lnTo>
                    <a:pt x="351384" y="310965"/>
                  </a:lnTo>
                  <a:lnTo>
                    <a:pt x="388222" y="285557"/>
                  </a:lnTo>
                  <a:lnTo>
                    <a:pt x="432769" y="260939"/>
                  </a:lnTo>
                  <a:lnTo>
                    <a:pt x="485013" y="237261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4790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999233" y="1017778"/>
            <a:ext cx="8157845" cy="5031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3857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宏观调度</a:t>
            </a:r>
            <a:endParaRPr sz="2400">
              <a:latin typeface="微软雅黑"/>
              <a:cs typeface="微软雅黑"/>
            </a:endParaRPr>
          </a:p>
          <a:p>
            <a:pPr marL="241300" marR="6350" indent="-228600">
              <a:lnSpc>
                <a:spcPct val="130000"/>
              </a:lnSpc>
              <a:spcBef>
                <a:spcPts val="14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长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期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调</a:t>
            </a:r>
            <a:r>
              <a:rPr dirty="0" sz="2800" spc="-10" b="1">
                <a:solidFill>
                  <a:srgbClr val="000099"/>
                </a:solidFill>
                <a:latin typeface="微软雅黑"/>
                <a:cs typeface="微软雅黑"/>
              </a:rPr>
              <a:t>度</a:t>
            </a:r>
            <a:r>
              <a:rPr dirty="0" sz="2800">
                <a:solidFill>
                  <a:srgbClr val="000099"/>
                </a:solidFill>
                <a:latin typeface="微软雅黑"/>
                <a:cs typeface="微软雅黑"/>
              </a:rPr>
              <a:t>：</a:t>
            </a:r>
            <a:r>
              <a:rPr dirty="0" sz="2800" spc="-15">
                <a:solidFill>
                  <a:srgbClr val="1F517B"/>
                </a:solidFill>
                <a:latin typeface="微软雅黑"/>
                <a:cs typeface="微软雅黑"/>
              </a:rPr>
              <a:t>决定是否为作业创建新进程，并将其加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入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将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待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执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集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合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r>
              <a:rPr dirty="0" sz="2800" spc="-35" b="1">
                <a:solidFill>
                  <a:srgbClr val="C00000"/>
                </a:solidFill>
                <a:latin typeface="微软雅黑"/>
                <a:cs typeface="微软雅黑"/>
              </a:rPr>
              <a:t>（</a:t>
            </a:r>
            <a:r>
              <a:rPr dirty="0" sz="2800" spc="-35" b="1">
                <a:solidFill>
                  <a:srgbClr val="C00000"/>
                </a:solidFill>
                <a:latin typeface="微软雅黑"/>
                <a:cs typeface="微软雅黑"/>
              </a:rPr>
              <a:t>作</a:t>
            </a:r>
            <a:r>
              <a:rPr dirty="0" sz="2800" spc="-35" b="1">
                <a:solidFill>
                  <a:srgbClr val="C00000"/>
                </a:solidFill>
                <a:latin typeface="微软雅黑"/>
                <a:cs typeface="微软雅黑"/>
              </a:rPr>
              <a:t>业</a:t>
            </a:r>
            <a:r>
              <a:rPr dirty="0" sz="2800" spc="-30" b="1">
                <a:solidFill>
                  <a:srgbClr val="C00000"/>
                </a:solidFill>
                <a:latin typeface="微软雅黑"/>
                <a:cs typeface="微软雅黑"/>
              </a:rPr>
              <a:t>调度</a:t>
            </a:r>
            <a:r>
              <a:rPr dirty="0" sz="2800" spc="-50" b="1">
                <a:solidFill>
                  <a:srgbClr val="C00000"/>
                </a:solidFill>
                <a:latin typeface="微软雅黑"/>
                <a:cs typeface="微软雅黑"/>
              </a:rPr>
              <a:t>）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2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中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期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调</a:t>
            </a:r>
            <a:r>
              <a:rPr dirty="0" sz="2800" spc="-10" b="1">
                <a:solidFill>
                  <a:srgbClr val="000099"/>
                </a:solidFill>
                <a:latin typeface="微软雅黑"/>
                <a:cs typeface="微软雅黑"/>
              </a:rPr>
              <a:t>度</a:t>
            </a:r>
            <a:r>
              <a:rPr dirty="0" sz="2800">
                <a:solidFill>
                  <a:srgbClr val="000099"/>
                </a:solidFill>
                <a:latin typeface="微软雅黑"/>
                <a:cs typeface="微软雅黑"/>
              </a:rPr>
              <a:t>：</a:t>
            </a:r>
            <a:r>
              <a:rPr dirty="0" sz="2800" spc="-5">
                <a:solidFill>
                  <a:srgbClr val="1F517B"/>
                </a:solidFill>
                <a:latin typeface="微软雅黑"/>
                <a:cs typeface="微软雅黑"/>
              </a:rPr>
              <a:t>决定是否将一</a:t>
            </a: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挂</a:t>
            </a: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起</a:t>
            </a: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800" spc="-10">
                <a:solidFill>
                  <a:srgbClr val="1F517B"/>
                </a:solidFill>
                <a:latin typeface="微软雅黑"/>
                <a:cs typeface="微软雅黑"/>
              </a:rPr>
              <a:t>程加载进</a:t>
            </a: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内</a:t>
            </a:r>
            <a:r>
              <a:rPr dirty="0" sz="280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241300">
              <a:lnSpc>
                <a:spcPct val="100000"/>
              </a:lnSpc>
              <a:spcBef>
                <a:spcPts val="1005"/>
              </a:spcBef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（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换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入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调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）</a:t>
            </a:r>
            <a:endParaRPr sz="2800">
              <a:latin typeface="微软雅黑"/>
              <a:cs typeface="微软雅黑"/>
            </a:endParaRPr>
          </a:p>
          <a:p>
            <a:pPr marL="241300" marR="5080" indent="-228600">
              <a:lnSpc>
                <a:spcPct val="130000"/>
              </a:lnSpc>
              <a:spcBef>
                <a:spcPts val="12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5" b="1">
                <a:solidFill>
                  <a:srgbClr val="000099"/>
                </a:solidFill>
                <a:latin typeface="微软雅黑"/>
                <a:cs typeface="微软雅黑"/>
              </a:rPr>
              <a:t>短</a:t>
            </a:r>
            <a:r>
              <a:rPr dirty="0" sz="2800" spc="75" b="1">
                <a:solidFill>
                  <a:srgbClr val="000099"/>
                </a:solidFill>
                <a:latin typeface="微软雅黑"/>
                <a:cs typeface="微软雅黑"/>
              </a:rPr>
              <a:t>期</a:t>
            </a:r>
            <a:r>
              <a:rPr dirty="0" sz="2800" spc="75" b="1">
                <a:solidFill>
                  <a:srgbClr val="000099"/>
                </a:solidFill>
                <a:latin typeface="微软雅黑"/>
                <a:cs typeface="微软雅黑"/>
              </a:rPr>
              <a:t>调</a:t>
            </a:r>
            <a:r>
              <a:rPr dirty="0" sz="2800" spc="90" b="1">
                <a:solidFill>
                  <a:srgbClr val="000099"/>
                </a:solidFill>
                <a:latin typeface="微软雅黑"/>
                <a:cs typeface="微软雅黑"/>
              </a:rPr>
              <a:t>度</a:t>
            </a:r>
            <a:r>
              <a:rPr dirty="0" sz="2800" spc="75">
                <a:solidFill>
                  <a:srgbClr val="000099"/>
                </a:solidFill>
                <a:latin typeface="微软雅黑"/>
                <a:cs typeface="微软雅黑"/>
              </a:rPr>
              <a:t>：</a:t>
            </a:r>
            <a:r>
              <a:rPr dirty="0" sz="2800" spc="65">
                <a:solidFill>
                  <a:srgbClr val="1F517B"/>
                </a:solidFill>
                <a:latin typeface="微软雅黑"/>
                <a:cs typeface="微软雅黑"/>
              </a:rPr>
              <a:t>决定哪个就绪进程/线程将被处理器执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r>
              <a:rPr dirty="0" sz="2800" spc="-35" b="1">
                <a:solidFill>
                  <a:srgbClr val="C00000"/>
                </a:solidFill>
                <a:latin typeface="微软雅黑"/>
                <a:cs typeface="微软雅黑"/>
              </a:rPr>
              <a:t>（</a:t>
            </a:r>
            <a:r>
              <a:rPr dirty="0" sz="2800" spc="-35" b="1">
                <a:solidFill>
                  <a:srgbClr val="C00000"/>
                </a:solidFill>
                <a:latin typeface="微软雅黑"/>
                <a:cs typeface="微软雅黑"/>
              </a:rPr>
              <a:t>进</a:t>
            </a:r>
            <a:r>
              <a:rPr dirty="0" sz="2800" spc="-35" b="1">
                <a:solidFill>
                  <a:srgbClr val="C00000"/>
                </a:solidFill>
                <a:latin typeface="微软雅黑"/>
                <a:cs typeface="微软雅黑"/>
              </a:rPr>
              <a:t>程</a:t>
            </a:r>
            <a:r>
              <a:rPr dirty="0" sz="2800" spc="-35" b="1">
                <a:solidFill>
                  <a:srgbClr val="C00000"/>
                </a:solidFill>
                <a:latin typeface="微软雅黑"/>
                <a:cs typeface="微软雅黑"/>
              </a:rPr>
              <a:t>调</a:t>
            </a:r>
            <a:r>
              <a:rPr dirty="0" sz="2800" spc="-40" b="1">
                <a:solidFill>
                  <a:srgbClr val="C00000"/>
                </a:solidFill>
                <a:latin typeface="微软雅黑"/>
                <a:cs typeface="微软雅黑"/>
              </a:rPr>
              <a:t>度</a:t>
            </a:r>
            <a:r>
              <a:rPr dirty="0" sz="2800" spc="-50" b="1">
                <a:solidFill>
                  <a:srgbClr val="C00000"/>
                </a:solidFill>
                <a:latin typeface="微软雅黑"/>
                <a:cs typeface="微软雅黑"/>
              </a:rPr>
              <a:t>）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微软雅黑"/>
              <a:cs typeface="微软雅黑"/>
            </a:endParaRPr>
          </a:p>
          <a:p>
            <a:pPr algn="r" marR="941069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微观调度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13176" y="2406395"/>
            <a:ext cx="5598795" cy="1119505"/>
            <a:chOff x="3313176" y="2406395"/>
            <a:chExt cx="5598795" cy="11195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3176" y="2406395"/>
              <a:ext cx="2045970" cy="111937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6968" y="2406395"/>
              <a:ext cx="4214622" cy="111937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15309" y="2538222"/>
            <a:ext cx="4962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>
                <a:solidFill>
                  <a:srgbClr val="663300"/>
                </a:solidFill>
              </a:rPr>
              <a:t>Linux</a:t>
            </a:r>
            <a:r>
              <a:rPr dirty="0" sz="4000" spc="-40">
                <a:solidFill>
                  <a:srgbClr val="663300"/>
                </a:solidFill>
              </a:rPr>
              <a:t>系</a:t>
            </a:r>
            <a:r>
              <a:rPr dirty="0" sz="4000" spc="-40">
                <a:solidFill>
                  <a:srgbClr val="663300"/>
                </a:solidFill>
              </a:rPr>
              <a:t>统</a:t>
            </a:r>
            <a:r>
              <a:rPr dirty="0" sz="4000" spc="-40">
                <a:solidFill>
                  <a:srgbClr val="663300"/>
                </a:solidFill>
              </a:rPr>
              <a:t>的</a:t>
            </a:r>
            <a:r>
              <a:rPr dirty="0" sz="4000" spc="-40">
                <a:solidFill>
                  <a:srgbClr val="663300"/>
                </a:solidFill>
              </a:rPr>
              <a:t>进</a:t>
            </a:r>
            <a:r>
              <a:rPr dirty="0" sz="4000" spc="-40">
                <a:solidFill>
                  <a:srgbClr val="663300"/>
                </a:solidFill>
              </a:rPr>
              <a:t>程</a:t>
            </a:r>
            <a:r>
              <a:rPr dirty="0" sz="4000" spc="-40">
                <a:solidFill>
                  <a:srgbClr val="663300"/>
                </a:solidFill>
              </a:rPr>
              <a:t>调</a:t>
            </a:r>
            <a:r>
              <a:rPr dirty="0" sz="4000" spc="-50">
                <a:solidFill>
                  <a:srgbClr val="663300"/>
                </a:solidFill>
              </a:rPr>
              <a:t>度</a:t>
            </a:r>
            <a:endParaRPr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49908" y="621791"/>
            <a:ext cx="5301615" cy="897255"/>
            <a:chOff x="1549908" y="621791"/>
            <a:chExt cx="5301615" cy="8972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8" y="621791"/>
              <a:ext cx="1639061" cy="89687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855" y="621791"/>
              <a:ext cx="4193285" cy="8968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667" y="723722"/>
            <a:ext cx="47961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990000"/>
                </a:solidFill>
              </a:rPr>
              <a:t>Linux</a:t>
            </a:r>
            <a:r>
              <a:rPr dirty="0" spc="-15">
                <a:solidFill>
                  <a:srgbClr val="990000"/>
                </a:solidFill>
              </a:rPr>
              <a:t>进程调度目标和特点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1580388" y="1552955"/>
            <a:ext cx="2489835" cy="787400"/>
            <a:chOff x="1580388" y="1552955"/>
            <a:chExt cx="2489835" cy="78740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0388" y="1552955"/>
              <a:ext cx="1069086" cy="78714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2368" y="1552955"/>
              <a:ext cx="1177290" cy="78714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2552" y="1552955"/>
              <a:ext cx="1177289" cy="787146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1580388" y="3406140"/>
            <a:ext cx="2489835" cy="787400"/>
            <a:chOff x="1580388" y="3406140"/>
            <a:chExt cx="2489835" cy="787400"/>
          </a:xfrm>
        </p:grpSpPr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0388" y="3406140"/>
              <a:ext cx="1069086" cy="78714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2368" y="3406140"/>
              <a:ext cx="1177290" cy="78714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92552" y="3406140"/>
              <a:ext cx="1177289" cy="787146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788667" y="1642998"/>
            <a:ext cx="5831205" cy="4373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14680" indent="-60198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614680" algn="l"/>
              </a:tabLst>
            </a:pPr>
            <a:r>
              <a:rPr dirty="0" sz="2800" spc="-40" b="1">
                <a:solidFill>
                  <a:srgbClr val="A40020"/>
                </a:solidFill>
                <a:latin typeface="微软雅黑"/>
                <a:cs typeface="微软雅黑"/>
              </a:rPr>
              <a:t>调度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策</a:t>
            </a:r>
            <a:r>
              <a:rPr dirty="0" sz="2800" spc="-50" b="1">
                <a:solidFill>
                  <a:srgbClr val="A40020"/>
                </a:solidFill>
                <a:latin typeface="微软雅黑"/>
                <a:cs typeface="微软雅黑"/>
              </a:rPr>
              <a:t>略</a:t>
            </a:r>
            <a:endParaRPr sz="2800">
              <a:latin typeface="微软雅黑"/>
              <a:cs typeface="微软雅黑"/>
            </a:endParaRPr>
          </a:p>
          <a:p>
            <a:pPr marL="546100">
              <a:lnSpc>
                <a:spcPct val="100000"/>
              </a:lnSpc>
              <a:spcBef>
                <a:spcPts val="1805"/>
              </a:spcBef>
            </a:pP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① 基于动态优先级和可变时间片的调度</a:t>
            </a:r>
            <a:endParaRPr sz="2400">
              <a:latin typeface="微软雅黑"/>
              <a:cs typeface="微软雅黑"/>
            </a:endParaRPr>
          </a:p>
          <a:p>
            <a:pPr marL="546100">
              <a:lnSpc>
                <a:spcPct val="100000"/>
              </a:lnSpc>
              <a:spcBef>
                <a:spcPts val="1730"/>
              </a:spcBef>
            </a:pP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② 调度方式为可抢占式调度</a:t>
            </a:r>
            <a:endParaRPr sz="2400">
              <a:latin typeface="微软雅黑"/>
              <a:cs typeface="微软雅黑"/>
            </a:endParaRPr>
          </a:p>
          <a:p>
            <a:pPr marL="614680" indent="-601980">
              <a:lnSpc>
                <a:spcPct val="100000"/>
              </a:lnSpc>
              <a:spcBef>
                <a:spcPts val="1939"/>
              </a:spcBef>
              <a:buAutoNum type="arabicParenBoth" startAt="2"/>
              <a:tabLst>
                <a:tab pos="614680" algn="l"/>
              </a:tabLst>
            </a:pPr>
            <a:r>
              <a:rPr dirty="0" sz="2800" spc="-40" b="1">
                <a:solidFill>
                  <a:srgbClr val="A40020"/>
                </a:solidFill>
                <a:latin typeface="微软雅黑"/>
                <a:cs typeface="微软雅黑"/>
              </a:rPr>
              <a:t>调度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目</a:t>
            </a:r>
            <a:r>
              <a:rPr dirty="0" sz="2800" spc="-50" b="1">
                <a:solidFill>
                  <a:srgbClr val="A40020"/>
                </a:solidFill>
                <a:latin typeface="微软雅黑"/>
                <a:cs typeface="微软雅黑"/>
              </a:rPr>
              <a:t>标</a:t>
            </a:r>
            <a:endParaRPr sz="2800">
              <a:latin typeface="微软雅黑"/>
              <a:cs typeface="微软雅黑"/>
            </a:endParaRPr>
          </a:p>
          <a:p>
            <a:pPr marL="585470">
              <a:lnSpc>
                <a:spcPct val="100000"/>
              </a:lnSpc>
              <a:spcBef>
                <a:spcPts val="1300"/>
              </a:spcBef>
            </a:pPr>
            <a:r>
              <a:rPr dirty="0" sz="2400">
                <a:solidFill>
                  <a:srgbClr val="173C5D"/>
                </a:solidFill>
                <a:latin typeface="微软雅黑"/>
                <a:cs typeface="微软雅黑"/>
              </a:rPr>
              <a:t>① 实现算法复杂度为</a:t>
            </a:r>
            <a:r>
              <a:rPr dirty="0" sz="2400" spc="-10">
                <a:solidFill>
                  <a:srgbClr val="C00000"/>
                </a:solidFill>
                <a:latin typeface="微软雅黑"/>
                <a:cs typeface="微软雅黑"/>
              </a:rPr>
              <a:t>O(1)</a:t>
            </a:r>
            <a:r>
              <a:rPr dirty="0" sz="2400" spc="-15">
                <a:solidFill>
                  <a:srgbClr val="173C5D"/>
                </a:solidFill>
                <a:latin typeface="微软雅黑"/>
                <a:cs typeface="微软雅黑"/>
              </a:rPr>
              <a:t>级的调度</a:t>
            </a:r>
            <a:endParaRPr sz="2400">
              <a:latin typeface="微软雅黑"/>
              <a:cs typeface="微软雅黑"/>
            </a:endParaRPr>
          </a:p>
          <a:p>
            <a:pPr marL="585470">
              <a:lnSpc>
                <a:spcPct val="100000"/>
              </a:lnSpc>
              <a:spcBef>
                <a:spcPts val="1155"/>
              </a:spcBef>
            </a:pPr>
            <a:r>
              <a:rPr dirty="0" sz="2400" spc="-15">
                <a:solidFill>
                  <a:srgbClr val="173C5D"/>
                </a:solidFill>
                <a:latin typeface="微软雅黑"/>
                <a:cs typeface="微软雅黑"/>
              </a:rPr>
              <a:t>② 提高交互性能</a:t>
            </a:r>
            <a:endParaRPr sz="2400">
              <a:latin typeface="微软雅黑"/>
              <a:cs typeface="微软雅黑"/>
            </a:endParaRPr>
          </a:p>
          <a:p>
            <a:pPr marL="585470">
              <a:lnSpc>
                <a:spcPct val="100000"/>
              </a:lnSpc>
              <a:spcBef>
                <a:spcPts val="1155"/>
              </a:spcBef>
            </a:pPr>
            <a:r>
              <a:rPr dirty="0" sz="2400" spc="-15">
                <a:solidFill>
                  <a:srgbClr val="173C5D"/>
                </a:solidFill>
                <a:latin typeface="微软雅黑"/>
                <a:cs typeface="微软雅黑"/>
              </a:rPr>
              <a:t>③ 保证公平</a:t>
            </a:r>
            <a:endParaRPr sz="2400">
              <a:latin typeface="微软雅黑"/>
              <a:cs typeface="微软雅黑"/>
            </a:endParaRPr>
          </a:p>
          <a:p>
            <a:pPr marL="585470">
              <a:lnSpc>
                <a:spcPct val="100000"/>
              </a:lnSpc>
              <a:spcBef>
                <a:spcPts val="1150"/>
              </a:spcBef>
            </a:pPr>
            <a:r>
              <a:rPr dirty="0" sz="2400" spc="-5">
                <a:solidFill>
                  <a:srgbClr val="173C5D"/>
                </a:solidFill>
                <a:latin typeface="微软雅黑"/>
                <a:cs typeface="微软雅黑"/>
              </a:rPr>
              <a:t>④ 实现</a:t>
            </a: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SMP</a:t>
            </a:r>
            <a:r>
              <a:rPr dirty="0" sz="2400" spc="-20">
                <a:solidFill>
                  <a:srgbClr val="173C5D"/>
                </a:solidFill>
                <a:latin typeface="微软雅黑"/>
                <a:cs typeface="微软雅黑"/>
              </a:rPr>
              <a:t>可扩展性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85672" y="1162811"/>
            <a:ext cx="8075295" cy="787400"/>
            <a:chOff x="1185672" y="1162811"/>
            <a:chExt cx="807529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5672" y="1162811"/>
              <a:ext cx="2035302" cy="78714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3868" y="1162811"/>
              <a:ext cx="2952750" cy="7871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9512" y="1162811"/>
              <a:ext cx="822198" cy="78714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4604" y="1162811"/>
              <a:ext cx="3310890" cy="78714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38388" y="1162811"/>
              <a:ext cx="82219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93952" y="1251915"/>
            <a:ext cx="76346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A40020"/>
                </a:solidFill>
              </a:rPr>
              <a:t>(3)</a:t>
            </a:r>
            <a:r>
              <a:rPr dirty="0" sz="2800" spc="120">
                <a:solidFill>
                  <a:srgbClr val="A40020"/>
                </a:solidFill>
              </a:rPr>
              <a:t> </a:t>
            </a:r>
            <a:r>
              <a:rPr dirty="0" sz="2800" spc="-30">
                <a:solidFill>
                  <a:srgbClr val="A40020"/>
                </a:solidFill>
              </a:rPr>
              <a:t>Linux</a:t>
            </a:r>
            <a:r>
              <a:rPr dirty="0" sz="2800" spc="-40">
                <a:solidFill>
                  <a:srgbClr val="A40020"/>
                </a:solidFill>
              </a:rPr>
              <a:t>进</a:t>
            </a:r>
            <a:r>
              <a:rPr dirty="0" sz="2800" spc="-40">
                <a:solidFill>
                  <a:srgbClr val="A40020"/>
                </a:solidFill>
              </a:rPr>
              <a:t>程</a:t>
            </a:r>
            <a:r>
              <a:rPr dirty="0" sz="2800" spc="-40">
                <a:solidFill>
                  <a:srgbClr val="A40020"/>
                </a:solidFill>
              </a:rPr>
              <a:t>调</a:t>
            </a:r>
            <a:r>
              <a:rPr dirty="0" sz="2800" spc="-40">
                <a:solidFill>
                  <a:srgbClr val="A40020"/>
                </a:solidFill>
              </a:rPr>
              <a:t>度</a:t>
            </a:r>
            <a:r>
              <a:rPr dirty="0" sz="2800" spc="-40">
                <a:solidFill>
                  <a:srgbClr val="A40020"/>
                </a:solidFill>
              </a:rPr>
              <a:t>的</a:t>
            </a:r>
            <a:r>
              <a:rPr dirty="0" sz="2800" spc="-40">
                <a:solidFill>
                  <a:srgbClr val="A40020"/>
                </a:solidFill>
              </a:rPr>
              <a:t>特</a:t>
            </a:r>
            <a:r>
              <a:rPr dirty="0" sz="2800" spc="-35">
                <a:solidFill>
                  <a:srgbClr val="A40020"/>
                </a:solidFill>
              </a:rPr>
              <a:t>点</a:t>
            </a:r>
            <a:r>
              <a:rPr dirty="0" sz="2800" spc="-40">
                <a:solidFill>
                  <a:srgbClr val="A40020"/>
                </a:solidFill>
              </a:rPr>
              <a:t>（</a:t>
            </a:r>
            <a:r>
              <a:rPr dirty="0" sz="2800" spc="-35">
                <a:solidFill>
                  <a:srgbClr val="A40020"/>
                </a:solidFill>
              </a:rPr>
              <a:t>多</a:t>
            </a:r>
            <a:r>
              <a:rPr dirty="0" sz="2800" spc="-35">
                <a:solidFill>
                  <a:srgbClr val="A40020"/>
                </a:solidFill>
              </a:rPr>
              <a:t>级</a:t>
            </a:r>
            <a:r>
              <a:rPr dirty="0" sz="2800" spc="-35">
                <a:solidFill>
                  <a:srgbClr val="A40020"/>
                </a:solidFill>
              </a:rPr>
              <a:t>反</a:t>
            </a:r>
            <a:r>
              <a:rPr dirty="0" sz="2800" spc="-35">
                <a:solidFill>
                  <a:srgbClr val="A40020"/>
                </a:solidFill>
              </a:rPr>
              <a:t>馈</a:t>
            </a:r>
            <a:r>
              <a:rPr dirty="0" sz="2800" spc="-35">
                <a:solidFill>
                  <a:srgbClr val="A40020"/>
                </a:solidFill>
              </a:rPr>
              <a:t>循</a:t>
            </a:r>
            <a:r>
              <a:rPr dirty="0" sz="2800" spc="-35">
                <a:solidFill>
                  <a:srgbClr val="A40020"/>
                </a:solidFill>
              </a:rPr>
              <a:t>环</a:t>
            </a:r>
            <a:r>
              <a:rPr dirty="0" sz="2800" spc="-35">
                <a:solidFill>
                  <a:srgbClr val="A40020"/>
                </a:solidFill>
              </a:rPr>
              <a:t>调</a:t>
            </a:r>
            <a:r>
              <a:rPr dirty="0" sz="2800" spc="-30">
                <a:solidFill>
                  <a:srgbClr val="A40020"/>
                </a:solidFill>
              </a:rPr>
              <a:t>度</a:t>
            </a:r>
            <a:r>
              <a:rPr dirty="0" sz="2800" spc="-50">
                <a:solidFill>
                  <a:srgbClr val="A40020"/>
                </a:solidFill>
              </a:rPr>
              <a:t>）</a:t>
            </a:r>
            <a:endParaRPr sz="2800"/>
          </a:p>
        </p:txBody>
      </p:sp>
      <p:sp>
        <p:nvSpPr>
          <p:cNvPr id="9" name="object 9" descr=""/>
          <p:cNvSpPr txBox="1"/>
          <p:nvPr/>
        </p:nvSpPr>
        <p:spPr>
          <a:xfrm>
            <a:off x="1393952" y="2136394"/>
            <a:ext cx="9259570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① 基于进程过去行为的启发式算法；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2400" spc="-15">
                <a:solidFill>
                  <a:srgbClr val="173C5D"/>
                </a:solidFill>
                <a:latin typeface="微软雅黑"/>
                <a:cs typeface="微软雅黑"/>
              </a:rPr>
              <a:t>② 选择优先级高的进程先运行，相同优先级的进程按循环方式调度；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2400">
                <a:solidFill>
                  <a:srgbClr val="173C5D"/>
                </a:solidFill>
                <a:latin typeface="微软雅黑"/>
                <a:cs typeface="微软雅黑"/>
              </a:rPr>
              <a:t>③ 动态优先级依进程占有</a:t>
            </a: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CPU</a:t>
            </a:r>
            <a:r>
              <a:rPr dirty="0" sz="2400" spc="-5">
                <a:solidFill>
                  <a:srgbClr val="173C5D"/>
                </a:solidFill>
                <a:latin typeface="微软雅黑"/>
                <a:cs typeface="微软雅黑"/>
              </a:rPr>
              <a:t>的情况、休眠时间的长短来增、减 ；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2400" spc="-15">
                <a:solidFill>
                  <a:srgbClr val="173C5D"/>
                </a:solidFill>
                <a:latin typeface="微软雅黑"/>
                <a:cs typeface="微软雅黑"/>
              </a:rPr>
              <a:t>④ 系统根据进程优先级调整分配给它的时间片；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⑤ 实施可抢占调度方式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683" y="502919"/>
            <a:ext cx="2565654" cy="896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9748" y="604774"/>
            <a:ext cx="20599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990000"/>
                </a:solidFill>
              </a:rPr>
              <a:t>可变优先级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931163" y="1411224"/>
            <a:ext cx="3910329" cy="787400"/>
            <a:chOff x="931163" y="1411224"/>
            <a:chExt cx="3910329" cy="7874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163" y="1411224"/>
              <a:ext cx="1069086" cy="78714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3144" y="1411224"/>
              <a:ext cx="3307841" cy="787146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931163" y="2520695"/>
            <a:ext cx="2844800" cy="787400"/>
            <a:chOff x="931163" y="2520695"/>
            <a:chExt cx="2844800" cy="78740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1163" y="2520695"/>
              <a:ext cx="1069086" cy="78714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3144" y="2520695"/>
              <a:ext cx="2242566" cy="787146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139748" y="1320022"/>
            <a:ext cx="9884410" cy="4604385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marL="614045" indent="-601980">
              <a:lnSpc>
                <a:spcPct val="100000"/>
              </a:lnSpc>
              <a:spcBef>
                <a:spcPts val="1520"/>
              </a:spcBef>
              <a:buAutoNum type="arabicParenBoth"/>
              <a:tabLst>
                <a:tab pos="614680" algn="l"/>
              </a:tabLst>
            </a:pP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基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于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优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先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级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的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调</a:t>
            </a:r>
            <a:r>
              <a:rPr dirty="0" sz="2800" spc="-50" b="1">
                <a:solidFill>
                  <a:srgbClr val="A40020"/>
                </a:solidFill>
                <a:latin typeface="微软雅黑"/>
                <a:cs typeface="微软雅黑"/>
              </a:rPr>
              <a:t>度</a:t>
            </a:r>
            <a:endParaRPr sz="28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1220"/>
              </a:spcBef>
            </a:pP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优先级高的进程先运行，相同优先级的进程按轮转方式进行调度。</a:t>
            </a:r>
            <a:endParaRPr sz="2400">
              <a:latin typeface="微软雅黑"/>
              <a:cs typeface="微软雅黑"/>
            </a:endParaRPr>
          </a:p>
          <a:p>
            <a:pPr marL="614045" indent="-601980">
              <a:lnSpc>
                <a:spcPct val="100000"/>
              </a:lnSpc>
              <a:spcBef>
                <a:spcPts val="1280"/>
              </a:spcBef>
              <a:buAutoNum type="arabicParenBoth" startAt="2"/>
              <a:tabLst>
                <a:tab pos="614680" algn="l"/>
              </a:tabLst>
            </a:pP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静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态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优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先</a:t>
            </a:r>
            <a:r>
              <a:rPr dirty="0" sz="2800" spc="-50" b="1">
                <a:solidFill>
                  <a:srgbClr val="A40020"/>
                </a:solidFill>
                <a:latin typeface="微软雅黑"/>
                <a:cs typeface="微软雅黑"/>
              </a:rPr>
              <a:t>级</a:t>
            </a:r>
            <a:endParaRPr sz="2800">
              <a:latin typeface="微软雅黑"/>
              <a:cs typeface="微软雅黑"/>
            </a:endParaRPr>
          </a:p>
          <a:p>
            <a:pPr marL="545465" marR="45720">
              <a:lnSpc>
                <a:spcPct val="120000"/>
              </a:lnSpc>
              <a:spcBef>
                <a:spcPts val="640"/>
              </a:spcBef>
            </a:pPr>
            <a:r>
              <a:rPr dirty="0" sz="2400" spc="-25" b="1">
                <a:solidFill>
                  <a:srgbClr val="173C5D"/>
                </a:solidFill>
                <a:latin typeface="微软雅黑"/>
                <a:cs typeface="微软雅黑"/>
              </a:rPr>
              <a:t>① 静态优先级的确定</a:t>
            </a:r>
            <a:r>
              <a:rPr dirty="0" sz="2400" spc="-15">
                <a:solidFill>
                  <a:srgbClr val="173C5D"/>
                </a:solidFill>
                <a:latin typeface="微软雅黑"/>
                <a:cs typeface="微软雅黑"/>
              </a:rPr>
              <a:t>——在进程创建时，新创建的进程继承父进程的</a:t>
            </a: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静态优先级</a:t>
            </a:r>
            <a:endParaRPr sz="2400">
              <a:latin typeface="微软雅黑"/>
              <a:cs typeface="微软雅黑"/>
            </a:endParaRPr>
          </a:p>
          <a:p>
            <a:pPr marL="545465" marR="5080">
              <a:lnSpc>
                <a:spcPct val="120000"/>
              </a:lnSpc>
              <a:spcBef>
                <a:spcPts val="580"/>
              </a:spcBef>
            </a:pPr>
            <a:r>
              <a:rPr dirty="0" sz="2400" spc="-10" b="1">
                <a:solidFill>
                  <a:srgbClr val="173C5D"/>
                </a:solidFill>
                <a:latin typeface="微软雅黑"/>
                <a:cs typeface="微软雅黑"/>
              </a:rPr>
              <a:t>② 静态优先级的取值范围</a:t>
            </a: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——</a:t>
            </a:r>
            <a:r>
              <a:rPr dirty="0" sz="2400">
                <a:solidFill>
                  <a:srgbClr val="173C5D"/>
                </a:solidFill>
                <a:latin typeface="微软雅黑"/>
                <a:cs typeface="微软雅黑"/>
              </a:rPr>
              <a:t>0-</a:t>
            </a: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99</a:t>
            </a:r>
            <a:r>
              <a:rPr dirty="0" sz="2400" spc="-5">
                <a:solidFill>
                  <a:srgbClr val="173C5D"/>
                </a:solidFill>
                <a:latin typeface="微软雅黑"/>
                <a:cs typeface="微软雅黑"/>
              </a:rPr>
              <a:t>对应实时进程，</a:t>
            </a: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100-139</a:t>
            </a:r>
            <a:r>
              <a:rPr dirty="0" sz="2400" spc="-15">
                <a:solidFill>
                  <a:srgbClr val="173C5D"/>
                </a:solidFill>
                <a:latin typeface="微软雅黑"/>
                <a:cs typeface="微软雅黑"/>
              </a:rPr>
              <a:t>对应普通</a:t>
            </a:r>
            <a:r>
              <a:rPr dirty="0" sz="2400">
                <a:solidFill>
                  <a:srgbClr val="173C5D"/>
                </a:solidFill>
                <a:latin typeface="微软雅黑"/>
                <a:cs typeface="微软雅黑"/>
              </a:rPr>
              <a:t>进程（取值越小，优先级越高</a:t>
            </a:r>
            <a:r>
              <a:rPr dirty="0" sz="2400" spc="-25">
                <a:solidFill>
                  <a:srgbClr val="173C5D"/>
                </a:solidFill>
                <a:latin typeface="微软雅黑"/>
                <a:cs typeface="微软雅黑"/>
              </a:rPr>
              <a:t>）;</a:t>
            </a:r>
            <a:endParaRPr sz="24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1150"/>
              </a:spcBef>
            </a:pPr>
            <a:r>
              <a:rPr dirty="0" sz="2400" spc="-10" b="1">
                <a:solidFill>
                  <a:srgbClr val="173C5D"/>
                </a:solidFill>
                <a:latin typeface="微软雅黑"/>
                <a:cs typeface="微软雅黑"/>
              </a:rPr>
              <a:t>③ 静态优先级的改变</a:t>
            </a: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——用户可以通过系统调用改变nice</a:t>
            </a:r>
            <a:r>
              <a:rPr dirty="0" sz="2400" spc="-20">
                <a:solidFill>
                  <a:srgbClr val="173C5D"/>
                </a:solidFill>
                <a:latin typeface="微软雅黑"/>
                <a:cs typeface="微软雅黑"/>
              </a:rPr>
              <a:t>值，从而改</a:t>
            </a:r>
            <a:endParaRPr sz="24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173C5D"/>
                </a:solidFill>
                <a:latin typeface="微软雅黑"/>
                <a:cs typeface="微软雅黑"/>
              </a:rPr>
              <a:t>变自己拥有的静态优先级。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66800" y="1033272"/>
            <a:ext cx="2844800" cy="787400"/>
            <a:chOff x="1066800" y="1033272"/>
            <a:chExt cx="2844800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033272"/>
              <a:ext cx="605789" cy="78714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5484" y="1033272"/>
              <a:ext cx="930402" cy="7871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8780" y="1033272"/>
              <a:ext cx="1177290" cy="78714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8963" y="1033272"/>
              <a:ext cx="1532382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5714" y="1122629"/>
            <a:ext cx="24034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A40020"/>
                </a:solidFill>
              </a:rPr>
              <a:t>(3)</a:t>
            </a:r>
            <a:r>
              <a:rPr dirty="0" sz="2800" spc="-30">
                <a:solidFill>
                  <a:srgbClr val="A40020"/>
                </a:solidFill>
              </a:rPr>
              <a:t> 动</a:t>
            </a:r>
            <a:r>
              <a:rPr dirty="0" sz="2800" spc="-40">
                <a:solidFill>
                  <a:srgbClr val="A40020"/>
                </a:solidFill>
              </a:rPr>
              <a:t>态</a:t>
            </a:r>
            <a:r>
              <a:rPr dirty="0" sz="2800" spc="-40">
                <a:solidFill>
                  <a:srgbClr val="A40020"/>
                </a:solidFill>
              </a:rPr>
              <a:t>优</a:t>
            </a:r>
            <a:r>
              <a:rPr dirty="0" sz="2800" spc="-40">
                <a:solidFill>
                  <a:srgbClr val="A40020"/>
                </a:solidFill>
              </a:rPr>
              <a:t>先</a:t>
            </a:r>
            <a:r>
              <a:rPr dirty="0" sz="2800" spc="-50">
                <a:solidFill>
                  <a:srgbClr val="A40020"/>
                </a:solidFill>
              </a:rPr>
              <a:t>级</a:t>
            </a:r>
            <a:endParaRPr sz="2800"/>
          </a:p>
        </p:txBody>
      </p:sp>
      <p:sp>
        <p:nvSpPr>
          <p:cNvPr id="8" name="object 8" descr=""/>
          <p:cNvSpPr txBox="1"/>
          <p:nvPr/>
        </p:nvSpPr>
        <p:spPr>
          <a:xfrm>
            <a:off x="1809114" y="1726819"/>
            <a:ext cx="9048750" cy="413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z="2400" spc="-15">
                <a:solidFill>
                  <a:srgbClr val="173C5D"/>
                </a:solidFill>
                <a:latin typeface="微软雅黑"/>
                <a:cs typeface="微软雅黑"/>
              </a:rPr>
              <a:t>① 每个进程有一个动态优先级，它是进程调度程序选择可运行进程</a:t>
            </a:r>
            <a:r>
              <a:rPr dirty="0" sz="2400">
                <a:solidFill>
                  <a:srgbClr val="173C5D"/>
                </a:solidFill>
                <a:latin typeface="微软雅黑"/>
                <a:cs typeface="微软雅黑"/>
              </a:rPr>
              <a:t>所使用的参数，其取值范围是100</a:t>
            </a: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 (最高优先级) </a:t>
            </a:r>
            <a:r>
              <a:rPr dirty="0" sz="2400">
                <a:solidFill>
                  <a:srgbClr val="173C5D"/>
                </a:solidFill>
                <a:latin typeface="Symbol"/>
                <a:cs typeface="Symbol"/>
              </a:rPr>
              <a:t></a:t>
            </a:r>
            <a:r>
              <a:rPr dirty="0" sz="2400" spc="105">
                <a:solidFill>
                  <a:srgbClr val="173C5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73C5D"/>
                </a:solidFill>
                <a:latin typeface="微软雅黑"/>
                <a:cs typeface="微软雅黑"/>
              </a:rPr>
              <a:t>139</a:t>
            </a: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 (最低优先级)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400">
                <a:solidFill>
                  <a:srgbClr val="C00000"/>
                </a:solidFill>
                <a:latin typeface="微软雅黑"/>
                <a:cs typeface="微软雅黑"/>
              </a:rPr>
              <a:t>（实时进程优先级不变</a:t>
            </a:r>
            <a:r>
              <a:rPr dirty="0" sz="2400" spc="-50">
                <a:solidFill>
                  <a:srgbClr val="C00000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400" spc="-5">
                <a:solidFill>
                  <a:srgbClr val="173C5D"/>
                </a:solidFill>
                <a:latin typeface="微软雅黑"/>
                <a:cs typeface="微软雅黑"/>
              </a:rPr>
              <a:t>② </a:t>
            </a:r>
            <a:r>
              <a:rPr dirty="0" sz="2400" spc="-10" b="1">
                <a:solidFill>
                  <a:srgbClr val="173C5D"/>
                </a:solidFill>
                <a:latin typeface="微软雅黑"/>
                <a:cs typeface="微软雅黑"/>
              </a:rPr>
              <a:t>动态优先级的计算</a:t>
            </a:r>
            <a:endParaRPr sz="2400">
              <a:latin typeface="微软雅黑"/>
              <a:cs typeface="微软雅黑"/>
            </a:endParaRPr>
          </a:p>
          <a:p>
            <a:pPr marL="52069">
              <a:lnSpc>
                <a:spcPct val="100000"/>
              </a:lnSpc>
              <a:spcBef>
                <a:spcPts val="1220"/>
              </a:spcBef>
            </a:pP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动态优先级 = max(100，min(静态优先级－</a:t>
            </a:r>
            <a:r>
              <a:rPr dirty="0" sz="2400">
                <a:solidFill>
                  <a:srgbClr val="173C5D"/>
                </a:solidFill>
                <a:latin typeface="微软雅黑"/>
                <a:cs typeface="微软雅黑"/>
              </a:rPr>
              <a:t>bonus</a:t>
            </a:r>
            <a:r>
              <a:rPr dirty="0" sz="2400" spc="15">
                <a:solidFill>
                  <a:srgbClr val="173C5D"/>
                </a:solidFill>
                <a:latin typeface="微软雅黑"/>
                <a:cs typeface="微软雅黑"/>
              </a:rPr>
              <a:t> + </a:t>
            </a: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5，139))</a:t>
            </a:r>
            <a:endParaRPr sz="2400">
              <a:latin typeface="微软雅黑"/>
              <a:cs typeface="微软雅黑"/>
            </a:endParaRPr>
          </a:p>
          <a:p>
            <a:pPr marL="393700" indent="-342265">
              <a:lnSpc>
                <a:spcPct val="100000"/>
              </a:lnSpc>
              <a:spcBef>
                <a:spcPts val="1155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bonus</a:t>
            </a:r>
            <a:r>
              <a:rPr dirty="0" sz="2400" spc="5">
                <a:solidFill>
                  <a:srgbClr val="173C5D"/>
                </a:solidFill>
                <a:latin typeface="微软雅黑"/>
                <a:cs typeface="微软雅黑"/>
              </a:rPr>
              <a:t>的取值范围是 </a:t>
            </a:r>
            <a:r>
              <a:rPr dirty="0" sz="2400" spc="-20">
                <a:solidFill>
                  <a:srgbClr val="173C5D"/>
                </a:solidFill>
                <a:latin typeface="微软雅黑"/>
                <a:cs typeface="微软雅黑"/>
              </a:rPr>
              <a:t>0～10</a:t>
            </a:r>
            <a:endParaRPr sz="2400">
              <a:latin typeface="微软雅黑"/>
              <a:cs typeface="微软雅黑"/>
            </a:endParaRPr>
          </a:p>
          <a:p>
            <a:pPr marL="393700" indent="-342265">
              <a:lnSpc>
                <a:spcPct val="100000"/>
              </a:lnSpc>
              <a:spcBef>
                <a:spcPts val="1155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bonus的值小于5，</a:t>
            </a:r>
            <a:r>
              <a:rPr dirty="0" sz="2400" spc="-20">
                <a:solidFill>
                  <a:srgbClr val="173C5D"/>
                </a:solidFill>
                <a:latin typeface="微软雅黑"/>
                <a:cs typeface="微软雅黑"/>
              </a:rPr>
              <a:t>表示降低动态优先级，以示惩罚</a:t>
            </a:r>
            <a:endParaRPr sz="2400">
              <a:latin typeface="微软雅黑"/>
              <a:cs typeface="微软雅黑"/>
            </a:endParaRPr>
          </a:p>
          <a:p>
            <a:pPr marL="393700" indent="-342265">
              <a:lnSpc>
                <a:spcPct val="100000"/>
              </a:lnSpc>
              <a:spcBef>
                <a:spcPts val="1155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bonus</a:t>
            </a:r>
            <a:r>
              <a:rPr dirty="0" sz="2400">
                <a:solidFill>
                  <a:srgbClr val="173C5D"/>
                </a:solidFill>
                <a:latin typeface="微软雅黑"/>
                <a:cs typeface="微软雅黑"/>
              </a:rPr>
              <a:t>的值大于</a:t>
            </a:r>
            <a:r>
              <a:rPr dirty="0" sz="2400" spc="-10">
                <a:solidFill>
                  <a:srgbClr val="173C5D"/>
                </a:solidFill>
                <a:latin typeface="微软雅黑"/>
                <a:cs typeface="微软雅黑"/>
              </a:rPr>
              <a:t>5，表示增加动态优先级以示奖励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669" y="432053"/>
            <a:ext cx="4724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173C5D"/>
                </a:solidFill>
              </a:rPr>
              <a:t>③ 进程休眠时间与</a:t>
            </a:r>
            <a:r>
              <a:rPr dirty="0" sz="2400">
                <a:solidFill>
                  <a:srgbClr val="173C5D"/>
                </a:solidFill>
              </a:rPr>
              <a:t>bonus</a:t>
            </a:r>
            <a:r>
              <a:rPr dirty="0" sz="2400" spc="-15">
                <a:solidFill>
                  <a:srgbClr val="173C5D"/>
                </a:solidFill>
              </a:rPr>
              <a:t>值的关系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2827401" y="958189"/>
            <a:ext cx="3383915" cy="322707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708660">
              <a:lnSpc>
                <a:spcPct val="100000"/>
              </a:lnSpc>
              <a:spcBef>
                <a:spcPts val="1300"/>
              </a:spcBef>
            </a:pPr>
            <a:r>
              <a:rPr dirty="0" sz="2000" spc="-10" b="1">
                <a:solidFill>
                  <a:srgbClr val="C00000"/>
                </a:solidFill>
                <a:latin typeface="微软雅黑"/>
                <a:cs typeface="微软雅黑"/>
              </a:rPr>
              <a:t>平均休眠时间</a:t>
            </a:r>
            <a:endParaRPr sz="2000">
              <a:latin typeface="微软雅黑"/>
              <a:cs typeface="微软雅黑"/>
            </a:endParaRPr>
          </a:p>
          <a:p>
            <a:pPr algn="just" marL="12700" marR="5080">
              <a:lnSpc>
                <a:spcPct val="150000"/>
              </a:lnSpc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大于或等于0，</a:t>
            </a:r>
            <a:r>
              <a:rPr dirty="0" sz="2000" spc="405">
                <a:solidFill>
                  <a:srgbClr val="1F517B"/>
                </a:solidFill>
                <a:latin typeface="微软雅黑"/>
                <a:cs typeface="微软雅黑"/>
              </a:rPr>
              <a:t> 小于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100ms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大于或等于100，</a:t>
            </a:r>
            <a:r>
              <a:rPr dirty="0" sz="2000" spc="-45">
                <a:solidFill>
                  <a:srgbClr val="1F517B"/>
                </a:solidFill>
                <a:latin typeface="微软雅黑"/>
                <a:cs typeface="微软雅黑"/>
              </a:rPr>
              <a:t>小于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200ms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大于或等于200，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小于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300ms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大于或等于300，</a:t>
            </a:r>
            <a:r>
              <a:rPr dirty="0" sz="2000" spc="-45">
                <a:solidFill>
                  <a:srgbClr val="1F517B"/>
                </a:solidFill>
                <a:latin typeface="微软雅黑"/>
                <a:cs typeface="微软雅黑"/>
              </a:rPr>
              <a:t>小于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400ms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大于或等于400，</a:t>
            </a:r>
            <a:r>
              <a:rPr dirty="0" sz="2000" spc="-45">
                <a:solidFill>
                  <a:srgbClr val="1F517B"/>
                </a:solidFill>
                <a:latin typeface="微软雅黑"/>
                <a:cs typeface="微软雅黑"/>
              </a:rPr>
              <a:t>小于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500ms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大于或等于500，</a:t>
            </a:r>
            <a:r>
              <a:rPr dirty="0" sz="2000" spc="-5">
                <a:solidFill>
                  <a:srgbClr val="1F517B"/>
                </a:solidFill>
                <a:latin typeface="微软雅黑"/>
                <a:cs typeface="微软雅黑"/>
              </a:rPr>
              <a:t>小于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600ms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77304" y="958189"/>
            <a:ext cx="1071245" cy="322707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dirty="0" sz="2000" spc="-10" b="1">
                <a:solidFill>
                  <a:srgbClr val="C00000"/>
                </a:solidFill>
                <a:latin typeface="微软雅黑"/>
                <a:cs typeface="微软雅黑"/>
              </a:rPr>
              <a:t>bonus</a:t>
            </a:r>
            <a:r>
              <a:rPr dirty="0" sz="2000" spc="-50" b="1">
                <a:solidFill>
                  <a:srgbClr val="C00000"/>
                </a:solidFill>
                <a:latin typeface="微软雅黑"/>
                <a:cs typeface="微软雅黑"/>
              </a:rPr>
              <a:t>值</a:t>
            </a:r>
            <a:endParaRPr sz="2000">
              <a:latin typeface="微软雅黑"/>
              <a:cs typeface="微软雅黑"/>
            </a:endParaRPr>
          </a:p>
          <a:p>
            <a:pPr algn="ctr" marR="3619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sz="2000">
              <a:latin typeface="微软雅黑"/>
              <a:cs typeface="微软雅黑"/>
            </a:endParaRPr>
          </a:p>
          <a:p>
            <a:pPr algn="ctr" marR="3619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sz="2000">
              <a:latin typeface="微软雅黑"/>
              <a:cs typeface="微软雅黑"/>
            </a:endParaRPr>
          </a:p>
          <a:p>
            <a:pPr algn="ctr" marR="3556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endParaRPr sz="2000">
              <a:latin typeface="微软雅黑"/>
              <a:cs typeface="微软雅黑"/>
            </a:endParaRPr>
          </a:p>
          <a:p>
            <a:pPr algn="ctr" marR="36195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3</a:t>
            </a:r>
            <a:endParaRPr sz="2000">
              <a:latin typeface="微软雅黑"/>
              <a:cs typeface="微软雅黑"/>
            </a:endParaRPr>
          </a:p>
          <a:p>
            <a:pPr algn="ctr" marR="3619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4</a:t>
            </a:r>
            <a:endParaRPr sz="2000">
              <a:latin typeface="微软雅黑"/>
              <a:cs typeface="微软雅黑"/>
            </a:endParaRPr>
          </a:p>
          <a:p>
            <a:pPr algn="ctr" marR="3556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5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27401" y="4159732"/>
            <a:ext cx="3533775" cy="231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大于或等于600，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小于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700ms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大于或等于700，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小于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800ms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大于或等于800，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小于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900ms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大于或等于900，</a:t>
            </a:r>
            <a:r>
              <a:rPr dirty="0" sz="2000" spc="-40">
                <a:solidFill>
                  <a:srgbClr val="1F517B"/>
                </a:solidFill>
                <a:latin typeface="微软雅黑"/>
                <a:cs typeface="微软雅黑"/>
              </a:rPr>
              <a:t>小于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1000ms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大于</a:t>
            </a: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1s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58304" y="4159732"/>
            <a:ext cx="324485" cy="23120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6</a:t>
            </a:r>
            <a:endParaRPr sz="2000">
              <a:latin typeface="微软雅黑"/>
              <a:cs typeface="微软雅黑"/>
            </a:endParaRPr>
          </a:p>
          <a:p>
            <a:pPr marL="5715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7</a:t>
            </a:r>
            <a:endParaRPr sz="2000">
              <a:latin typeface="微软雅黑"/>
              <a:cs typeface="微软雅黑"/>
            </a:endParaRPr>
          </a:p>
          <a:p>
            <a:pPr marL="5715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8</a:t>
            </a:r>
            <a:endParaRPr sz="2000">
              <a:latin typeface="微软雅黑"/>
              <a:cs typeface="微软雅黑"/>
            </a:endParaRPr>
          </a:p>
          <a:p>
            <a:pPr marL="5778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9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10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058161" y="4203953"/>
            <a:ext cx="6480175" cy="30480"/>
          </a:xfrm>
          <a:custGeom>
            <a:avLst/>
            <a:gdLst/>
            <a:ahLst/>
            <a:cxnLst/>
            <a:rect l="l" t="t" r="r" b="b"/>
            <a:pathLst>
              <a:path w="6480175" h="30479">
                <a:moveTo>
                  <a:pt x="0" y="30480"/>
                </a:moveTo>
                <a:lnTo>
                  <a:pt x="6480047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655" y="652272"/>
            <a:ext cx="2565654" cy="896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7670" y="753313"/>
            <a:ext cx="205993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>
                <a:solidFill>
                  <a:srgbClr val="990000"/>
                </a:solidFill>
              </a:rPr>
              <a:t>可变时间片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469136" y="1508760"/>
            <a:ext cx="5586730" cy="787400"/>
            <a:chOff x="1469136" y="1508760"/>
            <a:chExt cx="5586730" cy="7874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136" y="1508760"/>
              <a:ext cx="2035302" cy="78714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7332" y="1508760"/>
              <a:ext cx="4018026" cy="787146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469136" y="2746248"/>
            <a:ext cx="3199765" cy="787400"/>
            <a:chOff x="1469136" y="2746248"/>
            <a:chExt cx="3199765" cy="78740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9136" y="2746248"/>
              <a:ext cx="605789" cy="78714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7820" y="2746248"/>
              <a:ext cx="930402" cy="78714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1116" y="2746248"/>
              <a:ext cx="2597658" cy="787146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677670" y="1598803"/>
            <a:ext cx="6871970" cy="2886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14680" indent="-602615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615315" algn="l"/>
              </a:tabLst>
            </a:pPr>
            <a:r>
              <a:rPr dirty="0" sz="2800" spc="-25" b="1">
                <a:solidFill>
                  <a:srgbClr val="A40020"/>
                </a:solidFill>
                <a:latin typeface="微软雅黑"/>
                <a:cs typeface="微软雅黑"/>
              </a:rPr>
              <a:t>Linux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系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统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的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进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程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调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度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的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目</a:t>
            </a:r>
            <a:r>
              <a:rPr dirty="0" sz="2800" spc="-50" b="1">
                <a:solidFill>
                  <a:srgbClr val="A40020"/>
                </a:solidFill>
                <a:latin typeface="微软雅黑"/>
                <a:cs typeface="微软雅黑"/>
              </a:rPr>
              <a:t>标</a:t>
            </a:r>
            <a:endParaRPr sz="2800">
              <a:latin typeface="微软雅黑"/>
              <a:cs typeface="微软雅黑"/>
            </a:endParaRPr>
          </a:p>
          <a:p>
            <a:pPr marL="457200">
              <a:lnSpc>
                <a:spcPct val="100000"/>
              </a:lnSpc>
              <a:spcBef>
                <a:spcPts val="1745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优先照顾交互式进程，为其提供较长的时间片。</a:t>
            </a:r>
            <a:endParaRPr sz="2400">
              <a:latin typeface="微软雅黑"/>
              <a:cs typeface="微软雅黑"/>
            </a:endParaRPr>
          </a:p>
          <a:p>
            <a:pPr marL="614680" indent="-601980">
              <a:lnSpc>
                <a:spcPct val="100000"/>
              </a:lnSpc>
              <a:spcBef>
                <a:spcPts val="1760"/>
              </a:spcBef>
              <a:buAutoNum type="arabicParenBoth" startAt="2"/>
              <a:tabLst>
                <a:tab pos="614680" algn="l"/>
              </a:tabLst>
            </a:pP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时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间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片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的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计</a:t>
            </a:r>
            <a:r>
              <a:rPr dirty="0" sz="2800" spc="-50" b="1">
                <a:solidFill>
                  <a:srgbClr val="A40020"/>
                </a:solidFill>
                <a:latin typeface="微软雅黑"/>
                <a:cs typeface="微软雅黑"/>
              </a:rPr>
              <a:t>算</a:t>
            </a:r>
            <a:endParaRPr sz="2800">
              <a:latin typeface="微软雅黑"/>
              <a:cs typeface="微软雅黑"/>
            </a:endParaRPr>
          </a:p>
          <a:p>
            <a:pPr marL="546100">
              <a:lnSpc>
                <a:spcPct val="100000"/>
              </a:lnSpc>
              <a:spcBef>
                <a:spcPts val="2080"/>
              </a:spcBef>
            </a:pPr>
            <a:r>
              <a:rPr dirty="0" sz="2400" spc="-15" b="1">
                <a:solidFill>
                  <a:srgbClr val="1F517B"/>
                </a:solidFill>
                <a:latin typeface="微软雅黑"/>
                <a:cs typeface="微软雅黑"/>
              </a:rPr>
              <a:t>① 基本时间片</a:t>
            </a:r>
            <a:endParaRPr sz="2400">
              <a:latin typeface="微软雅黑"/>
              <a:cs typeface="微软雅黑"/>
            </a:endParaRPr>
          </a:p>
          <a:p>
            <a:pPr marL="546100">
              <a:lnSpc>
                <a:spcPct val="100000"/>
              </a:lnSpc>
              <a:spcBef>
                <a:spcPts val="1585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静态优先级本质上决定了进程的基本时间片。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41875" y="4461045"/>
            <a:ext cx="2879090" cy="87884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000" b="1">
                <a:solidFill>
                  <a:srgbClr val="1F517B"/>
                </a:solidFill>
                <a:latin typeface="微软雅黑"/>
                <a:cs typeface="微软雅黑"/>
              </a:rPr>
              <a:t>(140</a:t>
            </a:r>
            <a:r>
              <a:rPr dirty="0" sz="2000" spc="-15" b="1">
                <a:solidFill>
                  <a:srgbClr val="1F517B"/>
                </a:solidFill>
                <a:latin typeface="微软雅黑"/>
                <a:cs typeface="微软雅黑"/>
              </a:rPr>
              <a:t> －静态优先级) ×</a:t>
            </a:r>
            <a:r>
              <a:rPr dirty="0" sz="2000" spc="-25" b="1">
                <a:solidFill>
                  <a:srgbClr val="1F517B"/>
                </a:solidFill>
                <a:latin typeface="微软雅黑"/>
                <a:cs typeface="微软雅黑"/>
              </a:rPr>
              <a:t>20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b="1">
                <a:solidFill>
                  <a:srgbClr val="1F517B"/>
                </a:solidFill>
                <a:latin typeface="微软雅黑"/>
                <a:cs typeface="微软雅黑"/>
              </a:rPr>
              <a:t>(140</a:t>
            </a:r>
            <a:r>
              <a:rPr dirty="0" sz="2000" spc="-20" b="1">
                <a:solidFill>
                  <a:srgbClr val="1F517B"/>
                </a:solidFill>
                <a:latin typeface="微软雅黑"/>
                <a:cs typeface="微软雅黑"/>
              </a:rPr>
              <a:t> －静态优先级) ×</a:t>
            </a:r>
            <a:r>
              <a:rPr dirty="0" sz="2000" spc="-25" b="1">
                <a:solidFill>
                  <a:srgbClr val="1F517B"/>
                </a:solidFill>
                <a:latin typeface="微软雅黑"/>
                <a:cs typeface="微软雅黑"/>
              </a:rPr>
              <a:t>5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95284" y="4461045"/>
            <a:ext cx="2432685" cy="87884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55"/>
              </a:spcBef>
            </a:pPr>
            <a:r>
              <a:rPr dirty="0" sz="2000" spc="-5" b="1">
                <a:solidFill>
                  <a:srgbClr val="1F517B"/>
                </a:solidFill>
                <a:latin typeface="微软雅黑"/>
                <a:cs typeface="微软雅黑"/>
              </a:rPr>
              <a:t>若静态优先级 ＜ </a:t>
            </a:r>
            <a:r>
              <a:rPr dirty="0" sz="2000" spc="-25" b="1">
                <a:solidFill>
                  <a:srgbClr val="1F517B"/>
                </a:solidFill>
                <a:latin typeface="微软雅黑"/>
                <a:cs typeface="微软雅黑"/>
              </a:rPr>
              <a:t>120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10" b="1">
                <a:solidFill>
                  <a:srgbClr val="1F517B"/>
                </a:solidFill>
                <a:latin typeface="微软雅黑"/>
                <a:cs typeface="微软雅黑"/>
              </a:rPr>
              <a:t>若静态优先级 ≥ </a:t>
            </a:r>
            <a:r>
              <a:rPr dirty="0" sz="2000" spc="-25" b="1">
                <a:solidFill>
                  <a:srgbClr val="1F517B"/>
                </a:solidFill>
                <a:latin typeface="微软雅黑"/>
                <a:cs typeface="微软雅黑"/>
              </a:rPr>
              <a:t>120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11070" y="5516371"/>
            <a:ext cx="6426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静态优先级越高（值越小），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基本时间片越长。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708529" y="4685157"/>
            <a:ext cx="17176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基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本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b="1">
                <a:solidFill>
                  <a:srgbClr val="1F517B"/>
                </a:solidFill>
                <a:latin typeface="微软雅黑"/>
                <a:cs typeface="微软雅黑"/>
              </a:rPr>
              <a:t>片</a:t>
            </a:r>
            <a:r>
              <a:rPr dirty="0" sz="2200" spc="-15" b="1">
                <a:solidFill>
                  <a:srgbClr val="1F517B"/>
                </a:solidFill>
                <a:latin typeface="微软雅黑"/>
                <a:cs typeface="微软雅黑"/>
              </a:rPr>
              <a:t> =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4574285" y="4627626"/>
            <a:ext cx="155575" cy="585470"/>
          </a:xfrm>
          <a:custGeom>
            <a:avLst/>
            <a:gdLst/>
            <a:ahLst/>
            <a:cxnLst/>
            <a:rect l="l" t="t" r="r" b="b"/>
            <a:pathLst>
              <a:path w="155575" h="585470">
                <a:moveTo>
                  <a:pt x="155448" y="585216"/>
                </a:moveTo>
                <a:lnTo>
                  <a:pt x="125194" y="581425"/>
                </a:lnTo>
                <a:lnTo>
                  <a:pt x="100488" y="571087"/>
                </a:lnTo>
                <a:lnTo>
                  <a:pt x="83831" y="555748"/>
                </a:lnTo>
                <a:lnTo>
                  <a:pt x="77724" y="536956"/>
                </a:lnTo>
                <a:lnTo>
                  <a:pt x="77724" y="340868"/>
                </a:lnTo>
                <a:lnTo>
                  <a:pt x="71616" y="322075"/>
                </a:lnTo>
                <a:lnTo>
                  <a:pt x="54959" y="306736"/>
                </a:lnTo>
                <a:lnTo>
                  <a:pt x="30253" y="296398"/>
                </a:lnTo>
                <a:lnTo>
                  <a:pt x="0" y="292607"/>
                </a:lnTo>
                <a:lnTo>
                  <a:pt x="30253" y="288817"/>
                </a:lnTo>
                <a:lnTo>
                  <a:pt x="54959" y="278479"/>
                </a:lnTo>
                <a:lnTo>
                  <a:pt x="71616" y="263140"/>
                </a:lnTo>
                <a:lnTo>
                  <a:pt x="77724" y="244348"/>
                </a:lnTo>
                <a:lnTo>
                  <a:pt x="77724" y="48260"/>
                </a:lnTo>
                <a:lnTo>
                  <a:pt x="83831" y="29467"/>
                </a:lnTo>
                <a:lnTo>
                  <a:pt x="100488" y="14128"/>
                </a:lnTo>
                <a:lnTo>
                  <a:pt x="125194" y="3790"/>
                </a:lnTo>
                <a:lnTo>
                  <a:pt x="155448" y="0"/>
                </a:lnTo>
              </a:path>
            </a:pathLst>
          </a:custGeom>
          <a:ln w="28955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933448" y="3492500"/>
          <a:ext cx="8325484" cy="2582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2475"/>
                <a:gridCol w="2022475"/>
                <a:gridCol w="2016760"/>
                <a:gridCol w="2249805"/>
              </a:tblGrid>
              <a:tr h="379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说明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1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静态优先级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1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nice</a:t>
                      </a:r>
                      <a:r>
                        <a:rPr dirty="0" sz="1800" spc="-5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值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1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基本时间片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2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最高静态优先级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100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r>
                        <a:rPr dirty="0" sz="18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20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800ms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高静态优先级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110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r>
                        <a:rPr dirty="0" sz="18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600ms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缺省静态优先级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120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100ms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低静态优先级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130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+10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2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50ms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最低静态优先级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139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+19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5ms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初始创建的进程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父进程的值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父进程的值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父进程的一半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6566154" y="1436369"/>
            <a:ext cx="2019300" cy="58419"/>
          </a:xfrm>
          <a:custGeom>
            <a:avLst/>
            <a:gdLst/>
            <a:ahLst/>
            <a:cxnLst/>
            <a:rect l="l" t="t" r="r" b="b"/>
            <a:pathLst>
              <a:path w="2019300" h="58419">
                <a:moveTo>
                  <a:pt x="1932431" y="0"/>
                </a:moveTo>
                <a:lnTo>
                  <a:pt x="1932431" y="57912"/>
                </a:lnTo>
                <a:lnTo>
                  <a:pt x="1975866" y="43433"/>
                </a:lnTo>
                <a:lnTo>
                  <a:pt x="1946910" y="43433"/>
                </a:lnTo>
                <a:lnTo>
                  <a:pt x="1946910" y="14477"/>
                </a:lnTo>
                <a:lnTo>
                  <a:pt x="1975865" y="14477"/>
                </a:lnTo>
                <a:lnTo>
                  <a:pt x="1932431" y="0"/>
                </a:lnTo>
                <a:close/>
              </a:path>
              <a:path w="2019300" h="58419">
                <a:moveTo>
                  <a:pt x="1932431" y="14477"/>
                </a:moveTo>
                <a:lnTo>
                  <a:pt x="0" y="14477"/>
                </a:lnTo>
                <a:lnTo>
                  <a:pt x="0" y="43433"/>
                </a:lnTo>
                <a:lnTo>
                  <a:pt x="1932431" y="43433"/>
                </a:lnTo>
                <a:lnTo>
                  <a:pt x="1932431" y="14477"/>
                </a:lnTo>
                <a:close/>
              </a:path>
              <a:path w="2019300" h="58419">
                <a:moveTo>
                  <a:pt x="1975865" y="14477"/>
                </a:moveTo>
                <a:lnTo>
                  <a:pt x="1946910" y="14477"/>
                </a:lnTo>
                <a:lnTo>
                  <a:pt x="1946910" y="43433"/>
                </a:lnTo>
                <a:lnTo>
                  <a:pt x="1975866" y="43433"/>
                </a:lnTo>
                <a:lnTo>
                  <a:pt x="2019300" y="28955"/>
                </a:lnTo>
                <a:lnTo>
                  <a:pt x="1975865" y="14477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3316223" y="2003298"/>
            <a:ext cx="5438140" cy="247015"/>
            <a:chOff x="3316223" y="2003298"/>
            <a:chExt cx="5438140" cy="247015"/>
          </a:xfrm>
        </p:grpSpPr>
        <p:sp>
          <p:nvSpPr>
            <p:cNvPr id="5" name="object 5" descr=""/>
            <p:cNvSpPr/>
            <p:nvPr/>
          </p:nvSpPr>
          <p:spPr>
            <a:xfrm>
              <a:off x="3332225" y="2140458"/>
              <a:ext cx="5416550" cy="0"/>
            </a:xfrm>
            <a:custGeom>
              <a:avLst/>
              <a:gdLst/>
              <a:ahLst/>
              <a:cxnLst/>
              <a:rect l="l" t="t" r="r" b="b"/>
              <a:pathLst>
                <a:path w="5416550" h="0">
                  <a:moveTo>
                    <a:pt x="0" y="0"/>
                  </a:moveTo>
                  <a:lnTo>
                    <a:pt x="5416296" y="0"/>
                  </a:lnTo>
                </a:path>
              </a:pathLst>
            </a:custGeom>
            <a:ln w="38100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332225" y="2003298"/>
              <a:ext cx="5405755" cy="247015"/>
            </a:xfrm>
            <a:custGeom>
              <a:avLst/>
              <a:gdLst/>
              <a:ahLst/>
              <a:cxnLst/>
              <a:rect l="l" t="t" r="r" b="b"/>
              <a:pathLst>
                <a:path w="5405755" h="247014">
                  <a:moveTo>
                    <a:pt x="0" y="0"/>
                  </a:moveTo>
                  <a:lnTo>
                    <a:pt x="0" y="245363"/>
                  </a:lnTo>
                </a:path>
                <a:path w="5405755" h="247014">
                  <a:moveTo>
                    <a:pt x="2618232" y="0"/>
                  </a:moveTo>
                  <a:lnTo>
                    <a:pt x="2618232" y="245363"/>
                  </a:lnTo>
                </a:path>
                <a:path w="5405755" h="247014">
                  <a:moveTo>
                    <a:pt x="5405628" y="1524"/>
                  </a:moveTo>
                  <a:lnTo>
                    <a:pt x="5405628" y="246887"/>
                  </a:lnTo>
                </a:path>
              </a:pathLst>
            </a:custGeom>
            <a:ln w="3200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19061" y="1005077"/>
            <a:ext cx="1569085" cy="8248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0">
                <a:solidFill>
                  <a:srgbClr val="800000"/>
                </a:solidFill>
                <a:latin typeface="微软雅黑"/>
                <a:cs typeface="微软雅黑"/>
              </a:rPr>
              <a:t>更高的优先级</a:t>
            </a:r>
            <a:endParaRPr sz="2000">
              <a:latin typeface="微软雅黑"/>
              <a:cs typeface="微软雅黑"/>
            </a:endParaRPr>
          </a:p>
          <a:p>
            <a:pPr marL="28575">
              <a:lnSpc>
                <a:spcPct val="100000"/>
              </a:lnSpc>
              <a:spcBef>
                <a:spcPts val="1485"/>
              </a:spcBef>
            </a:pPr>
            <a:r>
              <a:rPr dirty="0" sz="2000" spc="-10" b="0">
                <a:solidFill>
                  <a:srgbClr val="800000"/>
                </a:solidFill>
                <a:latin typeface="微软雅黑"/>
                <a:cs typeface="微软雅黑"/>
              </a:rPr>
              <a:t>更高的交互性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400805" y="1437894"/>
            <a:ext cx="2019300" cy="58419"/>
          </a:xfrm>
          <a:custGeom>
            <a:avLst/>
            <a:gdLst/>
            <a:ahLst/>
            <a:cxnLst/>
            <a:rect l="l" t="t" r="r" b="b"/>
            <a:pathLst>
              <a:path w="2019300" h="58419">
                <a:moveTo>
                  <a:pt x="86868" y="0"/>
                </a:moveTo>
                <a:lnTo>
                  <a:pt x="0" y="28955"/>
                </a:lnTo>
                <a:lnTo>
                  <a:pt x="86868" y="57911"/>
                </a:lnTo>
                <a:lnTo>
                  <a:pt x="86868" y="43433"/>
                </a:lnTo>
                <a:lnTo>
                  <a:pt x="72390" y="43433"/>
                </a:lnTo>
                <a:lnTo>
                  <a:pt x="72390" y="14477"/>
                </a:lnTo>
                <a:lnTo>
                  <a:pt x="86868" y="14477"/>
                </a:lnTo>
                <a:lnTo>
                  <a:pt x="86868" y="0"/>
                </a:lnTo>
                <a:close/>
              </a:path>
              <a:path w="2019300" h="58419">
                <a:moveTo>
                  <a:pt x="86868" y="14477"/>
                </a:moveTo>
                <a:lnTo>
                  <a:pt x="72390" y="14477"/>
                </a:lnTo>
                <a:lnTo>
                  <a:pt x="72390" y="43433"/>
                </a:lnTo>
                <a:lnTo>
                  <a:pt x="86868" y="43433"/>
                </a:lnTo>
                <a:lnTo>
                  <a:pt x="86868" y="14477"/>
                </a:lnTo>
                <a:close/>
              </a:path>
              <a:path w="2019300" h="58419">
                <a:moveTo>
                  <a:pt x="2019300" y="14477"/>
                </a:moveTo>
                <a:lnTo>
                  <a:pt x="86868" y="14477"/>
                </a:lnTo>
                <a:lnTo>
                  <a:pt x="86868" y="43433"/>
                </a:lnTo>
                <a:lnTo>
                  <a:pt x="2019300" y="43433"/>
                </a:lnTo>
                <a:lnTo>
                  <a:pt x="2019300" y="14477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553459" y="1006601"/>
            <a:ext cx="1569085" cy="824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800000"/>
                </a:solidFill>
                <a:latin typeface="微软雅黑"/>
                <a:cs typeface="微软雅黑"/>
              </a:rPr>
              <a:t>更低的优先级</a:t>
            </a:r>
            <a:endParaRPr sz="2000">
              <a:latin typeface="微软雅黑"/>
              <a:cs typeface="微软雅黑"/>
            </a:endParaRPr>
          </a:p>
          <a:p>
            <a:pPr marL="28575">
              <a:lnSpc>
                <a:spcPct val="100000"/>
              </a:lnSpc>
              <a:spcBef>
                <a:spcPts val="1485"/>
              </a:spcBef>
            </a:pPr>
            <a:r>
              <a:rPr dirty="0" sz="2000" spc="-10">
                <a:solidFill>
                  <a:srgbClr val="800000"/>
                </a:solidFill>
                <a:latin typeface="微软雅黑"/>
                <a:cs typeface="微软雅黑"/>
              </a:rPr>
              <a:t>更低的交互性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97148" y="2366010"/>
            <a:ext cx="535305" cy="57467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3970" marR="5080" indent="-1905">
              <a:lnSpc>
                <a:spcPts val="1920"/>
              </a:lnSpc>
              <a:spcBef>
                <a:spcPts val="565"/>
              </a:spcBef>
            </a:pP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最小</a:t>
            </a:r>
            <a:r>
              <a:rPr dirty="0" sz="20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5ms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57773" y="2349449"/>
            <a:ext cx="829310" cy="575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0020">
              <a:lnSpc>
                <a:spcPts val="2160"/>
              </a:lnSpc>
              <a:spcBef>
                <a:spcPts val="105"/>
              </a:spcBef>
            </a:pPr>
            <a:r>
              <a:rPr dirty="0" sz="2000" spc="-30">
                <a:solidFill>
                  <a:srgbClr val="1F517B"/>
                </a:solidFill>
                <a:latin typeface="微软雅黑"/>
                <a:cs typeface="微软雅黑"/>
              </a:rPr>
              <a:t>默认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ts val="2160"/>
              </a:lnSpc>
            </a:pP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100ms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61350" y="2363800"/>
            <a:ext cx="829310" cy="575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0">
              <a:lnSpc>
                <a:spcPts val="2160"/>
              </a:lnSpc>
              <a:spcBef>
                <a:spcPts val="105"/>
              </a:spcBef>
            </a:pP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最大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ts val="2160"/>
              </a:lnSpc>
            </a:pP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800ms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26591" y="880872"/>
            <a:ext cx="3910329" cy="787400"/>
            <a:chOff x="926591" y="880872"/>
            <a:chExt cx="3910329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591" y="880872"/>
              <a:ext cx="605790" cy="78714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275" y="880872"/>
              <a:ext cx="930401" cy="7871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72" y="880872"/>
              <a:ext cx="3307841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5176" y="970534"/>
            <a:ext cx="34683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A40020"/>
                </a:solidFill>
              </a:rPr>
              <a:t>(3)</a:t>
            </a:r>
            <a:r>
              <a:rPr dirty="0" sz="2800" spc="-20">
                <a:solidFill>
                  <a:srgbClr val="A40020"/>
                </a:solidFill>
              </a:rPr>
              <a:t> 时</a:t>
            </a:r>
            <a:r>
              <a:rPr dirty="0" sz="2800" spc="-35">
                <a:solidFill>
                  <a:srgbClr val="A40020"/>
                </a:solidFill>
              </a:rPr>
              <a:t>间</a:t>
            </a:r>
            <a:r>
              <a:rPr dirty="0" sz="2800" spc="-35">
                <a:solidFill>
                  <a:srgbClr val="A40020"/>
                </a:solidFill>
              </a:rPr>
              <a:t>片</a:t>
            </a:r>
            <a:r>
              <a:rPr dirty="0" sz="2800" spc="-35">
                <a:solidFill>
                  <a:srgbClr val="A40020"/>
                </a:solidFill>
              </a:rPr>
              <a:t>处</a:t>
            </a:r>
            <a:r>
              <a:rPr dirty="0" sz="2800" spc="-35">
                <a:solidFill>
                  <a:srgbClr val="A40020"/>
                </a:solidFill>
              </a:rPr>
              <a:t>理</a:t>
            </a:r>
            <a:r>
              <a:rPr dirty="0" sz="2800" spc="-35">
                <a:solidFill>
                  <a:srgbClr val="A40020"/>
                </a:solidFill>
              </a:rPr>
              <a:t>的</a:t>
            </a:r>
            <a:r>
              <a:rPr dirty="0" sz="2800" spc="-35">
                <a:solidFill>
                  <a:srgbClr val="A40020"/>
                </a:solidFill>
              </a:rPr>
              <a:t>时</a:t>
            </a:r>
            <a:r>
              <a:rPr dirty="0" sz="2800" spc="-50">
                <a:solidFill>
                  <a:srgbClr val="A40020"/>
                </a:solidFill>
              </a:rPr>
              <a:t>机</a:t>
            </a:r>
            <a:endParaRPr sz="2800"/>
          </a:p>
        </p:txBody>
      </p:sp>
      <p:grpSp>
        <p:nvGrpSpPr>
          <p:cNvPr id="7" name="object 7" descr=""/>
          <p:cNvGrpSpPr/>
          <p:nvPr/>
        </p:nvGrpSpPr>
        <p:grpSpPr>
          <a:xfrm>
            <a:off x="926591" y="3857244"/>
            <a:ext cx="3199765" cy="787400"/>
            <a:chOff x="926591" y="3857244"/>
            <a:chExt cx="3199765" cy="78740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6591" y="3857244"/>
              <a:ext cx="1069086" cy="78714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72" y="3857244"/>
              <a:ext cx="2597657" cy="78714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135176" y="1484838"/>
            <a:ext cx="9841230" cy="409638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585470">
              <a:lnSpc>
                <a:spcPct val="100000"/>
              </a:lnSpc>
              <a:spcBef>
                <a:spcPts val="1545"/>
              </a:spcBef>
            </a:pPr>
            <a:r>
              <a:rPr dirty="0" sz="2400" spc="-15" b="1">
                <a:solidFill>
                  <a:srgbClr val="1F517B"/>
                </a:solidFill>
                <a:latin typeface="微软雅黑"/>
                <a:cs typeface="微软雅黑"/>
              </a:rPr>
              <a:t>① 创建新进程时的处理</a:t>
            </a:r>
            <a:endParaRPr sz="2400">
              <a:latin typeface="微软雅黑"/>
              <a:cs typeface="微软雅黑"/>
            </a:endParaRPr>
          </a:p>
          <a:p>
            <a:pPr marL="1042669">
              <a:lnSpc>
                <a:spcPct val="100000"/>
              </a:lnSpc>
              <a:spcBef>
                <a:spcPts val="1445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新创建的子进程和父进程均分父进程剩余的时间片。</a:t>
            </a:r>
            <a:endParaRPr sz="2400">
              <a:latin typeface="微软雅黑"/>
              <a:cs typeface="微软雅黑"/>
            </a:endParaRPr>
          </a:p>
          <a:p>
            <a:pPr marL="585470">
              <a:lnSpc>
                <a:spcPct val="100000"/>
              </a:lnSpc>
              <a:spcBef>
                <a:spcPts val="2040"/>
              </a:spcBef>
            </a:pPr>
            <a:r>
              <a:rPr dirty="0" sz="2400" spc="-15" b="1">
                <a:solidFill>
                  <a:srgbClr val="1F517B"/>
                </a:solidFill>
                <a:latin typeface="微软雅黑"/>
                <a:cs typeface="微软雅黑"/>
              </a:rPr>
              <a:t>② 进程用完时间片时的处理</a:t>
            </a:r>
            <a:endParaRPr sz="2400">
              <a:latin typeface="微软雅黑"/>
              <a:cs typeface="微软雅黑"/>
            </a:endParaRPr>
          </a:p>
          <a:p>
            <a:pPr marL="1042669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根据任务的静态优先级重新计算时间片。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 sz="2800" b="1">
                <a:solidFill>
                  <a:srgbClr val="A40020"/>
                </a:solidFill>
                <a:latin typeface="微软雅黑"/>
                <a:cs typeface="微软雅黑"/>
              </a:rPr>
              <a:t>(4)</a:t>
            </a:r>
            <a:r>
              <a:rPr dirty="0" sz="2800" spc="-30" b="1">
                <a:solidFill>
                  <a:srgbClr val="A40020"/>
                </a:solidFill>
                <a:latin typeface="微软雅黑"/>
                <a:cs typeface="微软雅黑"/>
              </a:rPr>
              <a:t> 时</a:t>
            </a:r>
            <a:r>
              <a:rPr dirty="0" sz="2800" spc="-40" b="1">
                <a:solidFill>
                  <a:srgbClr val="A40020"/>
                </a:solidFill>
                <a:latin typeface="微软雅黑"/>
                <a:cs typeface="微软雅黑"/>
              </a:rPr>
              <a:t>间</a:t>
            </a:r>
            <a:r>
              <a:rPr dirty="0" sz="2800" spc="-40" b="1">
                <a:solidFill>
                  <a:srgbClr val="A40020"/>
                </a:solidFill>
                <a:latin typeface="微软雅黑"/>
                <a:cs typeface="微软雅黑"/>
              </a:rPr>
              <a:t>片</a:t>
            </a:r>
            <a:r>
              <a:rPr dirty="0" sz="2800" spc="-40" b="1">
                <a:solidFill>
                  <a:srgbClr val="A40020"/>
                </a:solidFill>
                <a:latin typeface="微软雅黑"/>
                <a:cs typeface="微软雅黑"/>
              </a:rPr>
              <a:t>的</a:t>
            </a:r>
            <a:r>
              <a:rPr dirty="0" sz="2800" spc="-40" b="1">
                <a:solidFill>
                  <a:srgbClr val="A40020"/>
                </a:solidFill>
                <a:latin typeface="微软雅黑"/>
                <a:cs typeface="微软雅黑"/>
              </a:rPr>
              <a:t>使</a:t>
            </a:r>
            <a:r>
              <a:rPr dirty="0" sz="2800" spc="-50" b="1">
                <a:solidFill>
                  <a:srgbClr val="A40020"/>
                </a:solidFill>
                <a:latin typeface="微软雅黑"/>
                <a:cs typeface="微软雅黑"/>
              </a:rPr>
              <a:t>用</a:t>
            </a:r>
            <a:endParaRPr sz="2800">
              <a:latin typeface="微软雅黑"/>
              <a:cs typeface="微软雅黑"/>
            </a:endParaRPr>
          </a:p>
          <a:p>
            <a:pPr marL="585470">
              <a:lnSpc>
                <a:spcPct val="100000"/>
              </a:lnSpc>
              <a:spcBef>
                <a:spcPts val="1530"/>
              </a:spcBef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① 一个进程拥有的时间片可分多次使用，放弃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CPU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时进入活动队列；</a:t>
            </a:r>
            <a:endParaRPr sz="2400">
              <a:latin typeface="微软雅黑"/>
              <a:cs typeface="微软雅黑"/>
            </a:endParaRPr>
          </a:p>
          <a:p>
            <a:pPr marL="585470">
              <a:lnSpc>
                <a:spcPct val="100000"/>
              </a:lnSpc>
              <a:spcBef>
                <a:spcPts val="2020"/>
              </a:spcBef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② 当一个进程的时间片耗尽时，认为是过期进程，进入过期队列。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18032" y="327659"/>
            <a:ext cx="4265295" cy="787400"/>
            <a:chOff x="1018032" y="327659"/>
            <a:chExt cx="426529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032" y="327659"/>
              <a:ext cx="605790" cy="78714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716" y="327659"/>
              <a:ext cx="930402" cy="7871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0012" y="327659"/>
              <a:ext cx="3662934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6311" y="416763"/>
            <a:ext cx="38233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A40020"/>
                </a:solidFill>
              </a:rPr>
              <a:t>(5)</a:t>
            </a:r>
            <a:r>
              <a:rPr dirty="0" sz="2800" spc="-20">
                <a:solidFill>
                  <a:srgbClr val="A40020"/>
                </a:solidFill>
              </a:rPr>
              <a:t> 活</a:t>
            </a:r>
            <a:r>
              <a:rPr dirty="0" sz="2800" spc="-40">
                <a:solidFill>
                  <a:srgbClr val="A40020"/>
                </a:solidFill>
              </a:rPr>
              <a:t>动</a:t>
            </a:r>
            <a:r>
              <a:rPr dirty="0" sz="2800" spc="-40">
                <a:solidFill>
                  <a:srgbClr val="A40020"/>
                </a:solidFill>
              </a:rPr>
              <a:t>队</a:t>
            </a:r>
            <a:r>
              <a:rPr dirty="0" sz="2800" spc="-40">
                <a:solidFill>
                  <a:srgbClr val="A40020"/>
                </a:solidFill>
              </a:rPr>
              <a:t>列</a:t>
            </a:r>
            <a:r>
              <a:rPr dirty="0" sz="2800" spc="-40">
                <a:solidFill>
                  <a:srgbClr val="A40020"/>
                </a:solidFill>
              </a:rPr>
              <a:t>和</a:t>
            </a:r>
            <a:r>
              <a:rPr dirty="0" sz="2800" spc="-40">
                <a:solidFill>
                  <a:srgbClr val="A40020"/>
                </a:solidFill>
              </a:rPr>
              <a:t>过</a:t>
            </a:r>
            <a:r>
              <a:rPr dirty="0" sz="2800" spc="-40">
                <a:solidFill>
                  <a:srgbClr val="A40020"/>
                </a:solidFill>
              </a:rPr>
              <a:t>期</a:t>
            </a:r>
            <a:r>
              <a:rPr dirty="0" sz="2800" spc="-40">
                <a:solidFill>
                  <a:srgbClr val="A40020"/>
                </a:solidFill>
              </a:rPr>
              <a:t>队</a:t>
            </a:r>
            <a:r>
              <a:rPr dirty="0" sz="2800" spc="-50">
                <a:solidFill>
                  <a:srgbClr val="A40020"/>
                </a:solidFill>
              </a:rPr>
              <a:t>列</a:t>
            </a:r>
            <a:endParaRPr sz="2800"/>
          </a:p>
        </p:txBody>
      </p:sp>
      <p:sp>
        <p:nvSpPr>
          <p:cNvPr id="7" name="object 7" descr=""/>
          <p:cNvSpPr txBox="1"/>
          <p:nvPr/>
        </p:nvSpPr>
        <p:spPr>
          <a:xfrm>
            <a:off x="1759711" y="1072641"/>
            <a:ext cx="9170670" cy="5156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每个处理器维护两个优先级数组：</a:t>
            </a:r>
            <a:r>
              <a:rPr dirty="0" sz="2400" spc="-5" b="1">
                <a:solidFill>
                  <a:srgbClr val="1F517B"/>
                </a:solidFill>
                <a:latin typeface="微软雅黑"/>
                <a:cs typeface="微软雅黑"/>
              </a:rPr>
              <a:t>活动数组 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和 </a:t>
            </a: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过期数组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algn="just" marL="12700">
              <a:lnSpc>
                <a:spcPct val="100000"/>
              </a:lnSpc>
              <a:spcBef>
                <a:spcPts val="1725"/>
              </a:spcBef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① 活动数组上的可执行队列中的进程都有剩余时间片</a:t>
            </a:r>
            <a:endParaRPr sz="2400">
              <a:latin typeface="微软雅黑"/>
              <a:cs typeface="微软雅黑"/>
            </a:endParaRPr>
          </a:p>
          <a:p>
            <a:pPr algn="just" marL="12700">
              <a:lnSpc>
                <a:spcPct val="100000"/>
              </a:lnSpc>
              <a:spcBef>
                <a:spcPts val="1735"/>
              </a:spcBef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② 过期数组上的可执行队列中的进程都已耗尽时间片</a:t>
            </a:r>
            <a:endParaRPr sz="2400">
              <a:latin typeface="微软雅黑"/>
              <a:cs typeface="微软雅黑"/>
            </a:endParaRPr>
          </a:p>
          <a:p>
            <a:pPr algn="just" marL="12700" marR="5080">
              <a:lnSpc>
                <a:spcPct val="130000"/>
              </a:lnSpc>
              <a:spcBef>
                <a:spcPts val="860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当一个进程的时间片耗尽时，被移至过期队列中；当活动数组上的可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执行队列中的所有进程都已耗尽时间片，在活动数组和过期数组之间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切换指针。</a:t>
            </a:r>
            <a:endParaRPr sz="2400">
              <a:latin typeface="微软雅黑"/>
              <a:cs typeface="微软雅黑"/>
            </a:endParaRPr>
          </a:p>
          <a:p>
            <a:pPr marL="52069">
              <a:lnSpc>
                <a:spcPct val="100000"/>
              </a:lnSpc>
              <a:spcBef>
                <a:spcPts val="1225"/>
              </a:spcBef>
            </a:pPr>
            <a:r>
              <a:rPr dirty="0" sz="2400" spc="-25" b="1">
                <a:solidFill>
                  <a:srgbClr val="C00000"/>
                </a:solidFill>
                <a:latin typeface="微软雅黑"/>
                <a:cs typeface="微软雅黑"/>
              </a:rPr>
              <a:t>思考：</a:t>
            </a:r>
            <a:endParaRPr sz="2400">
              <a:latin typeface="微软雅黑"/>
              <a:cs typeface="微软雅黑"/>
            </a:endParaRPr>
          </a:p>
          <a:p>
            <a:pPr marL="393065" indent="-340995">
              <a:lnSpc>
                <a:spcPct val="100000"/>
              </a:lnSpc>
              <a:spcBef>
                <a:spcPts val="1155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dirty="0" sz="2400" spc="-5">
                <a:solidFill>
                  <a:srgbClr val="C00000"/>
                </a:solidFill>
                <a:latin typeface="微软雅黑"/>
                <a:cs typeface="微软雅黑"/>
              </a:rPr>
              <a:t>新创建的进程应该进哪个数组？</a:t>
            </a:r>
            <a:endParaRPr sz="2400">
              <a:latin typeface="微软雅黑"/>
              <a:cs typeface="微软雅黑"/>
            </a:endParaRPr>
          </a:p>
          <a:p>
            <a:pPr marL="393065" indent="-340995">
              <a:lnSpc>
                <a:spcPct val="100000"/>
              </a:lnSpc>
              <a:spcBef>
                <a:spcPts val="1150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dirty="0" sz="2400" spc="-5">
                <a:solidFill>
                  <a:srgbClr val="C00000"/>
                </a:solidFill>
                <a:latin typeface="微软雅黑"/>
                <a:cs typeface="微软雅黑"/>
              </a:rPr>
              <a:t>如果不断有新进程到达怎么办？</a:t>
            </a:r>
            <a:endParaRPr sz="2400">
              <a:latin typeface="微软雅黑"/>
              <a:cs typeface="微软雅黑"/>
            </a:endParaRPr>
          </a:p>
          <a:p>
            <a:pPr marL="393065" indent="-340995">
              <a:lnSpc>
                <a:spcPct val="100000"/>
              </a:lnSpc>
              <a:spcBef>
                <a:spcPts val="1155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dirty="0" sz="2400" spc="-5">
                <a:solidFill>
                  <a:srgbClr val="C00000"/>
                </a:solidFill>
                <a:latin typeface="微软雅黑"/>
                <a:cs typeface="微软雅黑"/>
              </a:rPr>
              <a:t>实时进程时间片耗尽了怎么办？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19427" y="629412"/>
            <a:ext cx="4080510" cy="897255"/>
            <a:chOff x="1519427" y="629412"/>
            <a:chExt cx="4080510" cy="8972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9427" y="629412"/>
              <a:ext cx="1639062" cy="89687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7375" y="629412"/>
              <a:ext cx="2972562" cy="8968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9457" y="732282"/>
            <a:ext cx="35750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990000"/>
                </a:solidFill>
              </a:rPr>
              <a:t>Linux进程调度算法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1551432" y="1397508"/>
            <a:ext cx="6095365" cy="787400"/>
            <a:chOff x="1551432" y="1397508"/>
            <a:chExt cx="6095365" cy="78740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432" y="1397508"/>
              <a:ext cx="605790" cy="78714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0116" y="1397508"/>
              <a:ext cx="930402" cy="78714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3412" y="1397508"/>
              <a:ext cx="1532382" cy="78714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8688" y="1397508"/>
              <a:ext cx="1177289" cy="78714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28872" y="1397508"/>
              <a:ext cx="822198" cy="78714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3964" y="1397508"/>
              <a:ext cx="2190750" cy="78714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14288" y="1397508"/>
              <a:ext cx="1177289" cy="78714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24472" y="1397508"/>
              <a:ext cx="822198" cy="78714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759457" y="1486357"/>
            <a:ext cx="56546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A40020"/>
                </a:solidFill>
                <a:latin typeface="微软雅黑"/>
                <a:cs typeface="微软雅黑"/>
              </a:rPr>
              <a:t>(1)</a:t>
            </a:r>
            <a:r>
              <a:rPr dirty="0" sz="2800" spc="-65" b="1">
                <a:solidFill>
                  <a:srgbClr val="A40020"/>
                </a:solidFill>
                <a:latin typeface="微软雅黑"/>
                <a:cs typeface="微软雅黑"/>
              </a:rPr>
              <a:t> 可</a:t>
            </a:r>
            <a:r>
              <a:rPr dirty="0" sz="2800" spc="-40" b="1">
                <a:solidFill>
                  <a:srgbClr val="A40020"/>
                </a:solidFill>
                <a:latin typeface="微软雅黑"/>
                <a:cs typeface="微软雅黑"/>
              </a:rPr>
              <a:t>执</a:t>
            </a:r>
            <a:r>
              <a:rPr dirty="0" sz="2800" spc="-40" b="1">
                <a:solidFill>
                  <a:srgbClr val="A40020"/>
                </a:solidFill>
                <a:latin typeface="微软雅黑"/>
                <a:cs typeface="微软雅黑"/>
              </a:rPr>
              <a:t>行</a:t>
            </a:r>
            <a:r>
              <a:rPr dirty="0" sz="2800" spc="-40" b="1">
                <a:solidFill>
                  <a:srgbClr val="A40020"/>
                </a:solidFill>
                <a:latin typeface="微软雅黑"/>
                <a:cs typeface="微软雅黑"/>
              </a:rPr>
              <a:t>队列</a:t>
            </a:r>
            <a:r>
              <a:rPr dirty="0" sz="2800" b="1">
                <a:solidFill>
                  <a:srgbClr val="A40020"/>
                </a:solidFill>
                <a:latin typeface="微软雅黑"/>
                <a:cs typeface="微软雅黑"/>
              </a:rPr>
              <a:t>（runqueue</a:t>
            </a:r>
            <a:r>
              <a:rPr dirty="0" sz="2800" spc="-55" b="1">
                <a:solidFill>
                  <a:srgbClr val="A40020"/>
                </a:solidFill>
                <a:latin typeface="微软雅黑"/>
                <a:cs typeface="微软雅黑"/>
              </a:rPr>
              <a:t> 结</a:t>
            </a:r>
            <a:r>
              <a:rPr dirty="0" sz="2800" spc="-40" b="1">
                <a:solidFill>
                  <a:srgbClr val="A40020"/>
                </a:solidFill>
                <a:latin typeface="微软雅黑"/>
                <a:cs typeface="微软雅黑"/>
              </a:rPr>
              <a:t>构</a:t>
            </a:r>
            <a:r>
              <a:rPr dirty="0" sz="2800" spc="-50" b="1">
                <a:solidFill>
                  <a:srgbClr val="A40020"/>
                </a:solidFill>
                <a:latin typeface="微软雅黑"/>
                <a:cs typeface="微软雅黑"/>
              </a:rPr>
              <a:t>）</a:t>
            </a:r>
            <a:endParaRPr sz="2800">
              <a:latin typeface="微软雅黑"/>
              <a:cs typeface="微软雅黑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1794510" y="2222754"/>
          <a:ext cx="8404860" cy="3352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50"/>
                <a:gridCol w="2359025"/>
                <a:gridCol w="1767204"/>
                <a:gridCol w="4213860"/>
                <a:gridCol w="31750"/>
              </a:tblGrid>
              <a:tr h="4724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1F51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1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数据类型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T w="38100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名称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T w="38100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55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说明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T w="38100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4876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1F51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spinlock_t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57785">
                    <a:lnT w="28575">
                      <a:solidFill>
                        <a:srgbClr val="1F51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2000" spc="-2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lock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57785">
                    <a:lnT w="28575">
                      <a:solidFill>
                        <a:srgbClr val="1F51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2000" spc="-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保护进程链表的自旋锁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57785">
                    <a:lnT w="28575">
                      <a:solidFill>
                        <a:srgbClr val="1F51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1F517B"/>
                      </a:solidFill>
                      <a:prstDash val="solid"/>
                    </a:lnT>
                  </a:tcPr>
                </a:tc>
              </a:tr>
              <a:tr h="4470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1F51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467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Microsoft Sans Serif"/>
                          <a:cs typeface="Microsoft Sans Serif"/>
                        </a:rPr>
                        <a:t>⁝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7150"/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Microsoft Sans Serif"/>
                          <a:cs typeface="Microsoft Sans Serif"/>
                        </a:rPr>
                        <a:t>⁝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7150"/>
                </a:tc>
                <a:tc>
                  <a:txBody>
                    <a:bodyPr/>
                    <a:lstStyle/>
                    <a:p>
                      <a:pPr algn="ctr" marR="106172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Microsoft Sans Serif"/>
                          <a:cs typeface="Microsoft Sans Serif"/>
                        </a:rPr>
                        <a:t>⁝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424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1F51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1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prio_array_t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518159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2000" spc="-1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prio_array_t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518159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00" spc="-1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prio_array_t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*active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*expired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arrays[2]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指向活动进程链表的指针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39116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20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指向过期进程链表的指针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39116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活动进程和过期进程的两个集合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0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46735">
                        <a:lnSpc>
                          <a:spcPts val="2315"/>
                        </a:lnSpc>
                        <a:spcBef>
                          <a:spcPts val="755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Microsoft Sans Serif"/>
                          <a:cs typeface="Microsoft Sans Serif"/>
                        </a:rPr>
                        <a:t>⁝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5885"/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ts val="2315"/>
                        </a:lnSpc>
                        <a:spcBef>
                          <a:spcPts val="755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Microsoft Sans Serif"/>
                          <a:cs typeface="Microsoft Sans Serif"/>
                        </a:rPr>
                        <a:t>⁝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5885"/>
                </a:tc>
                <a:tc>
                  <a:txBody>
                    <a:bodyPr/>
                    <a:lstStyle/>
                    <a:p>
                      <a:pPr algn="ctr" marR="1061720">
                        <a:lnSpc>
                          <a:spcPts val="2315"/>
                        </a:lnSpc>
                        <a:spcBef>
                          <a:spcPts val="755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Microsoft Sans Serif"/>
                          <a:cs typeface="Microsoft Sans Serif"/>
                        </a:rPr>
                        <a:t>⁝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5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 descr=""/>
          <p:cNvSpPr/>
          <p:nvPr/>
        </p:nvSpPr>
        <p:spPr>
          <a:xfrm>
            <a:off x="1843277" y="5726429"/>
            <a:ext cx="8373109" cy="0"/>
          </a:xfrm>
          <a:custGeom>
            <a:avLst/>
            <a:gdLst/>
            <a:ahLst/>
            <a:cxnLst/>
            <a:rect l="l" t="t" r="r" b="b"/>
            <a:pathLst>
              <a:path w="8373109" h="0">
                <a:moveTo>
                  <a:pt x="0" y="0"/>
                </a:moveTo>
                <a:lnTo>
                  <a:pt x="8372856" y="0"/>
                </a:lnTo>
              </a:path>
            </a:pathLst>
          </a:custGeom>
          <a:ln w="3200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00911" y="722376"/>
            <a:ext cx="6482715" cy="787400"/>
            <a:chOff x="1200911" y="722376"/>
            <a:chExt cx="648271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0911" y="722376"/>
              <a:ext cx="605789" cy="78714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595" y="722376"/>
              <a:ext cx="930402" cy="7871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2891" y="722376"/>
              <a:ext cx="2242566" cy="78714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8351" y="722376"/>
              <a:ext cx="822198" cy="78714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3444" y="722376"/>
              <a:ext cx="2428494" cy="78714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4832" y="722376"/>
              <a:ext cx="613410" cy="78714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0864" y="722376"/>
              <a:ext cx="1177289" cy="78714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1047" y="722376"/>
              <a:ext cx="822198" cy="78714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09827" y="812037"/>
            <a:ext cx="6041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A40020"/>
                </a:solidFill>
              </a:rPr>
              <a:t>(2)</a:t>
            </a:r>
            <a:r>
              <a:rPr dirty="0" sz="2800" spc="-65">
                <a:solidFill>
                  <a:srgbClr val="A40020"/>
                </a:solidFill>
              </a:rPr>
              <a:t> 优</a:t>
            </a:r>
            <a:r>
              <a:rPr dirty="0" sz="2800" spc="-35">
                <a:solidFill>
                  <a:srgbClr val="A40020"/>
                </a:solidFill>
              </a:rPr>
              <a:t>先</a:t>
            </a:r>
            <a:r>
              <a:rPr dirty="0" sz="2800" spc="-35">
                <a:solidFill>
                  <a:srgbClr val="A40020"/>
                </a:solidFill>
              </a:rPr>
              <a:t>级</a:t>
            </a:r>
            <a:r>
              <a:rPr dirty="0" sz="2800" spc="-35">
                <a:solidFill>
                  <a:srgbClr val="A40020"/>
                </a:solidFill>
              </a:rPr>
              <a:t>数</a:t>
            </a:r>
            <a:r>
              <a:rPr dirty="0" sz="2800" spc="-35">
                <a:solidFill>
                  <a:srgbClr val="A40020"/>
                </a:solidFill>
              </a:rPr>
              <a:t>组</a:t>
            </a:r>
            <a:r>
              <a:rPr dirty="0" sz="2800">
                <a:solidFill>
                  <a:srgbClr val="A40020"/>
                </a:solidFill>
              </a:rPr>
              <a:t>（prio_array_t</a:t>
            </a:r>
            <a:r>
              <a:rPr dirty="0" sz="2800" spc="-50">
                <a:solidFill>
                  <a:srgbClr val="A40020"/>
                </a:solidFill>
              </a:rPr>
              <a:t> 结</a:t>
            </a:r>
            <a:r>
              <a:rPr dirty="0" sz="2800" spc="-35">
                <a:solidFill>
                  <a:srgbClr val="A40020"/>
                </a:solidFill>
              </a:rPr>
              <a:t>构</a:t>
            </a:r>
            <a:r>
              <a:rPr dirty="0" sz="2800" spc="-50">
                <a:solidFill>
                  <a:srgbClr val="A40020"/>
                </a:solidFill>
              </a:rPr>
              <a:t>）</a:t>
            </a:r>
            <a:endParaRPr sz="2800"/>
          </a:p>
        </p:txBody>
      </p:sp>
      <p:sp>
        <p:nvSpPr>
          <p:cNvPr id="12" name="object 12" descr=""/>
          <p:cNvSpPr txBox="1"/>
          <p:nvPr/>
        </p:nvSpPr>
        <p:spPr>
          <a:xfrm>
            <a:off x="1943226" y="1330575"/>
            <a:ext cx="8366759" cy="2818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优先级数组是 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prio_array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 类型的结构体，该数组描述了可运行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进程的集合，包括：</a:t>
            </a:r>
            <a:endParaRPr sz="2400">
              <a:latin typeface="微软雅黑"/>
              <a:cs typeface="微软雅黑"/>
            </a:endParaRPr>
          </a:p>
          <a:p>
            <a:pPr marL="52069">
              <a:lnSpc>
                <a:spcPct val="100000"/>
              </a:lnSpc>
              <a:spcBef>
                <a:spcPts val="795"/>
              </a:spcBef>
              <a:tabLst>
                <a:tab pos="2995295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①</a:t>
            </a:r>
            <a:r>
              <a:rPr dirty="0" sz="2400" spc="1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140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个双向链表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头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(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每个链表对应一个优先级队列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)</a:t>
            </a:r>
            <a:endParaRPr sz="2400">
              <a:latin typeface="微软雅黑"/>
              <a:cs typeface="微软雅黑"/>
            </a:endParaRPr>
          </a:p>
          <a:p>
            <a:pPr marL="52069">
              <a:lnSpc>
                <a:spcPct val="100000"/>
              </a:lnSpc>
              <a:spcBef>
                <a:spcPts val="865"/>
              </a:spcBef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② 一个进程优先级位图</a:t>
            </a:r>
            <a:endParaRPr sz="2400">
              <a:latin typeface="微软雅黑"/>
              <a:cs typeface="微软雅黑"/>
            </a:endParaRPr>
          </a:p>
          <a:p>
            <a:pPr marL="52069">
              <a:lnSpc>
                <a:spcPct val="100000"/>
              </a:lnSpc>
              <a:spcBef>
                <a:spcPts val="865"/>
              </a:spcBef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③ 该数组所包含的进程总数</a:t>
            </a:r>
            <a:endParaRPr sz="2400">
              <a:latin typeface="微软雅黑"/>
              <a:cs typeface="微软雅黑"/>
            </a:endParaRPr>
          </a:p>
          <a:p>
            <a:pPr marL="114300">
              <a:lnSpc>
                <a:spcPct val="100000"/>
              </a:lnSpc>
              <a:spcBef>
                <a:spcPts val="1515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struct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prio_array</a:t>
            </a:r>
            <a:r>
              <a:rPr dirty="0" sz="20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000" spc="-50">
                <a:solidFill>
                  <a:srgbClr val="1F517B"/>
                </a:solidFill>
                <a:latin typeface="微软雅黑"/>
                <a:cs typeface="微软雅黑"/>
              </a:rPr>
              <a:t>{</a:t>
            </a:r>
            <a:endParaRPr sz="2000">
              <a:latin typeface="微软雅黑"/>
              <a:cs typeface="微软雅黑"/>
            </a:endParaRPr>
          </a:p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2137536" y="4303270"/>
          <a:ext cx="7630795" cy="1798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885"/>
                <a:gridCol w="2965450"/>
                <a:gridCol w="2028824"/>
              </a:tblGrid>
              <a:tr h="412115"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0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int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nr_active;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/*</a:t>
                      </a:r>
                      <a:r>
                        <a:rPr dirty="0" sz="20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 任务数目 </a:t>
                      </a:r>
                      <a:r>
                        <a:rPr dirty="0" sz="20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*/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5240"/>
                </a:tc>
              </a:tr>
              <a:tr h="487680"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unsigned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144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bitmap[BITMAP_SIZE];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144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/*</a:t>
                      </a: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 优先级位图 </a:t>
                      </a:r>
                      <a:r>
                        <a:rPr dirty="0" sz="20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*/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1440"/>
                </a:tc>
              </a:tr>
              <a:tr h="487680"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struct</a:t>
                      </a: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 list_head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queue[MAX_PRIO];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/*</a:t>
                      </a: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 优先级队列 </a:t>
                      </a:r>
                      <a:r>
                        <a:rPr dirty="0" sz="20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*/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0805"/>
                </a:tc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}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794" y="587451"/>
            <a:ext cx="25539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1F517B"/>
                </a:solidFill>
              </a:rPr>
              <a:t>④ 优先级数组图示</a:t>
            </a:r>
            <a:endParaRPr sz="2400"/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418588" y="1473708"/>
          <a:ext cx="1704339" cy="277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020"/>
              </a:tblGrid>
              <a:tr h="447675">
                <a:tc>
                  <a:txBody>
                    <a:bodyPr/>
                    <a:lstStyle/>
                    <a:p>
                      <a:pPr algn="ctr" marL="1276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00">
                          <a:solidFill>
                            <a:srgbClr val="1F517B"/>
                          </a:solidFill>
                          <a:latin typeface="Microsoft Sans Serif"/>
                          <a:cs typeface="Microsoft Sans Serif"/>
                        </a:rPr>
                        <a:t>⁝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487045">
                <a:tc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*active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8128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*expired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5969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501015">
                <a:tc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800" spc="4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arrays[0]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6731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4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arrays[1]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3019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 marL="127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1F517B"/>
                          </a:solidFill>
                          <a:latin typeface="Microsoft Sans Serif"/>
                          <a:cs typeface="Microsoft Sans Serif"/>
                        </a:rPr>
                        <a:t>⁝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6646164" y="1548891"/>
            <a:ext cx="1094740" cy="688340"/>
            <a:chOff x="6646164" y="1548891"/>
            <a:chExt cx="1094740" cy="688340"/>
          </a:xfrm>
        </p:grpSpPr>
        <p:sp>
          <p:nvSpPr>
            <p:cNvPr id="5" name="object 5" descr=""/>
            <p:cNvSpPr/>
            <p:nvPr/>
          </p:nvSpPr>
          <p:spPr>
            <a:xfrm>
              <a:off x="6966204" y="1563623"/>
              <a:ext cx="769620" cy="669290"/>
            </a:xfrm>
            <a:custGeom>
              <a:avLst/>
              <a:gdLst/>
              <a:ahLst/>
              <a:cxnLst/>
              <a:rect l="l" t="t" r="r" b="b"/>
              <a:pathLst>
                <a:path w="769620" h="669289">
                  <a:moveTo>
                    <a:pt x="769620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769620" y="669036"/>
                  </a:lnTo>
                  <a:lnTo>
                    <a:pt x="76962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966204" y="1563623"/>
              <a:ext cx="769620" cy="669290"/>
            </a:xfrm>
            <a:custGeom>
              <a:avLst/>
              <a:gdLst/>
              <a:ahLst/>
              <a:cxnLst/>
              <a:rect l="l" t="t" r="r" b="b"/>
              <a:pathLst>
                <a:path w="769620" h="669289">
                  <a:moveTo>
                    <a:pt x="0" y="669036"/>
                  </a:moveTo>
                  <a:lnTo>
                    <a:pt x="769620" y="669036"/>
                  </a:lnTo>
                  <a:lnTo>
                    <a:pt x="769620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966204" y="2026919"/>
              <a:ext cx="769620" cy="0"/>
            </a:xfrm>
            <a:custGeom>
              <a:avLst/>
              <a:gdLst/>
              <a:ahLst/>
              <a:cxnLst/>
              <a:rect l="l" t="t" r="r" b="b"/>
              <a:pathLst>
                <a:path w="769620" h="0">
                  <a:moveTo>
                    <a:pt x="0" y="0"/>
                  </a:moveTo>
                  <a:lnTo>
                    <a:pt x="769620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646164" y="1548891"/>
              <a:ext cx="320040" cy="50800"/>
            </a:xfrm>
            <a:custGeom>
              <a:avLst/>
              <a:gdLst/>
              <a:ahLst/>
              <a:cxnLst/>
              <a:rect l="l" t="t" r="r" b="b"/>
              <a:pathLst>
                <a:path w="320040" h="50800">
                  <a:moveTo>
                    <a:pt x="76200" y="0"/>
                  </a:moveTo>
                  <a:lnTo>
                    <a:pt x="0" y="25400"/>
                  </a:lnTo>
                  <a:lnTo>
                    <a:pt x="76200" y="50800"/>
                  </a:lnTo>
                  <a:lnTo>
                    <a:pt x="76200" y="31750"/>
                  </a:lnTo>
                  <a:lnTo>
                    <a:pt x="63500" y="31750"/>
                  </a:lnTo>
                  <a:lnTo>
                    <a:pt x="63500" y="19050"/>
                  </a:lnTo>
                  <a:lnTo>
                    <a:pt x="76200" y="19050"/>
                  </a:lnTo>
                  <a:lnTo>
                    <a:pt x="76200" y="0"/>
                  </a:lnTo>
                  <a:close/>
                </a:path>
                <a:path w="320040" h="50800">
                  <a:moveTo>
                    <a:pt x="243839" y="0"/>
                  </a:moveTo>
                  <a:lnTo>
                    <a:pt x="243839" y="50800"/>
                  </a:lnTo>
                  <a:lnTo>
                    <a:pt x="300989" y="31750"/>
                  </a:lnTo>
                  <a:lnTo>
                    <a:pt x="256539" y="31750"/>
                  </a:lnTo>
                  <a:lnTo>
                    <a:pt x="256539" y="19050"/>
                  </a:lnTo>
                  <a:lnTo>
                    <a:pt x="300989" y="19050"/>
                  </a:lnTo>
                  <a:lnTo>
                    <a:pt x="243839" y="0"/>
                  </a:lnTo>
                  <a:close/>
                </a:path>
                <a:path w="320040" h="50800">
                  <a:moveTo>
                    <a:pt x="76200" y="19050"/>
                  </a:moveTo>
                  <a:lnTo>
                    <a:pt x="63500" y="190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19050"/>
                  </a:lnTo>
                  <a:close/>
                </a:path>
                <a:path w="320040" h="50800">
                  <a:moveTo>
                    <a:pt x="243839" y="19050"/>
                  </a:moveTo>
                  <a:lnTo>
                    <a:pt x="76200" y="19050"/>
                  </a:lnTo>
                  <a:lnTo>
                    <a:pt x="76200" y="31750"/>
                  </a:lnTo>
                  <a:lnTo>
                    <a:pt x="243839" y="31750"/>
                  </a:lnTo>
                  <a:lnTo>
                    <a:pt x="243839" y="19050"/>
                  </a:lnTo>
                  <a:close/>
                </a:path>
                <a:path w="320040" h="50800">
                  <a:moveTo>
                    <a:pt x="300989" y="19050"/>
                  </a:moveTo>
                  <a:lnTo>
                    <a:pt x="256539" y="19050"/>
                  </a:lnTo>
                  <a:lnTo>
                    <a:pt x="256539" y="31750"/>
                  </a:lnTo>
                  <a:lnTo>
                    <a:pt x="300989" y="31750"/>
                  </a:lnTo>
                  <a:lnTo>
                    <a:pt x="320039" y="25400"/>
                  </a:lnTo>
                  <a:lnTo>
                    <a:pt x="300989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4110228" y="1548891"/>
            <a:ext cx="2251075" cy="4685030"/>
            <a:chOff x="4110228" y="1548891"/>
            <a:chExt cx="2251075" cy="4685030"/>
          </a:xfrm>
        </p:grpSpPr>
        <p:sp>
          <p:nvSpPr>
            <p:cNvPr id="10" name="object 10" descr=""/>
            <p:cNvSpPr/>
            <p:nvPr/>
          </p:nvSpPr>
          <p:spPr>
            <a:xfrm>
              <a:off x="5076444" y="1577339"/>
              <a:ext cx="769620" cy="670560"/>
            </a:xfrm>
            <a:custGeom>
              <a:avLst/>
              <a:gdLst/>
              <a:ahLst/>
              <a:cxnLst/>
              <a:rect l="l" t="t" r="r" b="b"/>
              <a:pathLst>
                <a:path w="769620" h="670560">
                  <a:moveTo>
                    <a:pt x="769620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769620" y="670560"/>
                  </a:lnTo>
                  <a:lnTo>
                    <a:pt x="76962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076444" y="1577339"/>
              <a:ext cx="769620" cy="670560"/>
            </a:xfrm>
            <a:custGeom>
              <a:avLst/>
              <a:gdLst/>
              <a:ahLst/>
              <a:cxnLst/>
              <a:rect l="l" t="t" r="r" b="b"/>
              <a:pathLst>
                <a:path w="769620" h="670560">
                  <a:moveTo>
                    <a:pt x="0" y="670560"/>
                  </a:moveTo>
                  <a:lnTo>
                    <a:pt x="769620" y="670560"/>
                  </a:lnTo>
                  <a:lnTo>
                    <a:pt x="769620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076444" y="2040636"/>
              <a:ext cx="769620" cy="0"/>
            </a:xfrm>
            <a:custGeom>
              <a:avLst/>
              <a:gdLst/>
              <a:ahLst/>
              <a:cxnLst/>
              <a:rect l="l" t="t" r="r" b="b"/>
              <a:pathLst>
                <a:path w="769620" h="0">
                  <a:moveTo>
                    <a:pt x="0" y="0"/>
                  </a:moveTo>
                  <a:lnTo>
                    <a:pt x="769619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89120" y="1548891"/>
              <a:ext cx="1971039" cy="624840"/>
            </a:xfrm>
            <a:custGeom>
              <a:avLst/>
              <a:gdLst/>
              <a:ahLst/>
              <a:cxnLst/>
              <a:rect l="l" t="t" r="r" b="b"/>
              <a:pathLst>
                <a:path w="1971039" h="624839">
                  <a:moveTo>
                    <a:pt x="687324" y="25400"/>
                  </a:moveTo>
                  <a:lnTo>
                    <a:pt x="668274" y="19050"/>
                  </a:lnTo>
                  <a:lnTo>
                    <a:pt x="611124" y="0"/>
                  </a:lnTo>
                  <a:lnTo>
                    <a:pt x="611124" y="19050"/>
                  </a:lnTo>
                  <a:lnTo>
                    <a:pt x="0" y="19050"/>
                  </a:lnTo>
                  <a:lnTo>
                    <a:pt x="0" y="31750"/>
                  </a:lnTo>
                  <a:lnTo>
                    <a:pt x="611124" y="31750"/>
                  </a:lnTo>
                  <a:lnTo>
                    <a:pt x="611124" y="50800"/>
                  </a:lnTo>
                  <a:lnTo>
                    <a:pt x="668274" y="31750"/>
                  </a:lnTo>
                  <a:lnTo>
                    <a:pt x="687324" y="25400"/>
                  </a:lnTo>
                  <a:close/>
                </a:path>
                <a:path w="1971039" h="624839">
                  <a:moveTo>
                    <a:pt x="1646428" y="601218"/>
                  </a:moveTo>
                  <a:lnTo>
                    <a:pt x="1533410" y="593001"/>
                  </a:lnTo>
                  <a:lnTo>
                    <a:pt x="1533474" y="592074"/>
                  </a:lnTo>
                  <a:lnTo>
                    <a:pt x="1534795" y="574040"/>
                  </a:lnTo>
                  <a:lnTo>
                    <a:pt x="1456944" y="593852"/>
                  </a:lnTo>
                  <a:lnTo>
                    <a:pt x="1531112" y="624713"/>
                  </a:lnTo>
                  <a:lnTo>
                    <a:pt x="1532483" y="605701"/>
                  </a:lnTo>
                  <a:lnTo>
                    <a:pt x="1645412" y="613918"/>
                  </a:lnTo>
                  <a:lnTo>
                    <a:pt x="1646428" y="601218"/>
                  </a:lnTo>
                  <a:close/>
                </a:path>
                <a:path w="1971039" h="624839">
                  <a:moveTo>
                    <a:pt x="1970532" y="26924"/>
                  </a:moveTo>
                  <a:lnTo>
                    <a:pt x="1951482" y="20574"/>
                  </a:lnTo>
                  <a:lnTo>
                    <a:pt x="1894332" y="1524"/>
                  </a:lnTo>
                  <a:lnTo>
                    <a:pt x="1894332" y="20574"/>
                  </a:lnTo>
                  <a:lnTo>
                    <a:pt x="1647444" y="20574"/>
                  </a:lnTo>
                  <a:lnTo>
                    <a:pt x="1647444" y="33274"/>
                  </a:lnTo>
                  <a:lnTo>
                    <a:pt x="1894332" y="33274"/>
                  </a:lnTo>
                  <a:lnTo>
                    <a:pt x="1894332" y="52324"/>
                  </a:lnTo>
                  <a:lnTo>
                    <a:pt x="1951482" y="33274"/>
                  </a:lnTo>
                  <a:lnTo>
                    <a:pt x="1970532" y="26924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036564" y="1575815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w="0" h="567055">
                  <a:moveTo>
                    <a:pt x="0" y="0"/>
                  </a:moveTo>
                  <a:lnTo>
                    <a:pt x="0" y="566928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110228" y="3037839"/>
              <a:ext cx="291465" cy="50800"/>
            </a:xfrm>
            <a:custGeom>
              <a:avLst/>
              <a:gdLst/>
              <a:ahLst/>
              <a:cxnLst/>
              <a:rect l="l" t="t" r="r" b="b"/>
              <a:pathLst>
                <a:path w="291464" h="50800">
                  <a:moveTo>
                    <a:pt x="76200" y="0"/>
                  </a:moveTo>
                  <a:lnTo>
                    <a:pt x="0" y="25400"/>
                  </a:lnTo>
                  <a:lnTo>
                    <a:pt x="76200" y="50800"/>
                  </a:lnTo>
                  <a:lnTo>
                    <a:pt x="76200" y="31750"/>
                  </a:lnTo>
                  <a:lnTo>
                    <a:pt x="63500" y="31750"/>
                  </a:lnTo>
                  <a:lnTo>
                    <a:pt x="63500" y="19050"/>
                  </a:lnTo>
                  <a:lnTo>
                    <a:pt x="76200" y="19050"/>
                  </a:lnTo>
                  <a:lnTo>
                    <a:pt x="76200" y="0"/>
                  </a:lnTo>
                  <a:close/>
                </a:path>
                <a:path w="291464" h="50800">
                  <a:moveTo>
                    <a:pt x="76200" y="19050"/>
                  </a:moveTo>
                  <a:lnTo>
                    <a:pt x="63500" y="190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19050"/>
                  </a:lnTo>
                  <a:close/>
                </a:path>
                <a:path w="291464" h="50800">
                  <a:moveTo>
                    <a:pt x="291084" y="19050"/>
                  </a:moveTo>
                  <a:lnTo>
                    <a:pt x="76200" y="19050"/>
                  </a:lnTo>
                  <a:lnTo>
                    <a:pt x="76200" y="31750"/>
                  </a:lnTo>
                  <a:lnTo>
                    <a:pt x="291084" y="31750"/>
                  </a:lnTo>
                  <a:lnTo>
                    <a:pt x="291084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01312" y="1568195"/>
              <a:ext cx="0" cy="1496695"/>
            </a:xfrm>
            <a:custGeom>
              <a:avLst/>
              <a:gdLst/>
              <a:ahLst/>
              <a:cxnLst/>
              <a:rect l="l" t="t" r="r" b="b"/>
              <a:pathLst>
                <a:path w="0" h="1496695">
                  <a:moveTo>
                    <a:pt x="0" y="1496567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061204" y="3028188"/>
              <a:ext cx="769620" cy="670560"/>
            </a:xfrm>
            <a:custGeom>
              <a:avLst/>
              <a:gdLst/>
              <a:ahLst/>
              <a:cxnLst/>
              <a:rect l="l" t="t" r="r" b="b"/>
              <a:pathLst>
                <a:path w="769620" h="670560">
                  <a:moveTo>
                    <a:pt x="769620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769620" y="670560"/>
                  </a:lnTo>
                  <a:lnTo>
                    <a:pt x="76962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061204" y="3028188"/>
              <a:ext cx="769620" cy="670560"/>
            </a:xfrm>
            <a:custGeom>
              <a:avLst/>
              <a:gdLst/>
              <a:ahLst/>
              <a:cxnLst/>
              <a:rect l="l" t="t" r="r" b="b"/>
              <a:pathLst>
                <a:path w="769620" h="670560">
                  <a:moveTo>
                    <a:pt x="0" y="670560"/>
                  </a:moveTo>
                  <a:lnTo>
                    <a:pt x="769620" y="670560"/>
                  </a:lnTo>
                  <a:lnTo>
                    <a:pt x="769620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061204" y="3491484"/>
              <a:ext cx="769620" cy="0"/>
            </a:xfrm>
            <a:custGeom>
              <a:avLst/>
              <a:gdLst/>
              <a:ahLst/>
              <a:cxnLst/>
              <a:rect l="l" t="t" r="r" b="b"/>
              <a:pathLst>
                <a:path w="769620" h="0">
                  <a:moveTo>
                    <a:pt x="0" y="0"/>
                  </a:moveTo>
                  <a:lnTo>
                    <a:pt x="769620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110228" y="2999739"/>
              <a:ext cx="951230" cy="264160"/>
            </a:xfrm>
            <a:custGeom>
              <a:avLst/>
              <a:gdLst/>
              <a:ahLst/>
              <a:cxnLst/>
              <a:rect l="l" t="t" r="r" b="b"/>
              <a:pathLst>
                <a:path w="951229" h="264160">
                  <a:moveTo>
                    <a:pt x="565404" y="232410"/>
                  </a:moveTo>
                  <a:lnTo>
                    <a:pt x="76200" y="232410"/>
                  </a:lnTo>
                  <a:lnTo>
                    <a:pt x="76200" y="213360"/>
                  </a:lnTo>
                  <a:lnTo>
                    <a:pt x="0" y="238760"/>
                  </a:lnTo>
                  <a:lnTo>
                    <a:pt x="76200" y="264160"/>
                  </a:lnTo>
                  <a:lnTo>
                    <a:pt x="76200" y="245110"/>
                  </a:lnTo>
                  <a:lnTo>
                    <a:pt x="565404" y="245110"/>
                  </a:lnTo>
                  <a:lnTo>
                    <a:pt x="565404" y="232410"/>
                  </a:lnTo>
                  <a:close/>
                </a:path>
                <a:path w="951229" h="264160">
                  <a:moveTo>
                    <a:pt x="950976" y="25400"/>
                  </a:moveTo>
                  <a:lnTo>
                    <a:pt x="931926" y="19050"/>
                  </a:lnTo>
                  <a:lnTo>
                    <a:pt x="874776" y="0"/>
                  </a:lnTo>
                  <a:lnTo>
                    <a:pt x="874776" y="19050"/>
                  </a:lnTo>
                  <a:lnTo>
                    <a:pt x="568452" y="19050"/>
                  </a:lnTo>
                  <a:lnTo>
                    <a:pt x="568452" y="31750"/>
                  </a:lnTo>
                  <a:lnTo>
                    <a:pt x="874776" y="31750"/>
                  </a:lnTo>
                  <a:lnTo>
                    <a:pt x="874776" y="50800"/>
                  </a:lnTo>
                  <a:lnTo>
                    <a:pt x="931926" y="31750"/>
                  </a:lnTo>
                  <a:lnTo>
                    <a:pt x="950976" y="2540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661916" y="3020567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w="0" h="218439">
                  <a:moveTo>
                    <a:pt x="0" y="0"/>
                  </a:moveTo>
                  <a:lnTo>
                    <a:pt x="0" y="217932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110228" y="3507231"/>
              <a:ext cx="596265" cy="226060"/>
            </a:xfrm>
            <a:custGeom>
              <a:avLst/>
              <a:gdLst/>
              <a:ahLst/>
              <a:cxnLst/>
              <a:rect l="l" t="t" r="r" b="b"/>
              <a:pathLst>
                <a:path w="596264" h="226060">
                  <a:moveTo>
                    <a:pt x="291084" y="194310"/>
                  </a:moveTo>
                  <a:lnTo>
                    <a:pt x="76200" y="194310"/>
                  </a:lnTo>
                  <a:lnTo>
                    <a:pt x="76200" y="175260"/>
                  </a:lnTo>
                  <a:lnTo>
                    <a:pt x="0" y="200660"/>
                  </a:lnTo>
                  <a:lnTo>
                    <a:pt x="76200" y="226060"/>
                  </a:lnTo>
                  <a:lnTo>
                    <a:pt x="76200" y="207010"/>
                  </a:lnTo>
                  <a:lnTo>
                    <a:pt x="291084" y="207010"/>
                  </a:lnTo>
                  <a:lnTo>
                    <a:pt x="291084" y="194310"/>
                  </a:lnTo>
                  <a:close/>
                </a:path>
                <a:path w="596264" h="226060">
                  <a:moveTo>
                    <a:pt x="595884" y="19050"/>
                  </a:moveTo>
                  <a:lnTo>
                    <a:pt x="77724" y="19050"/>
                  </a:lnTo>
                  <a:lnTo>
                    <a:pt x="77724" y="0"/>
                  </a:lnTo>
                  <a:lnTo>
                    <a:pt x="1524" y="25412"/>
                  </a:lnTo>
                  <a:lnTo>
                    <a:pt x="77724" y="50812"/>
                  </a:lnTo>
                  <a:lnTo>
                    <a:pt x="77724" y="31762"/>
                  </a:lnTo>
                  <a:lnTo>
                    <a:pt x="595884" y="31762"/>
                  </a:lnTo>
                  <a:lnTo>
                    <a:pt x="595884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077968" y="4165091"/>
              <a:ext cx="771525" cy="670560"/>
            </a:xfrm>
            <a:custGeom>
              <a:avLst/>
              <a:gdLst/>
              <a:ahLst/>
              <a:cxnLst/>
              <a:rect l="l" t="t" r="r" b="b"/>
              <a:pathLst>
                <a:path w="771525" h="670560">
                  <a:moveTo>
                    <a:pt x="771143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771143" y="670560"/>
                  </a:lnTo>
                  <a:lnTo>
                    <a:pt x="77114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077968" y="4165091"/>
              <a:ext cx="771525" cy="670560"/>
            </a:xfrm>
            <a:custGeom>
              <a:avLst/>
              <a:gdLst/>
              <a:ahLst/>
              <a:cxnLst/>
              <a:rect l="l" t="t" r="r" b="b"/>
              <a:pathLst>
                <a:path w="771525" h="670560">
                  <a:moveTo>
                    <a:pt x="0" y="670560"/>
                  </a:moveTo>
                  <a:lnTo>
                    <a:pt x="771143" y="670560"/>
                  </a:lnTo>
                  <a:lnTo>
                    <a:pt x="771143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077968" y="4628387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 h="0">
                  <a:moveTo>
                    <a:pt x="0" y="0"/>
                  </a:moveTo>
                  <a:lnTo>
                    <a:pt x="771144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693920" y="4136643"/>
              <a:ext cx="382905" cy="50800"/>
            </a:xfrm>
            <a:custGeom>
              <a:avLst/>
              <a:gdLst/>
              <a:ahLst/>
              <a:cxnLst/>
              <a:rect l="l" t="t" r="r" b="b"/>
              <a:pathLst>
                <a:path w="382904" h="50800">
                  <a:moveTo>
                    <a:pt x="306324" y="0"/>
                  </a:moveTo>
                  <a:lnTo>
                    <a:pt x="306324" y="50799"/>
                  </a:lnTo>
                  <a:lnTo>
                    <a:pt x="363474" y="31749"/>
                  </a:lnTo>
                  <a:lnTo>
                    <a:pt x="319024" y="31749"/>
                  </a:lnTo>
                  <a:lnTo>
                    <a:pt x="319024" y="19049"/>
                  </a:lnTo>
                  <a:lnTo>
                    <a:pt x="363474" y="19049"/>
                  </a:lnTo>
                  <a:lnTo>
                    <a:pt x="306324" y="0"/>
                  </a:lnTo>
                  <a:close/>
                </a:path>
                <a:path w="382904" h="50800">
                  <a:moveTo>
                    <a:pt x="306324" y="19049"/>
                  </a:moveTo>
                  <a:lnTo>
                    <a:pt x="0" y="19049"/>
                  </a:lnTo>
                  <a:lnTo>
                    <a:pt x="0" y="31749"/>
                  </a:lnTo>
                  <a:lnTo>
                    <a:pt x="306324" y="31749"/>
                  </a:lnTo>
                  <a:lnTo>
                    <a:pt x="306324" y="19049"/>
                  </a:lnTo>
                  <a:close/>
                </a:path>
                <a:path w="382904" h="50800">
                  <a:moveTo>
                    <a:pt x="363474" y="19049"/>
                  </a:moveTo>
                  <a:lnTo>
                    <a:pt x="319024" y="19049"/>
                  </a:lnTo>
                  <a:lnTo>
                    <a:pt x="319024" y="31749"/>
                  </a:lnTo>
                  <a:lnTo>
                    <a:pt x="363474" y="31749"/>
                  </a:lnTo>
                  <a:lnTo>
                    <a:pt x="382524" y="25399"/>
                  </a:lnTo>
                  <a:lnTo>
                    <a:pt x="363474" y="19049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706112" y="3543299"/>
              <a:ext cx="0" cy="623570"/>
            </a:xfrm>
            <a:custGeom>
              <a:avLst/>
              <a:gdLst/>
              <a:ahLst/>
              <a:cxnLst/>
              <a:rect l="l" t="t" r="r" b="b"/>
              <a:pathLst>
                <a:path w="0" h="623570">
                  <a:moveTo>
                    <a:pt x="0" y="0"/>
                  </a:moveTo>
                  <a:lnTo>
                    <a:pt x="0" y="623316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90644" y="5543295"/>
              <a:ext cx="687705" cy="50800"/>
            </a:xfrm>
            <a:custGeom>
              <a:avLst/>
              <a:gdLst/>
              <a:ahLst/>
              <a:cxnLst/>
              <a:rect l="l" t="t" r="r" b="b"/>
              <a:pathLst>
                <a:path w="687704" h="50800">
                  <a:moveTo>
                    <a:pt x="611123" y="0"/>
                  </a:moveTo>
                  <a:lnTo>
                    <a:pt x="611123" y="50799"/>
                  </a:lnTo>
                  <a:lnTo>
                    <a:pt x="668273" y="31749"/>
                  </a:lnTo>
                  <a:lnTo>
                    <a:pt x="623823" y="31749"/>
                  </a:lnTo>
                  <a:lnTo>
                    <a:pt x="623823" y="19049"/>
                  </a:lnTo>
                  <a:lnTo>
                    <a:pt x="668273" y="19049"/>
                  </a:lnTo>
                  <a:lnTo>
                    <a:pt x="611123" y="0"/>
                  </a:lnTo>
                  <a:close/>
                </a:path>
                <a:path w="687704" h="50800">
                  <a:moveTo>
                    <a:pt x="611123" y="19049"/>
                  </a:moveTo>
                  <a:lnTo>
                    <a:pt x="0" y="19049"/>
                  </a:lnTo>
                  <a:lnTo>
                    <a:pt x="0" y="31749"/>
                  </a:lnTo>
                  <a:lnTo>
                    <a:pt x="611123" y="31749"/>
                  </a:lnTo>
                  <a:lnTo>
                    <a:pt x="611123" y="19049"/>
                  </a:lnTo>
                  <a:close/>
                </a:path>
                <a:path w="687704" h="50800">
                  <a:moveTo>
                    <a:pt x="668273" y="19049"/>
                  </a:moveTo>
                  <a:lnTo>
                    <a:pt x="623823" y="19049"/>
                  </a:lnTo>
                  <a:lnTo>
                    <a:pt x="623823" y="31749"/>
                  </a:lnTo>
                  <a:lnTo>
                    <a:pt x="668273" y="31749"/>
                  </a:lnTo>
                  <a:lnTo>
                    <a:pt x="687323" y="25399"/>
                  </a:lnTo>
                  <a:lnTo>
                    <a:pt x="668273" y="19049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062728" y="5559551"/>
              <a:ext cx="769620" cy="669290"/>
            </a:xfrm>
            <a:custGeom>
              <a:avLst/>
              <a:gdLst/>
              <a:ahLst/>
              <a:cxnLst/>
              <a:rect l="l" t="t" r="r" b="b"/>
              <a:pathLst>
                <a:path w="769620" h="669289">
                  <a:moveTo>
                    <a:pt x="769620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769620" y="669036"/>
                  </a:lnTo>
                  <a:lnTo>
                    <a:pt x="76962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062728" y="5559551"/>
              <a:ext cx="769620" cy="669290"/>
            </a:xfrm>
            <a:custGeom>
              <a:avLst/>
              <a:gdLst/>
              <a:ahLst/>
              <a:cxnLst/>
              <a:rect l="l" t="t" r="r" b="b"/>
              <a:pathLst>
                <a:path w="769620" h="669289">
                  <a:moveTo>
                    <a:pt x="0" y="669036"/>
                  </a:moveTo>
                  <a:lnTo>
                    <a:pt x="769620" y="669036"/>
                  </a:lnTo>
                  <a:lnTo>
                    <a:pt x="769620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401312" y="3717036"/>
              <a:ext cx="1431290" cy="2333625"/>
            </a:xfrm>
            <a:custGeom>
              <a:avLst/>
              <a:gdLst/>
              <a:ahLst/>
              <a:cxnLst/>
              <a:rect l="l" t="t" r="r" b="b"/>
              <a:pathLst>
                <a:path w="1431289" h="2333625">
                  <a:moveTo>
                    <a:pt x="661415" y="2333244"/>
                  </a:moveTo>
                  <a:lnTo>
                    <a:pt x="1431036" y="2333244"/>
                  </a:lnTo>
                </a:path>
                <a:path w="1431289" h="2333625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021324" y="3001263"/>
              <a:ext cx="323215" cy="50800"/>
            </a:xfrm>
            <a:custGeom>
              <a:avLst/>
              <a:gdLst/>
              <a:ahLst/>
              <a:cxnLst/>
              <a:rect l="l" t="t" r="r" b="b"/>
              <a:pathLst>
                <a:path w="323214" h="50800">
                  <a:moveTo>
                    <a:pt x="246887" y="0"/>
                  </a:moveTo>
                  <a:lnTo>
                    <a:pt x="246887" y="50800"/>
                  </a:lnTo>
                  <a:lnTo>
                    <a:pt x="304038" y="31750"/>
                  </a:lnTo>
                  <a:lnTo>
                    <a:pt x="259587" y="31750"/>
                  </a:lnTo>
                  <a:lnTo>
                    <a:pt x="259587" y="19050"/>
                  </a:lnTo>
                  <a:lnTo>
                    <a:pt x="304038" y="19050"/>
                  </a:lnTo>
                  <a:lnTo>
                    <a:pt x="246887" y="0"/>
                  </a:lnTo>
                  <a:close/>
                </a:path>
                <a:path w="323214" h="50800">
                  <a:moveTo>
                    <a:pt x="246887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246887" y="31750"/>
                  </a:lnTo>
                  <a:lnTo>
                    <a:pt x="246887" y="19050"/>
                  </a:lnTo>
                  <a:close/>
                </a:path>
                <a:path w="323214" h="50800">
                  <a:moveTo>
                    <a:pt x="304038" y="19050"/>
                  </a:moveTo>
                  <a:lnTo>
                    <a:pt x="259587" y="19050"/>
                  </a:lnTo>
                  <a:lnTo>
                    <a:pt x="259587" y="31750"/>
                  </a:lnTo>
                  <a:lnTo>
                    <a:pt x="304038" y="31750"/>
                  </a:lnTo>
                  <a:lnTo>
                    <a:pt x="323088" y="25400"/>
                  </a:lnTo>
                  <a:lnTo>
                    <a:pt x="304038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021324" y="3026663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w="0" h="567054">
                  <a:moveTo>
                    <a:pt x="0" y="0"/>
                  </a:moveTo>
                  <a:lnTo>
                    <a:pt x="0" y="566927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039612" y="4138168"/>
              <a:ext cx="321945" cy="50800"/>
            </a:xfrm>
            <a:custGeom>
              <a:avLst/>
              <a:gdLst/>
              <a:ahLst/>
              <a:cxnLst/>
              <a:rect l="l" t="t" r="r" b="b"/>
              <a:pathLst>
                <a:path w="321945" h="50800">
                  <a:moveTo>
                    <a:pt x="245363" y="0"/>
                  </a:moveTo>
                  <a:lnTo>
                    <a:pt x="245363" y="50799"/>
                  </a:lnTo>
                  <a:lnTo>
                    <a:pt x="302513" y="31749"/>
                  </a:lnTo>
                  <a:lnTo>
                    <a:pt x="258063" y="31749"/>
                  </a:lnTo>
                  <a:lnTo>
                    <a:pt x="258063" y="19049"/>
                  </a:lnTo>
                  <a:lnTo>
                    <a:pt x="302513" y="19049"/>
                  </a:lnTo>
                  <a:lnTo>
                    <a:pt x="245363" y="0"/>
                  </a:lnTo>
                  <a:close/>
                </a:path>
                <a:path w="321945" h="50800">
                  <a:moveTo>
                    <a:pt x="245363" y="19049"/>
                  </a:moveTo>
                  <a:lnTo>
                    <a:pt x="0" y="19049"/>
                  </a:lnTo>
                  <a:lnTo>
                    <a:pt x="0" y="31749"/>
                  </a:lnTo>
                  <a:lnTo>
                    <a:pt x="245363" y="31749"/>
                  </a:lnTo>
                  <a:lnTo>
                    <a:pt x="245363" y="19049"/>
                  </a:lnTo>
                  <a:close/>
                </a:path>
                <a:path w="321945" h="50800">
                  <a:moveTo>
                    <a:pt x="302513" y="19049"/>
                  </a:moveTo>
                  <a:lnTo>
                    <a:pt x="258063" y="19049"/>
                  </a:lnTo>
                  <a:lnTo>
                    <a:pt x="258063" y="31749"/>
                  </a:lnTo>
                  <a:lnTo>
                    <a:pt x="302513" y="31749"/>
                  </a:lnTo>
                  <a:lnTo>
                    <a:pt x="321563" y="25399"/>
                  </a:lnTo>
                  <a:lnTo>
                    <a:pt x="302513" y="19049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039612" y="4163568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w="0" h="567054">
                  <a:moveTo>
                    <a:pt x="0" y="0"/>
                  </a:moveTo>
                  <a:lnTo>
                    <a:pt x="0" y="566927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022848" y="5532627"/>
              <a:ext cx="323215" cy="50800"/>
            </a:xfrm>
            <a:custGeom>
              <a:avLst/>
              <a:gdLst/>
              <a:ahLst/>
              <a:cxnLst/>
              <a:rect l="l" t="t" r="r" b="b"/>
              <a:pathLst>
                <a:path w="323214" h="50800">
                  <a:moveTo>
                    <a:pt x="246887" y="0"/>
                  </a:moveTo>
                  <a:lnTo>
                    <a:pt x="246887" y="50800"/>
                  </a:lnTo>
                  <a:lnTo>
                    <a:pt x="304038" y="31750"/>
                  </a:lnTo>
                  <a:lnTo>
                    <a:pt x="259587" y="31750"/>
                  </a:lnTo>
                  <a:lnTo>
                    <a:pt x="259587" y="19050"/>
                  </a:lnTo>
                  <a:lnTo>
                    <a:pt x="304038" y="19050"/>
                  </a:lnTo>
                  <a:lnTo>
                    <a:pt x="246887" y="0"/>
                  </a:lnTo>
                  <a:close/>
                </a:path>
                <a:path w="323214" h="50800">
                  <a:moveTo>
                    <a:pt x="246887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246887" y="31750"/>
                  </a:lnTo>
                  <a:lnTo>
                    <a:pt x="246887" y="19050"/>
                  </a:lnTo>
                  <a:close/>
                </a:path>
                <a:path w="323214" h="50800">
                  <a:moveTo>
                    <a:pt x="304038" y="19050"/>
                  </a:moveTo>
                  <a:lnTo>
                    <a:pt x="259587" y="19050"/>
                  </a:lnTo>
                  <a:lnTo>
                    <a:pt x="259587" y="31750"/>
                  </a:lnTo>
                  <a:lnTo>
                    <a:pt x="304038" y="31750"/>
                  </a:lnTo>
                  <a:lnTo>
                    <a:pt x="323088" y="25400"/>
                  </a:lnTo>
                  <a:lnTo>
                    <a:pt x="304038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022848" y="5558027"/>
              <a:ext cx="0" cy="565785"/>
            </a:xfrm>
            <a:custGeom>
              <a:avLst/>
              <a:gdLst/>
              <a:ahLst/>
              <a:cxnLst/>
              <a:rect l="l" t="t" r="r" b="b"/>
              <a:pathLst>
                <a:path w="0" h="565785">
                  <a:moveTo>
                    <a:pt x="0" y="0"/>
                  </a:moveTo>
                  <a:lnTo>
                    <a:pt x="0" y="565404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966204" y="2031492"/>
            <a:ext cx="769620" cy="20129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6195">
              <a:lnSpc>
                <a:spcPts val="1360"/>
              </a:lnSpc>
            </a:pPr>
            <a:r>
              <a:rPr dirty="0" sz="1400">
                <a:solidFill>
                  <a:srgbClr val="1F517B"/>
                </a:solidFill>
                <a:latin typeface="Symbol"/>
                <a:cs typeface="Symbol"/>
              </a:rPr>
              <a:t></a:t>
            </a:r>
            <a:endParaRPr sz="1400">
              <a:latin typeface="Symbol"/>
              <a:cs typeface="Symbo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630923" y="2999739"/>
            <a:ext cx="1094740" cy="688340"/>
            <a:chOff x="6630923" y="2999739"/>
            <a:chExt cx="1094740" cy="688340"/>
          </a:xfrm>
        </p:grpSpPr>
        <p:sp>
          <p:nvSpPr>
            <p:cNvPr id="40" name="object 40" descr=""/>
            <p:cNvSpPr/>
            <p:nvPr/>
          </p:nvSpPr>
          <p:spPr>
            <a:xfrm>
              <a:off x="6949439" y="3014471"/>
              <a:ext cx="771525" cy="669290"/>
            </a:xfrm>
            <a:custGeom>
              <a:avLst/>
              <a:gdLst/>
              <a:ahLst/>
              <a:cxnLst/>
              <a:rect l="l" t="t" r="r" b="b"/>
              <a:pathLst>
                <a:path w="771525" h="669289">
                  <a:moveTo>
                    <a:pt x="771144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771144" y="669035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949439" y="3014471"/>
              <a:ext cx="771525" cy="669290"/>
            </a:xfrm>
            <a:custGeom>
              <a:avLst/>
              <a:gdLst/>
              <a:ahLst/>
              <a:cxnLst/>
              <a:rect l="l" t="t" r="r" b="b"/>
              <a:pathLst>
                <a:path w="771525" h="669289">
                  <a:moveTo>
                    <a:pt x="0" y="669035"/>
                  </a:moveTo>
                  <a:lnTo>
                    <a:pt x="771144" y="669035"/>
                  </a:lnTo>
                  <a:lnTo>
                    <a:pt x="771144" y="0"/>
                  </a:lnTo>
                  <a:lnTo>
                    <a:pt x="0" y="0"/>
                  </a:lnTo>
                  <a:lnTo>
                    <a:pt x="0" y="66903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949439" y="3477767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 h="0">
                  <a:moveTo>
                    <a:pt x="0" y="0"/>
                  </a:moveTo>
                  <a:lnTo>
                    <a:pt x="771143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630923" y="2999739"/>
              <a:ext cx="318770" cy="50800"/>
            </a:xfrm>
            <a:custGeom>
              <a:avLst/>
              <a:gdLst/>
              <a:ahLst/>
              <a:cxnLst/>
              <a:rect l="l" t="t" r="r" b="b"/>
              <a:pathLst>
                <a:path w="318770" h="50800">
                  <a:moveTo>
                    <a:pt x="76200" y="0"/>
                  </a:moveTo>
                  <a:lnTo>
                    <a:pt x="0" y="25400"/>
                  </a:lnTo>
                  <a:lnTo>
                    <a:pt x="76200" y="50800"/>
                  </a:lnTo>
                  <a:lnTo>
                    <a:pt x="76200" y="31750"/>
                  </a:lnTo>
                  <a:lnTo>
                    <a:pt x="63500" y="31750"/>
                  </a:lnTo>
                  <a:lnTo>
                    <a:pt x="63500" y="19050"/>
                  </a:lnTo>
                  <a:lnTo>
                    <a:pt x="76200" y="19050"/>
                  </a:lnTo>
                  <a:lnTo>
                    <a:pt x="76200" y="0"/>
                  </a:lnTo>
                  <a:close/>
                </a:path>
                <a:path w="318770" h="50800">
                  <a:moveTo>
                    <a:pt x="242316" y="0"/>
                  </a:moveTo>
                  <a:lnTo>
                    <a:pt x="242316" y="50800"/>
                  </a:lnTo>
                  <a:lnTo>
                    <a:pt x="299466" y="31750"/>
                  </a:lnTo>
                  <a:lnTo>
                    <a:pt x="255016" y="31750"/>
                  </a:lnTo>
                  <a:lnTo>
                    <a:pt x="255016" y="19050"/>
                  </a:lnTo>
                  <a:lnTo>
                    <a:pt x="299466" y="19050"/>
                  </a:lnTo>
                  <a:lnTo>
                    <a:pt x="242316" y="0"/>
                  </a:lnTo>
                  <a:close/>
                </a:path>
                <a:path w="318770" h="50800">
                  <a:moveTo>
                    <a:pt x="76200" y="19050"/>
                  </a:moveTo>
                  <a:lnTo>
                    <a:pt x="63500" y="190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19050"/>
                  </a:lnTo>
                  <a:close/>
                </a:path>
                <a:path w="318770" h="50800">
                  <a:moveTo>
                    <a:pt x="242316" y="19050"/>
                  </a:moveTo>
                  <a:lnTo>
                    <a:pt x="76200" y="19050"/>
                  </a:lnTo>
                  <a:lnTo>
                    <a:pt x="76200" y="31750"/>
                  </a:lnTo>
                  <a:lnTo>
                    <a:pt x="242316" y="31750"/>
                  </a:lnTo>
                  <a:lnTo>
                    <a:pt x="242316" y="19050"/>
                  </a:lnTo>
                  <a:close/>
                </a:path>
                <a:path w="318770" h="50800">
                  <a:moveTo>
                    <a:pt x="299466" y="19050"/>
                  </a:moveTo>
                  <a:lnTo>
                    <a:pt x="255016" y="19050"/>
                  </a:lnTo>
                  <a:lnTo>
                    <a:pt x="255016" y="31750"/>
                  </a:lnTo>
                  <a:lnTo>
                    <a:pt x="299466" y="31750"/>
                  </a:lnTo>
                  <a:lnTo>
                    <a:pt x="318516" y="25400"/>
                  </a:lnTo>
                  <a:lnTo>
                    <a:pt x="299466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6949440" y="3482340"/>
            <a:ext cx="771525" cy="20129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6830">
              <a:lnSpc>
                <a:spcPts val="1365"/>
              </a:lnSpc>
            </a:pPr>
            <a:r>
              <a:rPr dirty="0" sz="1400">
                <a:solidFill>
                  <a:srgbClr val="1F517B"/>
                </a:solidFill>
                <a:latin typeface="Symbol"/>
                <a:cs typeface="Symbol"/>
              </a:rPr>
              <a:t>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339078" y="2359278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solidFill>
                  <a:srgbClr val="1F517B"/>
                </a:solidFill>
                <a:latin typeface="Microsoft Sans Serif"/>
                <a:cs typeface="Microsoft Sans Serif"/>
              </a:rPr>
              <a:t>⁝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160257" y="1693925"/>
            <a:ext cx="7524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优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先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172957" y="3203829"/>
            <a:ext cx="990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优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先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139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504681" y="2360498"/>
            <a:ext cx="1022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1F517B"/>
                </a:solidFill>
                <a:latin typeface="Microsoft Sans Serif"/>
                <a:cs typeface="Microsoft Sans Serif"/>
              </a:rPr>
              <a:t>⁝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6649211" y="4136644"/>
            <a:ext cx="1092835" cy="688340"/>
            <a:chOff x="6649211" y="4136644"/>
            <a:chExt cx="1092835" cy="688340"/>
          </a:xfrm>
        </p:grpSpPr>
        <p:sp>
          <p:nvSpPr>
            <p:cNvPr id="50" name="object 50" descr=""/>
            <p:cNvSpPr/>
            <p:nvPr/>
          </p:nvSpPr>
          <p:spPr>
            <a:xfrm>
              <a:off x="6967727" y="4151376"/>
              <a:ext cx="769620" cy="669290"/>
            </a:xfrm>
            <a:custGeom>
              <a:avLst/>
              <a:gdLst/>
              <a:ahLst/>
              <a:cxnLst/>
              <a:rect l="l" t="t" r="r" b="b"/>
              <a:pathLst>
                <a:path w="769620" h="669289">
                  <a:moveTo>
                    <a:pt x="769620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769620" y="669036"/>
                  </a:lnTo>
                  <a:lnTo>
                    <a:pt x="76962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967727" y="4151376"/>
              <a:ext cx="769620" cy="669290"/>
            </a:xfrm>
            <a:custGeom>
              <a:avLst/>
              <a:gdLst/>
              <a:ahLst/>
              <a:cxnLst/>
              <a:rect l="l" t="t" r="r" b="b"/>
              <a:pathLst>
                <a:path w="769620" h="669289">
                  <a:moveTo>
                    <a:pt x="0" y="669036"/>
                  </a:moveTo>
                  <a:lnTo>
                    <a:pt x="769620" y="669036"/>
                  </a:lnTo>
                  <a:lnTo>
                    <a:pt x="769620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967727" y="4614672"/>
              <a:ext cx="769620" cy="0"/>
            </a:xfrm>
            <a:custGeom>
              <a:avLst/>
              <a:gdLst/>
              <a:ahLst/>
              <a:cxnLst/>
              <a:rect l="l" t="t" r="r" b="b"/>
              <a:pathLst>
                <a:path w="769620" h="0">
                  <a:moveTo>
                    <a:pt x="0" y="0"/>
                  </a:moveTo>
                  <a:lnTo>
                    <a:pt x="769620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649211" y="4136644"/>
              <a:ext cx="318770" cy="50800"/>
            </a:xfrm>
            <a:custGeom>
              <a:avLst/>
              <a:gdLst/>
              <a:ahLst/>
              <a:cxnLst/>
              <a:rect l="l" t="t" r="r" b="b"/>
              <a:pathLst>
                <a:path w="318770" h="50800">
                  <a:moveTo>
                    <a:pt x="76200" y="0"/>
                  </a:moveTo>
                  <a:lnTo>
                    <a:pt x="0" y="25399"/>
                  </a:lnTo>
                  <a:lnTo>
                    <a:pt x="76200" y="50799"/>
                  </a:lnTo>
                  <a:lnTo>
                    <a:pt x="76200" y="31749"/>
                  </a:lnTo>
                  <a:lnTo>
                    <a:pt x="63500" y="31749"/>
                  </a:lnTo>
                  <a:lnTo>
                    <a:pt x="63500" y="19049"/>
                  </a:lnTo>
                  <a:lnTo>
                    <a:pt x="76200" y="19049"/>
                  </a:lnTo>
                  <a:lnTo>
                    <a:pt x="76200" y="0"/>
                  </a:lnTo>
                  <a:close/>
                </a:path>
                <a:path w="318770" h="50800">
                  <a:moveTo>
                    <a:pt x="242316" y="0"/>
                  </a:moveTo>
                  <a:lnTo>
                    <a:pt x="242316" y="50799"/>
                  </a:lnTo>
                  <a:lnTo>
                    <a:pt x="299466" y="31749"/>
                  </a:lnTo>
                  <a:lnTo>
                    <a:pt x="255016" y="31749"/>
                  </a:lnTo>
                  <a:lnTo>
                    <a:pt x="255016" y="19049"/>
                  </a:lnTo>
                  <a:lnTo>
                    <a:pt x="299466" y="19049"/>
                  </a:lnTo>
                  <a:lnTo>
                    <a:pt x="242316" y="0"/>
                  </a:lnTo>
                  <a:close/>
                </a:path>
                <a:path w="318770" h="50800">
                  <a:moveTo>
                    <a:pt x="76200" y="19049"/>
                  </a:moveTo>
                  <a:lnTo>
                    <a:pt x="63500" y="190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19049"/>
                  </a:lnTo>
                  <a:close/>
                </a:path>
                <a:path w="318770" h="50800">
                  <a:moveTo>
                    <a:pt x="242316" y="19049"/>
                  </a:moveTo>
                  <a:lnTo>
                    <a:pt x="76200" y="19049"/>
                  </a:lnTo>
                  <a:lnTo>
                    <a:pt x="76200" y="31749"/>
                  </a:lnTo>
                  <a:lnTo>
                    <a:pt x="242316" y="31749"/>
                  </a:lnTo>
                  <a:lnTo>
                    <a:pt x="242316" y="19049"/>
                  </a:lnTo>
                  <a:close/>
                </a:path>
                <a:path w="318770" h="50800">
                  <a:moveTo>
                    <a:pt x="299466" y="19049"/>
                  </a:moveTo>
                  <a:lnTo>
                    <a:pt x="255016" y="19049"/>
                  </a:lnTo>
                  <a:lnTo>
                    <a:pt x="255016" y="31749"/>
                  </a:lnTo>
                  <a:lnTo>
                    <a:pt x="299466" y="31749"/>
                  </a:lnTo>
                  <a:lnTo>
                    <a:pt x="318516" y="25399"/>
                  </a:lnTo>
                  <a:lnTo>
                    <a:pt x="299466" y="19049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6967728" y="4619244"/>
            <a:ext cx="769620" cy="20129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6195">
              <a:lnSpc>
                <a:spcPts val="1365"/>
              </a:lnSpc>
            </a:pPr>
            <a:r>
              <a:rPr dirty="0" sz="1400">
                <a:solidFill>
                  <a:srgbClr val="1F517B"/>
                </a:solidFill>
                <a:latin typeface="Symbol"/>
                <a:cs typeface="Symbol"/>
              </a:rPr>
              <a:t></a:t>
            </a:r>
            <a:endParaRPr sz="1400">
              <a:latin typeface="Symbol"/>
              <a:cs typeface="Symbol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6632447" y="5529579"/>
            <a:ext cx="1094740" cy="690245"/>
            <a:chOff x="6632447" y="5529579"/>
            <a:chExt cx="1094740" cy="690245"/>
          </a:xfrm>
        </p:grpSpPr>
        <p:sp>
          <p:nvSpPr>
            <p:cNvPr id="56" name="object 56" descr=""/>
            <p:cNvSpPr/>
            <p:nvPr/>
          </p:nvSpPr>
          <p:spPr>
            <a:xfrm>
              <a:off x="6950963" y="5544311"/>
              <a:ext cx="771525" cy="670560"/>
            </a:xfrm>
            <a:custGeom>
              <a:avLst/>
              <a:gdLst/>
              <a:ahLst/>
              <a:cxnLst/>
              <a:rect l="l" t="t" r="r" b="b"/>
              <a:pathLst>
                <a:path w="771525" h="670560">
                  <a:moveTo>
                    <a:pt x="771144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771144" y="670560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950963" y="5544311"/>
              <a:ext cx="771525" cy="670560"/>
            </a:xfrm>
            <a:custGeom>
              <a:avLst/>
              <a:gdLst/>
              <a:ahLst/>
              <a:cxnLst/>
              <a:rect l="l" t="t" r="r" b="b"/>
              <a:pathLst>
                <a:path w="771525" h="670560">
                  <a:moveTo>
                    <a:pt x="0" y="670560"/>
                  </a:moveTo>
                  <a:lnTo>
                    <a:pt x="771144" y="670560"/>
                  </a:lnTo>
                  <a:lnTo>
                    <a:pt x="771144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6950963" y="6007607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 h="0">
                  <a:moveTo>
                    <a:pt x="0" y="0"/>
                  </a:moveTo>
                  <a:lnTo>
                    <a:pt x="771143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6632447" y="5529579"/>
              <a:ext cx="318770" cy="50800"/>
            </a:xfrm>
            <a:custGeom>
              <a:avLst/>
              <a:gdLst/>
              <a:ahLst/>
              <a:cxnLst/>
              <a:rect l="l" t="t" r="r" b="b"/>
              <a:pathLst>
                <a:path w="318770" h="50800">
                  <a:moveTo>
                    <a:pt x="76200" y="0"/>
                  </a:moveTo>
                  <a:lnTo>
                    <a:pt x="0" y="25400"/>
                  </a:lnTo>
                  <a:lnTo>
                    <a:pt x="76200" y="50800"/>
                  </a:lnTo>
                  <a:lnTo>
                    <a:pt x="76200" y="31750"/>
                  </a:lnTo>
                  <a:lnTo>
                    <a:pt x="63500" y="31750"/>
                  </a:lnTo>
                  <a:lnTo>
                    <a:pt x="63500" y="19050"/>
                  </a:lnTo>
                  <a:lnTo>
                    <a:pt x="76200" y="19050"/>
                  </a:lnTo>
                  <a:lnTo>
                    <a:pt x="76200" y="0"/>
                  </a:lnTo>
                  <a:close/>
                </a:path>
                <a:path w="318770" h="50800">
                  <a:moveTo>
                    <a:pt x="242316" y="0"/>
                  </a:moveTo>
                  <a:lnTo>
                    <a:pt x="242316" y="50800"/>
                  </a:lnTo>
                  <a:lnTo>
                    <a:pt x="299466" y="31750"/>
                  </a:lnTo>
                  <a:lnTo>
                    <a:pt x="255016" y="31750"/>
                  </a:lnTo>
                  <a:lnTo>
                    <a:pt x="255016" y="19050"/>
                  </a:lnTo>
                  <a:lnTo>
                    <a:pt x="299466" y="19050"/>
                  </a:lnTo>
                  <a:lnTo>
                    <a:pt x="242316" y="0"/>
                  </a:lnTo>
                  <a:close/>
                </a:path>
                <a:path w="318770" h="50800">
                  <a:moveTo>
                    <a:pt x="76200" y="19050"/>
                  </a:moveTo>
                  <a:lnTo>
                    <a:pt x="63500" y="190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19050"/>
                  </a:lnTo>
                  <a:close/>
                </a:path>
                <a:path w="318770" h="50800">
                  <a:moveTo>
                    <a:pt x="242316" y="19050"/>
                  </a:moveTo>
                  <a:lnTo>
                    <a:pt x="76200" y="19050"/>
                  </a:lnTo>
                  <a:lnTo>
                    <a:pt x="76200" y="31750"/>
                  </a:lnTo>
                  <a:lnTo>
                    <a:pt x="242316" y="31750"/>
                  </a:lnTo>
                  <a:lnTo>
                    <a:pt x="242316" y="19050"/>
                  </a:lnTo>
                  <a:close/>
                </a:path>
                <a:path w="318770" h="50800">
                  <a:moveTo>
                    <a:pt x="299466" y="19050"/>
                  </a:moveTo>
                  <a:lnTo>
                    <a:pt x="255016" y="19050"/>
                  </a:lnTo>
                  <a:lnTo>
                    <a:pt x="255016" y="31750"/>
                  </a:lnTo>
                  <a:lnTo>
                    <a:pt x="299466" y="31750"/>
                  </a:lnTo>
                  <a:lnTo>
                    <a:pt x="318516" y="25400"/>
                  </a:lnTo>
                  <a:lnTo>
                    <a:pt x="299466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6950964" y="6012179"/>
            <a:ext cx="771525" cy="20320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6830">
              <a:lnSpc>
                <a:spcPts val="1375"/>
              </a:lnSpc>
            </a:pPr>
            <a:r>
              <a:rPr dirty="0" sz="1400">
                <a:solidFill>
                  <a:srgbClr val="1F517B"/>
                </a:solidFill>
                <a:latin typeface="Symbol"/>
                <a:cs typeface="Symbol"/>
              </a:rPr>
              <a:t>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227701" y="5255514"/>
            <a:ext cx="3708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task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326504" y="4947666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solidFill>
                  <a:srgbClr val="1F517B"/>
                </a:solidFill>
                <a:latin typeface="Microsoft Sans Serif"/>
                <a:cs typeface="Microsoft Sans Serif"/>
              </a:rPr>
              <a:t>⁝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8176006" y="4281627"/>
            <a:ext cx="7531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优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先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8160257" y="5763564"/>
            <a:ext cx="990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优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先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139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577833" y="5006466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solidFill>
                  <a:srgbClr val="1F517B"/>
                </a:solidFill>
                <a:latin typeface="Microsoft Sans Serif"/>
                <a:cs typeface="Microsoft Sans Serif"/>
              </a:rPr>
              <a:t>⁝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5242052" y="1244041"/>
            <a:ext cx="1348740" cy="414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task</a:t>
            </a:r>
            <a:endParaRPr sz="1400">
              <a:latin typeface="微软雅黑"/>
              <a:cs typeface="微软雅黑"/>
            </a:endParaRPr>
          </a:p>
          <a:p>
            <a:pPr algn="r" marR="5080">
              <a:lnSpc>
                <a:spcPts val="1530"/>
              </a:lnSpc>
            </a:pPr>
            <a:r>
              <a:rPr dirty="0" sz="1400" spc="625">
                <a:solidFill>
                  <a:srgbClr val="1F517B"/>
                </a:solidFill>
                <a:latin typeface="Microsoft Sans Serif"/>
                <a:cs typeface="Microsoft Sans Serif"/>
              </a:rPr>
              <a:t>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7" name="object 67" descr=""/>
          <p:cNvSpPr/>
          <p:nvPr/>
        </p:nvSpPr>
        <p:spPr>
          <a:xfrm>
            <a:off x="5823204" y="3553078"/>
            <a:ext cx="201930" cy="2597785"/>
          </a:xfrm>
          <a:custGeom>
            <a:avLst/>
            <a:gdLst/>
            <a:ahLst/>
            <a:cxnLst/>
            <a:rect l="l" t="t" r="r" b="b"/>
            <a:pathLst>
              <a:path w="201929" h="2597785">
                <a:moveTo>
                  <a:pt x="189484" y="2574683"/>
                </a:moveTo>
                <a:lnTo>
                  <a:pt x="76454" y="2565577"/>
                </a:lnTo>
                <a:lnTo>
                  <a:pt x="76530" y="2564549"/>
                </a:lnTo>
                <a:lnTo>
                  <a:pt x="77978" y="2546591"/>
                </a:lnTo>
                <a:lnTo>
                  <a:pt x="0" y="2565781"/>
                </a:lnTo>
                <a:lnTo>
                  <a:pt x="73914" y="2597226"/>
                </a:lnTo>
                <a:lnTo>
                  <a:pt x="75438" y="2578239"/>
                </a:lnTo>
                <a:lnTo>
                  <a:pt x="188468" y="2587345"/>
                </a:lnTo>
                <a:lnTo>
                  <a:pt x="189484" y="2574683"/>
                </a:lnTo>
                <a:close/>
              </a:path>
              <a:path w="201929" h="2597785">
                <a:moveTo>
                  <a:pt x="200152" y="28079"/>
                </a:moveTo>
                <a:lnTo>
                  <a:pt x="87122" y="18935"/>
                </a:lnTo>
                <a:lnTo>
                  <a:pt x="87198" y="17907"/>
                </a:lnTo>
                <a:lnTo>
                  <a:pt x="88646" y="0"/>
                </a:lnTo>
                <a:lnTo>
                  <a:pt x="10668" y="19177"/>
                </a:lnTo>
                <a:lnTo>
                  <a:pt x="84582" y="50673"/>
                </a:lnTo>
                <a:lnTo>
                  <a:pt x="86106" y="31635"/>
                </a:lnTo>
                <a:lnTo>
                  <a:pt x="199136" y="40779"/>
                </a:lnTo>
                <a:lnTo>
                  <a:pt x="200152" y="28079"/>
                </a:lnTo>
                <a:close/>
              </a:path>
              <a:path w="201929" h="2597785">
                <a:moveTo>
                  <a:pt x="201676" y="1186307"/>
                </a:moveTo>
                <a:lnTo>
                  <a:pt x="88658" y="1178090"/>
                </a:lnTo>
                <a:lnTo>
                  <a:pt x="88722" y="1177163"/>
                </a:lnTo>
                <a:lnTo>
                  <a:pt x="90043" y="1159129"/>
                </a:lnTo>
                <a:lnTo>
                  <a:pt x="12192" y="1178941"/>
                </a:lnTo>
                <a:lnTo>
                  <a:pt x="86360" y="1209802"/>
                </a:lnTo>
                <a:lnTo>
                  <a:pt x="87731" y="1190790"/>
                </a:lnTo>
                <a:lnTo>
                  <a:pt x="200660" y="1199007"/>
                </a:lnTo>
                <a:lnTo>
                  <a:pt x="201676" y="1186307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 txBox="1"/>
          <p:nvPr/>
        </p:nvSpPr>
        <p:spPr>
          <a:xfrm>
            <a:off x="5226177" y="2695701"/>
            <a:ext cx="1348740" cy="414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task</a:t>
            </a:r>
            <a:endParaRPr sz="1400">
              <a:latin typeface="微软雅黑"/>
              <a:cs typeface="微软雅黑"/>
            </a:endParaRPr>
          </a:p>
          <a:p>
            <a:pPr algn="r" marR="5080">
              <a:lnSpc>
                <a:spcPts val="1530"/>
              </a:lnSpc>
            </a:pPr>
            <a:r>
              <a:rPr dirty="0" sz="1400" spc="625">
                <a:solidFill>
                  <a:srgbClr val="1F517B"/>
                </a:solidFill>
                <a:latin typeface="Microsoft Sans Serif"/>
                <a:cs typeface="Microsoft Sans Serif"/>
              </a:rPr>
              <a:t>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5243576" y="3832605"/>
            <a:ext cx="1345565" cy="43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task</a:t>
            </a:r>
            <a:endParaRPr sz="1400">
              <a:latin typeface="微软雅黑"/>
              <a:cs typeface="微软雅黑"/>
            </a:endParaRPr>
          </a:p>
          <a:p>
            <a:pPr algn="r" marR="5080">
              <a:lnSpc>
                <a:spcPts val="1620"/>
              </a:lnSpc>
            </a:pPr>
            <a:r>
              <a:rPr dirty="0" sz="1400" spc="625">
                <a:solidFill>
                  <a:srgbClr val="1F517B"/>
                </a:solidFill>
                <a:latin typeface="Microsoft Sans Serif"/>
                <a:cs typeface="Microsoft Sans Serif"/>
              </a:rPr>
              <a:t>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6370701" y="5409082"/>
            <a:ext cx="2044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625">
                <a:solidFill>
                  <a:srgbClr val="1F517B"/>
                </a:solidFill>
                <a:latin typeface="Microsoft Sans Serif"/>
                <a:cs typeface="Microsoft Sans Serif"/>
              </a:rPr>
              <a:t>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9194292" y="1793748"/>
            <a:ext cx="193675" cy="1485900"/>
          </a:xfrm>
          <a:custGeom>
            <a:avLst/>
            <a:gdLst/>
            <a:ahLst/>
            <a:cxnLst/>
            <a:rect l="l" t="t" r="r" b="b"/>
            <a:pathLst>
              <a:path w="193675" h="1485900">
                <a:moveTo>
                  <a:pt x="0" y="0"/>
                </a:moveTo>
                <a:lnTo>
                  <a:pt x="37677" y="9719"/>
                </a:lnTo>
                <a:lnTo>
                  <a:pt x="68437" y="36226"/>
                </a:lnTo>
                <a:lnTo>
                  <a:pt x="89171" y="75545"/>
                </a:lnTo>
                <a:lnTo>
                  <a:pt x="96774" y="123698"/>
                </a:lnTo>
                <a:lnTo>
                  <a:pt x="96774" y="619251"/>
                </a:lnTo>
                <a:lnTo>
                  <a:pt x="104376" y="667404"/>
                </a:lnTo>
                <a:lnTo>
                  <a:pt x="125110" y="706723"/>
                </a:lnTo>
                <a:lnTo>
                  <a:pt x="155870" y="733230"/>
                </a:lnTo>
                <a:lnTo>
                  <a:pt x="193548" y="742950"/>
                </a:lnTo>
                <a:lnTo>
                  <a:pt x="155870" y="752669"/>
                </a:lnTo>
                <a:lnTo>
                  <a:pt x="125110" y="779176"/>
                </a:lnTo>
                <a:lnTo>
                  <a:pt x="104376" y="818495"/>
                </a:lnTo>
                <a:lnTo>
                  <a:pt x="96774" y="866648"/>
                </a:lnTo>
                <a:lnTo>
                  <a:pt x="96774" y="1362202"/>
                </a:lnTo>
                <a:lnTo>
                  <a:pt x="89171" y="1410354"/>
                </a:lnTo>
                <a:lnTo>
                  <a:pt x="68437" y="1449673"/>
                </a:lnTo>
                <a:lnTo>
                  <a:pt x="37677" y="1476180"/>
                </a:lnTo>
                <a:lnTo>
                  <a:pt x="0" y="1485900"/>
                </a:lnTo>
              </a:path>
            </a:pathLst>
          </a:custGeom>
          <a:ln w="9143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9195816" y="4404359"/>
            <a:ext cx="193675" cy="1485900"/>
          </a:xfrm>
          <a:custGeom>
            <a:avLst/>
            <a:gdLst/>
            <a:ahLst/>
            <a:cxnLst/>
            <a:rect l="l" t="t" r="r" b="b"/>
            <a:pathLst>
              <a:path w="193675" h="1485900">
                <a:moveTo>
                  <a:pt x="0" y="0"/>
                </a:moveTo>
                <a:lnTo>
                  <a:pt x="37677" y="9719"/>
                </a:lnTo>
                <a:lnTo>
                  <a:pt x="68437" y="36226"/>
                </a:lnTo>
                <a:lnTo>
                  <a:pt x="89171" y="75545"/>
                </a:lnTo>
                <a:lnTo>
                  <a:pt x="96774" y="123697"/>
                </a:lnTo>
                <a:lnTo>
                  <a:pt x="96774" y="619251"/>
                </a:lnTo>
                <a:lnTo>
                  <a:pt x="104376" y="667404"/>
                </a:lnTo>
                <a:lnTo>
                  <a:pt x="125110" y="706723"/>
                </a:lnTo>
                <a:lnTo>
                  <a:pt x="155870" y="733230"/>
                </a:lnTo>
                <a:lnTo>
                  <a:pt x="193548" y="742950"/>
                </a:lnTo>
                <a:lnTo>
                  <a:pt x="155870" y="752669"/>
                </a:lnTo>
                <a:lnTo>
                  <a:pt x="125110" y="779176"/>
                </a:lnTo>
                <a:lnTo>
                  <a:pt x="104376" y="818495"/>
                </a:lnTo>
                <a:lnTo>
                  <a:pt x="96774" y="866647"/>
                </a:lnTo>
                <a:lnTo>
                  <a:pt x="96774" y="1362163"/>
                </a:lnTo>
                <a:lnTo>
                  <a:pt x="89171" y="1410328"/>
                </a:lnTo>
                <a:lnTo>
                  <a:pt x="68437" y="1449658"/>
                </a:lnTo>
                <a:lnTo>
                  <a:pt x="37677" y="1476176"/>
                </a:lnTo>
                <a:lnTo>
                  <a:pt x="0" y="1485899"/>
                </a:lnTo>
              </a:path>
            </a:pathLst>
          </a:custGeom>
          <a:ln w="9143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 txBox="1"/>
          <p:nvPr/>
        </p:nvSpPr>
        <p:spPr>
          <a:xfrm>
            <a:off x="9574783" y="2221509"/>
            <a:ext cx="63373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期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9573259" y="4833645"/>
            <a:ext cx="63373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活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动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94582" y="1744217"/>
            <a:ext cx="1656714" cy="746760"/>
          </a:xfrm>
          <a:custGeom>
            <a:avLst/>
            <a:gdLst/>
            <a:ahLst/>
            <a:cxnLst/>
            <a:rect l="l" t="t" r="r" b="b"/>
            <a:pathLst>
              <a:path w="1656714" h="746760">
                <a:moveTo>
                  <a:pt x="0" y="0"/>
                </a:moveTo>
                <a:lnTo>
                  <a:pt x="1656588" y="0"/>
                </a:lnTo>
              </a:path>
              <a:path w="1656714" h="746760">
                <a:moveTo>
                  <a:pt x="1655064" y="28956"/>
                </a:moveTo>
                <a:lnTo>
                  <a:pt x="1655064" y="74676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5846064" y="2423160"/>
            <a:ext cx="300355" cy="182880"/>
            <a:chOff x="5846064" y="2423160"/>
            <a:chExt cx="300355" cy="182880"/>
          </a:xfrm>
        </p:grpSpPr>
        <p:sp>
          <p:nvSpPr>
            <p:cNvPr id="4" name="object 4" descr=""/>
            <p:cNvSpPr/>
            <p:nvPr/>
          </p:nvSpPr>
          <p:spPr>
            <a:xfrm>
              <a:off x="5850636" y="2427732"/>
              <a:ext cx="291465" cy="173990"/>
            </a:xfrm>
            <a:custGeom>
              <a:avLst/>
              <a:gdLst/>
              <a:ahLst/>
              <a:cxnLst/>
              <a:rect l="l" t="t" r="r" b="b"/>
              <a:pathLst>
                <a:path w="291464" h="173989">
                  <a:moveTo>
                    <a:pt x="291084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91084" y="173736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850636" y="2427732"/>
              <a:ext cx="291465" cy="173990"/>
            </a:xfrm>
            <a:custGeom>
              <a:avLst/>
              <a:gdLst/>
              <a:ahLst/>
              <a:cxnLst/>
              <a:rect l="l" t="t" r="r" b="b"/>
              <a:pathLst>
                <a:path w="291464" h="173989">
                  <a:moveTo>
                    <a:pt x="0" y="173736"/>
                  </a:moveTo>
                  <a:lnTo>
                    <a:pt x="291084" y="173736"/>
                  </a:lnTo>
                  <a:lnTo>
                    <a:pt x="291084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6562343" y="2423160"/>
            <a:ext cx="302260" cy="182880"/>
            <a:chOff x="6562343" y="2423160"/>
            <a:chExt cx="302260" cy="182880"/>
          </a:xfrm>
        </p:grpSpPr>
        <p:sp>
          <p:nvSpPr>
            <p:cNvPr id="7" name="object 7" descr=""/>
            <p:cNvSpPr/>
            <p:nvPr/>
          </p:nvSpPr>
          <p:spPr>
            <a:xfrm>
              <a:off x="6566915" y="2427732"/>
              <a:ext cx="292735" cy="173990"/>
            </a:xfrm>
            <a:custGeom>
              <a:avLst/>
              <a:gdLst/>
              <a:ahLst/>
              <a:cxnLst/>
              <a:rect l="l" t="t" r="r" b="b"/>
              <a:pathLst>
                <a:path w="292734" h="173989">
                  <a:moveTo>
                    <a:pt x="292607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92607" y="173736"/>
                  </a:lnTo>
                  <a:lnTo>
                    <a:pt x="2926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566915" y="2427732"/>
              <a:ext cx="292735" cy="173990"/>
            </a:xfrm>
            <a:custGeom>
              <a:avLst/>
              <a:gdLst/>
              <a:ahLst/>
              <a:cxnLst/>
              <a:rect l="l" t="t" r="r" b="b"/>
              <a:pathLst>
                <a:path w="292734" h="173989">
                  <a:moveTo>
                    <a:pt x="0" y="173736"/>
                  </a:moveTo>
                  <a:lnTo>
                    <a:pt x="292607" y="173736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7623047" y="2423160"/>
            <a:ext cx="302260" cy="182880"/>
            <a:chOff x="7623047" y="2423160"/>
            <a:chExt cx="302260" cy="182880"/>
          </a:xfrm>
        </p:grpSpPr>
        <p:sp>
          <p:nvSpPr>
            <p:cNvPr id="10" name="object 10" descr=""/>
            <p:cNvSpPr/>
            <p:nvPr/>
          </p:nvSpPr>
          <p:spPr>
            <a:xfrm>
              <a:off x="7627619" y="2427732"/>
              <a:ext cx="292735" cy="173990"/>
            </a:xfrm>
            <a:custGeom>
              <a:avLst/>
              <a:gdLst/>
              <a:ahLst/>
              <a:cxnLst/>
              <a:rect l="l" t="t" r="r" b="b"/>
              <a:pathLst>
                <a:path w="292734" h="173989">
                  <a:moveTo>
                    <a:pt x="292607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92607" y="173736"/>
                  </a:lnTo>
                  <a:lnTo>
                    <a:pt x="2926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627619" y="2427732"/>
              <a:ext cx="292735" cy="173990"/>
            </a:xfrm>
            <a:custGeom>
              <a:avLst/>
              <a:gdLst/>
              <a:ahLst/>
              <a:cxnLst/>
              <a:rect l="l" t="t" r="r" b="b"/>
              <a:pathLst>
                <a:path w="292734" h="173989">
                  <a:moveTo>
                    <a:pt x="0" y="173736"/>
                  </a:moveTo>
                  <a:lnTo>
                    <a:pt x="292607" y="173736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6141720" y="2490723"/>
            <a:ext cx="422275" cy="50800"/>
          </a:xfrm>
          <a:custGeom>
            <a:avLst/>
            <a:gdLst/>
            <a:ahLst/>
            <a:cxnLst/>
            <a:rect l="l" t="t" r="r" b="b"/>
            <a:pathLst>
              <a:path w="422275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1750"/>
                </a:lnTo>
                <a:lnTo>
                  <a:pt x="63500" y="31750"/>
                </a:lnTo>
                <a:lnTo>
                  <a:pt x="63500" y="19050"/>
                </a:lnTo>
                <a:lnTo>
                  <a:pt x="76200" y="19050"/>
                </a:lnTo>
                <a:lnTo>
                  <a:pt x="76200" y="0"/>
                </a:lnTo>
                <a:close/>
              </a:path>
              <a:path w="422275" h="50800">
                <a:moveTo>
                  <a:pt x="345947" y="0"/>
                </a:moveTo>
                <a:lnTo>
                  <a:pt x="345947" y="50800"/>
                </a:lnTo>
                <a:lnTo>
                  <a:pt x="403098" y="31750"/>
                </a:lnTo>
                <a:lnTo>
                  <a:pt x="358647" y="31750"/>
                </a:lnTo>
                <a:lnTo>
                  <a:pt x="358647" y="19050"/>
                </a:lnTo>
                <a:lnTo>
                  <a:pt x="403098" y="19050"/>
                </a:lnTo>
                <a:lnTo>
                  <a:pt x="345947" y="0"/>
                </a:lnTo>
                <a:close/>
              </a:path>
              <a:path w="422275" h="50800">
                <a:moveTo>
                  <a:pt x="76200" y="19050"/>
                </a:moveTo>
                <a:lnTo>
                  <a:pt x="63500" y="190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19050"/>
                </a:lnTo>
                <a:close/>
              </a:path>
              <a:path w="422275" h="50800">
                <a:moveTo>
                  <a:pt x="345947" y="19050"/>
                </a:moveTo>
                <a:lnTo>
                  <a:pt x="76200" y="19050"/>
                </a:lnTo>
                <a:lnTo>
                  <a:pt x="76200" y="31750"/>
                </a:lnTo>
                <a:lnTo>
                  <a:pt x="345947" y="31750"/>
                </a:lnTo>
                <a:lnTo>
                  <a:pt x="345947" y="19050"/>
                </a:lnTo>
                <a:close/>
              </a:path>
              <a:path w="422275" h="50800">
                <a:moveTo>
                  <a:pt x="403098" y="19050"/>
                </a:moveTo>
                <a:lnTo>
                  <a:pt x="358647" y="19050"/>
                </a:lnTo>
                <a:lnTo>
                  <a:pt x="358647" y="31750"/>
                </a:lnTo>
                <a:lnTo>
                  <a:pt x="403098" y="31750"/>
                </a:lnTo>
                <a:lnTo>
                  <a:pt x="422148" y="25400"/>
                </a:lnTo>
                <a:lnTo>
                  <a:pt x="403098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214616" y="2490723"/>
            <a:ext cx="421005" cy="50800"/>
          </a:xfrm>
          <a:custGeom>
            <a:avLst/>
            <a:gdLst/>
            <a:ahLst/>
            <a:cxnLst/>
            <a:rect l="l" t="t" r="r" b="b"/>
            <a:pathLst>
              <a:path w="421004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1750"/>
                </a:lnTo>
                <a:lnTo>
                  <a:pt x="63500" y="31750"/>
                </a:lnTo>
                <a:lnTo>
                  <a:pt x="63500" y="19050"/>
                </a:lnTo>
                <a:lnTo>
                  <a:pt x="76200" y="19050"/>
                </a:lnTo>
                <a:lnTo>
                  <a:pt x="76200" y="0"/>
                </a:lnTo>
                <a:close/>
              </a:path>
              <a:path w="421004" h="50800">
                <a:moveTo>
                  <a:pt x="344424" y="0"/>
                </a:moveTo>
                <a:lnTo>
                  <a:pt x="344424" y="50800"/>
                </a:lnTo>
                <a:lnTo>
                  <a:pt x="401574" y="31750"/>
                </a:lnTo>
                <a:lnTo>
                  <a:pt x="357124" y="31750"/>
                </a:lnTo>
                <a:lnTo>
                  <a:pt x="357124" y="19050"/>
                </a:lnTo>
                <a:lnTo>
                  <a:pt x="401574" y="19050"/>
                </a:lnTo>
                <a:lnTo>
                  <a:pt x="344424" y="0"/>
                </a:lnTo>
                <a:close/>
              </a:path>
              <a:path w="421004" h="50800">
                <a:moveTo>
                  <a:pt x="76200" y="19050"/>
                </a:moveTo>
                <a:lnTo>
                  <a:pt x="63500" y="190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19050"/>
                </a:lnTo>
                <a:close/>
              </a:path>
              <a:path w="421004" h="50800">
                <a:moveTo>
                  <a:pt x="344424" y="19050"/>
                </a:moveTo>
                <a:lnTo>
                  <a:pt x="76200" y="19050"/>
                </a:lnTo>
                <a:lnTo>
                  <a:pt x="76200" y="31750"/>
                </a:lnTo>
                <a:lnTo>
                  <a:pt x="344424" y="31750"/>
                </a:lnTo>
                <a:lnTo>
                  <a:pt x="344424" y="19050"/>
                </a:lnTo>
                <a:close/>
              </a:path>
              <a:path w="421004" h="50800">
                <a:moveTo>
                  <a:pt x="401574" y="19050"/>
                </a:moveTo>
                <a:lnTo>
                  <a:pt x="357124" y="19050"/>
                </a:lnTo>
                <a:lnTo>
                  <a:pt x="357124" y="31750"/>
                </a:lnTo>
                <a:lnTo>
                  <a:pt x="401574" y="31750"/>
                </a:lnTo>
                <a:lnTo>
                  <a:pt x="420624" y="25400"/>
                </a:lnTo>
                <a:lnTo>
                  <a:pt x="40157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2830067" y="2407920"/>
            <a:ext cx="2304415" cy="2018030"/>
            <a:chOff x="2830067" y="2407920"/>
            <a:chExt cx="2304415" cy="2018030"/>
          </a:xfrm>
        </p:grpSpPr>
        <p:sp>
          <p:nvSpPr>
            <p:cNvPr id="15" name="object 15" descr=""/>
            <p:cNvSpPr/>
            <p:nvPr/>
          </p:nvSpPr>
          <p:spPr>
            <a:xfrm>
              <a:off x="2834639" y="2412492"/>
              <a:ext cx="2295525" cy="2001520"/>
            </a:xfrm>
            <a:custGeom>
              <a:avLst/>
              <a:gdLst/>
              <a:ahLst/>
              <a:cxnLst/>
              <a:rect l="l" t="t" r="r" b="b"/>
              <a:pathLst>
                <a:path w="2295525" h="2001520">
                  <a:moveTo>
                    <a:pt x="2295143" y="0"/>
                  </a:moveTo>
                  <a:lnTo>
                    <a:pt x="0" y="0"/>
                  </a:lnTo>
                  <a:lnTo>
                    <a:pt x="0" y="2001011"/>
                  </a:lnTo>
                  <a:lnTo>
                    <a:pt x="2295143" y="2001011"/>
                  </a:lnTo>
                  <a:lnTo>
                    <a:pt x="2295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834639" y="2412492"/>
              <a:ext cx="2295525" cy="2001520"/>
            </a:xfrm>
            <a:custGeom>
              <a:avLst/>
              <a:gdLst/>
              <a:ahLst/>
              <a:cxnLst/>
              <a:rect l="l" t="t" r="r" b="b"/>
              <a:pathLst>
                <a:path w="2295525" h="2001520">
                  <a:moveTo>
                    <a:pt x="0" y="2001011"/>
                  </a:moveTo>
                  <a:lnTo>
                    <a:pt x="2295143" y="2001011"/>
                  </a:lnTo>
                  <a:lnTo>
                    <a:pt x="2295143" y="0"/>
                  </a:lnTo>
                  <a:lnTo>
                    <a:pt x="0" y="0"/>
                  </a:lnTo>
                  <a:lnTo>
                    <a:pt x="0" y="200101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833115" y="2409444"/>
              <a:ext cx="2299970" cy="2016760"/>
            </a:xfrm>
            <a:custGeom>
              <a:avLst/>
              <a:gdLst/>
              <a:ahLst/>
              <a:cxnLst/>
              <a:rect l="l" t="t" r="r" b="b"/>
              <a:pathLst>
                <a:path w="2299970" h="2016760">
                  <a:moveTo>
                    <a:pt x="1523" y="188975"/>
                  </a:moveTo>
                  <a:lnTo>
                    <a:pt x="2295144" y="188975"/>
                  </a:lnTo>
                </a:path>
                <a:path w="2299970" h="2016760">
                  <a:moveTo>
                    <a:pt x="1523" y="405383"/>
                  </a:moveTo>
                  <a:lnTo>
                    <a:pt x="2295144" y="405383"/>
                  </a:lnTo>
                </a:path>
                <a:path w="2299970" h="2016760">
                  <a:moveTo>
                    <a:pt x="1523" y="617219"/>
                  </a:moveTo>
                  <a:lnTo>
                    <a:pt x="2295144" y="617219"/>
                  </a:lnTo>
                </a:path>
                <a:path w="2299970" h="2016760">
                  <a:moveTo>
                    <a:pt x="1523" y="819911"/>
                  </a:moveTo>
                  <a:lnTo>
                    <a:pt x="2295144" y="819911"/>
                  </a:lnTo>
                </a:path>
                <a:path w="2299970" h="2016760">
                  <a:moveTo>
                    <a:pt x="1523" y="1013459"/>
                  </a:moveTo>
                  <a:lnTo>
                    <a:pt x="2295144" y="1013459"/>
                  </a:lnTo>
                </a:path>
                <a:path w="2299970" h="2016760">
                  <a:moveTo>
                    <a:pt x="1523" y="1211579"/>
                  </a:moveTo>
                  <a:lnTo>
                    <a:pt x="2295144" y="1211579"/>
                  </a:lnTo>
                </a:path>
                <a:path w="2299970" h="2016760">
                  <a:moveTo>
                    <a:pt x="1523" y="1412747"/>
                  </a:moveTo>
                  <a:lnTo>
                    <a:pt x="2295144" y="1412747"/>
                  </a:lnTo>
                </a:path>
                <a:path w="2299970" h="2016760">
                  <a:moveTo>
                    <a:pt x="0" y="1802891"/>
                  </a:moveTo>
                  <a:lnTo>
                    <a:pt x="2293620" y="1802891"/>
                  </a:lnTo>
                </a:path>
                <a:path w="2299970" h="2016760">
                  <a:moveTo>
                    <a:pt x="7619" y="1615439"/>
                  </a:moveTo>
                  <a:lnTo>
                    <a:pt x="2299716" y="1615439"/>
                  </a:lnTo>
                </a:path>
                <a:path w="2299970" h="2016760">
                  <a:moveTo>
                    <a:pt x="170687" y="0"/>
                  </a:moveTo>
                  <a:lnTo>
                    <a:pt x="170687" y="2001011"/>
                  </a:lnTo>
                </a:path>
                <a:path w="2299970" h="2016760">
                  <a:moveTo>
                    <a:pt x="326135" y="0"/>
                  </a:moveTo>
                  <a:lnTo>
                    <a:pt x="326135" y="2001011"/>
                  </a:lnTo>
                </a:path>
                <a:path w="2299970" h="2016760">
                  <a:moveTo>
                    <a:pt x="486156" y="12191"/>
                  </a:moveTo>
                  <a:lnTo>
                    <a:pt x="486156" y="2011679"/>
                  </a:lnTo>
                </a:path>
                <a:path w="2299970" h="2016760">
                  <a:moveTo>
                    <a:pt x="1597151" y="13715"/>
                  </a:moveTo>
                  <a:lnTo>
                    <a:pt x="1597151" y="2013203"/>
                  </a:lnTo>
                </a:path>
                <a:path w="2299970" h="2016760">
                  <a:moveTo>
                    <a:pt x="646175" y="16763"/>
                  </a:moveTo>
                  <a:lnTo>
                    <a:pt x="646175" y="2016251"/>
                  </a:lnTo>
                </a:path>
                <a:path w="2299970" h="2016760">
                  <a:moveTo>
                    <a:pt x="967739" y="0"/>
                  </a:moveTo>
                  <a:lnTo>
                    <a:pt x="967739" y="2001011"/>
                  </a:lnTo>
                </a:path>
                <a:path w="2299970" h="2016760">
                  <a:moveTo>
                    <a:pt x="1124711" y="12191"/>
                  </a:moveTo>
                  <a:lnTo>
                    <a:pt x="1124711" y="2011679"/>
                  </a:lnTo>
                </a:path>
                <a:path w="2299970" h="2016760">
                  <a:moveTo>
                    <a:pt x="1280159" y="12191"/>
                  </a:moveTo>
                  <a:lnTo>
                    <a:pt x="1280159" y="2011679"/>
                  </a:lnTo>
                </a:path>
                <a:path w="2299970" h="2016760">
                  <a:moveTo>
                    <a:pt x="1438656" y="12191"/>
                  </a:moveTo>
                  <a:lnTo>
                    <a:pt x="1438656" y="2011679"/>
                  </a:lnTo>
                </a:path>
                <a:path w="2299970" h="2016760">
                  <a:moveTo>
                    <a:pt x="806195" y="12191"/>
                  </a:moveTo>
                  <a:lnTo>
                    <a:pt x="806195" y="2011679"/>
                  </a:lnTo>
                </a:path>
                <a:path w="2299970" h="2016760">
                  <a:moveTo>
                    <a:pt x="1780032" y="12191"/>
                  </a:moveTo>
                  <a:lnTo>
                    <a:pt x="1780032" y="2011679"/>
                  </a:lnTo>
                </a:path>
                <a:path w="2299970" h="2016760">
                  <a:moveTo>
                    <a:pt x="1950720" y="0"/>
                  </a:moveTo>
                  <a:lnTo>
                    <a:pt x="1950720" y="2001011"/>
                  </a:lnTo>
                </a:path>
                <a:path w="2299970" h="2016760">
                  <a:moveTo>
                    <a:pt x="2129028" y="0"/>
                  </a:moveTo>
                  <a:lnTo>
                    <a:pt x="2129028" y="200101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969763" y="2420112"/>
              <a:ext cx="151130" cy="181610"/>
            </a:xfrm>
            <a:custGeom>
              <a:avLst/>
              <a:gdLst/>
              <a:ahLst/>
              <a:cxnLst/>
              <a:rect l="l" t="t" r="r" b="b"/>
              <a:pathLst>
                <a:path w="151129" h="181610">
                  <a:moveTo>
                    <a:pt x="150875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150875" y="181355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969763" y="2420112"/>
              <a:ext cx="151130" cy="181610"/>
            </a:xfrm>
            <a:custGeom>
              <a:avLst/>
              <a:gdLst/>
              <a:ahLst/>
              <a:cxnLst/>
              <a:rect l="l" t="t" r="r" b="b"/>
              <a:pathLst>
                <a:path w="151129" h="181610">
                  <a:moveTo>
                    <a:pt x="0" y="181355"/>
                  </a:moveTo>
                  <a:lnTo>
                    <a:pt x="150875" y="181355"/>
                  </a:lnTo>
                  <a:lnTo>
                    <a:pt x="150875" y="0"/>
                  </a:lnTo>
                  <a:lnTo>
                    <a:pt x="0" y="0"/>
                  </a:lnTo>
                  <a:lnTo>
                    <a:pt x="0" y="1813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631691" y="3820668"/>
              <a:ext cx="628015" cy="196850"/>
            </a:xfrm>
            <a:custGeom>
              <a:avLst/>
              <a:gdLst/>
              <a:ahLst/>
              <a:cxnLst/>
              <a:rect l="l" t="t" r="r" b="b"/>
              <a:pathLst>
                <a:path w="628014" h="196850">
                  <a:moveTo>
                    <a:pt x="627888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627888" y="196595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31691" y="3820668"/>
              <a:ext cx="628015" cy="196850"/>
            </a:xfrm>
            <a:custGeom>
              <a:avLst/>
              <a:gdLst/>
              <a:ahLst/>
              <a:cxnLst/>
              <a:rect l="l" t="t" r="r" b="b"/>
              <a:pathLst>
                <a:path w="628014" h="196850">
                  <a:moveTo>
                    <a:pt x="0" y="196595"/>
                  </a:moveTo>
                  <a:lnTo>
                    <a:pt x="627888" y="196595"/>
                  </a:lnTo>
                  <a:lnTo>
                    <a:pt x="627888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310127" y="2598420"/>
              <a:ext cx="170815" cy="213360"/>
            </a:xfrm>
            <a:custGeom>
              <a:avLst/>
              <a:gdLst/>
              <a:ahLst/>
              <a:cxnLst/>
              <a:rect l="l" t="t" r="r" b="b"/>
              <a:pathLst>
                <a:path w="170814" h="213360">
                  <a:moveTo>
                    <a:pt x="17068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70687" y="213360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10127" y="2598420"/>
              <a:ext cx="170815" cy="213360"/>
            </a:xfrm>
            <a:custGeom>
              <a:avLst/>
              <a:gdLst/>
              <a:ahLst/>
              <a:cxnLst/>
              <a:rect l="l" t="t" r="r" b="b"/>
              <a:pathLst>
                <a:path w="170814" h="213360">
                  <a:moveTo>
                    <a:pt x="0" y="213360"/>
                  </a:moveTo>
                  <a:lnTo>
                    <a:pt x="170687" y="213360"/>
                  </a:lnTo>
                  <a:lnTo>
                    <a:pt x="170687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480815" y="2822448"/>
              <a:ext cx="189230" cy="195580"/>
            </a:xfrm>
            <a:custGeom>
              <a:avLst/>
              <a:gdLst/>
              <a:ahLst/>
              <a:cxnLst/>
              <a:rect l="l" t="t" r="r" b="b"/>
              <a:pathLst>
                <a:path w="189229" h="195580">
                  <a:moveTo>
                    <a:pt x="188975" y="0"/>
                  </a:moveTo>
                  <a:lnTo>
                    <a:pt x="0" y="0"/>
                  </a:lnTo>
                  <a:lnTo>
                    <a:pt x="0" y="195072"/>
                  </a:lnTo>
                  <a:lnTo>
                    <a:pt x="188975" y="195072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480815" y="2822448"/>
              <a:ext cx="189230" cy="195580"/>
            </a:xfrm>
            <a:custGeom>
              <a:avLst/>
              <a:gdLst/>
              <a:ahLst/>
              <a:cxnLst/>
              <a:rect l="l" t="t" r="r" b="b"/>
              <a:pathLst>
                <a:path w="189229" h="195580">
                  <a:moveTo>
                    <a:pt x="0" y="195072"/>
                  </a:moveTo>
                  <a:lnTo>
                    <a:pt x="188975" y="195072"/>
                  </a:lnTo>
                  <a:lnTo>
                    <a:pt x="188975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643883" y="2823972"/>
              <a:ext cx="152400" cy="190500"/>
            </a:xfrm>
            <a:custGeom>
              <a:avLst/>
              <a:gdLst/>
              <a:ahLst/>
              <a:cxnLst/>
              <a:rect l="l" t="t" r="r" b="b"/>
              <a:pathLst>
                <a:path w="152400" h="190500">
                  <a:moveTo>
                    <a:pt x="1524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52400" y="1905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643883" y="2823972"/>
              <a:ext cx="152400" cy="190500"/>
            </a:xfrm>
            <a:custGeom>
              <a:avLst/>
              <a:gdLst/>
              <a:ahLst/>
              <a:cxnLst/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968495" y="3038856"/>
              <a:ext cx="151130" cy="177165"/>
            </a:xfrm>
            <a:custGeom>
              <a:avLst/>
              <a:gdLst/>
              <a:ahLst/>
              <a:cxnLst/>
              <a:rect l="l" t="t" r="r" b="b"/>
              <a:pathLst>
                <a:path w="151129" h="177164">
                  <a:moveTo>
                    <a:pt x="150875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150875" y="176784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968495" y="3038856"/>
              <a:ext cx="151130" cy="177165"/>
            </a:xfrm>
            <a:custGeom>
              <a:avLst/>
              <a:gdLst/>
              <a:ahLst/>
              <a:cxnLst/>
              <a:rect l="l" t="t" r="r" b="b"/>
              <a:pathLst>
                <a:path w="151129" h="177164">
                  <a:moveTo>
                    <a:pt x="0" y="176784"/>
                  </a:moveTo>
                  <a:lnTo>
                    <a:pt x="150875" y="176784"/>
                  </a:lnTo>
                  <a:lnTo>
                    <a:pt x="150875" y="0"/>
                  </a:lnTo>
                  <a:lnTo>
                    <a:pt x="0" y="0"/>
                  </a:lnTo>
                  <a:lnTo>
                    <a:pt x="0" y="17678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474719" y="3235452"/>
              <a:ext cx="151130" cy="180340"/>
            </a:xfrm>
            <a:custGeom>
              <a:avLst/>
              <a:gdLst/>
              <a:ahLst/>
              <a:cxnLst/>
              <a:rect l="l" t="t" r="r" b="b"/>
              <a:pathLst>
                <a:path w="151129" h="180339">
                  <a:moveTo>
                    <a:pt x="150875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150875" y="179832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474719" y="3235452"/>
              <a:ext cx="151130" cy="180340"/>
            </a:xfrm>
            <a:custGeom>
              <a:avLst/>
              <a:gdLst/>
              <a:ahLst/>
              <a:cxnLst/>
              <a:rect l="l" t="t" r="r" b="b"/>
              <a:pathLst>
                <a:path w="151129" h="180339">
                  <a:moveTo>
                    <a:pt x="0" y="179832"/>
                  </a:moveTo>
                  <a:lnTo>
                    <a:pt x="150875" y="179832"/>
                  </a:lnTo>
                  <a:lnTo>
                    <a:pt x="150875" y="0"/>
                  </a:lnTo>
                  <a:lnTo>
                    <a:pt x="0" y="0"/>
                  </a:lnTo>
                  <a:lnTo>
                    <a:pt x="0" y="1798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119371" y="3429000"/>
              <a:ext cx="152400" cy="195580"/>
            </a:xfrm>
            <a:custGeom>
              <a:avLst/>
              <a:gdLst/>
              <a:ahLst/>
              <a:cxnLst/>
              <a:rect l="l" t="t" r="r" b="b"/>
              <a:pathLst>
                <a:path w="152400" h="195579">
                  <a:moveTo>
                    <a:pt x="152400" y="0"/>
                  </a:moveTo>
                  <a:lnTo>
                    <a:pt x="0" y="0"/>
                  </a:lnTo>
                  <a:lnTo>
                    <a:pt x="0" y="195072"/>
                  </a:lnTo>
                  <a:lnTo>
                    <a:pt x="152400" y="19507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119371" y="3429000"/>
              <a:ext cx="152400" cy="195580"/>
            </a:xfrm>
            <a:custGeom>
              <a:avLst/>
              <a:gdLst/>
              <a:ahLst/>
              <a:cxnLst/>
              <a:rect l="l" t="t" r="r" b="b"/>
              <a:pathLst>
                <a:path w="152400" h="195579">
                  <a:moveTo>
                    <a:pt x="0" y="195072"/>
                  </a:moveTo>
                  <a:lnTo>
                    <a:pt x="152400" y="19507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319271" y="4227576"/>
              <a:ext cx="149860" cy="178435"/>
            </a:xfrm>
            <a:custGeom>
              <a:avLst/>
              <a:gdLst/>
              <a:ahLst/>
              <a:cxnLst/>
              <a:rect l="l" t="t" r="r" b="b"/>
              <a:pathLst>
                <a:path w="149860" h="178435">
                  <a:moveTo>
                    <a:pt x="149351" y="0"/>
                  </a:moveTo>
                  <a:lnTo>
                    <a:pt x="0" y="0"/>
                  </a:lnTo>
                  <a:lnTo>
                    <a:pt x="0" y="178307"/>
                  </a:lnTo>
                  <a:lnTo>
                    <a:pt x="149351" y="178307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19271" y="4227576"/>
              <a:ext cx="149860" cy="178435"/>
            </a:xfrm>
            <a:custGeom>
              <a:avLst/>
              <a:gdLst/>
              <a:ahLst/>
              <a:cxnLst/>
              <a:rect l="l" t="t" r="r" b="b"/>
              <a:pathLst>
                <a:path w="149860" h="178435">
                  <a:moveTo>
                    <a:pt x="0" y="178307"/>
                  </a:moveTo>
                  <a:lnTo>
                    <a:pt x="149351" y="178307"/>
                  </a:lnTo>
                  <a:lnTo>
                    <a:pt x="149351" y="0"/>
                  </a:lnTo>
                  <a:lnTo>
                    <a:pt x="0" y="0"/>
                  </a:lnTo>
                  <a:lnTo>
                    <a:pt x="0" y="1783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480815" y="4227576"/>
              <a:ext cx="151130" cy="178435"/>
            </a:xfrm>
            <a:custGeom>
              <a:avLst/>
              <a:gdLst/>
              <a:ahLst/>
              <a:cxnLst/>
              <a:rect l="l" t="t" r="r" b="b"/>
              <a:pathLst>
                <a:path w="151129" h="178435">
                  <a:moveTo>
                    <a:pt x="150875" y="0"/>
                  </a:moveTo>
                  <a:lnTo>
                    <a:pt x="0" y="0"/>
                  </a:lnTo>
                  <a:lnTo>
                    <a:pt x="0" y="178307"/>
                  </a:lnTo>
                  <a:lnTo>
                    <a:pt x="150875" y="178307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80815" y="4227576"/>
              <a:ext cx="151130" cy="178435"/>
            </a:xfrm>
            <a:custGeom>
              <a:avLst/>
              <a:gdLst/>
              <a:ahLst/>
              <a:cxnLst/>
              <a:rect l="l" t="t" r="r" b="b"/>
              <a:pathLst>
                <a:path w="151129" h="178435">
                  <a:moveTo>
                    <a:pt x="0" y="178307"/>
                  </a:moveTo>
                  <a:lnTo>
                    <a:pt x="150875" y="178307"/>
                  </a:lnTo>
                  <a:lnTo>
                    <a:pt x="150875" y="0"/>
                  </a:lnTo>
                  <a:lnTo>
                    <a:pt x="0" y="0"/>
                  </a:lnTo>
                  <a:lnTo>
                    <a:pt x="0" y="1783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/>
          <p:nvPr/>
        </p:nvSpPr>
        <p:spPr>
          <a:xfrm>
            <a:off x="5564885" y="2489961"/>
            <a:ext cx="292735" cy="50800"/>
          </a:xfrm>
          <a:custGeom>
            <a:avLst/>
            <a:gdLst/>
            <a:ahLst/>
            <a:cxnLst/>
            <a:rect l="l" t="t" r="r" b="b"/>
            <a:pathLst>
              <a:path w="292735" h="50800">
                <a:moveTo>
                  <a:pt x="79248" y="15493"/>
                </a:moveTo>
                <a:lnTo>
                  <a:pt x="0" y="15493"/>
                </a:lnTo>
                <a:lnTo>
                  <a:pt x="0" y="35305"/>
                </a:lnTo>
                <a:lnTo>
                  <a:pt x="79248" y="35305"/>
                </a:lnTo>
                <a:lnTo>
                  <a:pt x="79248" y="15493"/>
                </a:lnTo>
                <a:close/>
              </a:path>
              <a:path w="292735" h="50800">
                <a:moveTo>
                  <a:pt x="216408" y="0"/>
                </a:moveTo>
                <a:lnTo>
                  <a:pt x="216408" y="50800"/>
                </a:lnTo>
                <a:lnTo>
                  <a:pt x="262890" y="35305"/>
                </a:lnTo>
                <a:lnTo>
                  <a:pt x="217931" y="35305"/>
                </a:lnTo>
                <a:lnTo>
                  <a:pt x="217931" y="15493"/>
                </a:lnTo>
                <a:lnTo>
                  <a:pt x="262889" y="15493"/>
                </a:lnTo>
                <a:lnTo>
                  <a:pt x="216408" y="0"/>
                </a:lnTo>
                <a:close/>
              </a:path>
              <a:path w="292735" h="50800">
                <a:moveTo>
                  <a:pt x="216408" y="15493"/>
                </a:moveTo>
                <a:lnTo>
                  <a:pt x="138684" y="15493"/>
                </a:lnTo>
                <a:lnTo>
                  <a:pt x="138684" y="35305"/>
                </a:lnTo>
                <a:lnTo>
                  <a:pt x="216408" y="35305"/>
                </a:lnTo>
                <a:lnTo>
                  <a:pt x="216408" y="15493"/>
                </a:lnTo>
                <a:close/>
              </a:path>
              <a:path w="292735" h="50800">
                <a:moveTo>
                  <a:pt x="262889" y="15493"/>
                </a:moveTo>
                <a:lnTo>
                  <a:pt x="217931" y="15493"/>
                </a:lnTo>
                <a:lnTo>
                  <a:pt x="217931" y="35305"/>
                </a:lnTo>
                <a:lnTo>
                  <a:pt x="262890" y="35305"/>
                </a:lnTo>
                <a:lnTo>
                  <a:pt x="292608" y="25400"/>
                </a:lnTo>
                <a:lnTo>
                  <a:pt x="262889" y="15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 descr=""/>
          <p:cNvGrpSpPr/>
          <p:nvPr/>
        </p:nvGrpSpPr>
        <p:grpSpPr>
          <a:xfrm>
            <a:off x="5852159" y="3090672"/>
            <a:ext cx="300355" cy="184785"/>
            <a:chOff x="5852159" y="3090672"/>
            <a:chExt cx="300355" cy="184785"/>
          </a:xfrm>
        </p:grpSpPr>
        <p:sp>
          <p:nvSpPr>
            <p:cNvPr id="40" name="object 40" descr=""/>
            <p:cNvSpPr/>
            <p:nvPr/>
          </p:nvSpPr>
          <p:spPr>
            <a:xfrm>
              <a:off x="5856731" y="3095244"/>
              <a:ext cx="291465" cy="175260"/>
            </a:xfrm>
            <a:custGeom>
              <a:avLst/>
              <a:gdLst/>
              <a:ahLst/>
              <a:cxnLst/>
              <a:rect l="l" t="t" r="r" b="b"/>
              <a:pathLst>
                <a:path w="291464" h="175260">
                  <a:moveTo>
                    <a:pt x="291084" y="0"/>
                  </a:moveTo>
                  <a:lnTo>
                    <a:pt x="0" y="0"/>
                  </a:lnTo>
                  <a:lnTo>
                    <a:pt x="0" y="175260"/>
                  </a:lnTo>
                  <a:lnTo>
                    <a:pt x="291084" y="175260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856731" y="3095244"/>
              <a:ext cx="291465" cy="175260"/>
            </a:xfrm>
            <a:custGeom>
              <a:avLst/>
              <a:gdLst/>
              <a:ahLst/>
              <a:cxnLst/>
              <a:rect l="l" t="t" r="r" b="b"/>
              <a:pathLst>
                <a:path w="291464" h="175260">
                  <a:moveTo>
                    <a:pt x="0" y="175260"/>
                  </a:moveTo>
                  <a:lnTo>
                    <a:pt x="291084" y="175260"/>
                  </a:lnTo>
                  <a:lnTo>
                    <a:pt x="291084" y="0"/>
                  </a:lnTo>
                  <a:lnTo>
                    <a:pt x="0" y="0"/>
                  </a:lnTo>
                  <a:lnTo>
                    <a:pt x="0" y="1752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 descr=""/>
          <p:cNvGrpSpPr/>
          <p:nvPr/>
        </p:nvGrpSpPr>
        <p:grpSpPr>
          <a:xfrm>
            <a:off x="6147815" y="3090672"/>
            <a:ext cx="722630" cy="184785"/>
            <a:chOff x="6147815" y="3090672"/>
            <a:chExt cx="722630" cy="184785"/>
          </a:xfrm>
        </p:grpSpPr>
        <p:sp>
          <p:nvSpPr>
            <p:cNvPr id="43" name="object 43" descr=""/>
            <p:cNvSpPr/>
            <p:nvPr/>
          </p:nvSpPr>
          <p:spPr>
            <a:xfrm>
              <a:off x="6574535" y="3095244"/>
              <a:ext cx="291465" cy="175260"/>
            </a:xfrm>
            <a:custGeom>
              <a:avLst/>
              <a:gdLst/>
              <a:ahLst/>
              <a:cxnLst/>
              <a:rect l="l" t="t" r="r" b="b"/>
              <a:pathLst>
                <a:path w="291465" h="175260">
                  <a:moveTo>
                    <a:pt x="291083" y="0"/>
                  </a:moveTo>
                  <a:lnTo>
                    <a:pt x="0" y="0"/>
                  </a:lnTo>
                  <a:lnTo>
                    <a:pt x="0" y="175260"/>
                  </a:lnTo>
                  <a:lnTo>
                    <a:pt x="291083" y="175260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574535" y="3095244"/>
              <a:ext cx="291465" cy="175260"/>
            </a:xfrm>
            <a:custGeom>
              <a:avLst/>
              <a:gdLst/>
              <a:ahLst/>
              <a:cxnLst/>
              <a:rect l="l" t="t" r="r" b="b"/>
              <a:pathLst>
                <a:path w="291465" h="175260">
                  <a:moveTo>
                    <a:pt x="0" y="175260"/>
                  </a:moveTo>
                  <a:lnTo>
                    <a:pt x="291083" y="175260"/>
                  </a:lnTo>
                  <a:lnTo>
                    <a:pt x="291083" y="0"/>
                  </a:lnTo>
                  <a:lnTo>
                    <a:pt x="0" y="0"/>
                  </a:lnTo>
                  <a:lnTo>
                    <a:pt x="0" y="1752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147815" y="3159760"/>
              <a:ext cx="422275" cy="50800"/>
            </a:xfrm>
            <a:custGeom>
              <a:avLst/>
              <a:gdLst/>
              <a:ahLst/>
              <a:cxnLst/>
              <a:rect l="l" t="t" r="r" b="b"/>
              <a:pathLst>
                <a:path w="422275" h="50800">
                  <a:moveTo>
                    <a:pt x="76200" y="0"/>
                  </a:moveTo>
                  <a:lnTo>
                    <a:pt x="0" y="25400"/>
                  </a:lnTo>
                  <a:lnTo>
                    <a:pt x="76200" y="50800"/>
                  </a:lnTo>
                  <a:lnTo>
                    <a:pt x="76200" y="31750"/>
                  </a:lnTo>
                  <a:lnTo>
                    <a:pt x="63500" y="31750"/>
                  </a:lnTo>
                  <a:lnTo>
                    <a:pt x="63500" y="19050"/>
                  </a:lnTo>
                  <a:lnTo>
                    <a:pt x="76200" y="19050"/>
                  </a:lnTo>
                  <a:lnTo>
                    <a:pt x="76200" y="0"/>
                  </a:lnTo>
                  <a:close/>
                </a:path>
                <a:path w="422275" h="50800">
                  <a:moveTo>
                    <a:pt x="345948" y="0"/>
                  </a:moveTo>
                  <a:lnTo>
                    <a:pt x="345948" y="50800"/>
                  </a:lnTo>
                  <a:lnTo>
                    <a:pt x="403098" y="31750"/>
                  </a:lnTo>
                  <a:lnTo>
                    <a:pt x="358648" y="31750"/>
                  </a:lnTo>
                  <a:lnTo>
                    <a:pt x="358648" y="19050"/>
                  </a:lnTo>
                  <a:lnTo>
                    <a:pt x="403098" y="19050"/>
                  </a:lnTo>
                  <a:lnTo>
                    <a:pt x="345948" y="0"/>
                  </a:lnTo>
                  <a:close/>
                </a:path>
                <a:path w="422275" h="50800">
                  <a:moveTo>
                    <a:pt x="76200" y="19050"/>
                  </a:moveTo>
                  <a:lnTo>
                    <a:pt x="63500" y="190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19050"/>
                  </a:lnTo>
                  <a:close/>
                </a:path>
                <a:path w="422275" h="50800">
                  <a:moveTo>
                    <a:pt x="345948" y="19050"/>
                  </a:moveTo>
                  <a:lnTo>
                    <a:pt x="76200" y="19050"/>
                  </a:lnTo>
                  <a:lnTo>
                    <a:pt x="76200" y="31750"/>
                  </a:lnTo>
                  <a:lnTo>
                    <a:pt x="345948" y="31750"/>
                  </a:lnTo>
                  <a:lnTo>
                    <a:pt x="345948" y="19050"/>
                  </a:lnTo>
                  <a:close/>
                </a:path>
                <a:path w="422275" h="50800">
                  <a:moveTo>
                    <a:pt x="403098" y="19050"/>
                  </a:moveTo>
                  <a:lnTo>
                    <a:pt x="358648" y="19050"/>
                  </a:lnTo>
                  <a:lnTo>
                    <a:pt x="358648" y="31750"/>
                  </a:lnTo>
                  <a:lnTo>
                    <a:pt x="403098" y="31750"/>
                  </a:lnTo>
                  <a:lnTo>
                    <a:pt x="422148" y="25400"/>
                  </a:lnTo>
                  <a:lnTo>
                    <a:pt x="403098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 descr=""/>
          <p:cNvGrpSpPr/>
          <p:nvPr/>
        </p:nvGrpSpPr>
        <p:grpSpPr>
          <a:xfrm>
            <a:off x="5864352" y="4105655"/>
            <a:ext cx="302260" cy="182880"/>
            <a:chOff x="5864352" y="4105655"/>
            <a:chExt cx="302260" cy="182880"/>
          </a:xfrm>
        </p:grpSpPr>
        <p:sp>
          <p:nvSpPr>
            <p:cNvPr id="47" name="object 47" descr=""/>
            <p:cNvSpPr/>
            <p:nvPr/>
          </p:nvSpPr>
          <p:spPr>
            <a:xfrm>
              <a:off x="5868924" y="4110227"/>
              <a:ext cx="292735" cy="173990"/>
            </a:xfrm>
            <a:custGeom>
              <a:avLst/>
              <a:gdLst/>
              <a:ahLst/>
              <a:cxnLst/>
              <a:rect l="l" t="t" r="r" b="b"/>
              <a:pathLst>
                <a:path w="292735" h="173989">
                  <a:moveTo>
                    <a:pt x="292608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92608" y="173736"/>
                  </a:lnTo>
                  <a:lnTo>
                    <a:pt x="292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868924" y="4110227"/>
              <a:ext cx="292735" cy="173990"/>
            </a:xfrm>
            <a:custGeom>
              <a:avLst/>
              <a:gdLst/>
              <a:ahLst/>
              <a:cxnLst/>
              <a:rect l="l" t="t" r="r" b="b"/>
              <a:pathLst>
                <a:path w="292735" h="173989">
                  <a:moveTo>
                    <a:pt x="0" y="173736"/>
                  </a:moveTo>
                  <a:lnTo>
                    <a:pt x="292608" y="173736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 descr=""/>
          <p:cNvGrpSpPr/>
          <p:nvPr/>
        </p:nvGrpSpPr>
        <p:grpSpPr>
          <a:xfrm>
            <a:off x="6582156" y="4105655"/>
            <a:ext cx="300355" cy="182880"/>
            <a:chOff x="6582156" y="4105655"/>
            <a:chExt cx="300355" cy="182880"/>
          </a:xfrm>
        </p:grpSpPr>
        <p:sp>
          <p:nvSpPr>
            <p:cNvPr id="50" name="object 50" descr=""/>
            <p:cNvSpPr/>
            <p:nvPr/>
          </p:nvSpPr>
          <p:spPr>
            <a:xfrm>
              <a:off x="6586728" y="4110227"/>
              <a:ext cx="291465" cy="173990"/>
            </a:xfrm>
            <a:custGeom>
              <a:avLst/>
              <a:gdLst/>
              <a:ahLst/>
              <a:cxnLst/>
              <a:rect l="l" t="t" r="r" b="b"/>
              <a:pathLst>
                <a:path w="291465" h="173989">
                  <a:moveTo>
                    <a:pt x="291083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91083" y="173736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586728" y="4110227"/>
              <a:ext cx="291465" cy="173990"/>
            </a:xfrm>
            <a:custGeom>
              <a:avLst/>
              <a:gdLst/>
              <a:ahLst/>
              <a:cxnLst/>
              <a:rect l="l" t="t" r="r" b="b"/>
              <a:pathLst>
                <a:path w="291465" h="173989">
                  <a:moveTo>
                    <a:pt x="0" y="173736"/>
                  </a:moveTo>
                  <a:lnTo>
                    <a:pt x="291083" y="173736"/>
                  </a:lnTo>
                  <a:lnTo>
                    <a:pt x="291083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 descr=""/>
          <p:cNvGrpSpPr/>
          <p:nvPr/>
        </p:nvGrpSpPr>
        <p:grpSpPr>
          <a:xfrm>
            <a:off x="7642859" y="4105655"/>
            <a:ext cx="300355" cy="182880"/>
            <a:chOff x="7642859" y="4105655"/>
            <a:chExt cx="300355" cy="182880"/>
          </a:xfrm>
        </p:grpSpPr>
        <p:sp>
          <p:nvSpPr>
            <p:cNvPr id="53" name="object 53" descr=""/>
            <p:cNvSpPr/>
            <p:nvPr/>
          </p:nvSpPr>
          <p:spPr>
            <a:xfrm>
              <a:off x="7647431" y="4110227"/>
              <a:ext cx="291465" cy="173990"/>
            </a:xfrm>
            <a:custGeom>
              <a:avLst/>
              <a:gdLst/>
              <a:ahLst/>
              <a:cxnLst/>
              <a:rect l="l" t="t" r="r" b="b"/>
              <a:pathLst>
                <a:path w="291465" h="173989">
                  <a:moveTo>
                    <a:pt x="291083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91083" y="173736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647431" y="4110227"/>
              <a:ext cx="291465" cy="173990"/>
            </a:xfrm>
            <a:custGeom>
              <a:avLst/>
              <a:gdLst/>
              <a:ahLst/>
              <a:cxnLst/>
              <a:rect l="l" t="t" r="r" b="b"/>
              <a:pathLst>
                <a:path w="291465" h="173989">
                  <a:moveTo>
                    <a:pt x="0" y="173736"/>
                  </a:moveTo>
                  <a:lnTo>
                    <a:pt x="291083" y="173736"/>
                  </a:lnTo>
                  <a:lnTo>
                    <a:pt x="291083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/>
          <p:nvPr/>
        </p:nvSpPr>
        <p:spPr>
          <a:xfrm>
            <a:off x="6161532" y="4174744"/>
            <a:ext cx="422275" cy="50800"/>
          </a:xfrm>
          <a:custGeom>
            <a:avLst/>
            <a:gdLst/>
            <a:ahLst/>
            <a:cxnLst/>
            <a:rect l="l" t="t" r="r" b="b"/>
            <a:pathLst>
              <a:path w="422275" h="50800">
                <a:moveTo>
                  <a:pt x="76200" y="0"/>
                </a:moveTo>
                <a:lnTo>
                  <a:pt x="0" y="25399"/>
                </a:lnTo>
                <a:lnTo>
                  <a:pt x="76200" y="50799"/>
                </a:lnTo>
                <a:lnTo>
                  <a:pt x="76200" y="31749"/>
                </a:lnTo>
                <a:lnTo>
                  <a:pt x="63500" y="31749"/>
                </a:lnTo>
                <a:lnTo>
                  <a:pt x="63500" y="19049"/>
                </a:lnTo>
                <a:lnTo>
                  <a:pt x="76200" y="19049"/>
                </a:lnTo>
                <a:lnTo>
                  <a:pt x="76200" y="0"/>
                </a:lnTo>
                <a:close/>
              </a:path>
              <a:path w="422275" h="50800">
                <a:moveTo>
                  <a:pt x="345947" y="0"/>
                </a:moveTo>
                <a:lnTo>
                  <a:pt x="345947" y="50799"/>
                </a:lnTo>
                <a:lnTo>
                  <a:pt x="403097" y="31749"/>
                </a:lnTo>
                <a:lnTo>
                  <a:pt x="358647" y="31749"/>
                </a:lnTo>
                <a:lnTo>
                  <a:pt x="358647" y="19049"/>
                </a:lnTo>
                <a:lnTo>
                  <a:pt x="403097" y="19049"/>
                </a:lnTo>
                <a:lnTo>
                  <a:pt x="345947" y="0"/>
                </a:lnTo>
                <a:close/>
              </a:path>
              <a:path w="422275" h="50800">
                <a:moveTo>
                  <a:pt x="76200" y="19049"/>
                </a:moveTo>
                <a:lnTo>
                  <a:pt x="63500" y="190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19049"/>
                </a:lnTo>
                <a:close/>
              </a:path>
              <a:path w="422275" h="50800">
                <a:moveTo>
                  <a:pt x="345947" y="19049"/>
                </a:moveTo>
                <a:lnTo>
                  <a:pt x="76200" y="19049"/>
                </a:lnTo>
                <a:lnTo>
                  <a:pt x="76200" y="31749"/>
                </a:lnTo>
                <a:lnTo>
                  <a:pt x="345947" y="31749"/>
                </a:lnTo>
                <a:lnTo>
                  <a:pt x="345947" y="19049"/>
                </a:lnTo>
                <a:close/>
              </a:path>
              <a:path w="422275" h="50800">
                <a:moveTo>
                  <a:pt x="403097" y="19049"/>
                </a:moveTo>
                <a:lnTo>
                  <a:pt x="358647" y="19049"/>
                </a:lnTo>
                <a:lnTo>
                  <a:pt x="358647" y="31749"/>
                </a:lnTo>
                <a:lnTo>
                  <a:pt x="403097" y="31749"/>
                </a:lnTo>
                <a:lnTo>
                  <a:pt x="422147" y="25399"/>
                </a:lnTo>
                <a:lnTo>
                  <a:pt x="403097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7232904" y="4174744"/>
            <a:ext cx="422275" cy="50800"/>
          </a:xfrm>
          <a:custGeom>
            <a:avLst/>
            <a:gdLst/>
            <a:ahLst/>
            <a:cxnLst/>
            <a:rect l="l" t="t" r="r" b="b"/>
            <a:pathLst>
              <a:path w="422275" h="50800">
                <a:moveTo>
                  <a:pt x="76200" y="0"/>
                </a:moveTo>
                <a:lnTo>
                  <a:pt x="0" y="25399"/>
                </a:lnTo>
                <a:lnTo>
                  <a:pt x="76200" y="50799"/>
                </a:lnTo>
                <a:lnTo>
                  <a:pt x="76200" y="31749"/>
                </a:lnTo>
                <a:lnTo>
                  <a:pt x="63500" y="31749"/>
                </a:lnTo>
                <a:lnTo>
                  <a:pt x="63500" y="19049"/>
                </a:lnTo>
                <a:lnTo>
                  <a:pt x="76200" y="19049"/>
                </a:lnTo>
                <a:lnTo>
                  <a:pt x="76200" y="0"/>
                </a:lnTo>
                <a:close/>
              </a:path>
              <a:path w="422275" h="50800">
                <a:moveTo>
                  <a:pt x="345948" y="0"/>
                </a:moveTo>
                <a:lnTo>
                  <a:pt x="345948" y="50799"/>
                </a:lnTo>
                <a:lnTo>
                  <a:pt x="403098" y="31749"/>
                </a:lnTo>
                <a:lnTo>
                  <a:pt x="358648" y="31749"/>
                </a:lnTo>
                <a:lnTo>
                  <a:pt x="358648" y="19049"/>
                </a:lnTo>
                <a:lnTo>
                  <a:pt x="403098" y="19049"/>
                </a:lnTo>
                <a:lnTo>
                  <a:pt x="345948" y="0"/>
                </a:lnTo>
                <a:close/>
              </a:path>
              <a:path w="422275" h="50800">
                <a:moveTo>
                  <a:pt x="76200" y="19049"/>
                </a:moveTo>
                <a:lnTo>
                  <a:pt x="63500" y="190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19049"/>
                </a:lnTo>
                <a:close/>
              </a:path>
              <a:path w="422275" h="50800">
                <a:moveTo>
                  <a:pt x="345948" y="19049"/>
                </a:moveTo>
                <a:lnTo>
                  <a:pt x="76200" y="19049"/>
                </a:lnTo>
                <a:lnTo>
                  <a:pt x="76200" y="31749"/>
                </a:lnTo>
                <a:lnTo>
                  <a:pt x="345948" y="31749"/>
                </a:lnTo>
                <a:lnTo>
                  <a:pt x="345948" y="19049"/>
                </a:lnTo>
                <a:close/>
              </a:path>
              <a:path w="422275" h="50800">
                <a:moveTo>
                  <a:pt x="403098" y="19049"/>
                </a:moveTo>
                <a:lnTo>
                  <a:pt x="358648" y="19049"/>
                </a:lnTo>
                <a:lnTo>
                  <a:pt x="358648" y="31749"/>
                </a:lnTo>
                <a:lnTo>
                  <a:pt x="403098" y="31749"/>
                </a:lnTo>
                <a:lnTo>
                  <a:pt x="422148" y="25399"/>
                </a:lnTo>
                <a:lnTo>
                  <a:pt x="403098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5564885" y="3148329"/>
            <a:ext cx="292735" cy="50800"/>
          </a:xfrm>
          <a:custGeom>
            <a:avLst/>
            <a:gdLst/>
            <a:ahLst/>
            <a:cxnLst/>
            <a:rect l="l" t="t" r="r" b="b"/>
            <a:pathLst>
              <a:path w="292735" h="50800">
                <a:moveTo>
                  <a:pt x="79248" y="15494"/>
                </a:moveTo>
                <a:lnTo>
                  <a:pt x="0" y="15494"/>
                </a:lnTo>
                <a:lnTo>
                  <a:pt x="0" y="35306"/>
                </a:lnTo>
                <a:lnTo>
                  <a:pt x="79248" y="35306"/>
                </a:lnTo>
                <a:lnTo>
                  <a:pt x="79248" y="15494"/>
                </a:lnTo>
                <a:close/>
              </a:path>
              <a:path w="292735" h="50800">
                <a:moveTo>
                  <a:pt x="216408" y="0"/>
                </a:moveTo>
                <a:lnTo>
                  <a:pt x="216408" y="50800"/>
                </a:lnTo>
                <a:lnTo>
                  <a:pt x="262889" y="35306"/>
                </a:lnTo>
                <a:lnTo>
                  <a:pt x="217931" y="35306"/>
                </a:lnTo>
                <a:lnTo>
                  <a:pt x="217931" y="15494"/>
                </a:lnTo>
                <a:lnTo>
                  <a:pt x="262890" y="15494"/>
                </a:lnTo>
                <a:lnTo>
                  <a:pt x="216408" y="0"/>
                </a:lnTo>
                <a:close/>
              </a:path>
              <a:path w="292735" h="50800">
                <a:moveTo>
                  <a:pt x="216408" y="15494"/>
                </a:moveTo>
                <a:lnTo>
                  <a:pt x="138684" y="15494"/>
                </a:lnTo>
                <a:lnTo>
                  <a:pt x="138684" y="35306"/>
                </a:lnTo>
                <a:lnTo>
                  <a:pt x="216408" y="35306"/>
                </a:lnTo>
                <a:lnTo>
                  <a:pt x="216408" y="15494"/>
                </a:lnTo>
                <a:close/>
              </a:path>
              <a:path w="292735" h="50800">
                <a:moveTo>
                  <a:pt x="262890" y="15494"/>
                </a:moveTo>
                <a:lnTo>
                  <a:pt x="217931" y="15494"/>
                </a:lnTo>
                <a:lnTo>
                  <a:pt x="217931" y="35306"/>
                </a:lnTo>
                <a:lnTo>
                  <a:pt x="262889" y="35306"/>
                </a:lnTo>
                <a:lnTo>
                  <a:pt x="292608" y="25400"/>
                </a:lnTo>
                <a:lnTo>
                  <a:pt x="262890" y="15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5572505" y="4173982"/>
            <a:ext cx="292735" cy="50800"/>
          </a:xfrm>
          <a:custGeom>
            <a:avLst/>
            <a:gdLst/>
            <a:ahLst/>
            <a:cxnLst/>
            <a:rect l="l" t="t" r="r" b="b"/>
            <a:pathLst>
              <a:path w="292735" h="50800">
                <a:moveTo>
                  <a:pt x="79248" y="15494"/>
                </a:moveTo>
                <a:lnTo>
                  <a:pt x="0" y="15494"/>
                </a:lnTo>
                <a:lnTo>
                  <a:pt x="0" y="35306"/>
                </a:lnTo>
                <a:lnTo>
                  <a:pt x="79248" y="35306"/>
                </a:lnTo>
                <a:lnTo>
                  <a:pt x="79248" y="15494"/>
                </a:lnTo>
                <a:close/>
              </a:path>
              <a:path w="292735" h="50800">
                <a:moveTo>
                  <a:pt x="216408" y="0"/>
                </a:moveTo>
                <a:lnTo>
                  <a:pt x="216408" y="50800"/>
                </a:lnTo>
                <a:lnTo>
                  <a:pt x="262890" y="35306"/>
                </a:lnTo>
                <a:lnTo>
                  <a:pt x="217932" y="35306"/>
                </a:lnTo>
                <a:lnTo>
                  <a:pt x="217932" y="15494"/>
                </a:lnTo>
                <a:lnTo>
                  <a:pt x="262890" y="15494"/>
                </a:lnTo>
                <a:lnTo>
                  <a:pt x="216408" y="0"/>
                </a:lnTo>
                <a:close/>
              </a:path>
              <a:path w="292735" h="50800">
                <a:moveTo>
                  <a:pt x="216408" y="15494"/>
                </a:moveTo>
                <a:lnTo>
                  <a:pt x="138684" y="15494"/>
                </a:lnTo>
                <a:lnTo>
                  <a:pt x="138684" y="35306"/>
                </a:lnTo>
                <a:lnTo>
                  <a:pt x="216408" y="35306"/>
                </a:lnTo>
                <a:lnTo>
                  <a:pt x="216408" y="15494"/>
                </a:lnTo>
                <a:close/>
              </a:path>
              <a:path w="292735" h="50800">
                <a:moveTo>
                  <a:pt x="262890" y="15494"/>
                </a:moveTo>
                <a:lnTo>
                  <a:pt x="217932" y="15494"/>
                </a:lnTo>
                <a:lnTo>
                  <a:pt x="217932" y="35306"/>
                </a:lnTo>
                <a:lnTo>
                  <a:pt x="262890" y="35306"/>
                </a:lnTo>
                <a:lnTo>
                  <a:pt x="292608" y="25400"/>
                </a:lnTo>
                <a:lnTo>
                  <a:pt x="262890" y="15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8809990" y="3003549"/>
            <a:ext cx="1158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位</a:t>
            </a: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9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6344539" y="3557473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85">
                <a:solidFill>
                  <a:srgbClr val="1F517B"/>
                </a:solidFill>
                <a:latin typeface="Microsoft Sans Serif"/>
                <a:cs typeface="Microsoft Sans Serif"/>
              </a:rPr>
              <a:t>⁝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591936" y="5018659"/>
            <a:ext cx="1297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优先级位图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2" name="object 62" descr=""/>
          <p:cNvSpPr/>
          <p:nvPr/>
        </p:nvSpPr>
        <p:spPr>
          <a:xfrm>
            <a:off x="3871721" y="1751838"/>
            <a:ext cx="0" cy="184785"/>
          </a:xfrm>
          <a:custGeom>
            <a:avLst/>
            <a:gdLst/>
            <a:ahLst/>
            <a:cxnLst/>
            <a:rect l="l" t="t" r="r" b="b"/>
            <a:pathLst>
              <a:path w="0"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63" name="object 63" descr=""/>
          <p:cNvGrpSpPr/>
          <p:nvPr/>
        </p:nvGrpSpPr>
        <p:grpSpPr>
          <a:xfrm>
            <a:off x="3796284" y="2407920"/>
            <a:ext cx="175260" cy="184785"/>
            <a:chOff x="3796284" y="2407920"/>
            <a:chExt cx="175260" cy="184785"/>
          </a:xfrm>
        </p:grpSpPr>
        <p:sp>
          <p:nvSpPr>
            <p:cNvPr id="64" name="object 64" descr=""/>
            <p:cNvSpPr/>
            <p:nvPr/>
          </p:nvSpPr>
          <p:spPr>
            <a:xfrm>
              <a:off x="3800856" y="2412492"/>
              <a:ext cx="166370" cy="175260"/>
            </a:xfrm>
            <a:custGeom>
              <a:avLst/>
              <a:gdLst/>
              <a:ahLst/>
              <a:cxnLst/>
              <a:rect l="l" t="t" r="r" b="b"/>
              <a:pathLst>
                <a:path w="166370" h="175260">
                  <a:moveTo>
                    <a:pt x="166115" y="0"/>
                  </a:moveTo>
                  <a:lnTo>
                    <a:pt x="0" y="0"/>
                  </a:lnTo>
                  <a:lnTo>
                    <a:pt x="0" y="175260"/>
                  </a:lnTo>
                  <a:lnTo>
                    <a:pt x="166115" y="175260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800856" y="2412492"/>
              <a:ext cx="166370" cy="175260"/>
            </a:xfrm>
            <a:custGeom>
              <a:avLst/>
              <a:gdLst/>
              <a:ahLst/>
              <a:cxnLst/>
              <a:rect l="l" t="t" r="r" b="b"/>
              <a:pathLst>
                <a:path w="166370" h="175260">
                  <a:moveTo>
                    <a:pt x="0" y="175260"/>
                  </a:moveTo>
                  <a:lnTo>
                    <a:pt x="166115" y="175260"/>
                  </a:lnTo>
                  <a:lnTo>
                    <a:pt x="166115" y="0"/>
                  </a:lnTo>
                  <a:lnTo>
                    <a:pt x="0" y="0"/>
                  </a:lnTo>
                  <a:lnTo>
                    <a:pt x="0" y="1752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" name="object 66" descr=""/>
          <p:cNvGrpSpPr/>
          <p:nvPr/>
        </p:nvGrpSpPr>
        <p:grpSpPr>
          <a:xfrm>
            <a:off x="4616196" y="4026408"/>
            <a:ext cx="160020" cy="192405"/>
            <a:chOff x="4616196" y="4026408"/>
            <a:chExt cx="160020" cy="192405"/>
          </a:xfrm>
        </p:grpSpPr>
        <p:sp>
          <p:nvSpPr>
            <p:cNvPr id="67" name="object 67" descr=""/>
            <p:cNvSpPr/>
            <p:nvPr/>
          </p:nvSpPr>
          <p:spPr>
            <a:xfrm>
              <a:off x="4620768" y="4030980"/>
              <a:ext cx="151130" cy="182880"/>
            </a:xfrm>
            <a:custGeom>
              <a:avLst/>
              <a:gdLst/>
              <a:ahLst/>
              <a:cxnLst/>
              <a:rect l="l" t="t" r="r" b="b"/>
              <a:pathLst>
                <a:path w="151129" h="182879">
                  <a:moveTo>
                    <a:pt x="150875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50875" y="182880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620768" y="4030980"/>
              <a:ext cx="151130" cy="182880"/>
            </a:xfrm>
            <a:custGeom>
              <a:avLst/>
              <a:gdLst/>
              <a:ahLst/>
              <a:cxnLst/>
              <a:rect l="l" t="t" r="r" b="b"/>
              <a:pathLst>
                <a:path w="151129" h="182879">
                  <a:moveTo>
                    <a:pt x="0" y="182880"/>
                  </a:moveTo>
                  <a:lnTo>
                    <a:pt x="150875" y="182880"/>
                  </a:lnTo>
                  <a:lnTo>
                    <a:pt x="150875" y="0"/>
                  </a:lnTo>
                  <a:lnTo>
                    <a:pt x="0" y="0"/>
                  </a:lnTo>
                  <a:lnTo>
                    <a:pt x="0" y="1828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" name="object 69" descr=""/>
          <p:cNvGrpSpPr/>
          <p:nvPr/>
        </p:nvGrpSpPr>
        <p:grpSpPr>
          <a:xfrm>
            <a:off x="4270247" y="2415539"/>
            <a:ext cx="160020" cy="190500"/>
            <a:chOff x="4270247" y="2415539"/>
            <a:chExt cx="160020" cy="190500"/>
          </a:xfrm>
        </p:grpSpPr>
        <p:sp>
          <p:nvSpPr>
            <p:cNvPr id="70" name="object 70" descr=""/>
            <p:cNvSpPr/>
            <p:nvPr/>
          </p:nvSpPr>
          <p:spPr>
            <a:xfrm>
              <a:off x="4274819" y="2420111"/>
              <a:ext cx="151130" cy="181610"/>
            </a:xfrm>
            <a:custGeom>
              <a:avLst/>
              <a:gdLst/>
              <a:ahLst/>
              <a:cxnLst/>
              <a:rect l="l" t="t" r="r" b="b"/>
              <a:pathLst>
                <a:path w="151129" h="181610">
                  <a:moveTo>
                    <a:pt x="150875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150875" y="181355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274819" y="2420111"/>
              <a:ext cx="151130" cy="181610"/>
            </a:xfrm>
            <a:custGeom>
              <a:avLst/>
              <a:gdLst/>
              <a:ahLst/>
              <a:cxnLst/>
              <a:rect l="l" t="t" r="r" b="b"/>
              <a:pathLst>
                <a:path w="151129" h="181610">
                  <a:moveTo>
                    <a:pt x="0" y="181355"/>
                  </a:moveTo>
                  <a:lnTo>
                    <a:pt x="150875" y="181355"/>
                  </a:lnTo>
                  <a:lnTo>
                    <a:pt x="150875" y="0"/>
                  </a:lnTo>
                  <a:lnTo>
                    <a:pt x="0" y="0"/>
                  </a:lnTo>
                  <a:lnTo>
                    <a:pt x="0" y="1813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 descr=""/>
          <p:cNvGrpSpPr/>
          <p:nvPr/>
        </p:nvGrpSpPr>
        <p:grpSpPr>
          <a:xfrm>
            <a:off x="2836164" y="2819400"/>
            <a:ext cx="187960" cy="227329"/>
            <a:chOff x="2836164" y="2819400"/>
            <a:chExt cx="187960" cy="227329"/>
          </a:xfrm>
        </p:grpSpPr>
        <p:sp>
          <p:nvSpPr>
            <p:cNvPr id="73" name="object 73" descr=""/>
            <p:cNvSpPr/>
            <p:nvPr/>
          </p:nvSpPr>
          <p:spPr>
            <a:xfrm>
              <a:off x="2840736" y="2823972"/>
              <a:ext cx="178435" cy="218440"/>
            </a:xfrm>
            <a:custGeom>
              <a:avLst/>
              <a:gdLst/>
              <a:ahLst/>
              <a:cxnLst/>
              <a:rect l="l" t="t" r="r" b="b"/>
              <a:pathLst>
                <a:path w="178435" h="218439">
                  <a:moveTo>
                    <a:pt x="178307" y="0"/>
                  </a:moveTo>
                  <a:lnTo>
                    <a:pt x="0" y="0"/>
                  </a:lnTo>
                  <a:lnTo>
                    <a:pt x="0" y="217932"/>
                  </a:lnTo>
                  <a:lnTo>
                    <a:pt x="178307" y="217932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2840736" y="2823972"/>
              <a:ext cx="178435" cy="218440"/>
            </a:xfrm>
            <a:custGeom>
              <a:avLst/>
              <a:gdLst/>
              <a:ahLst/>
              <a:cxnLst/>
              <a:rect l="l" t="t" r="r" b="b"/>
              <a:pathLst>
                <a:path w="178435" h="218439">
                  <a:moveTo>
                    <a:pt x="0" y="217932"/>
                  </a:moveTo>
                  <a:lnTo>
                    <a:pt x="178307" y="217932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2179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 descr=""/>
          <p:cNvGrpSpPr/>
          <p:nvPr/>
        </p:nvGrpSpPr>
        <p:grpSpPr>
          <a:xfrm>
            <a:off x="3150107" y="2820923"/>
            <a:ext cx="165100" cy="204470"/>
            <a:chOff x="3150107" y="2820923"/>
            <a:chExt cx="165100" cy="204470"/>
          </a:xfrm>
        </p:grpSpPr>
        <p:sp>
          <p:nvSpPr>
            <p:cNvPr id="76" name="object 76" descr=""/>
            <p:cNvSpPr/>
            <p:nvPr/>
          </p:nvSpPr>
          <p:spPr>
            <a:xfrm>
              <a:off x="3154679" y="2825495"/>
              <a:ext cx="155575" cy="195580"/>
            </a:xfrm>
            <a:custGeom>
              <a:avLst/>
              <a:gdLst/>
              <a:ahLst/>
              <a:cxnLst/>
              <a:rect l="l" t="t" r="r" b="b"/>
              <a:pathLst>
                <a:path w="155575" h="195580">
                  <a:moveTo>
                    <a:pt x="155447" y="0"/>
                  </a:moveTo>
                  <a:lnTo>
                    <a:pt x="0" y="0"/>
                  </a:lnTo>
                  <a:lnTo>
                    <a:pt x="0" y="195072"/>
                  </a:lnTo>
                  <a:lnTo>
                    <a:pt x="155447" y="195072"/>
                  </a:lnTo>
                  <a:lnTo>
                    <a:pt x="155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154679" y="2825495"/>
              <a:ext cx="155575" cy="195580"/>
            </a:xfrm>
            <a:custGeom>
              <a:avLst/>
              <a:gdLst/>
              <a:ahLst/>
              <a:cxnLst/>
              <a:rect l="l" t="t" r="r" b="b"/>
              <a:pathLst>
                <a:path w="155575" h="195580">
                  <a:moveTo>
                    <a:pt x="0" y="195072"/>
                  </a:moveTo>
                  <a:lnTo>
                    <a:pt x="155447" y="195072"/>
                  </a:lnTo>
                  <a:lnTo>
                    <a:pt x="155447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2887217" y="2116073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r>
              <a:rPr dirty="0" sz="1600" spc="45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6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2655189" y="2330348"/>
            <a:ext cx="144780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2655189" y="4135628"/>
            <a:ext cx="1447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3781805" y="1915413"/>
            <a:ext cx="7080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2125" algn="l"/>
              </a:tabLst>
            </a:pP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位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位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3842765" y="2159254"/>
            <a:ext cx="6242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2125" algn="l"/>
              </a:tabLst>
            </a:pP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6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4942459" y="1913331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位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4942459" y="2157729"/>
            <a:ext cx="263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6967473" y="2349499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705">
                <a:solidFill>
                  <a:srgbClr val="1F517B"/>
                </a:solidFill>
                <a:latin typeface="Microsoft Sans Serif"/>
                <a:cs typeface="Microsoft Sans Serif"/>
              </a:rPr>
              <a:t>L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7015098" y="4034154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705">
                <a:solidFill>
                  <a:srgbClr val="1F517B"/>
                </a:solidFill>
                <a:latin typeface="Microsoft Sans Serif"/>
                <a:cs typeface="Microsoft Sans Serif"/>
              </a:rPr>
              <a:t>L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8796019" y="2379725"/>
            <a:ext cx="1158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位</a:t>
            </a: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6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8603742" y="4048505"/>
            <a:ext cx="1395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位</a:t>
            </a: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130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3127629" y="4684522"/>
            <a:ext cx="584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位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130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0" name="object 90" descr=""/>
          <p:cNvSpPr/>
          <p:nvPr/>
        </p:nvSpPr>
        <p:spPr>
          <a:xfrm>
            <a:off x="3357117" y="4426458"/>
            <a:ext cx="50800" cy="276225"/>
          </a:xfrm>
          <a:custGeom>
            <a:avLst/>
            <a:gdLst/>
            <a:ahLst/>
            <a:cxnLst/>
            <a:rect l="l" t="t" r="r" b="b"/>
            <a:pathLst>
              <a:path w="50800" h="276225">
                <a:moveTo>
                  <a:pt x="35306" y="63500"/>
                </a:moveTo>
                <a:lnTo>
                  <a:pt x="15494" y="63500"/>
                </a:lnTo>
                <a:lnTo>
                  <a:pt x="15494" y="275844"/>
                </a:lnTo>
                <a:lnTo>
                  <a:pt x="35306" y="275844"/>
                </a:lnTo>
                <a:lnTo>
                  <a:pt x="35306" y="63500"/>
                </a:lnTo>
                <a:close/>
              </a:path>
              <a:path w="50800" h="276225">
                <a:moveTo>
                  <a:pt x="25400" y="0"/>
                </a:moveTo>
                <a:lnTo>
                  <a:pt x="0" y="76200"/>
                </a:lnTo>
                <a:lnTo>
                  <a:pt x="15494" y="76200"/>
                </a:lnTo>
                <a:lnTo>
                  <a:pt x="15494" y="63500"/>
                </a:lnTo>
                <a:lnTo>
                  <a:pt x="46566" y="63500"/>
                </a:lnTo>
                <a:lnTo>
                  <a:pt x="25400" y="0"/>
                </a:lnTo>
                <a:close/>
              </a:path>
              <a:path w="50800" h="276225">
                <a:moveTo>
                  <a:pt x="46566" y="63500"/>
                </a:moveTo>
                <a:lnTo>
                  <a:pt x="35306" y="63500"/>
                </a:lnTo>
                <a:lnTo>
                  <a:pt x="35306" y="76200"/>
                </a:lnTo>
                <a:lnTo>
                  <a:pt x="50800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2192" y="1209243"/>
            <a:ext cx="10191750" cy="39770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1F517B"/>
                </a:solidFill>
                <a:latin typeface="微软雅黑"/>
                <a:cs typeface="微软雅黑"/>
              </a:rPr>
              <a:t>⑤ 优先级位图的处理</a:t>
            </a:r>
            <a:endParaRPr sz="2400">
              <a:latin typeface="微软雅黑"/>
              <a:cs typeface="微软雅黑"/>
            </a:endParaRPr>
          </a:p>
          <a:p>
            <a:pPr marL="926465" indent="-341630">
              <a:lnSpc>
                <a:spcPct val="100000"/>
              </a:lnSpc>
              <a:spcBef>
                <a:spcPts val="2020"/>
              </a:spcBef>
              <a:buSzPct val="93750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初始时，位图中所有位被置为</a:t>
            </a:r>
            <a:r>
              <a:rPr dirty="0" sz="2400" spc="-25">
                <a:solidFill>
                  <a:srgbClr val="1F517B"/>
                </a:solidFill>
                <a:latin typeface="微软雅黑"/>
                <a:cs typeface="微软雅黑"/>
              </a:rPr>
              <a:t>0；</a:t>
            </a:r>
            <a:endParaRPr sz="2400">
              <a:latin typeface="微软雅黑"/>
              <a:cs typeface="微软雅黑"/>
            </a:endParaRPr>
          </a:p>
          <a:p>
            <a:pPr marL="926465" indent="-341630">
              <a:lnSpc>
                <a:spcPct val="100000"/>
              </a:lnSpc>
              <a:spcBef>
                <a:spcPts val="2014"/>
              </a:spcBef>
              <a:buSzPct val="93750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当一个具有某个特定优先级的进程就绪时，位图中相应位被置为</a:t>
            </a:r>
            <a:r>
              <a:rPr dirty="0" sz="2400" spc="-25">
                <a:solidFill>
                  <a:srgbClr val="1F517B"/>
                </a:solidFill>
                <a:latin typeface="微软雅黑"/>
                <a:cs typeface="微软雅黑"/>
              </a:rPr>
              <a:t>1；</a:t>
            </a:r>
            <a:endParaRPr sz="2400">
              <a:latin typeface="微软雅黑"/>
              <a:cs typeface="微软雅黑"/>
            </a:endParaRPr>
          </a:p>
          <a:p>
            <a:pPr marL="926465" marR="7620" indent="-341630">
              <a:lnSpc>
                <a:spcPct val="150000"/>
              </a:lnSpc>
              <a:spcBef>
                <a:spcPts val="580"/>
              </a:spcBef>
              <a:buSzPct val="93750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调度时，查找系统中优先级最高的进程，就转化为查找位图中取值为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的第一个位。</a:t>
            </a:r>
            <a:endParaRPr sz="2400">
              <a:latin typeface="微软雅黑"/>
              <a:cs typeface="微软雅黑"/>
            </a:endParaRPr>
          </a:p>
          <a:p>
            <a:pPr marL="926465" marR="5080" indent="-341630">
              <a:lnSpc>
                <a:spcPct val="150000"/>
              </a:lnSpc>
              <a:spcBef>
                <a:spcPts val="575"/>
              </a:spcBef>
              <a:buSzPct val="93750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由于优先级个数是常量，所以查找时间恒定，不受系统中可执行进程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数目的影响，使Linux系统的进程调度算法具有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O(1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) 的算法复杂度。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125220"/>
          </a:xfrm>
          <a:custGeom>
            <a:avLst/>
            <a:gdLst/>
            <a:ahLst/>
            <a:cxnLst/>
            <a:rect l="l" t="t" r="r" b="b"/>
            <a:pathLst>
              <a:path w="12192000" h="1125220">
                <a:moveTo>
                  <a:pt x="0" y="0"/>
                </a:moveTo>
                <a:lnTo>
                  <a:pt x="0" y="1124712"/>
                </a:lnTo>
                <a:lnTo>
                  <a:pt x="12191999" y="112471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41654" y="1478407"/>
            <a:ext cx="9813290" cy="4232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微软雅黑"/>
                <a:cs typeface="微软雅黑"/>
              </a:rPr>
              <a:t>一、处理机的多级调度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dirty="0" sz="2400" spc="-10">
                <a:latin typeface="微软雅黑"/>
                <a:cs typeface="微软雅黑"/>
              </a:rPr>
              <a:t>二、作业调度</a:t>
            </a:r>
            <a:endParaRPr sz="2400">
              <a:latin typeface="微软雅黑"/>
              <a:cs typeface="微软雅黑"/>
            </a:endParaRPr>
          </a:p>
          <a:p>
            <a:pPr marL="1265555" indent="-339090">
              <a:lnSpc>
                <a:spcPct val="100000"/>
              </a:lnSpc>
              <a:spcBef>
                <a:spcPts val="2310"/>
              </a:spcBef>
              <a:buFont typeface="Arial"/>
              <a:buAutoNum type="arabicPeriod"/>
              <a:tabLst>
                <a:tab pos="1266190" algn="l"/>
              </a:tabLst>
            </a:pPr>
            <a:r>
              <a:rPr dirty="0" sz="2400" spc="-10">
                <a:latin typeface="微软雅黑"/>
                <a:cs typeface="微软雅黑"/>
              </a:rPr>
              <a:t>作业的四种状态</a:t>
            </a:r>
            <a:endParaRPr sz="2400">
              <a:latin typeface="微软雅黑"/>
              <a:cs typeface="微软雅黑"/>
            </a:endParaRPr>
          </a:p>
          <a:p>
            <a:pPr marL="1265555" indent="-339090">
              <a:lnSpc>
                <a:spcPct val="100000"/>
              </a:lnSpc>
              <a:spcBef>
                <a:spcPts val="2300"/>
              </a:spcBef>
              <a:buFont typeface="Arial"/>
              <a:buAutoNum type="arabicPeriod"/>
              <a:tabLst>
                <a:tab pos="1266190" algn="l"/>
              </a:tabLst>
            </a:pPr>
            <a:r>
              <a:rPr dirty="0" sz="2400" spc="-20">
                <a:latin typeface="微软雅黑"/>
                <a:cs typeface="微软雅黑"/>
              </a:rPr>
              <a:t>作业控制块</a:t>
            </a:r>
            <a:endParaRPr sz="2400">
              <a:latin typeface="微软雅黑"/>
              <a:cs typeface="微软雅黑"/>
            </a:endParaRPr>
          </a:p>
          <a:p>
            <a:pPr marL="1265555" indent="-339090">
              <a:lnSpc>
                <a:spcPct val="100000"/>
              </a:lnSpc>
              <a:spcBef>
                <a:spcPts val="2310"/>
              </a:spcBef>
              <a:buFont typeface="Arial"/>
              <a:buAutoNum type="arabicPeriod"/>
              <a:tabLst>
                <a:tab pos="1266190" algn="l"/>
              </a:tabLst>
            </a:pPr>
            <a:r>
              <a:rPr dirty="0" sz="2400" spc="-5">
                <a:latin typeface="微软雅黑"/>
                <a:cs typeface="微软雅黑"/>
              </a:rPr>
              <a:t>周转时间、带权周转时间：定义、物理意义</a:t>
            </a:r>
            <a:endParaRPr sz="2400">
              <a:latin typeface="微软雅黑"/>
              <a:cs typeface="微软雅黑"/>
            </a:endParaRPr>
          </a:p>
          <a:p>
            <a:pPr marL="1265555" indent="-339090">
              <a:lnSpc>
                <a:spcPct val="100000"/>
              </a:lnSpc>
              <a:spcBef>
                <a:spcPts val="2305"/>
              </a:spcBef>
              <a:buFont typeface="Arial"/>
              <a:buAutoNum type="arabicPeriod"/>
              <a:tabLst>
                <a:tab pos="1266190" algn="l"/>
              </a:tabLst>
            </a:pPr>
            <a:r>
              <a:rPr dirty="0" sz="2400" spc="-10" b="1">
                <a:latin typeface="微软雅黑"/>
                <a:cs typeface="微软雅黑"/>
              </a:rPr>
              <a:t>常用的作业调度算法</a:t>
            </a:r>
            <a:r>
              <a:rPr dirty="0" sz="2400" spc="-15">
                <a:latin typeface="微软雅黑"/>
                <a:cs typeface="微软雅黑"/>
              </a:rPr>
              <a:t>：对一批作业，若采用不同的调度算法，能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latin typeface="微软雅黑"/>
                <a:cs typeface="微软雅黑"/>
              </a:rPr>
              <a:t>分析、计算调度性能的好坏。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6239" y="301828"/>
            <a:ext cx="25209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>
                <a:solidFill>
                  <a:srgbClr val="FFFFFF"/>
                </a:solidFill>
              </a:rPr>
              <a:t>第6</a:t>
            </a:r>
            <a:r>
              <a:rPr dirty="0" sz="4000" spc="-25">
                <a:solidFill>
                  <a:srgbClr val="FFFFFF"/>
                </a:solidFill>
              </a:rPr>
              <a:t>章 小</a:t>
            </a:r>
            <a:r>
              <a:rPr dirty="0" sz="4000" spc="-50">
                <a:solidFill>
                  <a:srgbClr val="FFFFFF"/>
                </a:solidFill>
              </a:rPr>
              <a:t>结</a:t>
            </a:r>
            <a:endParaRPr sz="4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125220"/>
          </a:xfrm>
          <a:custGeom>
            <a:avLst/>
            <a:gdLst/>
            <a:ahLst/>
            <a:cxnLst/>
            <a:rect l="l" t="t" r="r" b="b"/>
            <a:pathLst>
              <a:path w="12192000" h="1125220">
                <a:moveTo>
                  <a:pt x="0" y="0"/>
                </a:moveTo>
                <a:lnTo>
                  <a:pt x="0" y="1124712"/>
                </a:lnTo>
                <a:lnTo>
                  <a:pt x="12191999" y="112471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83081" y="1511553"/>
            <a:ext cx="9724390" cy="4232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微软雅黑"/>
                <a:cs typeface="微软雅黑"/>
              </a:rPr>
              <a:t>三、进程调度</a:t>
            </a:r>
            <a:endParaRPr sz="2400">
              <a:latin typeface="微软雅黑"/>
              <a:cs typeface="微软雅黑"/>
            </a:endParaRPr>
          </a:p>
          <a:p>
            <a:pPr marL="1265555" indent="-339090">
              <a:lnSpc>
                <a:spcPct val="100000"/>
              </a:lnSpc>
              <a:spcBef>
                <a:spcPts val="2305"/>
              </a:spcBef>
              <a:buFont typeface="Arial"/>
              <a:buAutoNum type="arabicPeriod"/>
              <a:tabLst>
                <a:tab pos="1266190" algn="l"/>
              </a:tabLst>
            </a:pPr>
            <a:r>
              <a:rPr dirty="0" sz="2400">
                <a:latin typeface="微软雅黑"/>
                <a:cs typeface="微软雅黑"/>
              </a:rPr>
              <a:t>调度方式：</a:t>
            </a:r>
            <a:r>
              <a:rPr dirty="0" sz="2400" spc="-5" b="1">
                <a:latin typeface="微软雅黑"/>
                <a:cs typeface="微软雅黑"/>
              </a:rPr>
              <a:t>非剥夺方式、剥夺方式</a:t>
            </a:r>
            <a:endParaRPr sz="2400">
              <a:latin typeface="微软雅黑"/>
              <a:cs typeface="微软雅黑"/>
            </a:endParaRPr>
          </a:p>
          <a:p>
            <a:pPr marL="1265555" indent="-339090">
              <a:lnSpc>
                <a:spcPct val="100000"/>
              </a:lnSpc>
              <a:spcBef>
                <a:spcPts val="2305"/>
              </a:spcBef>
              <a:buFont typeface="Arial"/>
              <a:buAutoNum type="arabicPeriod"/>
              <a:tabLst>
                <a:tab pos="1266190" algn="l"/>
              </a:tabLst>
            </a:pPr>
            <a:r>
              <a:rPr dirty="0" sz="2400" spc="-5">
                <a:latin typeface="微软雅黑"/>
                <a:cs typeface="微软雅黑"/>
              </a:rPr>
              <a:t>常用的进程调度算法：</a:t>
            </a:r>
            <a:endParaRPr sz="2400">
              <a:latin typeface="微软雅黑"/>
              <a:cs typeface="微软雅黑"/>
            </a:endParaRPr>
          </a:p>
          <a:p>
            <a:pPr marL="1841500">
              <a:lnSpc>
                <a:spcPct val="100000"/>
              </a:lnSpc>
              <a:spcBef>
                <a:spcPts val="2305"/>
              </a:spcBef>
            </a:pPr>
            <a:r>
              <a:rPr dirty="0" sz="2400" spc="-5" b="1">
                <a:latin typeface="微软雅黑"/>
                <a:cs typeface="微软雅黑"/>
              </a:rPr>
              <a:t>优先数调度、循环轮转调度</a:t>
            </a:r>
            <a:endParaRPr sz="2400">
              <a:latin typeface="微软雅黑"/>
              <a:cs typeface="微软雅黑"/>
            </a:endParaRPr>
          </a:p>
          <a:p>
            <a:pPr marL="1265555" indent="-339090">
              <a:lnSpc>
                <a:spcPct val="100000"/>
              </a:lnSpc>
              <a:spcBef>
                <a:spcPts val="2305"/>
              </a:spcBef>
              <a:buFont typeface="Arial"/>
              <a:buAutoNum type="arabicPeriod" startAt="3"/>
              <a:tabLst>
                <a:tab pos="1266190" algn="l"/>
              </a:tabLst>
            </a:pPr>
            <a:r>
              <a:rPr dirty="0" sz="2400" spc="-5">
                <a:latin typeface="微软雅黑"/>
                <a:cs typeface="微软雅黑"/>
              </a:rPr>
              <a:t>调度用的进程状态变迁图</a:t>
            </a:r>
            <a:endParaRPr sz="2400">
              <a:latin typeface="微软雅黑"/>
              <a:cs typeface="微软雅黑"/>
            </a:endParaRPr>
          </a:p>
          <a:p>
            <a:pPr marL="870585" marR="5080">
              <a:lnSpc>
                <a:spcPct val="150000"/>
              </a:lnSpc>
              <a:spcBef>
                <a:spcPts val="865"/>
              </a:spcBef>
            </a:pPr>
            <a:r>
              <a:rPr dirty="0" sz="2400" spc="-5">
                <a:latin typeface="微软雅黑"/>
                <a:cs typeface="微软雅黑"/>
              </a:rPr>
              <a:t>通过调度用的进程状态变迁图，能分析系统采用的调度策略，调度</a:t>
            </a:r>
            <a:r>
              <a:rPr dirty="0" sz="2400" spc="-5">
                <a:latin typeface="微软雅黑"/>
                <a:cs typeface="微软雅黑"/>
              </a:rPr>
              <a:t>性能的好坏，能分析因果变迁及条件。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6239" y="301828"/>
            <a:ext cx="40430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>
                <a:solidFill>
                  <a:srgbClr val="FFFFFF"/>
                </a:solidFill>
              </a:rPr>
              <a:t>第6</a:t>
            </a:r>
            <a:r>
              <a:rPr dirty="0" sz="4000" spc="-25">
                <a:solidFill>
                  <a:srgbClr val="FFFFFF"/>
                </a:solidFill>
              </a:rPr>
              <a:t>章 小</a:t>
            </a:r>
            <a:r>
              <a:rPr dirty="0" sz="4000" spc="-45">
                <a:solidFill>
                  <a:srgbClr val="FFFFFF"/>
                </a:solidFill>
              </a:rPr>
              <a:t>结</a:t>
            </a:r>
            <a:r>
              <a:rPr dirty="0" sz="4000" spc="-45">
                <a:solidFill>
                  <a:srgbClr val="FFFFFF"/>
                </a:solidFill>
              </a:rPr>
              <a:t>（</a:t>
            </a:r>
            <a:r>
              <a:rPr dirty="0" sz="4000" spc="-45">
                <a:solidFill>
                  <a:srgbClr val="FFFFFF"/>
                </a:solidFill>
              </a:rPr>
              <a:t>续</a:t>
            </a:r>
            <a:r>
              <a:rPr dirty="0" sz="4000" spc="-50">
                <a:solidFill>
                  <a:srgbClr val="FFFFFF"/>
                </a:solidFill>
              </a:rPr>
              <a:t>）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739640" y="2398776"/>
            <a:ext cx="2692400" cy="1119505"/>
            <a:chOff x="4739640" y="2398776"/>
            <a:chExt cx="2692400" cy="11195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9640" y="2398776"/>
              <a:ext cx="1677162" cy="111937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4624" y="2398776"/>
              <a:ext cx="1677162" cy="111937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2661" y="2530805"/>
            <a:ext cx="20561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>
                <a:solidFill>
                  <a:srgbClr val="663300"/>
                </a:solidFill>
              </a:rPr>
              <a:t>作</a:t>
            </a:r>
            <a:r>
              <a:rPr dirty="0" sz="4000" spc="-45">
                <a:solidFill>
                  <a:srgbClr val="663300"/>
                </a:solidFill>
              </a:rPr>
              <a:t>业</a:t>
            </a:r>
            <a:r>
              <a:rPr dirty="0" sz="4000" spc="-45">
                <a:solidFill>
                  <a:srgbClr val="663300"/>
                </a:solidFill>
              </a:rPr>
              <a:t>调</a:t>
            </a:r>
            <a:r>
              <a:rPr dirty="0" sz="4000" spc="-50">
                <a:solidFill>
                  <a:srgbClr val="663300"/>
                </a:solidFill>
              </a:rPr>
              <a:t>度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43939" y="435863"/>
            <a:ext cx="2884170" cy="1009650"/>
            <a:chOff x="1043939" y="435863"/>
            <a:chExt cx="2884170" cy="10096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939" y="435863"/>
              <a:ext cx="1512570" cy="10096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8339" y="435863"/>
              <a:ext cx="1969769" cy="10096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4703" y="552145"/>
            <a:ext cx="23120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作业的状态</a:t>
            </a:r>
            <a:endParaRPr sz="3600"/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3436" y="1019555"/>
            <a:ext cx="8601456" cy="471678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654800" y="1915490"/>
            <a:ext cx="635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solidFill>
                  <a:srgbClr val="FFFFFF"/>
                </a:solidFill>
                <a:latin typeface="微软雅黑"/>
                <a:cs typeface="微软雅黑"/>
              </a:rPr>
              <a:t>运行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60594" y="3752215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微软雅黑"/>
                <a:cs typeface="微软雅黑"/>
              </a:rPr>
              <a:t>就绪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275191" y="1260424"/>
            <a:ext cx="635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solidFill>
                  <a:srgbClr val="C00000"/>
                </a:solidFill>
                <a:latin typeface="微软雅黑"/>
                <a:cs typeface="微软雅黑"/>
              </a:rPr>
              <a:t>完成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993126" y="3709542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微软雅黑"/>
                <a:cs typeface="微软雅黑"/>
              </a:rPr>
              <a:t>等待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11728" y="2813380"/>
            <a:ext cx="635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solidFill>
                  <a:srgbClr val="C00000"/>
                </a:solidFill>
                <a:latin typeface="微软雅黑"/>
                <a:cs typeface="微软雅黑"/>
              </a:rPr>
              <a:t>后备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857501" y="2813380"/>
            <a:ext cx="635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solidFill>
                  <a:srgbClr val="C00000"/>
                </a:solidFill>
                <a:latin typeface="微软雅黑"/>
                <a:cs typeface="微软雅黑"/>
              </a:rPr>
              <a:t>提交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394328" y="4070350"/>
            <a:ext cx="635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1F517B"/>
                </a:solidFill>
                <a:latin typeface="微软雅黑"/>
                <a:cs typeface="微软雅黑"/>
              </a:rPr>
              <a:t>作业</a:t>
            </a:r>
            <a:r>
              <a:rPr dirty="0" sz="2400" spc="-25">
                <a:solidFill>
                  <a:srgbClr val="1F517B"/>
                </a:solidFill>
                <a:latin typeface="微软雅黑"/>
                <a:cs typeface="微软雅黑"/>
              </a:rPr>
              <a:t>调度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83638" y="3964051"/>
            <a:ext cx="635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1F517B"/>
                </a:solidFill>
                <a:latin typeface="微软雅黑"/>
                <a:cs typeface="微软雅黑"/>
              </a:rPr>
              <a:t>作业</a:t>
            </a:r>
            <a:r>
              <a:rPr dirty="0" sz="2400" spc="-25">
                <a:solidFill>
                  <a:srgbClr val="1F517B"/>
                </a:solidFill>
                <a:latin typeface="微软雅黑"/>
                <a:cs typeface="微软雅黑"/>
              </a:rPr>
              <a:t>录入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578600" y="4899405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C00000"/>
                </a:solidFill>
                <a:latin typeface="微软雅黑"/>
                <a:cs typeface="微软雅黑"/>
              </a:rPr>
              <a:t>执行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pc="-30"/>
              <a:t>作</a:t>
            </a:r>
            <a:r>
              <a:rPr dirty="0" spc="-30"/>
              <a:t>业</a:t>
            </a:r>
            <a:r>
              <a:rPr dirty="0" spc="-50"/>
              <a:t>名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pc="-35"/>
              <a:t>资</a:t>
            </a:r>
            <a:r>
              <a:rPr dirty="0" spc="-35"/>
              <a:t>源</a:t>
            </a:r>
            <a:r>
              <a:rPr dirty="0" spc="-35"/>
              <a:t>要</a:t>
            </a:r>
            <a:r>
              <a:rPr dirty="0" spc="-50"/>
              <a:t>求</a:t>
            </a:r>
          </a:p>
          <a:p>
            <a:pPr algn="just" marL="469900" marR="1548765">
              <a:lnSpc>
                <a:spcPct val="122700"/>
              </a:lnSpc>
              <a:spcBef>
                <a:spcPts val="5"/>
              </a:spcBef>
            </a:pPr>
            <a:r>
              <a:rPr dirty="0" spc="-30" b="0">
                <a:latin typeface="微软雅黑"/>
                <a:cs typeface="微软雅黑"/>
              </a:rPr>
              <a:t>估</a:t>
            </a:r>
            <a:r>
              <a:rPr dirty="0" spc="-30" b="0">
                <a:latin typeface="微软雅黑"/>
                <a:cs typeface="微软雅黑"/>
              </a:rPr>
              <a:t>计</a:t>
            </a:r>
            <a:r>
              <a:rPr dirty="0" spc="-30" b="0">
                <a:latin typeface="微软雅黑"/>
                <a:cs typeface="微软雅黑"/>
              </a:rPr>
              <a:t>执</a:t>
            </a:r>
            <a:r>
              <a:rPr dirty="0" spc="-30" b="0">
                <a:latin typeface="微软雅黑"/>
                <a:cs typeface="微软雅黑"/>
              </a:rPr>
              <a:t>行</a:t>
            </a:r>
            <a:r>
              <a:rPr dirty="0" spc="-30" b="0">
                <a:latin typeface="微软雅黑"/>
                <a:cs typeface="微软雅黑"/>
              </a:rPr>
              <a:t>时</a:t>
            </a:r>
            <a:r>
              <a:rPr dirty="0" spc="-50" b="0">
                <a:latin typeface="微软雅黑"/>
                <a:cs typeface="微软雅黑"/>
              </a:rPr>
              <a:t>间</a:t>
            </a:r>
            <a:r>
              <a:rPr dirty="0" spc="-30" b="0">
                <a:latin typeface="微软雅黑"/>
                <a:cs typeface="微软雅黑"/>
              </a:rPr>
              <a:t>最</a:t>
            </a:r>
            <a:r>
              <a:rPr dirty="0" spc="-30" b="0">
                <a:latin typeface="微软雅黑"/>
                <a:cs typeface="微软雅黑"/>
              </a:rPr>
              <a:t>迟</a:t>
            </a:r>
            <a:r>
              <a:rPr dirty="0" spc="-30" b="0">
                <a:latin typeface="微软雅黑"/>
                <a:cs typeface="微软雅黑"/>
              </a:rPr>
              <a:t>完</a:t>
            </a:r>
            <a:r>
              <a:rPr dirty="0" spc="-30" b="0">
                <a:latin typeface="微软雅黑"/>
                <a:cs typeface="微软雅黑"/>
              </a:rPr>
              <a:t>成</a:t>
            </a:r>
            <a:r>
              <a:rPr dirty="0" spc="-30" b="0">
                <a:latin typeface="微软雅黑"/>
                <a:cs typeface="微软雅黑"/>
              </a:rPr>
              <a:t>时</a:t>
            </a:r>
            <a:r>
              <a:rPr dirty="0" spc="-50" b="0">
                <a:latin typeface="微软雅黑"/>
                <a:cs typeface="微软雅黑"/>
              </a:rPr>
              <a:t>间</a:t>
            </a:r>
            <a:r>
              <a:rPr dirty="0" spc="-35" b="0">
                <a:latin typeface="微软雅黑"/>
                <a:cs typeface="微软雅黑"/>
              </a:rPr>
              <a:t>要</a:t>
            </a:r>
            <a:r>
              <a:rPr dirty="0" spc="-35" b="0">
                <a:latin typeface="微软雅黑"/>
                <a:cs typeface="微软雅黑"/>
              </a:rPr>
              <a:t>求</a:t>
            </a:r>
            <a:r>
              <a:rPr dirty="0" spc="-35" b="0">
                <a:latin typeface="微软雅黑"/>
                <a:cs typeface="微软雅黑"/>
              </a:rPr>
              <a:t>的</a:t>
            </a:r>
            <a:r>
              <a:rPr dirty="0" spc="-35" b="0">
                <a:latin typeface="微软雅黑"/>
                <a:cs typeface="微软雅黑"/>
              </a:rPr>
              <a:t>主</a:t>
            </a:r>
            <a:r>
              <a:rPr dirty="0" spc="-35" b="0">
                <a:latin typeface="微软雅黑"/>
                <a:cs typeface="微软雅黑"/>
              </a:rPr>
              <a:t>存</a:t>
            </a:r>
            <a:r>
              <a:rPr dirty="0" spc="-50" b="0">
                <a:latin typeface="微软雅黑"/>
                <a:cs typeface="微软雅黑"/>
              </a:rPr>
              <a:t>量</a:t>
            </a:r>
          </a:p>
          <a:p>
            <a:pPr marL="469900" marR="433070">
              <a:lnSpc>
                <a:spcPct val="122700"/>
              </a:lnSpc>
              <a:spcBef>
                <a:spcPts val="5"/>
              </a:spcBef>
            </a:pPr>
            <a:r>
              <a:rPr dirty="0" spc="-30" b="0">
                <a:latin typeface="微软雅黑"/>
                <a:cs typeface="微软雅黑"/>
              </a:rPr>
              <a:t>要</a:t>
            </a:r>
            <a:r>
              <a:rPr dirty="0" spc="-30" b="0">
                <a:latin typeface="微软雅黑"/>
                <a:cs typeface="微软雅黑"/>
              </a:rPr>
              <a:t>求</a:t>
            </a:r>
            <a:r>
              <a:rPr dirty="0" spc="-30" b="0">
                <a:latin typeface="微软雅黑"/>
                <a:cs typeface="微软雅黑"/>
              </a:rPr>
              <a:t>外</a:t>
            </a:r>
            <a:r>
              <a:rPr dirty="0" spc="-30" b="0">
                <a:latin typeface="微软雅黑"/>
                <a:cs typeface="微软雅黑"/>
              </a:rPr>
              <a:t>设</a:t>
            </a:r>
            <a:r>
              <a:rPr dirty="0" spc="-30" b="0">
                <a:latin typeface="微软雅黑"/>
                <a:cs typeface="微软雅黑"/>
              </a:rPr>
              <a:t>的</a:t>
            </a:r>
            <a:r>
              <a:rPr dirty="0" spc="-30" b="0">
                <a:latin typeface="微软雅黑"/>
                <a:cs typeface="微软雅黑"/>
              </a:rPr>
              <a:t>类</a:t>
            </a:r>
            <a:r>
              <a:rPr dirty="0" spc="-30" b="0">
                <a:latin typeface="微软雅黑"/>
                <a:cs typeface="微软雅黑"/>
              </a:rPr>
              <a:t>型</a:t>
            </a:r>
            <a:r>
              <a:rPr dirty="0" spc="-30" b="0">
                <a:latin typeface="微软雅黑"/>
                <a:cs typeface="微软雅黑"/>
              </a:rPr>
              <a:t>及</a:t>
            </a:r>
            <a:r>
              <a:rPr dirty="0" spc="-30" b="0">
                <a:latin typeface="微软雅黑"/>
                <a:cs typeface="微软雅黑"/>
              </a:rPr>
              <a:t>台</a:t>
            </a:r>
            <a:r>
              <a:rPr dirty="0" spc="-50" b="0">
                <a:latin typeface="微软雅黑"/>
                <a:cs typeface="微软雅黑"/>
              </a:rPr>
              <a:t>数</a:t>
            </a:r>
            <a:r>
              <a:rPr dirty="0" spc="-30" b="0">
                <a:latin typeface="微软雅黑"/>
                <a:cs typeface="微软雅黑"/>
              </a:rPr>
              <a:t>要</a:t>
            </a:r>
            <a:r>
              <a:rPr dirty="0" spc="-30" b="0">
                <a:latin typeface="微软雅黑"/>
                <a:cs typeface="微软雅黑"/>
              </a:rPr>
              <a:t>求</a:t>
            </a:r>
            <a:r>
              <a:rPr dirty="0" spc="-30" b="0">
                <a:latin typeface="微软雅黑"/>
                <a:cs typeface="微软雅黑"/>
              </a:rPr>
              <a:t>文</a:t>
            </a:r>
            <a:r>
              <a:rPr dirty="0" spc="-30" b="0">
                <a:latin typeface="微软雅黑"/>
                <a:cs typeface="微软雅黑"/>
              </a:rPr>
              <a:t>件</a:t>
            </a:r>
            <a:r>
              <a:rPr dirty="0" spc="-30" b="0">
                <a:latin typeface="微软雅黑"/>
                <a:cs typeface="微软雅黑"/>
              </a:rPr>
              <a:t>量</a:t>
            </a:r>
            <a:r>
              <a:rPr dirty="0" spc="-30" b="0">
                <a:latin typeface="微软雅黑"/>
                <a:cs typeface="微软雅黑"/>
              </a:rPr>
              <a:t>和</a:t>
            </a:r>
            <a:r>
              <a:rPr dirty="0" spc="-30" b="0">
                <a:latin typeface="微软雅黑"/>
                <a:cs typeface="微软雅黑"/>
              </a:rPr>
              <a:t>输</a:t>
            </a:r>
            <a:r>
              <a:rPr dirty="0" spc="-30" b="0">
                <a:latin typeface="微软雅黑"/>
                <a:cs typeface="微软雅黑"/>
              </a:rPr>
              <a:t>出</a:t>
            </a:r>
            <a:r>
              <a:rPr dirty="0" spc="-50" b="0">
                <a:latin typeface="微软雅黑"/>
                <a:cs typeface="微软雅黑"/>
              </a:rPr>
              <a:t>量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pc="-35"/>
              <a:t>类</a:t>
            </a:r>
            <a:r>
              <a:rPr dirty="0" spc="-50"/>
              <a:t>型</a:t>
            </a:r>
          </a:p>
          <a:p>
            <a:pPr marL="469900" marR="5080">
              <a:lnSpc>
                <a:spcPct val="122700"/>
              </a:lnSpc>
            </a:pPr>
            <a:r>
              <a:rPr dirty="0" spc="-30" b="0">
                <a:latin typeface="微软雅黑"/>
                <a:cs typeface="微软雅黑"/>
              </a:rPr>
              <a:t>控</a:t>
            </a:r>
            <a:r>
              <a:rPr dirty="0" spc="-30" b="0">
                <a:latin typeface="微软雅黑"/>
                <a:cs typeface="微软雅黑"/>
              </a:rPr>
              <a:t>制</a:t>
            </a:r>
            <a:r>
              <a:rPr dirty="0" spc="-30" b="0">
                <a:latin typeface="微软雅黑"/>
                <a:cs typeface="微软雅黑"/>
              </a:rPr>
              <a:t>方</a:t>
            </a:r>
            <a:r>
              <a:rPr dirty="0" spc="-30" b="0">
                <a:latin typeface="微软雅黑"/>
                <a:cs typeface="微软雅黑"/>
              </a:rPr>
              <a:t>式</a:t>
            </a:r>
            <a:r>
              <a:rPr dirty="0" spc="-30" b="0">
                <a:latin typeface="微软雅黑"/>
                <a:cs typeface="微软雅黑"/>
              </a:rPr>
              <a:t>（</a:t>
            </a:r>
            <a:r>
              <a:rPr dirty="0" spc="-30" b="0">
                <a:latin typeface="微软雅黑"/>
                <a:cs typeface="微软雅黑"/>
              </a:rPr>
              <a:t>联</a:t>
            </a:r>
            <a:r>
              <a:rPr dirty="0" spc="-30" b="0">
                <a:latin typeface="微软雅黑"/>
                <a:cs typeface="微软雅黑"/>
              </a:rPr>
              <a:t>机</a:t>
            </a:r>
            <a:r>
              <a:rPr dirty="0" spc="-20" b="0">
                <a:latin typeface="微软雅黑"/>
                <a:cs typeface="微软雅黑"/>
              </a:rPr>
              <a:t>/</a:t>
            </a:r>
            <a:r>
              <a:rPr dirty="0" spc="-30" b="0">
                <a:latin typeface="微软雅黑"/>
                <a:cs typeface="微软雅黑"/>
              </a:rPr>
              <a:t>脱</a:t>
            </a:r>
            <a:r>
              <a:rPr dirty="0" spc="-30" b="0">
                <a:latin typeface="微软雅黑"/>
                <a:cs typeface="微软雅黑"/>
              </a:rPr>
              <a:t>机</a:t>
            </a:r>
            <a:r>
              <a:rPr dirty="0" spc="-50" b="0">
                <a:latin typeface="微软雅黑"/>
                <a:cs typeface="微软雅黑"/>
              </a:rPr>
              <a:t>）</a:t>
            </a:r>
            <a:r>
              <a:rPr dirty="0" spc="550" b="0">
                <a:latin typeface="微软雅黑"/>
                <a:cs typeface="微软雅黑"/>
              </a:rPr>
              <a:t> </a:t>
            </a:r>
            <a:r>
              <a:rPr dirty="0" spc="-30" b="0">
                <a:latin typeface="微软雅黑"/>
                <a:cs typeface="微软雅黑"/>
              </a:rPr>
              <a:t>作</a:t>
            </a:r>
            <a:r>
              <a:rPr dirty="0" spc="-30" b="0">
                <a:latin typeface="微软雅黑"/>
                <a:cs typeface="微软雅黑"/>
              </a:rPr>
              <a:t>业</a:t>
            </a:r>
            <a:r>
              <a:rPr dirty="0" spc="-30" b="0">
                <a:latin typeface="微软雅黑"/>
                <a:cs typeface="微软雅黑"/>
              </a:rPr>
              <a:t>类</a:t>
            </a:r>
            <a:r>
              <a:rPr dirty="0" spc="-30" b="0">
                <a:latin typeface="微软雅黑"/>
                <a:cs typeface="微软雅黑"/>
              </a:rPr>
              <a:t>型</a:t>
            </a:r>
            <a:r>
              <a:rPr dirty="0" spc="-30" b="0">
                <a:latin typeface="微软雅黑"/>
                <a:cs typeface="微软雅黑"/>
              </a:rPr>
              <a:t>（</a:t>
            </a:r>
            <a:r>
              <a:rPr dirty="0" spc="-30" b="0">
                <a:latin typeface="微软雅黑"/>
                <a:cs typeface="微软雅黑"/>
              </a:rPr>
              <a:t>计</a:t>
            </a:r>
            <a:r>
              <a:rPr dirty="0" spc="-30" b="0">
                <a:latin typeface="微软雅黑"/>
                <a:cs typeface="微软雅黑"/>
              </a:rPr>
              <a:t>算</a:t>
            </a:r>
            <a:r>
              <a:rPr dirty="0" spc="-30" b="0">
                <a:latin typeface="微软雅黑"/>
                <a:cs typeface="微软雅黑"/>
              </a:rPr>
              <a:t>型</a:t>
            </a:r>
            <a:r>
              <a:rPr dirty="0" spc="-20" b="0">
                <a:latin typeface="微软雅黑"/>
                <a:cs typeface="微软雅黑"/>
              </a:rPr>
              <a:t>/IO</a:t>
            </a:r>
            <a:r>
              <a:rPr dirty="0" spc="-30" b="0">
                <a:latin typeface="微软雅黑"/>
                <a:cs typeface="微软雅黑"/>
              </a:rPr>
              <a:t>型</a:t>
            </a:r>
            <a:r>
              <a:rPr dirty="0" spc="-50" b="0">
                <a:latin typeface="微软雅黑"/>
                <a:cs typeface="微软雅黑"/>
              </a:rPr>
              <a:t>）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0808" y="1747520"/>
            <a:ext cx="190500" cy="18592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3832" y="2149855"/>
            <a:ext cx="190500" cy="1859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3832" y="2552192"/>
            <a:ext cx="190500" cy="1859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3832" y="2954527"/>
            <a:ext cx="190500" cy="1859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3832" y="3356864"/>
            <a:ext cx="190500" cy="1859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3832" y="3759200"/>
            <a:ext cx="190500" cy="1859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0808" y="4161535"/>
            <a:ext cx="190500" cy="18592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540497" y="1572028"/>
            <a:ext cx="2156460" cy="32448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资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源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情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况</a:t>
            </a:r>
            <a:endParaRPr sz="2200">
              <a:latin typeface="微软雅黑"/>
              <a:cs typeface="微软雅黑"/>
            </a:endParaRPr>
          </a:p>
          <a:p>
            <a:pPr marL="469900" marR="5080">
              <a:lnSpc>
                <a:spcPct val="120000"/>
              </a:lnSpc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入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已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主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地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址</a:t>
            </a:r>
            <a:endParaRPr sz="22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台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endParaRPr sz="2200">
              <a:latin typeface="微软雅黑"/>
              <a:cs typeface="微软雅黑"/>
            </a:endParaRPr>
          </a:p>
          <a:p>
            <a:pPr marL="12700" marR="1299210">
              <a:lnSpc>
                <a:spcPct val="120000"/>
              </a:lnSpc>
            </a:pP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优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先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状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态</a:t>
            </a:r>
            <a:endParaRPr sz="2200">
              <a:latin typeface="微软雅黑"/>
              <a:cs typeface="微软雅黑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0808" y="4563871"/>
            <a:ext cx="190500" cy="1859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9367" y="490727"/>
            <a:ext cx="2565654" cy="89687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79016" y="591769"/>
            <a:ext cx="205993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作业控制块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65503" y="783336"/>
            <a:ext cx="3379470" cy="897255"/>
            <a:chOff x="1365503" y="783336"/>
            <a:chExt cx="3379470" cy="8972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5503" y="783336"/>
              <a:ext cx="1344930" cy="89687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9319" y="783336"/>
              <a:ext cx="1344930" cy="89687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3136" y="783336"/>
              <a:ext cx="1751838" cy="896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4899" y="886206"/>
            <a:ext cx="28740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作业调度的目标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604899" y="1912111"/>
            <a:ext cx="9620250" cy="331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调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实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质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上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策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略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问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题，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定</a:t>
            </a:r>
            <a:r>
              <a:rPr dirty="0" sz="2800" spc="-2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标</a:t>
            </a:r>
            <a:r>
              <a:rPr dirty="0" sz="2800" spc="-20">
                <a:solidFill>
                  <a:srgbClr val="1F517B"/>
                </a:solidFill>
                <a:latin typeface="微软雅黑"/>
                <a:cs typeface="微软雅黑"/>
              </a:rPr>
              <a:t>往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往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800" spc="-20">
                <a:solidFill>
                  <a:srgbClr val="1F517B"/>
                </a:solidFill>
                <a:latin typeface="微软雅黑"/>
                <a:cs typeface="微软雅黑"/>
              </a:rPr>
              <a:t>相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互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冲</a:t>
            </a:r>
            <a:r>
              <a:rPr dirty="0" sz="2800" spc="-45">
                <a:solidFill>
                  <a:srgbClr val="1F517B"/>
                </a:solidFill>
                <a:latin typeface="微软雅黑"/>
                <a:cs typeface="微软雅黑"/>
              </a:rPr>
              <a:t>突的：</a:t>
            </a:r>
            <a:endParaRPr sz="2800">
              <a:latin typeface="微软雅黑"/>
              <a:cs typeface="微软雅黑"/>
            </a:endParaRPr>
          </a:p>
          <a:p>
            <a:pPr marL="584200" indent="-572135">
              <a:lnSpc>
                <a:spcPct val="100000"/>
              </a:lnSpc>
              <a:spcBef>
                <a:spcPts val="2280"/>
              </a:spcBef>
              <a:buSzPct val="94642"/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单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位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内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运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尽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多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业</a:t>
            </a:r>
            <a:endParaRPr sz="2800">
              <a:latin typeface="微软雅黑"/>
              <a:cs typeface="微软雅黑"/>
            </a:endParaRPr>
          </a:p>
          <a:p>
            <a:pPr marL="584200" indent="-572135">
              <a:lnSpc>
                <a:spcPct val="100000"/>
              </a:lnSpc>
              <a:spcBef>
                <a:spcPts val="2280"/>
              </a:spcBef>
              <a:buSzPct val="94642"/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机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尽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保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持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“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忙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碌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”</a:t>
            </a:r>
            <a:endParaRPr sz="2800">
              <a:latin typeface="微软雅黑"/>
              <a:cs typeface="微软雅黑"/>
            </a:endParaRPr>
          </a:p>
          <a:p>
            <a:pPr marL="584200" indent="-572135">
              <a:lnSpc>
                <a:spcPct val="100000"/>
              </a:lnSpc>
              <a:spcBef>
                <a:spcPts val="2280"/>
              </a:spcBef>
              <a:buSzPct val="94642"/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各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种</a:t>
            </a:r>
            <a:r>
              <a:rPr dirty="0" sz="2800" spc="-25">
                <a:solidFill>
                  <a:srgbClr val="1F517B"/>
                </a:solidFill>
                <a:latin typeface="微软雅黑"/>
                <a:cs typeface="微软雅黑"/>
              </a:rPr>
              <a:t>I/O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得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充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800" spc="-40">
                <a:solidFill>
                  <a:srgbClr val="1F517B"/>
                </a:solidFill>
                <a:latin typeface="微软雅黑"/>
                <a:cs typeface="微软雅黑"/>
              </a:rPr>
              <a:t>利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endParaRPr sz="2800">
              <a:latin typeface="微软雅黑"/>
              <a:cs typeface="微软雅黑"/>
            </a:endParaRPr>
          </a:p>
          <a:p>
            <a:pPr marL="584200" indent="-572135">
              <a:lnSpc>
                <a:spcPct val="100000"/>
              </a:lnSpc>
              <a:spcBef>
                <a:spcPts val="2285"/>
              </a:spcBef>
              <a:buSzPct val="94642"/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对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业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都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公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平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合</a:t>
            </a:r>
            <a:r>
              <a:rPr dirty="0" sz="2800" spc="-35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800" spc="-5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!leaf</dc:creator>
  <dc:title>presentation</dc:title>
  <dcterms:created xsi:type="dcterms:W3CDTF">2023-02-02T13:17:51Z</dcterms:created>
  <dcterms:modified xsi:type="dcterms:W3CDTF">2023-02-02T13:17:51Z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2023-02-02T00:00:00Z</vt:filetime>
  </property>
  <property fmtid="{D5CDD505-2E9C-101B-9397-08002B2CF9AE}" pid="5" name="Producer">
    <vt:lpwstr>Microsoft® PowerPoint® 2016</vt:lpwstr>
  </property>
</Properties>
</file>