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Default Extension="jpg" ContentType="image/jpg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5" y="313943"/>
            <a:ext cx="1853183" cy="45110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25907"/>
            <a:ext cx="12192000" cy="1316990"/>
          </a:xfrm>
          <a:custGeom>
            <a:avLst/>
            <a:gdLst/>
            <a:ahLst/>
            <a:cxnLst/>
            <a:rect l="l" t="t" r="r" b="b"/>
            <a:pathLst>
              <a:path w="12192000" h="1316990">
                <a:moveTo>
                  <a:pt x="12192000" y="0"/>
                </a:moveTo>
                <a:lnTo>
                  <a:pt x="0" y="0"/>
                </a:lnTo>
                <a:lnTo>
                  <a:pt x="0" y="1316736"/>
                </a:lnTo>
                <a:lnTo>
                  <a:pt x="12192000" y="13167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25907"/>
            <a:ext cx="12192000" cy="1316990"/>
          </a:xfrm>
          <a:custGeom>
            <a:avLst/>
            <a:gdLst/>
            <a:ahLst/>
            <a:cxnLst/>
            <a:rect l="l" t="t" r="r" b="b"/>
            <a:pathLst>
              <a:path w="12192000" h="1316990">
                <a:moveTo>
                  <a:pt x="0" y="1316736"/>
                </a:moveTo>
                <a:lnTo>
                  <a:pt x="12192000" y="1316736"/>
                </a:lnTo>
                <a:lnTo>
                  <a:pt x="12192000" y="0"/>
                </a:lnTo>
                <a:lnTo>
                  <a:pt x="0" y="0"/>
                </a:lnTo>
                <a:lnTo>
                  <a:pt x="0" y="1316736"/>
                </a:lnTo>
                <a:close/>
              </a:path>
            </a:pathLst>
          </a:custGeom>
          <a:ln w="12192">
            <a:solidFill>
              <a:srgbClr val="13395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1608" y="3150107"/>
            <a:ext cx="1245869" cy="111937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05300" y="3150107"/>
            <a:ext cx="1050798" cy="111937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93920" y="3150107"/>
            <a:ext cx="1245870" cy="111937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06212" y="3150107"/>
            <a:ext cx="2996945" cy="111937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3740" y="3282441"/>
            <a:ext cx="406907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D4E7D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D4E7D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405688" y="359410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8327" y="211836"/>
            <a:ext cx="2242566" cy="7871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D4E7D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D4E7D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405688" y="359410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140" y="219456"/>
            <a:ext cx="1177290" cy="7871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405688" y="359410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303" y="300990"/>
            <a:ext cx="215646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D4E7D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7901" y="1468500"/>
            <a:ext cx="5540375" cy="3957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12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33.png"/><Relationship Id="rId6" Type="http://schemas.openxmlformats.org/officeDocument/2006/relationships/image" Target="../media/image1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3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39.png"/><Relationship Id="rId6" Type="http://schemas.openxmlformats.org/officeDocument/2006/relationships/image" Target="../media/image1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39.png"/><Relationship Id="rId6" Type="http://schemas.openxmlformats.org/officeDocument/2006/relationships/image" Target="../media/image1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0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6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4.png"/><Relationship Id="rId4" Type="http://schemas.openxmlformats.org/officeDocument/2006/relationships/image" Target="../media/image77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90.png"/><Relationship Id="rId6" Type="http://schemas.openxmlformats.org/officeDocument/2006/relationships/image" Target="../media/image91.jp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83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83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83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83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0.png"/><Relationship Id="rId8" Type="http://schemas.openxmlformats.org/officeDocument/2006/relationships/image" Target="../media/image108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60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00.png"/><Relationship Id="rId7" Type="http://schemas.openxmlformats.org/officeDocument/2006/relationships/image" Target="../media/image108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58.jp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59.jp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7050" algn="l"/>
              </a:tabLst>
            </a:pPr>
            <a:r>
              <a:rPr dirty="0" sz="4000" spc="560">
                <a:solidFill>
                  <a:srgbClr val="C00000"/>
                </a:solidFill>
              </a:rPr>
              <a:t>第</a:t>
            </a:r>
            <a:r>
              <a:rPr dirty="0" sz="4000" spc="-30">
                <a:solidFill>
                  <a:srgbClr val="C00000"/>
                </a:solidFill>
              </a:rPr>
              <a:t>9</a:t>
            </a:r>
            <a:r>
              <a:rPr dirty="0" sz="4000" spc="-590">
                <a:solidFill>
                  <a:srgbClr val="C00000"/>
                </a:solidFill>
              </a:rPr>
              <a:t> </a:t>
            </a:r>
            <a:r>
              <a:rPr dirty="0" sz="4000" spc="-50">
                <a:solidFill>
                  <a:srgbClr val="C00000"/>
                </a:solidFill>
              </a:rPr>
              <a:t>章</a:t>
            </a:r>
            <a:r>
              <a:rPr dirty="0" sz="4000">
                <a:solidFill>
                  <a:srgbClr val="C00000"/>
                </a:solidFill>
              </a:rPr>
              <a:t>	</a:t>
            </a:r>
            <a:r>
              <a:rPr dirty="0" sz="4000" spc="560">
                <a:solidFill>
                  <a:srgbClr val="C00000"/>
                </a:solidFill>
              </a:rPr>
              <a:t>文</a:t>
            </a:r>
            <a:r>
              <a:rPr dirty="0" sz="4000" spc="560">
                <a:solidFill>
                  <a:srgbClr val="C00000"/>
                </a:solidFill>
              </a:rPr>
              <a:t>件</a:t>
            </a:r>
            <a:r>
              <a:rPr dirty="0" sz="4000" spc="560">
                <a:solidFill>
                  <a:srgbClr val="C00000"/>
                </a:solidFill>
              </a:rPr>
              <a:t>系</a:t>
            </a:r>
            <a:r>
              <a:rPr dirty="0" sz="4000" spc="-50">
                <a:solidFill>
                  <a:srgbClr val="C00000"/>
                </a:solidFill>
              </a:rPr>
              <a:t>统</a:t>
            </a:r>
            <a:endParaRPr sz="4000"/>
          </a:p>
        </p:txBody>
      </p:sp>
      <p:grpSp>
        <p:nvGrpSpPr>
          <p:cNvPr id="3" name="object 3" descr=""/>
          <p:cNvGrpSpPr/>
          <p:nvPr/>
        </p:nvGrpSpPr>
        <p:grpSpPr>
          <a:xfrm>
            <a:off x="-6095" y="5708902"/>
            <a:ext cx="12204700" cy="1137285"/>
            <a:chOff x="-6095" y="5708902"/>
            <a:chExt cx="12204700" cy="1137285"/>
          </a:xfrm>
        </p:grpSpPr>
        <p:sp>
          <p:nvSpPr>
            <p:cNvPr id="4" name="object 4" descr=""/>
            <p:cNvSpPr/>
            <p:nvPr/>
          </p:nvSpPr>
          <p:spPr>
            <a:xfrm>
              <a:off x="0" y="5714998"/>
              <a:ext cx="12192000" cy="1125220"/>
            </a:xfrm>
            <a:custGeom>
              <a:avLst/>
              <a:gdLst/>
              <a:ahLst/>
              <a:cxnLst/>
              <a:rect l="l" t="t" r="r" b="b"/>
              <a:pathLst>
                <a:path w="12192000" h="1125220">
                  <a:moveTo>
                    <a:pt x="12192000" y="0"/>
                  </a:moveTo>
                  <a:lnTo>
                    <a:pt x="0" y="0"/>
                  </a:lnTo>
                  <a:lnTo>
                    <a:pt x="0" y="1124711"/>
                  </a:lnTo>
                  <a:lnTo>
                    <a:pt x="12192000" y="112471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5714998"/>
              <a:ext cx="12192000" cy="1125220"/>
            </a:xfrm>
            <a:custGeom>
              <a:avLst/>
              <a:gdLst/>
              <a:ahLst/>
              <a:cxnLst/>
              <a:rect l="l" t="t" r="r" b="b"/>
              <a:pathLst>
                <a:path w="12192000" h="1125220">
                  <a:moveTo>
                    <a:pt x="0" y="1124711"/>
                  </a:moveTo>
                  <a:lnTo>
                    <a:pt x="12192000" y="11247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124711"/>
                  </a:lnTo>
                  <a:close/>
                </a:path>
              </a:pathLst>
            </a:custGeom>
            <a:ln w="12192">
              <a:solidFill>
                <a:srgbClr val="1339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543927" y="4775708"/>
            <a:ext cx="36588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1F517B"/>
                </a:solidFill>
                <a:latin typeface="微软雅黑"/>
                <a:cs typeface="微软雅黑"/>
              </a:rPr>
              <a:t>华中科技大学计算机学院 谢美意</a:t>
            </a:r>
            <a:endParaRPr sz="2000">
              <a:latin typeface="微软雅黑"/>
              <a:cs typeface="微软雅黑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1988820"/>
            <a:ext cx="5486400" cy="151790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248" y="388620"/>
            <a:ext cx="2755392" cy="6644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05688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451104" y="1159763"/>
            <a:ext cx="2139315" cy="677545"/>
            <a:chOff x="451104" y="1159763"/>
            <a:chExt cx="2139315" cy="677545"/>
          </a:xfrm>
        </p:grpSpPr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104" y="1159763"/>
              <a:ext cx="521982" cy="67741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976" y="1159763"/>
              <a:ext cx="590549" cy="67741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428" y="1159763"/>
              <a:ext cx="521982" cy="67741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7740" y="1159763"/>
              <a:ext cx="1622298" cy="677417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628294" y="1235202"/>
            <a:ext cx="8879840" cy="1538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A40020"/>
                </a:solidFill>
                <a:latin typeface="微软雅黑"/>
                <a:cs typeface="微软雅黑"/>
              </a:rPr>
              <a:t>(1</a:t>
            </a: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) 流式文件</a:t>
            </a:r>
            <a:endParaRPr sz="2400">
              <a:latin typeface="微软雅黑"/>
              <a:cs typeface="微软雅黑"/>
            </a:endParaRPr>
          </a:p>
          <a:p>
            <a:pPr marL="128270">
              <a:lnSpc>
                <a:spcPct val="100000"/>
              </a:lnSpc>
              <a:spcBef>
                <a:spcPts val="1889"/>
              </a:spcBef>
            </a:pPr>
            <a:r>
              <a:rPr dirty="0" sz="2200" spc="40" b="1">
                <a:solidFill>
                  <a:srgbClr val="1F517B"/>
                </a:solidFill>
                <a:latin typeface="微软雅黑"/>
                <a:cs typeface="微软雅黑"/>
              </a:rPr>
              <a:t>① 定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义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相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关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序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集合，是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无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128270">
              <a:lnSpc>
                <a:spcPct val="100000"/>
              </a:lnSpc>
              <a:spcBef>
                <a:spcPts val="1860"/>
              </a:spcBef>
            </a:pPr>
            <a:r>
              <a:rPr dirty="0" sz="2200" spc="50" b="1">
                <a:solidFill>
                  <a:srgbClr val="1F517B"/>
                </a:solidFill>
                <a:latin typeface="微软雅黑"/>
                <a:cs typeface="微软雅黑"/>
              </a:rPr>
              <a:t>② 存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方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法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息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特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殊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符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的。</a:t>
            </a:r>
            <a:endParaRPr sz="2200">
              <a:latin typeface="微软雅黑"/>
              <a:cs typeface="微软雅黑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58140" y="219456"/>
            <a:ext cx="3486150" cy="787400"/>
            <a:chOff x="358140" y="219456"/>
            <a:chExt cx="3486150" cy="787400"/>
          </a:xfrm>
        </p:grpSpPr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8140" y="219456"/>
              <a:ext cx="1000506" cy="78714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40" y="219456"/>
              <a:ext cx="2952750" cy="787146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30448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1.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的</a:t>
            </a:r>
            <a:r>
              <a:rPr dirty="0" spc="-35">
                <a:solidFill>
                  <a:srgbClr val="990000"/>
                </a:solidFill>
              </a:rPr>
              <a:t>逻</a:t>
            </a:r>
            <a:r>
              <a:rPr dirty="0" spc="-35">
                <a:solidFill>
                  <a:srgbClr val="990000"/>
                </a:solidFill>
              </a:rPr>
              <a:t>辑</a:t>
            </a:r>
            <a:r>
              <a:rPr dirty="0" spc="-35">
                <a:solidFill>
                  <a:srgbClr val="990000"/>
                </a:solidFill>
              </a:rPr>
              <a:t>结</a:t>
            </a:r>
            <a:r>
              <a:rPr dirty="0" spc="-50">
                <a:solidFill>
                  <a:srgbClr val="990000"/>
                </a:solidFill>
              </a:rPr>
              <a:t>构</a:t>
            </a:r>
          </a:p>
        </p:txBody>
      </p:sp>
      <p:sp>
        <p:nvSpPr>
          <p:cNvPr id="23" name="object 23" descr=""/>
          <p:cNvSpPr/>
          <p:nvPr/>
        </p:nvSpPr>
        <p:spPr>
          <a:xfrm>
            <a:off x="6685026" y="4856734"/>
            <a:ext cx="792480" cy="50800"/>
          </a:xfrm>
          <a:custGeom>
            <a:avLst/>
            <a:gdLst/>
            <a:ahLst/>
            <a:cxnLst/>
            <a:rect l="l" t="t" r="r" b="b"/>
            <a:pathLst>
              <a:path w="792479" h="50800">
                <a:moveTo>
                  <a:pt x="716279" y="0"/>
                </a:moveTo>
                <a:lnTo>
                  <a:pt x="716279" y="50800"/>
                </a:lnTo>
                <a:lnTo>
                  <a:pt x="762761" y="35306"/>
                </a:lnTo>
                <a:lnTo>
                  <a:pt x="728979" y="35306"/>
                </a:lnTo>
                <a:lnTo>
                  <a:pt x="728979" y="15494"/>
                </a:lnTo>
                <a:lnTo>
                  <a:pt x="762761" y="15494"/>
                </a:lnTo>
                <a:lnTo>
                  <a:pt x="716279" y="0"/>
                </a:lnTo>
                <a:close/>
              </a:path>
              <a:path w="792479" h="50800">
                <a:moveTo>
                  <a:pt x="716279" y="15494"/>
                </a:moveTo>
                <a:lnTo>
                  <a:pt x="0" y="15494"/>
                </a:lnTo>
                <a:lnTo>
                  <a:pt x="0" y="35306"/>
                </a:lnTo>
                <a:lnTo>
                  <a:pt x="716279" y="35306"/>
                </a:lnTo>
                <a:lnTo>
                  <a:pt x="716279" y="15494"/>
                </a:lnTo>
                <a:close/>
              </a:path>
              <a:path w="792479" h="50800">
                <a:moveTo>
                  <a:pt x="762761" y="15494"/>
                </a:moveTo>
                <a:lnTo>
                  <a:pt x="728979" y="15494"/>
                </a:lnTo>
                <a:lnTo>
                  <a:pt x="728979" y="35306"/>
                </a:lnTo>
                <a:lnTo>
                  <a:pt x="762761" y="35306"/>
                </a:lnTo>
                <a:lnTo>
                  <a:pt x="792479" y="25400"/>
                </a:lnTo>
                <a:lnTo>
                  <a:pt x="762761" y="15494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7544181" y="5924499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定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长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834378" y="3399790"/>
            <a:ext cx="625475" cy="1469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sz="1600">
              <a:latin typeface="微软雅黑"/>
              <a:cs typeface="微软雅黑"/>
            </a:endParaRPr>
          </a:p>
          <a:p>
            <a:pPr marL="356870">
              <a:lnSpc>
                <a:spcPct val="100000"/>
              </a:lnSpc>
              <a:spcBef>
                <a:spcPts val="124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1L</a:t>
            </a:r>
            <a:endParaRPr sz="1600">
              <a:latin typeface="微软雅黑"/>
              <a:cs typeface="微软雅黑"/>
            </a:endParaRPr>
          </a:p>
          <a:p>
            <a:pPr marL="365125">
              <a:lnSpc>
                <a:spcPct val="100000"/>
              </a:lnSpc>
              <a:spcBef>
                <a:spcPts val="88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2L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RPTR</a:t>
            </a:r>
            <a:endParaRPr sz="1600">
              <a:latin typeface="微软雅黑"/>
              <a:cs typeface="微软雅黑"/>
            </a:endParaRPr>
          </a:p>
        </p:txBody>
      </p:sp>
      <p:graphicFrame>
        <p:nvGraphicFramePr>
          <p:cNvPr id="26" name="object 26" descr=""/>
          <p:cNvGraphicFramePr>
            <a:graphicFrameLocks noGrp="1"/>
          </p:cNvGraphicFramePr>
          <p:nvPr/>
        </p:nvGraphicFramePr>
        <p:xfrm>
          <a:off x="7467600" y="3599688"/>
          <a:ext cx="1321435" cy="218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0"/>
              </a:tblGrid>
              <a:tr h="341630">
                <a:tc>
                  <a:txBody>
                    <a:bodyPr/>
                    <a:lstStyle/>
                    <a:p>
                      <a:pPr algn="r" marR="624840">
                        <a:lnSpc>
                          <a:spcPts val="1650"/>
                        </a:lnSpc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r</a:t>
                      </a:r>
                      <a:r>
                        <a:rPr dirty="0" baseline="-21164" sz="1575" spc="-37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0</a:t>
                      </a:r>
                      <a:endParaRPr baseline="-21164" sz="1575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r" marR="603250">
                        <a:lnSpc>
                          <a:spcPts val="1720"/>
                        </a:lnSpc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r</a:t>
                      </a:r>
                      <a:r>
                        <a:rPr dirty="0" baseline="-21164" sz="1575" spc="-37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</a:t>
                      </a:r>
                      <a:endParaRPr baseline="-21164" sz="1575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556260">
                <a:tc>
                  <a:txBody>
                    <a:bodyPr/>
                    <a:lstStyle/>
                    <a:p>
                      <a:pPr algn="r" marR="6400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1600">
                          <a:solidFill>
                            <a:srgbClr val="1F517B"/>
                          </a:solidFill>
                          <a:latin typeface="MT Extra"/>
                          <a:cs typeface="MT Extra"/>
                        </a:rPr>
                        <a:t></a:t>
                      </a:r>
                      <a:endParaRPr sz="1600">
                        <a:latin typeface="MT Extra"/>
                        <a:cs typeface="MT Extra"/>
                      </a:endParaRPr>
                    </a:p>
                  </a:txBody>
                  <a:tcPr marL="0" marR="0" marB="0" marT="107314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algn="r" marR="640080">
                        <a:lnSpc>
                          <a:spcPts val="1600"/>
                        </a:lnSpc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r</a:t>
                      </a:r>
                      <a:r>
                        <a:rPr dirty="0" baseline="-21164" sz="1575" spc="-37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</a:t>
                      </a:r>
                      <a:endParaRPr baseline="-21164" sz="1575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608330">
                <a:tc>
                  <a:txBody>
                    <a:bodyPr/>
                    <a:lstStyle/>
                    <a:p>
                      <a:pPr algn="r" marR="66738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600">
                          <a:solidFill>
                            <a:srgbClr val="1F517B"/>
                          </a:solidFill>
                          <a:latin typeface="MT Extra"/>
                          <a:cs typeface="MT Extra"/>
                        </a:rPr>
                        <a:t></a:t>
                      </a:r>
                      <a:endParaRPr sz="1600">
                        <a:latin typeface="MT Extra"/>
                        <a:cs typeface="MT Extra"/>
                      </a:endParaRPr>
                    </a:p>
                  </a:txBody>
                  <a:tcPr marL="0" marR="0" marB="0" marT="14097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 descr=""/>
          <p:cNvSpPr/>
          <p:nvPr/>
        </p:nvSpPr>
        <p:spPr>
          <a:xfrm>
            <a:off x="9306306" y="4757673"/>
            <a:ext cx="791210" cy="50800"/>
          </a:xfrm>
          <a:custGeom>
            <a:avLst/>
            <a:gdLst/>
            <a:ahLst/>
            <a:cxnLst/>
            <a:rect l="l" t="t" r="r" b="b"/>
            <a:pathLst>
              <a:path w="791209" h="50800">
                <a:moveTo>
                  <a:pt x="714755" y="0"/>
                </a:moveTo>
                <a:lnTo>
                  <a:pt x="714755" y="50800"/>
                </a:lnTo>
                <a:lnTo>
                  <a:pt x="761237" y="35306"/>
                </a:lnTo>
                <a:lnTo>
                  <a:pt x="727455" y="35306"/>
                </a:lnTo>
                <a:lnTo>
                  <a:pt x="727455" y="15493"/>
                </a:lnTo>
                <a:lnTo>
                  <a:pt x="761237" y="15493"/>
                </a:lnTo>
                <a:lnTo>
                  <a:pt x="714755" y="0"/>
                </a:lnTo>
                <a:close/>
              </a:path>
              <a:path w="791209" h="50800">
                <a:moveTo>
                  <a:pt x="714755" y="15493"/>
                </a:moveTo>
                <a:lnTo>
                  <a:pt x="0" y="15493"/>
                </a:lnTo>
                <a:lnTo>
                  <a:pt x="0" y="35306"/>
                </a:lnTo>
                <a:lnTo>
                  <a:pt x="714755" y="35306"/>
                </a:lnTo>
                <a:lnTo>
                  <a:pt x="714755" y="15493"/>
                </a:lnTo>
                <a:close/>
              </a:path>
              <a:path w="791209" h="50800">
                <a:moveTo>
                  <a:pt x="761237" y="15493"/>
                </a:moveTo>
                <a:lnTo>
                  <a:pt x="727455" y="15493"/>
                </a:lnTo>
                <a:lnTo>
                  <a:pt x="727455" y="35306"/>
                </a:lnTo>
                <a:lnTo>
                  <a:pt x="761237" y="35306"/>
                </a:lnTo>
                <a:lnTo>
                  <a:pt x="790955" y="25400"/>
                </a:lnTo>
                <a:lnTo>
                  <a:pt x="761237" y="15493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9440671" y="4520946"/>
            <a:ext cx="5302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RPTR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082021" y="5924499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变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长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935971" y="3399790"/>
            <a:ext cx="1447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596373" y="4157217"/>
            <a:ext cx="529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L</a:t>
            </a:r>
            <a:r>
              <a:rPr dirty="0" baseline="-21164" sz="1575" spc="-3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+1</a:t>
            </a:r>
            <a:endParaRPr sz="1600">
              <a:latin typeface="微软雅黑"/>
              <a:cs typeface="微软雅黑"/>
            </a:endParaRPr>
          </a:p>
        </p:txBody>
      </p:sp>
      <p:graphicFrame>
        <p:nvGraphicFramePr>
          <p:cNvPr id="32" name="object 32" descr=""/>
          <p:cNvGraphicFramePr>
            <a:graphicFrameLocks noGrp="1"/>
          </p:cNvGraphicFramePr>
          <p:nvPr/>
        </p:nvGraphicFramePr>
        <p:xfrm>
          <a:off x="10087356" y="3599688"/>
          <a:ext cx="1323340" cy="218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020"/>
              </a:tblGrid>
              <a:tr h="269875">
                <a:tc>
                  <a:txBody>
                    <a:bodyPr/>
                    <a:lstStyle/>
                    <a:p>
                      <a:pPr algn="r" marR="607060">
                        <a:lnSpc>
                          <a:spcPts val="1650"/>
                        </a:lnSpc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l</a:t>
                      </a:r>
                      <a:r>
                        <a:rPr dirty="0" baseline="-21164" sz="1575" spc="-37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0</a:t>
                      </a:r>
                      <a:endParaRPr baseline="-21164" sz="1575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440055">
                <a:tc>
                  <a:txBody>
                    <a:bodyPr/>
                    <a:lstStyle/>
                    <a:p>
                      <a:pPr algn="r" marR="5746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r</a:t>
                      </a:r>
                      <a:r>
                        <a:rPr dirty="0" baseline="-21164" sz="1575" spc="-37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0</a:t>
                      </a:r>
                      <a:endParaRPr baseline="-21164" sz="1575">
                        <a:latin typeface="微软雅黑"/>
                        <a:cs typeface="微软雅黑"/>
                      </a:endParaRPr>
                    </a:p>
                  </a:txBody>
                  <a:tcPr marL="0" marR="0" marB="0" marT="60325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64071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1600">
                          <a:solidFill>
                            <a:srgbClr val="1F517B"/>
                          </a:solidFill>
                          <a:latin typeface="MT Extra"/>
                          <a:cs typeface="MT Extra"/>
                        </a:rPr>
                        <a:t></a:t>
                      </a:r>
                      <a:endParaRPr sz="1600">
                        <a:latin typeface="MT Extra"/>
                        <a:cs typeface="MT Extra"/>
                      </a:endParaRPr>
                    </a:p>
                  </a:txBody>
                  <a:tcPr marL="0" marR="0" marB="0" marT="107314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525780">
                        <a:lnSpc>
                          <a:spcPts val="1830"/>
                        </a:lnSpc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l</a:t>
                      </a:r>
                      <a:r>
                        <a:rPr dirty="0" baseline="-21164" sz="1575" spc="-37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</a:t>
                      </a:r>
                      <a:endParaRPr baseline="-21164" sz="1575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540385">
                        <a:lnSpc>
                          <a:spcPts val="1825"/>
                        </a:lnSpc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r</a:t>
                      </a:r>
                      <a:r>
                        <a:rPr dirty="0" baseline="-21164" sz="1575" spc="-37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</a:t>
                      </a:r>
                      <a:endParaRPr baseline="-21164" sz="1575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 marR="800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600">
                          <a:solidFill>
                            <a:srgbClr val="1F517B"/>
                          </a:solidFill>
                          <a:latin typeface="MT Extra"/>
                          <a:cs typeface="MT Extra"/>
                        </a:rPr>
                        <a:t></a:t>
                      </a:r>
                      <a:endParaRPr sz="1600">
                        <a:latin typeface="MT Extra"/>
                        <a:cs typeface="MT Extra"/>
                      </a:endParaRPr>
                    </a:p>
                  </a:txBody>
                  <a:tcPr marL="0" marR="0" marB="0" marT="55244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3" name="object 33" descr=""/>
          <p:cNvGrpSpPr/>
          <p:nvPr/>
        </p:nvGrpSpPr>
        <p:grpSpPr>
          <a:xfrm>
            <a:off x="446531" y="3238500"/>
            <a:ext cx="2444115" cy="677545"/>
            <a:chOff x="446531" y="3238500"/>
            <a:chExt cx="2444115" cy="677545"/>
          </a:xfrm>
        </p:grpSpPr>
        <p:pic>
          <p:nvPicPr>
            <p:cNvPr id="34" name="object 3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6531" y="3238500"/>
              <a:ext cx="521982" cy="677418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5403" y="3238500"/>
              <a:ext cx="590550" cy="677418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2856" y="3238500"/>
              <a:ext cx="521982" cy="677418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3168" y="3238500"/>
              <a:ext cx="1927098" cy="677418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624027" y="3314141"/>
            <a:ext cx="5570855" cy="2715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A40020"/>
                </a:solidFill>
                <a:latin typeface="微软雅黑"/>
                <a:cs typeface="微软雅黑"/>
              </a:rPr>
              <a:t>(2</a:t>
            </a:r>
            <a:r>
              <a:rPr dirty="0" sz="2400" spc="-20" b="1">
                <a:solidFill>
                  <a:srgbClr val="A40020"/>
                </a:solidFill>
                <a:latin typeface="微软雅黑"/>
                <a:cs typeface="微软雅黑"/>
              </a:rPr>
              <a:t>) 记录式文件</a:t>
            </a:r>
            <a:endParaRPr sz="2400">
              <a:latin typeface="微软雅黑"/>
              <a:cs typeface="微软雅黑"/>
            </a:endParaRPr>
          </a:p>
          <a:p>
            <a:pPr algn="just" marL="469265" marR="5080" indent="-341630">
              <a:lnSpc>
                <a:spcPct val="150000"/>
              </a:lnSpc>
              <a:spcBef>
                <a:spcPts val="1260"/>
              </a:spcBef>
            </a:pPr>
            <a:r>
              <a:rPr dirty="0" sz="2200" spc="-10" b="1">
                <a:solidFill>
                  <a:srgbClr val="1F517B"/>
                </a:solidFill>
                <a:latin typeface="微软雅黑"/>
                <a:cs typeface="微软雅黑"/>
              </a:rPr>
              <a:t>① 定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义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记录式文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件。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这种文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逻辑上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总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被看成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连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续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合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128270">
              <a:lnSpc>
                <a:spcPct val="100000"/>
              </a:lnSpc>
              <a:spcBef>
                <a:spcPts val="2520"/>
              </a:spcBef>
            </a:pPr>
            <a:r>
              <a:rPr dirty="0" sz="2200" spc="-5" b="1">
                <a:solidFill>
                  <a:srgbClr val="1F517B"/>
                </a:solidFill>
                <a:latin typeface="微软雅黑"/>
                <a:cs typeface="微软雅黑"/>
              </a:rPr>
              <a:t>② 定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长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与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变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长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7660" y="1503044"/>
            <a:ext cx="38239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A40020"/>
                </a:solidFill>
              </a:rPr>
              <a:t>(3</a:t>
            </a:r>
            <a:r>
              <a:rPr dirty="0" spc="-10">
                <a:solidFill>
                  <a:srgbClr val="A40020"/>
                </a:solidFill>
              </a:rPr>
              <a:t>) 两</a:t>
            </a:r>
            <a:r>
              <a:rPr dirty="0" spc="-35">
                <a:solidFill>
                  <a:srgbClr val="A40020"/>
                </a:solidFill>
              </a:rPr>
              <a:t>种</a:t>
            </a:r>
            <a:r>
              <a:rPr dirty="0" spc="-35">
                <a:solidFill>
                  <a:srgbClr val="A40020"/>
                </a:solidFill>
              </a:rPr>
              <a:t>逻</a:t>
            </a:r>
            <a:r>
              <a:rPr dirty="0" spc="-35">
                <a:solidFill>
                  <a:srgbClr val="A40020"/>
                </a:solidFill>
              </a:rPr>
              <a:t>辑</a:t>
            </a:r>
            <a:r>
              <a:rPr dirty="0" spc="-35">
                <a:solidFill>
                  <a:srgbClr val="A40020"/>
                </a:solidFill>
              </a:rPr>
              <a:t>结</a:t>
            </a:r>
            <a:r>
              <a:rPr dirty="0" spc="-35">
                <a:solidFill>
                  <a:srgbClr val="A40020"/>
                </a:solidFill>
              </a:rPr>
              <a:t>构</a:t>
            </a:r>
            <a:r>
              <a:rPr dirty="0" spc="-35">
                <a:solidFill>
                  <a:srgbClr val="A40020"/>
                </a:solidFill>
              </a:rPr>
              <a:t>的</a:t>
            </a:r>
            <a:r>
              <a:rPr dirty="0" spc="-35">
                <a:solidFill>
                  <a:srgbClr val="A40020"/>
                </a:solidFill>
              </a:rPr>
              <a:t>比</a:t>
            </a:r>
            <a:r>
              <a:rPr dirty="0" spc="-50">
                <a:solidFill>
                  <a:srgbClr val="A40020"/>
                </a:solidFill>
              </a:rPr>
              <a:t>较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71014" y="2055723"/>
            <a:ext cx="8740775" cy="2522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7995" marR="5080" indent="-455930">
              <a:lnSpc>
                <a:spcPct val="150000"/>
              </a:lnSpc>
              <a:spcBef>
                <a:spcPts val="100"/>
              </a:spcBef>
              <a:buSzPct val="94230"/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dirty="0" sz="2600" spc="-20">
                <a:solidFill>
                  <a:srgbClr val="1F517B"/>
                </a:solidFill>
                <a:latin typeface="微软雅黑"/>
                <a:cs typeface="微软雅黑"/>
              </a:rPr>
              <a:t>流式文件就象给一张白纸给用户，用户可将他的信息任意</a:t>
            </a:r>
            <a:r>
              <a:rPr dirty="0" sz="2600" spc="-15">
                <a:solidFill>
                  <a:srgbClr val="1F517B"/>
                </a:solidFill>
                <a:latin typeface="微软雅黑"/>
                <a:cs typeface="微软雅黑"/>
              </a:rPr>
              <a:t>地写到纸上，没有任何格式上的限制。</a:t>
            </a:r>
            <a:endParaRPr sz="2600">
              <a:latin typeface="微软雅黑"/>
              <a:cs typeface="微软雅黑"/>
            </a:endParaRPr>
          </a:p>
          <a:p>
            <a:pPr marL="467995" marR="5080" indent="-455930">
              <a:lnSpc>
                <a:spcPct val="150000"/>
              </a:lnSpc>
              <a:spcBef>
                <a:spcPts val="935"/>
              </a:spcBef>
              <a:buSzPct val="94230"/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dirty="0" sz="2600" spc="-20">
                <a:solidFill>
                  <a:srgbClr val="1F517B"/>
                </a:solidFill>
                <a:latin typeface="微软雅黑"/>
                <a:cs typeface="微软雅黑"/>
              </a:rPr>
              <a:t>记录式文件就象给一张表格给用户，用户要按表规定的格</a:t>
            </a:r>
            <a:r>
              <a:rPr dirty="0" sz="2600" spc="-10">
                <a:solidFill>
                  <a:srgbClr val="1F517B"/>
                </a:solidFill>
                <a:latin typeface="微软雅黑"/>
                <a:cs typeface="微软雅黑"/>
              </a:rPr>
              <a:t>式填信息。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58140" y="219456"/>
            <a:ext cx="3131185" cy="787400"/>
            <a:chOff x="358140" y="219456"/>
            <a:chExt cx="3131185" cy="787400"/>
          </a:xfrm>
        </p:grpSpPr>
        <p:sp>
          <p:nvSpPr>
            <p:cNvPr id="13" name="object 13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1000506" cy="78714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40" y="219456"/>
              <a:ext cx="1887474" cy="78714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1907" y="219456"/>
              <a:ext cx="1177290" cy="787146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425066" y="1528698"/>
            <a:ext cx="7722870" cy="3485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14680" indent="-60198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614680" algn="l"/>
              </a:tabLst>
            </a:pP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顺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序</a:t>
            </a:r>
            <a:r>
              <a:rPr dirty="0" sz="2800" spc="-35" b="1">
                <a:solidFill>
                  <a:srgbClr val="A40020"/>
                </a:solidFill>
                <a:latin typeface="微软雅黑"/>
                <a:cs typeface="微软雅黑"/>
              </a:rPr>
              <a:t>存</a:t>
            </a:r>
            <a:r>
              <a:rPr dirty="0" sz="2800" spc="-50" b="1">
                <a:solidFill>
                  <a:srgbClr val="A40020"/>
                </a:solidFill>
                <a:latin typeface="微软雅黑"/>
                <a:cs typeface="微软雅黑"/>
              </a:rPr>
              <a:t>取</a:t>
            </a:r>
            <a:endParaRPr sz="2800">
              <a:latin typeface="微软雅黑"/>
              <a:cs typeface="微软雅黑"/>
            </a:endParaRPr>
          </a:p>
          <a:p>
            <a:pPr lvl="1" marL="1002665" indent="-532765">
              <a:lnSpc>
                <a:spcPct val="100000"/>
              </a:lnSpc>
              <a:spcBef>
                <a:spcPts val="1805"/>
              </a:spcBef>
              <a:buSzPct val="93750"/>
              <a:buFont typeface="Arial"/>
              <a:buChar char="•"/>
              <a:tabLst>
                <a:tab pos="1002665" algn="l"/>
                <a:tab pos="1003300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后一次存取总是在前一次存取的基础上进行的。</a:t>
            </a:r>
            <a:endParaRPr sz="2400">
              <a:latin typeface="微软雅黑"/>
              <a:cs typeface="微软雅黑"/>
            </a:endParaRPr>
          </a:p>
          <a:p>
            <a:pPr lvl="1" marL="1002665" indent="-532765">
              <a:lnSpc>
                <a:spcPct val="100000"/>
              </a:lnSpc>
              <a:spcBef>
                <a:spcPts val="1730"/>
              </a:spcBef>
              <a:buSzPct val="93750"/>
              <a:buFont typeface="Arial"/>
              <a:buChar char="•"/>
              <a:tabLst>
                <a:tab pos="1002665" algn="l"/>
                <a:tab pos="10033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顺序存取时不必给出具体的存取位置。</a:t>
            </a:r>
            <a:endParaRPr sz="2400">
              <a:latin typeface="微软雅黑"/>
              <a:cs typeface="微软雅黑"/>
            </a:endParaRPr>
          </a:p>
          <a:p>
            <a:pPr marL="614680" indent="-601980">
              <a:lnSpc>
                <a:spcPct val="100000"/>
              </a:lnSpc>
              <a:spcBef>
                <a:spcPts val="1939"/>
              </a:spcBef>
              <a:buAutoNum type="arabicParenBoth"/>
              <a:tabLst>
                <a:tab pos="614680" algn="l"/>
              </a:tabLst>
            </a:pPr>
            <a:r>
              <a:rPr dirty="0" sz="2800" spc="-40" b="1">
                <a:solidFill>
                  <a:srgbClr val="A40020"/>
                </a:solidFill>
                <a:latin typeface="微软雅黑"/>
                <a:cs typeface="微软雅黑"/>
              </a:rPr>
              <a:t>随</a:t>
            </a:r>
            <a:r>
              <a:rPr dirty="0" sz="2800" spc="-40" b="1">
                <a:solidFill>
                  <a:srgbClr val="A40020"/>
                </a:solidFill>
                <a:latin typeface="微软雅黑"/>
                <a:cs typeface="微软雅黑"/>
              </a:rPr>
              <a:t>机</a:t>
            </a:r>
            <a:r>
              <a:rPr dirty="0" sz="2800" spc="-40" b="1">
                <a:solidFill>
                  <a:srgbClr val="A40020"/>
                </a:solidFill>
                <a:latin typeface="微软雅黑"/>
                <a:cs typeface="微软雅黑"/>
              </a:rPr>
              <a:t>存</a:t>
            </a:r>
            <a:r>
              <a:rPr dirty="0" sz="2800" spc="-50" b="1">
                <a:solidFill>
                  <a:srgbClr val="A40020"/>
                </a:solidFill>
                <a:latin typeface="微软雅黑"/>
                <a:cs typeface="微软雅黑"/>
              </a:rPr>
              <a:t>取</a:t>
            </a:r>
            <a:endParaRPr sz="2800">
              <a:latin typeface="微软雅黑"/>
              <a:cs typeface="微软雅黑"/>
            </a:endParaRPr>
          </a:p>
          <a:p>
            <a:pPr lvl="1" marL="1002665" indent="-532765">
              <a:lnSpc>
                <a:spcPct val="100000"/>
              </a:lnSpc>
              <a:spcBef>
                <a:spcPts val="1805"/>
              </a:spcBef>
              <a:buSzPct val="93750"/>
              <a:buFont typeface="Arial"/>
              <a:buChar char="•"/>
              <a:tabLst>
                <a:tab pos="1002665" algn="l"/>
                <a:tab pos="10033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用户以任意次序请求某个记录。</a:t>
            </a:r>
            <a:endParaRPr sz="2400">
              <a:latin typeface="微软雅黑"/>
              <a:cs typeface="微软雅黑"/>
            </a:endParaRPr>
          </a:p>
          <a:p>
            <a:pPr lvl="1" marL="1002665" indent="-532765">
              <a:lnSpc>
                <a:spcPct val="100000"/>
              </a:lnSpc>
              <a:spcBef>
                <a:spcPts val="1730"/>
              </a:spcBef>
              <a:buSzPct val="93750"/>
              <a:buFont typeface="Arial"/>
              <a:buChar char="•"/>
              <a:tabLst>
                <a:tab pos="1002665" algn="l"/>
                <a:tab pos="1003300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随机存取时要指出起始存取位置（例如记录号）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26898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2.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存</a:t>
            </a:r>
            <a:r>
              <a:rPr dirty="0" spc="-35">
                <a:solidFill>
                  <a:srgbClr val="990000"/>
                </a:solidFill>
              </a:rPr>
              <a:t>取</a:t>
            </a:r>
            <a:r>
              <a:rPr dirty="0" spc="-35">
                <a:solidFill>
                  <a:srgbClr val="990000"/>
                </a:solidFill>
              </a:rPr>
              <a:t>方</a:t>
            </a:r>
            <a:r>
              <a:rPr dirty="0" spc="-50">
                <a:solidFill>
                  <a:srgbClr val="990000"/>
                </a:solidFill>
              </a:rPr>
              <a:t>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9529" y="2819781"/>
            <a:ext cx="43980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05">
                <a:solidFill>
                  <a:srgbClr val="663300"/>
                </a:solidFill>
              </a:rPr>
              <a:t>文件的物理结构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58140" y="219456"/>
            <a:ext cx="1887855" cy="787400"/>
            <a:chOff x="358140" y="219456"/>
            <a:chExt cx="1887855" cy="787400"/>
          </a:xfrm>
        </p:grpSpPr>
        <p:sp>
          <p:nvSpPr>
            <p:cNvPr id="13" name="object 13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1887474" cy="787146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1445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基</a:t>
            </a:r>
            <a:r>
              <a:rPr dirty="0" spc="-35"/>
              <a:t>本</a:t>
            </a:r>
            <a:r>
              <a:rPr dirty="0" spc="-35"/>
              <a:t>概</a:t>
            </a:r>
            <a:r>
              <a:rPr dirty="0" spc="-50"/>
              <a:t>念</a:t>
            </a:r>
          </a:p>
        </p:txBody>
      </p:sp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98235" y="1388327"/>
            <a:ext cx="6291070" cy="4319052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391159" y="1192809"/>
            <a:ext cx="5288915" cy="4693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0665" marR="285115" indent="-2286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200" b="1">
                <a:solidFill>
                  <a:srgbClr val="C00000"/>
                </a:solidFill>
                <a:latin typeface="微软雅黑"/>
                <a:cs typeface="微软雅黑"/>
              </a:rPr>
              <a:t>块（block）</a:t>
            </a:r>
            <a:r>
              <a:rPr dirty="0" sz="2200" spc="-5">
                <a:solidFill>
                  <a:srgbClr val="1F517B"/>
                </a:solidFill>
                <a:latin typeface="微软雅黑"/>
                <a:cs typeface="微软雅黑"/>
              </a:rPr>
              <a:t>是存储介质上连续信息所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成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叫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240665" indent="-227965">
              <a:lnSpc>
                <a:spcPct val="100000"/>
              </a:lnSpc>
              <a:spcBef>
                <a:spcPts val="14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隙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代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区</a:t>
            </a:r>
            <a:endParaRPr sz="2200">
              <a:latin typeface="微软雅黑"/>
              <a:cs typeface="微软雅黑"/>
            </a:endParaRPr>
          </a:p>
          <a:p>
            <a:pPr marL="240665">
              <a:lnSpc>
                <a:spcPct val="100000"/>
              </a:lnSpc>
              <a:spcBef>
                <a:spcPts val="265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域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240665" indent="-227965">
              <a:lnSpc>
                <a:spcPct val="100000"/>
              </a:lnSpc>
              <a:spcBef>
                <a:spcPts val="14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块是主存和辅存间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信息交换</a:t>
            </a:r>
            <a:r>
              <a:rPr dirty="0" sz="2200" spc="-20" b="1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20" b="1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 spc="-20" b="1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单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位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endParaRPr sz="2200">
              <a:latin typeface="微软雅黑"/>
              <a:cs typeface="微软雅黑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每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次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交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换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或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整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algn="just" marL="240665" marR="283845" indent="-228600">
              <a:lnSpc>
                <a:spcPct val="110000"/>
              </a:lnSpc>
              <a:spcBef>
                <a:spcPts val="12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不同类型的存储介质，块的大小常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常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不相同；同一类型的存储介质，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大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小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也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同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algn="just" marL="240665" marR="283845" indent="-228600">
              <a:lnSpc>
                <a:spcPct val="110000"/>
              </a:lnSpc>
              <a:spcBef>
                <a:spcPts val="12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块的大小要考虑到用户使用方式、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传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效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因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素。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58140" y="219456"/>
            <a:ext cx="2421255" cy="787400"/>
            <a:chOff x="358140" y="219456"/>
            <a:chExt cx="2421255" cy="787400"/>
          </a:xfrm>
        </p:grpSpPr>
        <p:sp>
          <p:nvSpPr>
            <p:cNvPr id="13" name="object 13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1000506" cy="78714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40" y="219456"/>
              <a:ext cx="1177290" cy="78714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1723" y="219456"/>
              <a:ext cx="1177289" cy="787146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19792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1.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40">
                <a:solidFill>
                  <a:srgbClr val="990000"/>
                </a:solidFill>
              </a:rPr>
              <a:t>连续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50">
                <a:solidFill>
                  <a:srgbClr val="990000"/>
                </a:solidFill>
              </a:rPr>
              <a:t>件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950975" y="919632"/>
            <a:ext cx="10316845" cy="1944370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570865" indent="-532765">
              <a:lnSpc>
                <a:spcPct val="100000"/>
              </a:lnSpc>
              <a:spcBef>
                <a:spcPts val="1490"/>
              </a:spcBef>
              <a:buSzPct val="93181"/>
              <a:buFont typeface="Arial"/>
              <a:buChar char="•"/>
              <a:tabLst>
                <a:tab pos="570865" algn="l"/>
                <a:tab pos="5715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连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由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连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区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理块组成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570865" indent="-532765">
              <a:lnSpc>
                <a:spcPct val="100000"/>
              </a:lnSpc>
              <a:spcBef>
                <a:spcPts val="1395"/>
              </a:spcBef>
              <a:buSzPct val="93181"/>
              <a:buFont typeface="Arial"/>
              <a:buChar char="•"/>
              <a:tabLst>
                <a:tab pos="570865" algn="l"/>
                <a:tab pos="571500" algn="l"/>
              </a:tabLst>
            </a:pP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例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145">
                <a:solidFill>
                  <a:srgbClr val="1F517B"/>
                </a:solidFill>
                <a:latin typeface="微软雅黑"/>
                <a:cs typeface="微软雅黑"/>
              </a:rPr>
              <a:t> (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与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相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都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为512Ｂ)，采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连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续文</a:t>
            </a:r>
            <a:endParaRPr sz="2200">
              <a:latin typeface="微软雅黑"/>
              <a:cs typeface="微软雅黑"/>
            </a:endParaRPr>
          </a:p>
          <a:p>
            <a:pPr marL="571500">
              <a:lnSpc>
                <a:spcPct val="100000"/>
              </a:lnSpc>
              <a:spcBef>
                <a:spcPts val="790"/>
              </a:spcBef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，r</a:t>
            </a:r>
            <a:r>
              <a:rPr dirty="0" baseline="-21072" sz="2175" spc="-15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 spc="-45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盘块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上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2908935">
              <a:lnSpc>
                <a:spcPct val="100000"/>
              </a:lnSpc>
              <a:spcBef>
                <a:spcPts val="1689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418078" y="2901442"/>
            <a:ext cx="1790064" cy="2367280"/>
            <a:chOff x="3418078" y="2901442"/>
            <a:chExt cx="1790064" cy="2367280"/>
          </a:xfrm>
        </p:grpSpPr>
        <p:sp>
          <p:nvSpPr>
            <p:cNvPr id="20" name="object 20" descr=""/>
            <p:cNvSpPr/>
            <p:nvPr/>
          </p:nvSpPr>
          <p:spPr>
            <a:xfrm>
              <a:off x="3428238" y="2911602"/>
              <a:ext cx="1769745" cy="2346960"/>
            </a:xfrm>
            <a:custGeom>
              <a:avLst/>
              <a:gdLst/>
              <a:ahLst/>
              <a:cxnLst/>
              <a:rect l="l" t="t" r="r" b="b"/>
              <a:pathLst>
                <a:path w="1769745" h="2346960">
                  <a:moveTo>
                    <a:pt x="1769364" y="0"/>
                  </a:moveTo>
                  <a:lnTo>
                    <a:pt x="0" y="0"/>
                  </a:lnTo>
                  <a:lnTo>
                    <a:pt x="0" y="2346960"/>
                  </a:lnTo>
                  <a:lnTo>
                    <a:pt x="1769364" y="2346960"/>
                  </a:lnTo>
                  <a:lnTo>
                    <a:pt x="176936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428238" y="2911602"/>
              <a:ext cx="1769745" cy="2346960"/>
            </a:xfrm>
            <a:custGeom>
              <a:avLst/>
              <a:gdLst/>
              <a:ahLst/>
              <a:cxnLst/>
              <a:rect l="l" t="t" r="r" b="b"/>
              <a:pathLst>
                <a:path w="1769745" h="2346960">
                  <a:moveTo>
                    <a:pt x="0" y="2346960"/>
                  </a:moveTo>
                  <a:lnTo>
                    <a:pt x="1769364" y="2346960"/>
                  </a:lnTo>
                  <a:lnTo>
                    <a:pt x="1769364" y="0"/>
                  </a:lnTo>
                  <a:lnTo>
                    <a:pt x="0" y="0"/>
                  </a:lnTo>
                  <a:lnTo>
                    <a:pt x="0" y="234696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428238" y="3637788"/>
            <a:ext cx="828675" cy="39624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43180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34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266438" y="3627120"/>
            <a:ext cx="291465" cy="417830"/>
          </a:xfrm>
          <a:prstGeom prst="rect">
            <a:avLst/>
          </a:prstGeom>
          <a:solidFill>
            <a:srgbClr val="FFCCFF"/>
          </a:solidFill>
          <a:ln w="19811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425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3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666538" y="3669029"/>
            <a:ext cx="382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418078" y="3483609"/>
            <a:ext cx="5654675" cy="619760"/>
            <a:chOff x="3418078" y="3483609"/>
            <a:chExt cx="5654675" cy="619760"/>
          </a:xfrm>
        </p:grpSpPr>
        <p:sp>
          <p:nvSpPr>
            <p:cNvPr id="26" name="object 26" descr=""/>
            <p:cNvSpPr/>
            <p:nvPr/>
          </p:nvSpPr>
          <p:spPr>
            <a:xfrm>
              <a:off x="3428238" y="3626357"/>
              <a:ext cx="1769745" cy="419100"/>
            </a:xfrm>
            <a:custGeom>
              <a:avLst/>
              <a:gdLst/>
              <a:ahLst/>
              <a:cxnLst/>
              <a:rect l="l" t="t" r="r" b="b"/>
              <a:pathLst>
                <a:path w="1769745" h="419100">
                  <a:moveTo>
                    <a:pt x="0" y="0"/>
                  </a:moveTo>
                  <a:lnTo>
                    <a:pt x="1769364" y="1524"/>
                  </a:lnTo>
                </a:path>
                <a:path w="1769745" h="419100">
                  <a:moveTo>
                    <a:pt x="0" y="417576"/>
                  </a:moveTo>
                  <a:lnTo>
                    <a:pt x="1769364" y="41910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418326" y="3493769"/>
              <a:ext cx="2644140" cy="599440"/>
            </a:xfrm>
            <a:custGeom>
              <a:avLst/>
              <a:gdLst/>
              <a:ahLst/>
              <a:cxnLst/>
              <a:rect l="l" t="t" r="r" b="b"/>
              <a:pathLst>
                <a:path w="2644140" h="599439">
                  <a:moveTo>
                    <a:pt x="2644139" y="0"/>
                  </a:moveTo>
                  <a:lnTo>
                    <a:pt x="0" y="0"/>
                  </a:lnTo>
                  <a:lnTo>
                    <a:pt x="0" y="598931"/>
                  </a:lnTo>
                  <a:lnTo>
                    <a:pt x="2644139" y="598931"/>
                  </a:lnTo>
                  <a:lnTo>
                    <a:pt x="2644139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418326" y="3493769"/>
              <a:ext cx="2644140" cy="599440"/>
            </a:xfrm>
            <a:custGeom>
              <a:avLst/>
              <a:gdLst/>
              <a:ahLst/>
              <a:cxnLst/>
              <a:rect l="l" t="t" r="r" b="b"/>
              <a:pathLst>
                <a:path w="2644140" h="599439">
                  <a:moveTo>
                    <a:pt x="0" y="598931"/>
                  </a:moveTo>
                  <a:lnTo>
                    <a:pt x="2644139" y="598931"/>
                  </a:lnTo>
                  <a:lnTo>
                    <a:pt x="2644139" y="0"/>
                  </a:lnTo>
                  <a:lnTo>
                    <a:pt x="0" y="0"/>
                  </a:lnTo>
                  <a:lnTo>
                    <a:pt x="0" y="598931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6418326" y="3493770"/>
            <a:ext cx="863600" cy="59944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170180" rIns="0" bIns="0" rtlCol="0" vert="horz">
            <a:spAutoFit/>
          </a:bodyPr>
          <a:lstStyle/>
          <a:p>
            <a:pPr marL="421640">
              <a:lnSpc>
                <a:spcPct val="100000"/>
              </a:lnSpc>
              <a:spcBef>
                <a:spcPts val="134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baseline="-21164" sz="1575" spc="-37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baseline="-21164" sz="1575">
              <a:latin typeface="微软雅黑"/>
              <a:cs typeface="微软雅黑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301483" y="3493770"/>
            <a:ext cx="855344" cy="59944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170180" rIns="0" bIns="0" rtlCol="0" vert="horz">
            <a:spAutoFit/>
          </a:bodyPr>
          <a:lstStyle/>
          <a:p>
            <a:pPr algn="ctr" marL="120650">
              <a:lnSpc>
                <a:spcPct val="100000"/>
              </a:lnSpc>
              <a:spcBef>
                <a:spcPts val="134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baseline="-21164" sz="1575" spc="-37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endParaRPr baseline="-21164" sz="1575">
              <a:latin typeface="微软雅黑"/>
              <a:cs typeface="微软雅黑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176259" y="3493770"/>
            <a:ext cx="886460" cy="59944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17018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34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baseline="-21164" sz="1575" spc="-37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endParaRPr baseline="-21164" sz="1575">
              <a:latin typeface="微软雅黑"/>
              <a:cs typeface="微软雅黑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139690" y="3429253"/>
            <a:ext cx="3036570" cy="663575"/>
            <a:chOff x="5139690" y="3429253"/>
            <a:chExt cx="3036570" cy="663575"/>
          </a:xfrm>
        </p:grpSpPr>
        <p:sp>
          <p:nvSpPr>
            <p:cNvPr id="33" name="object 33" descr=""/>
            <p:cNvSpPr/>
            <p:nvPr/>
          </p:nvSpPr>
          <p:spPr>
            <a:xfrm>
              <a:off x="5139690" y="3489197"/>
              <a:ext cx="3027045" cy="603885"/>
            </a:xfrm>
            <a:custGeom>
              <a:avLst/>
              <a:gdLst/>
              <a:ahLst/>
              <a:cxnLst/>
              <a:rect l="l" t="t" r="r" b="b"/>
              <a:pathLst>
                <a:path w="3027045" h="603885">
                  <a:moveTo>
                    <a:pt x="0" y="368807"/>
                  </a:moveTo>
                  <a:lnTo>
                    <a:pt x="505968" y="368807"/>
                  </a:lnTo>
                </a:path>
                <a:path w="3027045" h="603885">
                  <a:moveTo>
                    <a:pt x="505968" y="373379"/>
                  </a:moveTo>
                  <a:lnTo>
                    <a:pt x="505968" y="0"/>
                  </a:lnTo>
                </a:path>
                <a:path w="3027045" h="603885">
                  <a:moveTo>
                    <a:pt x="2151888" y="4572"/>
                  </a:moveTo>
                  <a:lnTo>
                    <a:pt x="2151888" y="603503"/>
                  </a:lnTo>
                </a:path>
                <a:path w="3027045" h="603885">
                  <a:moveTo>
                    <a:pt x="3026664" y="4572"/>
                  </a:moveTo>
                  <a:lnTo>
                    <a:pt x="3026664" y="60350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644896" y="3429253"/>
              <a:ext cx="772795" cy="127000"/>
            </a:xfrm>
            <a:custGeom>
              <a:avLst/>
              <a:gdLst/>
              <a:ahLst/>
              <a:cxnLst/>
              <a:rect l="l" t="t" r="r" b="b"/>
              <a:pathLst>
                <a:path w="772795" h="127000">
                  <a:moveTo>
                    <a:pt x="645655" y="69825"/>
                  </a:moveTo>
                  <a:lnTo>
                    <a:pt x="645540" y="127000"/>
                  </a:lnTo>
                  <a:lnTo>
                    <a:pt x="760414" y="69850"/>
                  </a:lnTo>
                  <a:lnTo>
                    <a:pt x="658367" y="69850"/>
                  </a:lnTo>
                  <a:lnTo>
                    <a:pt x="645655" y="69825"/>
                  </a:lnTo>
                  <a:close/>
                </a:path>
                <a:path w="772795" h="127000">
                  <a:moveTo>
                    <a:pt x="645680" y="57125"/>
                  </a:moveTo>
                  <a:lnTo>
                    <a:pt x="645655" y="69825"/>
                  </a:lnTo>
                  <a:lnTo>
                    <a:pt x="658367" y="69850"/>
                  </a:lnTo>
                  <a:lnTo>
                    <a:pt x="658367" y="57150"/>
                  </a:lnTo>
                  <a:lnTo>
                    <a:pt x="645680" y="57125"/>
                  </a:lnTo>
                  <a:close/>
                </a:path>
                <a:path w="772795" h="127000">
                  <a:moveTo>
                    <a:pt x="645794" y="0"/>
                  </a:moveTo>
                  <a:lnTo>
                    <a:pt x="645680" y="57125"/>
                  </a:lnTo>
                  <a:lnTo>
                    <a:pt x="658367" y="57150"/>
                  </a:lnTo>
                  <a:lnTo>
                    <a:pt x="658367" y="69850"/>
                  </a:lnTo>
                  <a:lnTo>
                    <a:pt x="760414" y="69850"/>
                  </a:lnTo>
                  <a:lnTo>
                    <a:pt x="772667" y="63754"/>
                  </a:lnTo>
                  <a:lnTo>
                    <a:pt x="645794" y="0"/>
                  </a:lnTo>
                  <a:close/>
                </a:path>
                <a:path w="772795" h="127000">
                  <a:moveTo>
                    <a:pt x="0" y="55880"/>
                  </a:moveTo>
                  <a:lnTo>
                    <a:pt x="0" y="68580"/>
                  </a:lnTo>
                  <a:lnTo>
                    <a:pt x="645655" y="69825"/>
                  </a:lnTo>
                  <a:lnTo>
                    <a:pt x="645680" y="57125"/>
                  </a:lnTo>
                  <a:lnTo>
                    <a:pt x="0" y="55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6634098" y="3184905"/>
            <a:ext cx="382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358888" y="2777134"/>
            <a:ext cx="1435100" cy="67691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endParaRPr sz="1600">
              <a:latin typeface="微软雅黑"/>
              <a:cs typeface="微软雅黑"/>
            </a:endParaRPr>
          </a:p>
          <a:p>
            <a:pPr marL="180975">
              <a:lnSpc>
                <a:spcPct val="100000"/>
              </a:lnSpc>
              <a:spcBef>
                <a:spcPts val="645"/>
              </a:spcBef>
              <a:tabLst>
                <a:tab pos="1064895" algn="l"/>
              </a:tabLst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101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102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654300" y="3536340"/>
            <a:ext cx="633730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8575">
              <a:lnSpc>
                <a:spcPct val="110000"/>
              </a:lnSpc>
              <a:spcBef>
                <a:spcPts val="10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771131" y="4666488"/>
            <a:ext cx="4581525" cy="1651000"/>
          </a:xfrm>
          <a:prstGeom prst="rect">
            <a:avLst/>
          </a:prstGeom>
          <a:solidFill>
            <a:srgbClr val="FFF1CC"/>
          </a:solidFill>
          <a:ln w="9144">
            <a:solidFill>
              <a:srgbClr val="1F517B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280"/>
              </a:spcBef>
            </a:pP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特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点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endParaRPr sz="2200">
              <a:latin typeface="微软雅黑"/>
              <a:cs typeface="微软雅黑"/>
            </a:endParaRPr>
          </a:p>
          <a:p>
            <a:pPr marL="199390">
              <a:lnSpc>
                <a:spcPct val="100000"/>
              </a:lnSpc>
              <a:spcBef>
                <a:spcPts val="530"/>
              </a:spcBef>
            </a:pP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① 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较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快</a:t>
            </a:r>
            <a:endParaRPr sz="2200">
              <a:latin typeface="微软雅黑"/>
              <a:cs typeface="微软雅黑"/>
            </a:endParaRPr>
          </a:p>
          <a:p>
            <a:pPr marL="199390">
              <a:lnSpc>
                <a:spcPct val="100000"/>
              </a:lnSpc>
              <a:spcBef>
                <a:spcPts val="530"/>
              </a:spcBef>
            </a:pPr>
            <a:r>
              <a:rPr dirty="0" sz="2200" spc="10">
                <a:solidFill>
                  <a:srgbClr val="1F517B"/>
                </a:solidFill>
                <a:latin typeface="微软雅黑"/>
                <a:cs typeface="微软雅黑"/>
              </a:rPr>
              <a:t>② 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改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变</a:t>
            </a:r>
            <a:endParaRPr sz="2200">
              <a:latin typeface="微软雅黑"/>
              <a:cs typeface="微软雅黑"/>
            </a:endParaRPr>
          </a:p>
          <a:p>
            <a:pPr marL="199390">
              <a:lnSpc>
                <a:spcPct val="100000"/>
              </a:lnSpc>
              <a:spcBef>
                <a:spcPts val="530"/>
              </a:spcBef>
            </a:pPr>
            <a:r>
              <a:rPr dirty="0" sz="2200" spc="5">
                <a:solidFill>
                  <a:srgbClr val="1F517B"/>
                </a:solidFill>
                <a:latin typeface="微软雅黑"/>
                <a:cs typeface="微软雅黑"/>
              </a:rPr>
              <a:t>③ 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增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易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012545" y="5418499"/>
            <a:ext cx="5318760" cy="864869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问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题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连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下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，存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baseline="-21072" sz="2175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baseline="-21072" sz="2175" spc="179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时，</a:t>
            </a:r>
            <a:endParaRPr sz="22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应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操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 ？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05688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908100" y="997737"/>
            <a:ext cx="10354945" cy="1283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串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联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文件结构由按顺序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串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联</a:t>
            </a:r>
            <a:r>
              <a:rPr dirty="0" sz="2200" spc="15">
                <a:solidFill>
                  <a:srgbClr val="1F517B"/>
                </a:solidFill>
                <a:latin typeface="微软雅黑"/>
                <a:cs typeface="微软雅黑"/>
              </a:rPr>
              <a:t>的块组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成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，即文件的信息存于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若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干</a:t>
            </a:r>
            <a:r>
              <a:rPr dirty="0" sz="2200" spc="15">
                <a:solidFill>
                  <a:srgbClr val="1F517B"/>
                </a:solidFill>
                <a:latin typeface="微软雅黑"/>
                <a:cs typeface="微软雅黑"/>
              </a:rPr>
              <a:t>个物理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15">
                <a:solidFill>
                  <a:srgbClr val="1F517B"/>
                </a:solidFill>
                <a:latin typeface="微软雅黑"/>
                <a:cs typeface="微软雅黑"/>
              </a:rPr>
              <a:t>，每个物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的最末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字作为链接字，指出后继块的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15">
                <a:solidFill>
                  <a:srgbClr val="1F517B"/>
                </a:solidFill>
                <a:latin typeface="微软雅黑"/>
                <a:cs typeface="微软雅黑"/>
              </a:rPr>
              <a:t>地址。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5">
                <a:solidFill>
                  <a:srgbClr val="1F517B"/>
                </a:solidFill>
                <a:latin typeface="微软雅黑"/>
                <a:cs typeface="微软雅黑"/>
              </a:rPr>
              <a:t>的最后一块的链接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记“</a:t>
            </a:r>
            <a:r>
              <a:rPr dirty="0" sz="2200" spc="-30">
                <a:solidFill>
                  <a:srgbClr val="1F517B"/>
                </a:solidFill>
                <a:latin typeface="Symbol"/>
                <a:cs typeface="Symbol"/>
              </a:rPr>
              <a:t>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”，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它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至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本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束。</a:t>
            </a:r>
            <a:endParaRPr sz="2200">
              <a:latin typeface="微软雅黑"/>
              <a:cs typeface="微软雅黑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58140" y="219456"/>
            <a:ext cx="2421255" cy="787400"/>
            <a:chOff x="358140" y="219456"/>
            <a:chExt cx="2421255" cy="787400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1000506" cy="78714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40" y="219456"/>
              <a:ext cx="1887474" cy="787146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19792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2.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5">
                <a:solidFill>
                  <a:srgbClr val="990000"/>
                </a:solidFill>
              </a:rPr>
              <a:t>串</a:t>
            </a:r>
            <a:r>
              <a:rPr dirty="0" spc="-35">
                <a:solidFill>
                  <a:srgbClr val="990000"/>
                </a:solidFill>
              </a:rPr>
              <a:t>联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60">
                <a:solidFill>
                  <a:srgbClr val="990000"/>
                </a:solidFill>
              </a:rPr>
              <a:t>件</a:t>
            </a:r>
          </a:p>
        </p:txBody>
      </p:sp>
      <p:grpSp>
        <p:nvGrpSpPr>
          <p:cNvPr id="18" name="object 18" descr=""/>
          <p:cNvGrpSpPr/>
          <p:nvPr/>
        </p:nvGrpSpPr>
        <p:grpSpPr>
          <a:xfrm>
            <a:off x="2983801" y="2735389"/>
            <a:ext cx="1414780" cy="2193925"/>
            <a:chOff x="2983801" y="2735389"/>
            <a:chExt cx="1414780" cy="2193925"/>
          </a:xfrm>
        </p:grpSpPr>
        <p:sp>
          <p:nvSpPr>
            <p:cNvPr id="19" name="object 19" descr=""/>
            <p:cNvSpPr/>
            <p:nvPr/>
          </p:nvSpPr>
          <p:spPr>
            <a:xfrm>
              <a:off x="2988564" y="2740151"/>
              <a:ext cx="1405255" cy="2184400"/>
            </a:xfrm>
            <a:custGeom>
              <a:avLst/>
              <a:gdLst/>
              <a:ahLst/>
              <a:cxnLst/>
              <a:rect l="l" t="t" r="r" b="b"/>
              <a:pathLst>
                <a:path w="1405254" h="2184400">
                  <a:moveTo>
                    <a:pt x="1405127" y="0"/>
                  </a:moveTo>
                  <a:lnTo>
                    <a:pt x="0" y="0"/>
                  </a:lnTo>
                  <a:lnTo>
                    <a:pt x="0" y="2183892"/>
                  </a:lnTo>
                  <a:lnTo>
                    <a:pt x="1405127" y="2183892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988564" y="2740151"/>
              <a:ext cx="1405255" cy="2184400"/>
            </a:xfrm>
            <a:custGeom>
              <a:avLst/>
              <a:gdLst/>
              <a:ahLst/>
              <a:cxnLst/>
              <a:rect l="l" t="t" r="r" b="b"/>
              <a:pathLst>
                <a:path w="1405254" h="2184400">
                  <a:moveTo>
                    <a:pt x="0" y="2183892"/>
                  </a:moveTo>
                  <a:lnTo>
                    <a:pt x="1405127" y="2183892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21838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3067304" y="3497960"/>
            <a:ext cx="1173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3275" algn="l"/>
              </a:tabLst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2983801" y="3134677"/>
            <a:ext cx="5185410" cy="904240"/>
            <a:chOff x="2983801" y="3134677"/>
            <a:chExt cx="5185410" cy="904240"/>
          </a:xfrm>
        </p:grpSpPr>
        <p:sp>
          <p:nvSpPr>
            <p:cNvPr id="23" name="object 23" descr=""/>
            <p:cNvSpPr/>
            <p:nvPr/>
          </p:nvSpPr>
          <p:spPr>
            <a:xfrm>
              <a:off x="2988564" y="3374135"/>
              <a:ext cx="1407160" cy="483234"/>
            </a:xfrm>
            <a:custGeom>
              <a:avLst/>
              <a:gdLst/>
              <a:ahLst/>
              <a:cxnLst/>
              <a:rect l="l" t="t" r="r" b="b"/>
              <a:pathLst>
                <a:path w="1407160" h="483235">
                  <a:moveTo>
                    <a:pt x="0" y="0"/>
                  </a:moveTo>
                  <a:lnTo>
                    <a:pt x="1406652" y="0"/>
                  </a:lnTo>
                </a:path>
                <a:path w="1407160" h="483235">
                  <a:moveTo>
                    <a:pt x="0" y="483107"/>
                  </a:moveTo>
                  <a:lnTo>
                    <a:pt x="1406652" y="483107"/>
                  </a:lnTo>
                </a:path>
                <a:path w="1407160" h="483235">
                  <a:moveTo>
                    <a:pt x="833627" y="0"/>
                  </a:moveTo>
                  <a:lnTo>
                    <a:pt x="833627" y="48310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114032" y="3139439"/>
              <a:ext cx="1050290" cy="894715"/>
            </a:xfrm>
            <a:custGeom>
              <a:avLst/>
              <a:gdLst/>
              <a:ahLst/>
              <a:cxnLst/>
              <a:rect l="l" t="t" r="r" b="b"/>
              <a:pathLst>
                <a:path w="1050290" h="894714">
                  <a:moveTo>
                    <a:pt x="1050035" y="0"/>
                  </a:moveTo>
                  <a:lnTo>
                    <a:pt x="0" y="0"/>
                  </a:lnTo>
                  <a:lnTo>
                    <a:pt x="0" y="894588"/>
                  </a:lnTo>
                  <a:lnTo>
                    <a:pt x="1050035" y="894588"/>
                  </a:lnTo>
                  <a:lnTo>
                    <a:pt x="105003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114032" y="3139439"/>
              <a:ext cx="1050290" cy="894715"/>
            </a:xfrm>
            <a:custGeom>
              <a:avLst/>
              <a:gdLst/>
              <a:ahLst/>
              <a:cxnLst/>
              <a:rect l="l" t="t" r="r" b="b"/>
              <a:pathLst>
                <a:path w="1050290" h="894714">
                  <a:moveTo>
                    <a:pt x="0" y="894588"/>
                  </a:moveTo>
                  <a:lnTo>
                    <a:pt x="1050035" y="894588"/>
                  </a:lnTo>
                  <a:lnTo>
                    <a:pt x="1050035" y="0"/>
                  </a:lnTo>
                  <a:lnTo>
                    <a:pt x="0" y="0"/>
                  </a:lnTo>
                  <a:lnTo>
                    <a:pt x="0" y="894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529194" y="3141979"/>
            <a:ext cx="23367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baseline="-21164" sz="1575" spc="-37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endParaRPr baseline="-21164" sz="1575">
              <a:latin typeface="微软雅黑"/>
              <a:cs typeface="微软雅黑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495158" y="3727450"/>
            <a:ext cx="263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57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109269" y="3134677"/>
            <a:ext cx="2821305" cy="904240"/>
            <a:chOff x="7109269" y="3134677"/>
            <a:chExt cx="2821305" cy="904240"/>
          </a:xfrm>
        </p:grpSpPr>
        <p:sp>
          <p:nvSpPr>
            <p:cNvPr id="29" name="object 29" descr=""/>
            <p:cNvSpPr/>
            <p:nvPr/>
          </p:nvSpPr>
          <p:spPr>
            <a:xfrm>
              <a:off x="7114031" y="3723131"/>
              <a:ext cx="1050290" cy="0"/>
            </a:xfrm>
            <a:custGeom>
              <a:avLst/>
              <a:gdLst/>
              <a:ahLst/>
              <a:cxnLst/>
              <a:rect l="l" t="t" r="r" b="b"/>
              <a:pathLst>
                <a:path w="1050290" h="0">
                  <a:moveTo>
                    <a:pt x="0" y="0"/>
                  </a:moveTo>
                  <a:lnTo>
                    <a:pt x="105003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875775" y="3139439"/>
              <a:ext cx="1050290" cy="894715"/>
            </a:xfrm>
            <a:custGeom>
              <a:avLst/>
              <a:gdLst/>
              <a:ahLst/>
              <a:cxnLst/>
              <a:rect l="l" t="t" r="r" b="b"/>
              <a:pathLst>
                <a:path w="1050290" h="894714">
                  <a:moveTo>
                    <a:pt x="1050035" y="0"/>
                  </a:moveTo>
                  <a:lnTo>
                    <a:pt x="0" y="0"/>
                  </a:lnTo>
                  <a:lnTo>
                    <a:pt x="0" y="894588"/>
                  </a:lnTo>
                  <a:lnTo>
                    <a:pt x="1050035" y="894588"/>
                  </a:lnTo>
                  <a:lnTo>
                    <a:pt x="105003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875775" y="3139439"/>
              <a:ext cx="1050290" cy="894715"/>
            </a:xfrm>
            <a:custGeom>
              <a:avLst/>
              <a:gdLst/>
              <a:ahLst/>
              <a:cxnLst/>
              <a:rect l="l" t="t" r="r" b="b"/>
              <a:pathLst>
                <a:path w="1050290" h="894714">
                  <a:moveTo>
                    <a:pt x="0" y="894588"/>
                  </a:moveTo>
                  <a:lnTo>
                    <a:pt x="1050035" y="894588"/>
                  </a:lnTo>
                  <a:lnTo>
                    <a:pt x="1050035" y="0"/>
                  </a:lnTo>
                  <a:lnTo>
                    <a:pt x="0" y="0"/>
                  </a:lnTo>
                  <a:lnTo>
                    <a:pt x="0" y="894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8875776" y="3139439"/>
            <a:ext cx="1050290" cy="57912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14604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14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baseline="-21164" sz="1575" spc="-37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endParaRPr baseline="-21164" sz="1575">
              <a:latin typeface="微软雅黑"/>
              <a:cs typeface="微软雅黑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875776" y="3727703"/>
            <a:ext cx="1050290" cy="30670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 marR="10795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1F517B"/>
                </a:solidFill>
                <a:latin typeface="Symbol"/>
                <a:cs typeface="Symbol"/>
              </a:rPr>
              <a:t></a:t>
            </a:r>
            <a:endParaRPr sz="1600">
              <a:latin typeface="Symbol"/>
              <a:cs typeface="Symbol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4267009" y="3117088"/>
            <a:ext cx="5663565" cy="922019"/>
            <a:chOff x="4267009" y="3117088"/>
            <a:chExt cx="5663565" cy="922019"/>
          </a:xfrm>
        </p:grpSpPr>
        <p:sp>
          <p:nvSpPr>
            <p:cNvPr id="35" name="object 35" descr=""/>
            <p:cNvSpPr/>
            <p:nvPr/>
          </p:nvSpPr>
          <p:spPr>
            <a:xfrm>
              <a:off x="4271771" y="3154680"/>
              <a:ext cx="554990" cy="504825"/>
            </a:xfrm>
            <a:custGeom>
              <a:avLst/>
              <a:gdLst/>
              <a:ahLst/>
              <a:cxnLst/>
              <a:rect l="l" t="t" r="r" b="b"/>
              <a:pathLst>
                <a:path w="554989" h="504825">
                  <a:moveTo>
                    <a:pt x="0" y="504444"/>
                  </a:moveTo>
                  <a:lnTo>
                    <a:pt x="554736" y="504444"/>
                  </a:lnTo>
                </a:path>
                <a:path w="554989" h="504825">
                  <a:moveTo>
                    <a:pt x="554736" y="504444"/>
                  </a:moveTo>
                  <a:lnTo>
                    <a:pt x="55473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826507" y="3129280"/>
              <a:ext cx="539750" cy="50800"/>
            </a:xfrm>
            <a:custGeom>
              <a:avLst/>
              <a:gdLst/>
              <a:ahLst/>
              <a:cxnLst/>
              <a:rect l="l" t="t" r="r" b="b"/>
              <a:pathLst>
                <a:path w="539750" h="50800">
                  <a:moveTo>
                    <a:pt x="463295" y="0"/>
                  </a:moveTo>
                  <a:lnTo>
                    <a:pt x="463295" y="50800"/>
                  </a:lnTo>
                  <a:lnTo>
                    <a:pt x="520445" y="31750"/>
                  </a:lnTo>
                  <a:lnTo>
                    <a:pt x="475995" y="31750"/>
                  </a:lnTo>
                  <a:lnTo>
                    <a:pt x="475995" y="19050"/>
                  </a:lnTo>
                  <a:lnTo>
                    <a:pt x="520445" y="19050"/>
                  </a:lnTo>
                  <a:lnTo>
                    <a:pt x="463295" y="0"/>
                  </a:lnTo>
                  <a:close/>
                </a:path>
                <a:path w="539750" h="50800">
                  <a:moveTo>
                    <a:pt x="46329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463295" y="31750"/>
                  </a:lnTo>
                  <a:lnTo>
                    <a:pt x="463295" y="19050"/>
                  </a:lnTo>
                  <a:close/>
                </a:path>
                <a:path w="539750" h="50800">
                  <a:moveTo>
                    <a:pt x="520445" y="19050"/>
                  </a:moveTo>
                  <a:lnTo>
                    <a:pt x="475995" y="19050"/>
                  </a:lnTo>
                  <a:lnTo>
                    <a:pt x="475995" y="31750"/>
                  </a:lnTo>
                  <a:lnTo>
                    <a:pt x="520445" y="31750"/>
                  </a:lnTo>
                  <a:lnTo>
                    <a:pt x="539495" y="25400"/>
                  </a:lnTo>
                  <a:lnTo>
                    <a:pt x="52044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434327" y="3857244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 h="0">
                  <a:moveTo>
                    <a:pt x="0" y="0"/>
                  </a:moveTo>
                  <a:lnTo>
                    <a:pt x="26212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382767" y="3139440"/>
              <a:ext cx="1051560" cy="894715"/>
            </a:xfrm>
            <a:custGeom>
              <a:avLst/>
              <a:gdLst/>
              <a:ahLst/>
              <a:cxnLst/>
              <a:rect l="l" t="t" r="r" b="b"/>
              <a:pathLst>
                <a:path w="1051560" h="894714">
                  <a:moveTo>
                    <a:pt x="1051560" y="0"/>
                  </a:moveTo>
                  <a:lnTo>
                    <a:pt x="0" y="0"/>
                  </a:lnTo>
                  <a:lnTo>
                    <a:pt x="0" y="894588"/>
                  </a:lnTo>
                  <a:lnTo>
                    <a:pt x="1051560" y="894588"/>
                  </a:lnTo>
                  <a:lnTo>
                    <a:pt x="105156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382767" y="3139440"/>
              <a:ext cx="1051560" cy="894715"/>
            </a:xfrm>
            <a:custGeom>
              <a:avLst/>
              <a:gdLst/>
              <a:ahLst/>
              <a:cxnLst/>
              <a:rect l="l" t="t" r="r" b="b"/>
              <a:pathLst>
                <a:path w="1051560" h="894714">
                  <a:moveTo>
                    <a:pt x="0" y="894588"/>
                  </a:moveTo>
                  <a:lnTo>
                    <a:pt x="1051560" y="894588"/>
                  </a:lnTo>
                  <a:lnTo>
                    <a:pt x="1051560" y="0"/>
                  </a:lnTo>
                  <a:lnTo>
                    <a:pt x="0" y="0"/>
                  </a:lnTo>
                  <a:lnTo>
                    <a:pt x="0" y="894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696455" y="3130804"/>
              <a:ext cx="417830" cy="50800"/>
            </a:xfrm>
            <a:custGeom>
              <a:avLst/>
              <a:gdLst/>
              <a:ahLst/>
              <a:cxnLst/>
              <a:rect l="l" t="t" r="r" b="b"/>
              <a:pathLst>
                <a:path w="417829" h="50800">
                  <a:moveTo>
                    <a:pt x="341375" y="0"/>
                  </a:moveTo>
                  <a:lnTo>
                    <a:pt x="341375" y="50800"/>
                  </a:lnTo>
                  <a:lnTo>
                    <a:pt x="398525" y="31750"/>
                  </a:lnTo>
                  <a:lnTo>
                    <a:pt x="354075" y="31750"/>
                  </a:lnTo>
                  <a:lnTo>
                    <a:pt x="354075" y="19050"/>
                  </a:lnTo>
                  <a:lnTo>
                    <a:pt x="398525" y="19050"/>
                  </a:lnTo>
                  <a:lnTo>
                    <a:pt x="341375" y="0"/>
                  </a:lnTo>
                  <a:close/>
                </a:path>
                <a:path w="417829" h="50800">
                  <a:moveTo>
                    <a:pt x="34137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341375" y="31750"/>
                  </a:lnTo>
                  <a:lnTo>
                    <a:pt x="341375" y="19050"/>
                  </a:lnTo>
                  <a:close/>
                </a:path>
                <a:path w="417829" h="50800">
                  <a:moveTo>
                    <a:pt x="398525" y="19050"/>
                  </a:moveTo>
                  <a:lnTo>
                    <a:pt x="354075" y="19050"/>
                  </a:lnTo>
                  <a:lnTo>
                    <a:pt x="354075" y="31750"/>
                  </a:lnTo>
                  <a:lnTo>
                    <a:pt x="398525" y="31750"/>
                  </a:lnTo>
                  <a:lnTo>
                    <a:pt x="417575" y="25400"/>
                  </a:lnTo>
                  <a:lnTo>
                    <a:pt x="39852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023859" y="3139440"/>
              <a:ext cx="1902460" cy="718185"/>
            </a:xfrm>
            <a:custGeom>
              <a:avLst/>
              <a:gdLst/>
              <a:ahLst/>
              <a:cxnLst/>
              <a:rect l="l" t="t" r="r" b="b"/>
              <a:pathLst>
                <a:path w="1902459" h="718185">
                  <a:moveTo>
                    <a:pt x="0" y="717804"/>
                  </a:moveTo>
                  <a:lnTo>
                    <a:pt x="434340" y="717804"/>
                  </a:lnTo>
                </a:path>
                <a:path w="1902459" h="718185">
                  <a:moveTo>
                    <a:pt x="434340" y="717804"/>
                  </a:moveTo>
                  <a:lnTo>
                    <a:pt x="434340" y="0"/>
                  </a:lnTo>
                </a:path>
                <a:path w="1902459" h="718185">
                  <a:moveTo>
                    <a:pt x="851916" y="583692"/>
                  </a:moveTo>
                  <a:lnTo>
                    <a:pt x="1901952" y="58369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458200" y="3117088"/>
              <a:ext cx="417830" cy="50800"/>
            </a:xfrm>
            <a:custGeom>
              <a:avLst/>
              <a:gdLst/>
              <a:ahLst/>
              <a:cxnLst/>
              <a:rect l="l" t="t" r="r" b="b"/>
              <a:pathLst>
                <a:path w="417829" h="50800">
                  <a:moveTo>
                    <a:pt x="341375" y="0"/>
                  </a:moveTo>
                  <a:lnTo>
                    <a:pt x="341375" y="50800"/>
                  </a:lnTo>
                  <a:lnTo>
                    <a:pt x="398525" y="31750"/>
                  </a:lnTo>
                  <a:lnTo>
                    <a:pt x="354075" y="31750"/>
                  </a:lnTo>
                  <a:lnTo>
                    <a:pt x="354075" y="19050"/>
                  </a:lnTo>
                  <a:lnTo>
                    <a:pt x="398525" y="19050"/>
                  </a:lnTo>
                  <a:lnTo>
                    <a:pt x="341375" y="0"/>
                  </a:lnTo>
                  <a:close/>
                </a:path>
                <a:path w="417829" h="50800">
                  <a:moveTo>
                    <a:pt x="34137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341375" y="31750"/>
                  </a:lnTo>
                  <a:lnTo>
                    <a:pt x="341375" y="19050"/>
                  </a:lnTo>
                  <a:close/>
                </a:path>
                <a:path w="417829" h="50800">
                  <a:moveTo>
                    <a:pt x="398525" y="19050"/>
                  </a:moveTo>
                  <a:lnTo>
                    <a:pt x="354075" y="19050"/>
                  </a:lnTo>
                  <a:lnTo>
                    <a:pt x="354075" y="31750"/>
                  </a:lnTo>
                  <a:lnTo>
                    <a:pt x="398525" y="31750"/>
                  </a:lnTo>
                  <a:lnTo>
                    <a:pt x="417575" y="25400"/>
                  </a:lnTo>
                  <a:lnTo>
                    <a:pt x="39852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5382767" y="3139439"/>
            <a:ext cx="1051560" cy="8947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53390">
              <a:lnSpc>
                <a:spcPct val="100000"/>
              </a:lnSpc>
              <a:spcBef>
                <a:spcPts val="114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baseline="-21164" sz="1575" spc="-37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baseline="-21164" sz="1575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微软雅黑"/>
              <a:cs typeface="微软雅黑"/>
            </a:endParaRPr>
          </a:p>
          <a:p>
            <a:pPr marL="394335">
              <a:lnSpc>
                <a:spcPct val="100000"/>
              </a:lnSpc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150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5382767" y="3144011"/>
            <a:ext cx="1316990" cy="716280"/>
          </a:xfrm>
          <a:custGeom>
            <a:avLst/>
            <a:gdLst/>
            <a:ahLst/>
            <a:cxnLst/>
            <a:rect l="l" t="t" r="r" b="b"/>
            <a:pathLst>
              <a:path w="1316990" h="716279">
                <a:moveTo>
                  <a:pt x="0" y="579119"/>
                </a:moveTo>
                <a:lnTo>
                  <a:pt x="1051560" y="579119"/>
                </a:lnTo>
              </a:path>
              <a:path w="1316990" h="716279">
                <a:moveTo>
                  <a:pt x="1316736" y="716280"/>
                </a:moveTo>
                <a:lnTo>
                  <a:pt x="1316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5435600" y="2594863"/>
            <a:ext cx="83629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endParaRPr sz="1600">
              <a:latin typeface="微软雅黑"/>
              <a:cs typeface="微软雅黑"/>
            </a:endParaRPr>
          </a:p>
          <a:p>
            <a:pPr marL="314325">
              <a:lnSpc>
                <a:spcPct val="100000"/>
              </a:lnSpc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057770" y="2594863"/>
            <a:ext cx="83629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endParaRPr sz="1600">
              <a:latin typeface="微软雅黑"/>
              <a:cs typeface="微软雅黑"/>
            </a:endParaRPr>
          </a:p>
          <a:p>
            <a:pPr marL="314325">
              <a:lnSpc>
                <a:spcPct val="100000"/>
              </a:lnSpc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150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875014" y="2594863"/>
            <a:ext cx="83629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325" marR="5080" indent="-30226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57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218179" y="2447036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2214752" y="3289198"/>
            <a:ext cx="633730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882700" y="5385276"/>
            <a:ext cx="5318125" cy="864869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问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题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串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联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件结构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下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，存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baseline="-21072" sz="2175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baseline="-21072" sz="2175" spc="187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时，</a:t>
            </a:r>
            <a:endParaRPr sz="22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应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操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 ？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388608" y="4690871"/>
            <a:ext cx="4974590" cy="1651000"/>
          </a:xfrm>
          <a:prstGeom prst="rect">
            <a:avLst/>
          </a:prstGeom>
          <a:solidFill>
            <a:srgbClr val="FFF1CC"/>
          </a:solidFill>
          <a:ln w="9144">
            <a:solidFill>
              <a:srgbClr val="1F517B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280"/>
              </a:spcBef>
            </a:pP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特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点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endParaRPr sz="2200">
              <a:latin typeface="微软雅黑"/>
              <a:cs typeface="微软雅黑"/>
            </a:endParaRPr>
          </a:p>
          <a:p>
            <a:pPr marL="200660">
              <a:lnSpc>
                <a:spcPct val="100000"/>
              </a:lnSpc>
              <a:spcBef>
                <a:spcPts val="535"/>
              </a:spcBef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① 能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较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好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空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endParaRPr sz="2200">
              <a:latin typeface="微软雅黑"/>
              <a:cs typeface="微软雅黑"/>
            </a:endParaRPr>
          </a:p>
          <a:p>
            <a:pPr marL="200660">
              <a:lnSpc>
                <a:spcPct val="100000"/>
              </a:lnSpc>
              <a:spcBef>
                <a:spcPts val="525"/>
              </a:spcBef>
            </a:pPr>
            <a:r>
              <a:rPr dirty="0" sz="2200" spc="5">
                <a:solidFill>
                  <a:srgbClr val="1F517B"/>
                </a:solidFill>
                <a:latin typeface="微软雅黑"/>
                <a:cs typeface="微软雅黑"/>
              </a:rPr>
              <a:t>② 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于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增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扩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充</a:t>
            </a:r>
            <a:endParaRPr sz="2200">
              <a:latin typeface="微软雅黑"/>
              <a:cs typeface="微软雅黑"/>
            </a:endParaRPr>
          </a:p>
          <a:p>
            <a:pPr marL="200660">
              <a:lnSpc>
                <a:spcPct val="100000"/>
              </a:lnSpc>
              <a:spcBef>
                <a:spcPts val="530"/>
              </a:spcBef>
            </a:pPr>
            <a:r>
              <a:rPr dirty="0" sz="2200" spc="15">
                <a:solidFill>
                  <a:srgbClr val="1F517B"/>
                </a:solidFill>
                <a:latin typeface="微软雅黑"/>
                <a:cs typeface="微软雅黑"/>
              </a:rPr>
              <a:t>③ 连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快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速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度慢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58140" y="219456"/>
            <a:ext cx="1887855" cy="787400"/>
            <a:chOff x="358140" y="219456"/>
            <a:chExt cx="1887855" cy="787400"/>
          </a:xfrm>
        </p:grpSpPr>
        <p:sp>
          <p:nvSpPr>
            <p:cNvPr id="13" name="object 13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1887474" cy="787146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1445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映</a:t>
            </a:r>
            <a:r>
              <a:rPr dirty="0" spc="-50">
                <a:solidFill>
                  <a:srgbClr val="990000"/>
                </a:solidFill>
              </a:rPr>
              <a:t>照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861161" y="1162494"/>
            <a:ext cx="10417175" cy="4924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8600">
              <a:lnSpc>
                <a:spcPct val="1201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文件映照把串联文件中的链接字集中在一个结构中，既保持了串联文件的优</a:t>
            </a:r>
            <a:r>
              <a:rPr dirty="0" sz="2400" spc="55">
                <a:solidFill>
                  <a:srgbClr val="1F517B"/>
                </a:solidFill>
                <a:latin typeface="微软雅黑"/>
                <a:cs typeface="微软雅黑"/>
              </a:rPr>
              <a:t>点，也克服了其随机存取速度慢的缺点。DOS</a:t>
            </a:r>
            <a:r>
              <a:rPr dirty="0" sz="2400" spc="6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400" spc="55">
                <a:solidFill>
                  <a:srgbClr val="1F517B"/>
                </a:solidFill>
                <a:latin typeface="微软雅黑"/>
                <a:cs typeface="微软雅黑"/>
              </a:rPr>
              <a:t>WINDOWS</a:t>
            </a:r>
            <a:r>
              <a:rPr dirty="0" sz="2400" spc="50">
                <a:solidFill>
                  <a:srgbClr val="1F517B"/>
                </a:solidFill>
                <a:latin typeface="微软雅黑"/>
                <a:cs typeface="微软雅黑"/>
              </a:rPr>
              <a:t>系统就采用了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这样文件结构，称为</a:t>
            </a:r>
            <a:r>
              <a:rPr dirty="0" sz="2400" spc="-130">
                <a:solidFill>
                  <a:srgbClr val="1F517B"/>
                </a:solidFill>
                <a:latin typeface="微软雅黑"/>
                <a:cs typeface="微软雅黑"/>
              </a:rPr>
              <a:t>FAT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文件。</a:t>
            </a:r>
            <a:endParaRPr sz="2400">
              <a:latin typeface="微软雅黑"/>
              <a:cs typeface="微软雅黑"/>
            </a:endParaRPr>
          </a:p>
          <a:p>
            <a:pPr algn="just" marL="241300" indent="-228600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10" b="1">
                <a:solidFill>
                  <a:srgbClr val="C00000"/>
                </a:solidFill>
                <a:latin typeface="微软雅黑"/>
                <a:cs typeface="微软雅黑"/>
              </a:rPr>
              <a:t>文件分配表</a:t>
            </a:r>
            <a:r>
              <a:rPr dirty="0" sz="2400" spc="-100" b="1">
                <a:solidFill>
                  <a:srgbClr val="C00000"/>
                </a:solidFill>
                <a:latin typeface="微软雅黑"/>
                <a:cs typeface="微软雅黑"/>
              </a:rPr>
              <a:t>FAT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是以链接方式存储文件的系统中记录磁盘分配和跟踪空白磁</a:t>
            </a:r>
            <a:endParaRPr sz="2400">
              <a:latin typeface="微软雅黑"/>
              <a:cs typeface="微软雅黑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盘块（簇）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的数据结构。</a:t>
            </a:r>
            <a:endParaRPr sz="2400">
              <a:latin typeface="微软雅黑"/>
              <a:cs typeface="微软雅黑"/>
            </a:endParaRPr>
          </a:p>
          <a:p>
            <a:pPr marL="241300" marR="10795" indent="-228600">
              <a:lnSpc>
                <a:spcPct val="1201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该表在文件系统格式化后产生，共包含N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个表项，每个表项对应一个簇，编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号从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开始直至N-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1（N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为磁盘中簇的总数）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每个表项中的内容为存放文件数据的下一个簇的簇号。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文件的首地址（第一个簇号）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存放在目录中。因此，从目录中找到文件的首</a:t>
            </a:r>
            <a:endParaRPr sz="2400">
              <a:latin typeface="微软雅黑"/>
              <a:cs typeface="微软雅黑"/>
            </a:endParaRPr>
          </a:p>
          <a:p>
            <a:pPr marL="2413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地址后，就能找到文件在磁盘上的所有存放地址。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58140" y="219456"/>
            <a:ext cx="1544955" cy="787400"/>
            <a:chOff x="358140" y="219456"/>
            <a:chExt cx="1544955" cy="787400"/>
          </a:xfrm>
        </p:grpSpPr>
        <p:sp>
          <p:nvSpPr>
            <p:cNvPr id="13" name="object 13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1544573" cy="787146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11017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FAT12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566724" y="1279651"/>
            <a:ext cx="5027930" cy="4510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磁盘格式化后建立，从磁盘的第二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个扇区开始，有</a:t>
            </a: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两个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相同的</a:t>
            </a:r>
            <a:r>
              <a:rPr dirty="0" sz="2400" spc="-130">
                <a:solidFill>
                  <a:srgbClr val="1F517B"/>
                </a:solidFill>
                <a:latin typeface="微软雅黑"/>
                <a:cs typeface="微软雅黑"/>
              </a:rPr>
              <a:t>FAT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磁盘的类型 ：</a:t>
            </a:r>
            <a:endParaRPr sz="2400">
              <a:latin typeface="微软雅黑"/>
              <a:cs typeface="微软雅黑"/>
            </a:endParaRPr>
          </a:p>
          <a:p>
            <a:pPr lvl="1" marL="1099185" indent="-34353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099185" algn="l"/>
                <a:tab pos="1099820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FDF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，双面</a:t>
            </a:r>
            <a:endParaRPr sz="2400">
              <a:latin typeface="微软雅黑"/>
              <a:cs typeface="微软雅黑"/>
            </a:endParaRPr>
          </a:p>
          <a:p>
            <a:pPr lvl="1" marL="1099185" indent="-34353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1099185" algn="l"/>
                <a:tab pos="1099820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FCH，单面（9扇区/磁道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  <a:p>
            <a:pPr lvl="1" marL="1099185" indent="-34353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099185" algn="l"/>
                <a:tab pos="1099820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F8H，</a:t>
            </a:r>
            <a:r>
              <a:rPr dirty="0" sz="2400" spc="-25">
                <a:solidFill>
                  <a:srgbClr val="1F517B"/>
                </a:solidFill>
                <a:latin typeface="微软雅黑"/>
                <a:cs typeface="微软雅黑"/>
              </a:rPr>
              <a:t>硬盘</a:t>
            </a:r>
            <a:endParaRPr sz="24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000H：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空闲簇</a:t>
            </a:r>
            <a:endParaRPr sz="24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FFFH：文件的结尾簇</a:t>
            </a:r>
            <a:endParaRPr sz="24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XXXH：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文件的下一簇</a:t>
            </a:r>
            <a:endParaRPr sz="2400">
              <a:latin typeface="微软雅黑"/>
              <a:cs typeface="微软雅黑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0823" y="1435810"/>
            <a:ext cx="5817172" cy="437367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58140" y="219456"/>
            <a:ext cx="1887855" cy="787400"/>
            <a:chOff x="358140" y="219456"/>
            <a:chExt cx="1887855" cy="787400"/>
          </a:xfrm>
        </p:grpSpPr>
        <p:sp>
          <p:nvSpPr>
            <p:cNvPr id="13" name="object 13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1887474" cy="787146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515872" y="1406778"/>
            <a:ext cx="9070340" cy="41230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对于一个</a:t>
            </a:r>
            <a:r>
              <a:rPr dirty="0" sz="2400" spc="-75">
                <a:solidFill>
                  <a:srgbClr val="1F517B"/>
                </a:solidFill>
                <a:latin typeface="微软雅黑"/>
                <a:cs typeface="微软雅黑"/>
              </a:rPr>
              <a:t>FAT16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文件系统，已知：</a:t>
            </a:r>
            <a:endParaRPr sz="24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系统采用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16位来表示簇号；</a:t>
            </a:r>
            <a:endParaRPr sz="24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每簇由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64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个逻辑相邻的扇区组成；</a:t>
            </a:r>
            <a:endParaRPr sz="2400">
              <a:latin typeface="微软雅黑"/>
              <a:cs typeface="微软雅黑"/>
            </a:endParaRPr>
          </a:p>
          <a:p>
            <a:pPr marL="12700" marR="5732780" indent="342265">
              <a:lnSpc>
                <a:spcPts val="49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扇区大小为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512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字节；</a:t>
            </a:r>
            <a:r>
              <a:rPr dirty="0" sz="2400" spc="-25">
                <a:solidFill>
                  <a:srgbClr val="1F517B"/>
                </a:solidFill>
                <a:latin typeface="微软雅黑"/>
                <a:cs typeface="微软雅黑"/>
              </a:rPr>
              <a:t>问：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469265" algn="l"/>
              </a:tabLst>
            </a:pP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①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该</a:t>
            </a:r>
            <a:r>
              <a:rPr dirty="0" sz="2400" spc="-80">
                <a:solidFill>
                  <a:srgbClr val="1F517B"/>
                </a:solidFill>
                <a:latin typeface="微软雅黑"/>
                <a:cs typeface="微软雅黑"/>
              </a:rPr>
              <a:t>FAT16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文件系统能够管理的最大逻辑磁盘大小？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469265" algn="l"/>
              </a:tabLst>
            </a:pP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②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若一个文件的逻辑内容为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10个字节，该文件的物理大小是多少？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1445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课</a:t>
            </a:r>
            <a:r>
              <a:rPr dirty="0" spc="-35"/>
              <a:t>题</a:t>
            </a:r>
            <a:r>
              <a:rPr dirty="0" spc="-35"/>
              <a:t>练</a:t>
            </a:r>
            <a:r>
              <a:rPr dirty="0" spc="-50"/>
              <a:t>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6521" y="2819781"/>
            <a:ext cx="37623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490">
                <a:solidFill>
                  <a:srgbClr val="663300"/>
                </a:solidFill>
              </a:rPr>
              <a:t>文件系统概述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58140" y="219456"/>
            <a:ext cx="2421255" cy="787400"/>
            <a:chOff x="358140" y="219456"/>
            <a:chExt cx="2421255" cy="787400"/>
          </a:xfrm>
        </p:grpSpPr>
        <p:sp>
          <p:nvSpPr>
            <p:cNvPr id="13" name="object 13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1000506" cy="78714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40" y="219456"/>
              <a:ext cx="1177290" cy="78714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1723" y="219456"/>
              <a:ext cx="1177289" cy="787146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070254" y="1072520"/>
            <a:ext cx="10431145" cy="103124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415"/>
              </a:spcBef>
              <a:buSzPct val="9318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每个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建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立逻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与物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 spc="-15">
                <a:solidFill>
                  <a:srgbClr val="1F517B"/>
                </a:solidFill>
                <a:latin typeface="微软雅黑"/>
                <a:cs typeface="微软雅黑"/>
              </a:rPr>
              <a:t>的对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，这张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该文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引表。</a:t>
            </a:r>
            <a:endParaRPr sz="2200">
              <a:latin typeface="微软雅黑"/>
              <a:cs typeface="微软雅黑"/>
            </a:endParaRPr>
          </a:p>
          <a:p>
            <a:pPr marL="354965" indent="-342900">
              <a:lnSpc>
                <a:spcPct val="100000"/>
              </a:lnSpc>
              <a:spcBef>
                <a:spcPts val="1320"/>
              </a:spcBef>
              <a:buSzPct val="95454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由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据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成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19792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3.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40">
                <a:solidFill>
                  <a:srgbClr val="990000"/>
                </a:solidFill>
              </a:rPr>
              <a:t>索引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50">
                <a:solidFill>
                  <a:srgbClr val="990000"/>
                </a:solidFill>
              </a:rPr>
              <a:t>件</a:t>
            </a:r>
          </a:p>
        </p:txBody>
      </p:sp>
      <p:grpSp>
        <p:nvGrpSpPr>
          <p:cNvPr id="19" name="object 19" descr=""/>
          <p:cNvGrpSpPr/>
          <p:nvPr/>
        </p:nvGrpSpPr>
        <p:grpSpPr>
          <a:xfrm>
            <a:off x="3056889" y="2864866"/>
            <a:ext cx="1405890" cy="3268345"/>
            <a:chOff x="3056889" y="2864866"/>
            <a:chExt cx="1405890" cy="3268345"/>
          </a:xfrm>
        </p:grpSpPr>
        <p:sp>
          <p:nvSpPr>
            <p:cNvPr id="20" name="object 20" descr=""/>
            <p:cNvSpPr/>
            <p:nvPr/>
          </p:nvSpPr>
          <p:spPr>
            <a:xfrm>
              <a:off x="3063239" y="2871216"/>
              <a:ext cx="1393190" cy="3255645"/>
            </a:xfrm>
            <a:custGeom>
              <a:avLst/>
              <a:gdLst/>
              <a:ahLst/>
              <a:cxnLst/>
              <a:rect l="l" t="t" r="r" b="b"/>
              <a:pathLst>
                <a:path w="1393189" h="3255645">
                  <a:moveTo>
                    <a:pt x="1392936" y="0"/>
                  </a:moveTo>
                  <a:lnTo>
                    <a:pt x="0" y="0"/>
                  </a:lnTo>
                  <a:lnTo>
                    <a:pt x="0" y="3255264"/>
                  </a:lnTo>
                  <a:lnTo>
                    <a:pt x="1392936" y="3255264"/>
                  </a:lnTo>
                  <a:lnTo>
                    <a:pt x="139293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63239" y="2871216"/>
              <a:ext cx="1393190" cy="3255645"/>
            </a:xfrm>
            <a:custGeom>
              <a:avLst/>
              <a:gdLst/>
              <a:ahLst/>
              <a:cxnLst/>
              <a:rect l="l" t="t" r="r" b="b"/>
              <a:pathLst>
                <a:path w="1393189" h="3255645">
                  <a:moveTo>
                    <a:pt x="0" y="3255264"/>
                  </a:moveTo>
                  <a:lnTo>
                    <a:pt x="1392936" y="3255264"/>
                  </a:lnTo>
                  <a:lnTo>
                    <a:pt x="1392936" y="0"/>
                  </a:lnTo>
                  <a:lnTo>
                    <a:pt x="0" y="0"/>
                  </a:lnTo>
                  <a:lnTo>
                    <a:pt x="0" y="32552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063239" y="3665220"/>
            <a:ext cx="1393190" cy="34607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48894" rIns="0" bIns="0" rtlCol="0" vert="horz">
            <a:spAutoFit/>
          </a:bodyPr>
          <a:lstStyle/>
          <a:p>
            <a:pPr marL="422909">
              <a:lnSpc>
                <a:spcPct val="100000"/>
              </a:lnSpc>
              <a:spcBef>
                <a:spcPts val="384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063239" y="3994530"/>
            <a:ext cx="13931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指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针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385441" y="3678173"/>
            <a:ext cx="6337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8127238" y="2864866"/>
            <a:ext cx="659130" cy="471805"/>
            <a:chOff x="8127238" y="2864866"/>
            <a:chExt cx="659130" cy="471805"/>
          </a:xfrm>
        </p:grpSpPr>
        <p:sp>
          <p:nvSpPr>
            <p:cNvPr id="26" name="object 26" descr=""/>
            <p:cNvSpPr/>
            <p:nvPr/>
          </p:nvSpPr>
          <p:spPr>
            <a:xfrm>
              <a:off x="8133588" y="2871216"/>
              <a:ext cx="646430" cy="459105"/>
            </a:xfrm>
            <a:custGeom>
              <a:avLst/>
              <a:gdLst/>
              <a:ahLst/>
              <a:cxnLst/>
              <a:rect l="l" t="t" r="r" b="b"/>
              <a:pathLst>
                <a:path w="646429" h="459104">
                  <a:moveTo>
                    <a:pt x="646176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646176" y="458724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133588" y="2871216"/>
              <a:ext cx="646430" cy="459105"/>
            </a:xfrm>
            <a:custGeom>
              <a:avLst/>
              <a:gdLst/>
              <a:ahLst/>
              <a:cxnLst/>
              <a:rect l="l" t="t" r="r" b="b"/>
              <a:pathLst>
                <a:path w="646429" h="459104">
                  <a:moveTo>
                    <a:pt x="0" y="458724"/>
                  </a:moveTo>
                  <a:lnTo>
                    <a:pt x="646176" y="458724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8133588" y="2871216"/>
            <a:ext cx="646430" cy="45910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2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baseline="-21164" sz="1575" spc="-37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baseline="-21164" sz="1575">
              <a:latin typeface="微软雅黑"/>
              <a:cs typeface="微软雅黑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8127238" y="3506470"/>
            <a:ext cx="659130" cy="434975"/>
            <a:chOff x="8127238" y="3506470"/>
            <a:chExt cx="659130" cy="434975"/>
          </a:xfrm>
        </p:grpSpPr>
        <p:sp>
          <p:nvSpPr>
            <p:cNvPr id="30" name="object 30" descr=""/>
            <p:cNvSpPr/>
            <p:nvPr/>
          </p:nvSpPr>
          <p:spPr>
            <a:xfrm>
              <a:off x="8133588" y="3512820"/>
              <a:ext cx="646430" cy="422275"/>
            </a:xfrm>
            <a:custGeom>
              <a:avLst/>
              <a:gdLst/>
              <a:ahLst/>
              <a:cxnLst/>
              <a:rect l="l" t="t" r="r" b="b"/>
              <a:pathLst>
                <a:path w="646429" h="422275">
                  <a:moveTo>
                    <a:pt x="646176" y="0"/>
                  </a:moveTo>
                  <a:lnTo>
                    <a:pt x="0" y="0"/>
                  </a:lnTo>
                  <a:lnTo>
                    <a:pt x="0" y="422147"/>
                  </a:lnTo>
                  <a:lnTo>
                    <a:pt x="646176" y="422147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133588" y="3512820"/>
              <a:ext cx="646430" cy="422275"/>
            </a:xfrm>
            <a:custGeom>
              <a:avLst/>
              <a:gdLst/>
              <a:ahLst/>
              <a:cxnLst/>
              <a:rect l="l" t="t" r="r" b="b"/>
              <a:pathLst>
                <a:path w="646429" h="422275">
                  <a:moveTo>
                    <a:pt x="0" y="422147"/>
                  </a:moveTo>
                  <a:lnTo>
                    <a:pt x="646176" y="422147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4221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8133588" y="3512820"/>
            <a:ext cx="646430" cy="42227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2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baseline="-21164" sz="1575" spc="-37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endParaRPr baseline="-21164" sz="1575">
              <a:latin typeface="微软雅黑"/>
              <a:cs typeface="微软雅黑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3063239" y="2943351"/>
            <a:ext cx="4135120" cy="1452245"/>
            <a:chOff x="3063239" y="2943351"/>
            <a:chExt cx="4135120" cy="1452245"/>
          </a:xfrm>
        </p:grpSpPr>
        <p:sp>
          <p:nvSpPr>
            <p:cNvPr id="34" name="object 34" descr=""/>
            <p:cNvSpPr/>
            <p:nvPr/>
          </p:nvSpPr>
          <p:spPr>
            <a:xfrm>
              <a:off x="4271772" y="2988563"/>
              <a:ext cx="433070" cy="1203960"/>
            </a:xfrm>
            <a:custGeom>
              <a:avLst/>
              <a:gdLst/>
              <a:ahLst/>
              <a:cxnLst/>
              <a:rect l="l" t="t" r="r" b="b"/>
              <a:pathLst>
                <a:path w="433070" h="1203960">
                  <a:moveTo>
                    <a:pt x="0" y="1197864"/>
                  </a:moveTo>
                  <a:lnTo>
                    <a:pt x="431291" y="1197864"/>
                  </a:lnTo>
                </a:path>
                <a:path w="433070" h="1203960">
                  <a:moveTo>
                    <a:pt x="432815" y="1203960"/>
                  </a:moveTo>
                  <a:lnTo>
                    <a:pt x="432815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712207" y="2943351"/>
              <a:ext cx="532130" cy="127000"/>
            </a:xfrm>
            <a:custGeom>
              <a:avLst/>
              <a:gdLst/>
              <a:ahLst/>
              <a:cxnLst/>
              <a:rect l="l" t="t" r="r" b="b"/>
              <a:pathLst>
                <a:path w="532129" h="127000">
                  <a:moveTo>
                    <a:pt x="404875" y="0"/>
                  </a:moveTo>
                  <a:lnTo>
                    <a:pt x="404875" y="127000"/>
                  </a:lnTo>
                  <a:lnTo>
                    <a:pt x="519175" y="69850"/>
                  </a:lnTo>
                  <a:lnTo>
                    <a:pt x="417575" y="69850"/>
                  </a:lnTo>
                  <a:lnTo>
                    <a:pt x="417575" y="57150"/>
                  </a:lnTo>
                  <a:lnTo>
                    <a:pt x="519175" y="57150"/>
                  </a:lnTo>
                  <a:lnTo>
                    <a:pt x="404875" y="0"/>
                  </a:lnTo>
                  <a:close/>
                </a:path>
                <a:path w="532129" h="127000">
                  <a:moveTo>
                    <a:pt x="404875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404875" y="69850"/>
                  </a:lnTo>
                  <a:lnTo>
                    <a:pt x="404875" y="57150"/>
                  </a:lnTo>
                  <a:close/>
                </a:path>
                <a:path w="532129" h="127000">
                  <a:moveTo>
                    <a:pt x="519175" y="57150"/>
                  </a:moveTo>
                  <a:lnTo>
                    <a:pt x="417575" y="57150"/>
                  </a:lnTo>
                  <a:lnTo>
                    <a:pt x="417575" y="69850"/>
                  </a:lnTo>
                  <a:lnTo>
                    <a:pt x="519175" y="69850"/>
                  </a:lnTo>
                  <a:lnTo>
                    <a:pt x="531876" y="63500"/>
                  </a:lnTo>
                  <a:lnTo>
                    <a:pt x="519175" y="571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063240" y="3653040"/>
              <a:ext cx="1393190" cy="698500"/>
            </a:xfrm>
            <a:custGeom>
              <a:avLst/>
              <a:gdLst/>
              <a:ahLst/>
              <a:cxnLst/>
              <a:rect l="l" t="t" r="r" b="b"/>
              <a:pathLst>
                <a:path w="1393189" h="698500">
                  <a:moveTo>
                    <a:pt x="1392936" y="685800"/>
                  </a:moveTo>
                  <a:lnTo>
                    <a:pt x="0" y="685800"/>
                  </a:lnTo>
                  <a:lnTo>
                    <a:pt x="0" y="697979"/>
                  </a:lnTo>
                  <a:lnTo>
                    <a:pt x="1392936" y="697979"/>
                  </a:lnTo>
                  <a:lnTo>
                    <a:pt x="1392936" y="685800"/>
                  </a:lnTo>
                  <a:close/>
                </a:path>
                <a:path w="1393189" h="698500">
                  <a:moveTo>
                    <a:pt x="1392936" y="358127"/>
                  </a:moveTo>
                  <a:lnTo>
                    <a:pt x="0" y="358127"/>
                  </a:lnTo>
                  <a:lnTo>
                    <a:pt x="0" y="370319"/>
                  </a:lnTo>
                  <a:lnTo>
                    <a:pt x="1392936" y="370319"/>
                  </a:lnTo>
                  <a:lnTo>
                    <a:pt x="1392936" y="358127"/>
                  </a:lnTo>
                  <a:close/>
                </a:path>
                <a:path w="1393189" h="698500">
                  <a:moveTo>
                    <a:pt x="1392936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1392936" y="12179"/>
                  </a:lnTo>
                  <a:lnTo>
                    <a:pt x="1392936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263895" y="2999231"/>
              <a:ext cx="1927860" cy="1390015"/>
            </a:xfrm>
            <a:custGeom>
              <a:avLst/>
              <a:gdLst/>
              <a:ahLst/>
              <a:cxnLst/>
              <a:rect l="l" t="t" r="r" b="b"/>
              <a:pathLst>
                <a:path w="1927859" h="1390014">
                  <a:moveTo>
                    <a:pt x="1927859" y="0"/>
                  </a:moveTo>
                  <a:lnTo>
                    <a:pt x="0" y="0"/>
                  </a:lnTo>
                  <a:lnTo>
                    <a:pt x="0" y="1389888"/>
                  </a:lnTo>
                  <a:lnTo>
                    <a:pt x="1927859" y="1389888"/>
                  </a:lnTo>
                  <a:lnTo>
                    <a:pt x="1927859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263895" y="2999231"/>
              <a:ext cx="1927860" cy="1390015"/>
            </a:xfrm>
            <a:custGeom>
              <a:avLst/>
              <a:gdLst/>
              <a:ahLst/>
              <a:cxnLst/>
              <a:rect l="l" t="t" r="r" b="b"/>
              <a:pathLst>
                <a:path w="1927859" h="1390014">
                  <a:moveTo>
                    <a:pt x="0" y="1389888"/>
                  </a:moveTo>
                  <a:lnTo>
                    <a:pt x="1927859" y="1389888"/>
                  </a:lnTo>
                  <a:lnTo>
                    <a:pt x="1927859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701" y="2526614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5263896" y="3354323"/>
            <a:ext cx="3522345" cy="1294130"/>
            <a:chOff x="5263896" y="3354323"/>
            <a:chExt cx="3522345" cy="1294130"/>
          </a:xfrm>
        </p:grpSpPr>
        <p:sp>
          <p:nvSpPr>
            <p:cNvPr id="41" name="object 41" descr=""/>
            <p:cNvSpPr/>
            <p:nvPr/>
          </p:nvSpPr>
          <p:spPr>
            <a:xfrm>
              <a:off x="5263896" y="3354323"/>
              <a:ext cx="1927860" cy="669290"/>
            </a:xfrm>
            <a:custGeom>
              <a:avLst/>
              <a:gdLst/>
              <a:ahLst/>
              <a:cxnLst/>
              <a:rect l="l" t="t" r="r" b="b"/>
              <a:pathLst>
                <a:path w="1927859" h="669289">
                  <a:moveTo>
                    <a:pt x="1927860" y="656844"/>
                  </a:moveTo>
                  <a:lnTo>
                    <a:pt x="0" y="656844"/>
                  </a:lnTo>
                  <a:lnTo>
                    <a:pt x="0" y="669036"/>
                  </a:lnTo>
                  <a:lnTo>
                    <a:pt x="1927860" y="669036"/>
                  </a:lnTo>
                  <a:lnTo>
                    <a:pt x="1927860" y="656844"/>
                  </a:lnTo>
                  <a:close/>
                </a:path>
                <a:path w="1927859" h="669289">
                  <a:moveTo>
                    <a:pt x="1927860" y="324612"/>
                  </a:moveTo>
                  <a:lnTo>
                    <a:pt x="0" y="324612"/>
                  </a:lnTo>
                  <a:lnTo>
                    <a:pt x="0" y="336804"/>
                  </a:lnTo>
                  <a:lnTo>
                    <a:pt x="1927860" y="336804"/>
                  </a:lnTo>
                  <a:lnTo>
                    <a:pt x="1927860" y="324612"/>
                  </a:lnTo>
                  <a:close/>
                </a:path>
                <a:path w="1927859" h="669289">
                  <a:moveTo>
                    <a:pt x="1927860" y="0"/>
                  </a:moveTo>
                  <a:lnTo>
                    <a:pt x="0" y="0"/>
                  </a:lnTo>
                  <a:lnTo>
                    <a:pt x="0" y="12204"/>
                  </a:lnTo>
                  <a:lnTo>
                    <a:pt x="1927860" y="12204"/>
                  </a:lnTo>
                  <a:lnTo>
                    <a:pt x="1927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133588" y="4219955"/>
              <a:ext cx="646430" cy="422275"/>
            </a:xfrm>
            <a:custGeom>
              <a:avLst/>
              <a:gdLst/>
              <a:ahLst/>
              <a:cxnLst/>
              <a:rect l="l" t="t" r="r" b="b"/>
              <a:pathLst>
                <a:path w="646429" h="422275">
                  <a:moveTo>
                    <a:pt x="64617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646176" y="422148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133588" y="4219955"/>
              <a:ext cx="646430" cy="422275"/>
            </a:xfrm>
            <a:custGeom>
              <a:avLst/>
              <a:gdLst/>
              <a:ahLst/>
              <a:cxnLst/>
              <a:rect l="l" t="t" r="r" b="b"/>
              <a:pathLst>
                <a:path w="646429" h="422275">
                  <a:moveTo>
                    <a:pt x="0" y="422148"/>
                  </a:moveTo>
                  <a:lnTo>
                    <a:pt x="646176" y="422148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44" name="object 44" descr=""/>
          <p:cNvGraphicFramePr>
            <a:graphicFrameLocks noGrp="1"/>
          </p:cNvGraphicFramePr>
          <p:nvPr/>
        </p:nvGraphicFramePr>
        <p:xfrm>
          <a:off x="5685028" y="2999232"/>
          <a:ext cx="1266190" cy="1388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080"/>
                <a:gridCol w="753109"/>
              </a:tblGrid>
              <a:tr h="3606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6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0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62865">
                    <a:lnR w="12700">
                      <a:solidFill>
                        <a:srgbClr val="1F517B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23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1F517B"/>
                      </a:solidFill>
                      <a:prstDash val="solid"/>
                    </a:lnL>
                    <a:solidFill>
                      <a:srgbClr val="FFCCCC"/>
                    </a:solidFill>
                  </a:tcPr>
                </a:tc>
              </a:tr>
              <a:tr h="3244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6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1F517B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19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1F517B"/>
                      </a:solidFill>
                      <a:prstDash val="solid"/>
                    </a:lnL>
                    <a:solidFill>
                      <a:srgbClr val="FFCCCC"/>
                    </a:solidFill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6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2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59690">
                    <a:lnR w="12700">
                      <a:solidFill>
                        <a:srgbClr val="1F517B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26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1F517B"/>
                      </a:solidFill>
                      <a:prstDash val="solid"/>
                    </a:lnL>
                    <a:solidFill>
                      <a:srgbClr val="FFCC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6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3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69215">
                    <a:lnR w="12700">
                      <a:solidFill>
                        <a:srgbClr val="1F517B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29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1F517B"/>
                      </a:solidFill>
                      <a:prstDash val="solid"/>
                    </a:lnL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45" name="object 45" descr=""/>
          <p:cNvSpPr txBox="1"/>
          <p:nvPr/>
        </p:nvSpPr>
        <p:spPr>
          <a:xfrm>
            <a:off x="8133588" y="4219955"/>
            <a:ext cx="646430" cy="42227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30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baseline="-21164" sz="1575" spc="-37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endParaRPr baseline="-21164" sz="1575">
              <a:latin typeface="微软雅黑"/>
              <a:cs typeface="微软雅黑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8127238" y="4926838"/>
            <a:ext cx="659130" cy="434975"/>
            <a:chOff x="8127238" y="4926838"/>
            <a:chExt cx="659130" cy="434975"/>
          </a:xfrm>
        </p:grpSpPr>
        <p:sp>
          <p:nvSpPr>
            <p:cNvPr id="47" name="object 47" descr=""/>
            <p:cNvSpPr/>
            <p:nvPr/>
          </p:nvSpPr>
          <p:spPr>
            <a:xfrm>
              <a:off x="8133588" y="4933188"/>
              <a:ext cx="646430" cy="422275"/>
            </a:xfrm>
            <a:custGeom>
              <a:avLst/>
              <a:gdLst/>
              <a:ahLst/>
              <a:cxnLst/>
              <a:rect l="l" t="t" r="r" b="b"/>
              <a:pathLst>
                <a:path w="646429" h="422275">
                  <a:moveTo>
                    <a:pt x="64617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646176" y="422148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8133588" y="4933188"/>
              <a:ext cx="646430" cy="422275"/>
            </a:xfrm>
            <a:custGeom>
              <a:avLst/>
              <a:gdLst/>
              <a:ahLst/>
              <a:cxnLst/>
              <a:rect l="l" t="t" r="r" b="b"/>
              <a:pathLst>
                <a:path w="646429" h="422275">
                  <a:moveTo>
                    <a:pt x="0" y="422148"/>
                  </a:moveTo>
                  <a:lnTo>
                    <a:pt x="646176" y="422148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8133588" y="4933188"/>
            <a:ext cx="646430" cy="42227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30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baseline="-21164" sz="1575" spc="-37">
                <a:solidFill>
                  <a:srgbClr val="1F517B"/>
                </a:solidFill>
                <a:latin typeface="微软雅黑"/>
                <a:cs typeface="微软雅黑"/>
              </a:rPr>
              <a:t>3</a:t>
            </a:r>
            <a:endParaRPr baseline="-21164" sz="1575">
              <a:latin typeface="微软雅黑"/>
              <a:cs typeface="微软雅黑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8956675" y="2875864"/>
            <a:ext cx="841375" cy="2544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endParaRPr sz="1600">
              <a:latin typeface="微软雅黑"/>
              <a:cs typeface="微软雅黑"/>
            </a:endParaRPr>
          </a:p>
          <a:p>
            <a:pPr algn="ctr" marL="4445">
              <a:lnSpc>
                <a:spcPct val="100000"/>
              </a:lnSpc>
              <a:spcBef>
                <a:spcPts val="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23</a:t>
            </a:r>
            <a:endParaRPr sz="16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1600" spc="-40">
                <a:solidFill>
                  <a:srgbClr val="1F517B"/>
                </a:solidFill>
                <a:latin typeface="微软雅黑"/>
                <a:cs typeface="微软雅黑"/>
              </a:rPr>
              <a:t>块号</a:t>
            </a:r>
            <a:endParaRPr sz="16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19</a:t>
            </a:r>
            <a:endParaRPr sz="16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1600" spc="-40">
                <a:solidFill>
                  <a:srgbClr val="1F517B"/>
                </a:solidFill>
                <a:latin typeface="微软雅黑"/>
                <a:cs typeface="微软雅黑"/>
              </a:rPr>
              <a:t>块号</a:t>
            </a:r>
            <a:endParaRPr sz="16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26</a:t>
            </a:r>
            <a:endParaRPr sz="1600">
              <a:latin typeface="微软雅黑"/>
              <a:cs typeface="微软雅黑"/>
            </a:endParaRPr>
          </a:p>
          <a:p>
            <a:pPr algn="ctr" marL="12700" marR="9525">
              <a:lnSpc>
                <a:spcPct val="100000"/>
              </a:lnSpc>
              <a:spcBef>
                <a:spcPts val="155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1600" spc="-40">
                <a:solidFill>
                  <a:srgbClr val="1F517B"/>
                </a:solidFill>
                <a:latin typeface="微软雅黑"/>
                <a:cs typeface="微软雅黑"/>
              </a:rPr>
              <a:t>块号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29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7021957" y="2855086"/>
            <a:ext cx="1130300" cy="2099945"/>
          </a:xfrm>
          <a:custGeom>
            <a:avLst/>
            <a:gdLst/>
            <a:ahLst/>
            <a:cxnLst/>
            <a:rect l="l" t="t" r="r" b="b"/>
            <a:pathLst>
              <a:path w="1130300" h="2099945">
                <a:moveTo>
                  <a:pt x="1100963" y="2099437"/>
                </a:moveTo>
                <a:lnTo>
                  <a:pt x="1068412" y="2038731"/>
                </a:lnTo>
                <a:lnTo>
                  <a:pt x="1033907" y="1974342"/>
                </a:lnTo>
                <a:lnTo>
                  <a:pt x="1000937" y="2021014"/>
                </a:lnTo>
                <a:lnTo>
                  <a:pt x="51562" y="1350518"/>
                </a:lnTo>
                <a:lnTo>
                  <a:pt x="44196" y="1360932"/>
                </a:lnTo>
                <a:lnTo>
                  <a:pt x="993584" y="2031428"/>
                </a:lnTo>
                <a:lnTo>
                  <a:pt x="960628" y="2078101"/>
                </a:lnTo>
                <a:lnTo>
                  <a:pt x="1100963" y="2099437"/>
                </a:lnTo>
                <a:close/>
              </a:path>
              <a:path w="1130300" h="2099945">
                <a:moveTo>
                  <a:pt x="1100963" y="1364869"/>
                </a:moveTo>
                <a:lnTo>
                  <a:pt x="1069251" y="1330833"/>
                </a:lnTo>
                <a:lnTo>
                  <a:pt x="1004189" y="1260983"/>
                </a:lnTo>
                <a:lnTo>
                  <a:pt x="984161" y="1314589"/>
                </a:lnTo>
                <a:lnTo>
                  <a:pt x="4318" y="948944"/>
                </a:lnTo>
                <a:lnTo>
                  <a:pt x="0" y="960882"/>
                </a:lnTo>
                <a:lnTo>
                  <a:pt x="979741" y="1326413"/>
                </a:lnTo>
                <a:lnTo>
                  <a:pt x="959739" y="1379982"/>
                </a:lnTo>
                <a:lnTo>
                  <a:pt x="1100963" y="1364869"/>
                </a:lnTo>
                <a:close/>
              </a:path>
              <a:path w="1130300" h="2099945">
                <a:moveTo>
                  <a:pt x="1116203" y="26797"/>
                </a:moveTo>
                <a:lnTo>
                  <a:pt x="976757" y="0"/>
                </a:lnTo>
                <a:lnTo>
                  <a:pt x="992174" y="55016"/>
                </a:lnTo>
                <a:lnTo>
                  <a:pt x="29337" y="325501"/>
                </a:lnTo>
                <a:lnTo>
                  <a:pt x="32893" y="337693"/>
                </a:lnTo>
                <a:lnTo>
                  <a:pt x="995629" y="67322"/>
                </a:lnTo>
                <a:lnTo>
                  <a:pt x="1011047" y="122301"/>
                </a:lnTo>
                <a:lnTo>
                  <a:pt x="1088923" y="51562"/>
                </a:lnTo>
                <a:lnTo>
                  <a:pt x="1116203" y="26797"/>
                </a:lnTo>
                <a:close/>
              </a:path>
              <a:path w="1130300" h="2099945">
                <a:moveTo>
                  <a:pt x="1129919" y="672973"/>
                </a:moveTo>
                <a:lnTo>
                  <a:pt x="1117219" y="666623"/>
                </a:lnTo>
                <a:lnTo>
                  <a:pt x="1002919" y="609473"/>
                </a:lnTo>
                <a:lnTo>
                  <a:pt x="1002919" y="666623"/>
                </a:lnTo>
                <a:lnTo>
                  <a:pt x="32639" y="666623"/>
                </a:lnTo>
                <a:lnTo>
                  <a:pt x="32639" y="679323"/>
                </a:lnTo>
                <a:lnTo>
                  <a:pt x="1002919" y="679323"/>
                </a:lnTo>
                <a:lnTo>
                  <a:pt x="1002919" y="736473"/>
                </a:lnTo>
                <a:lnTo>
                  <a:pt x="1117219" y="679323"/>
                </a:lnTo>
                <a:lnTo>
                  <a:pt x="1129919" y="672973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5383529" y="2340000"/>
            <a:ext cx="1766570" cy="61658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471805">
              <a:lnSpc>
                <a:spcPct val="100000"/>
              </a:lnSpc>
              <a:spcBef>
                <a:spcPts val="50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逻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1600" spc="484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baseline="1736" sz="2400" spc="-37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baseline="1736" sz="2400" spc="-37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baseline="1736" sz="2400" spc="-37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baseline="1736" sz="2400" spc="-75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endParaRPr baseline="1736"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58140" y="219456"/>
            <a:ext cx="2421255" cy="787400"/>
            <a:chOff x="358140" y="219456"/>
            <a:chExt cx="2421255" cy="787400"/>
          </a:xfrm>
        </p:grpSpPr>
        <p:sp>
          <p:nvSpPr>
            <p:cNvPr id="13" name="object 13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1000506" cy="78714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40" y="219456"/>
              <a:ext cx="1177290" cy="78714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1723" y="219456"/>
              <a:ext cx="1177289" cy="787146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070254" y="1054134"/>
            <a:ext cx="6583680" cy="4653280"/>
          </a:xfrm>
          <a:prstGeom prst="rect">
            <a:avLst/>
          </a:prstGeom>
        </p:spPr>
        <p:txBody>
          <a:bodyPr wrap="square" lIns="0" tIns="20002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575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C00000"/>
                </a:solidFill>
                <a:latin typeface="微软雅黑"/>
                <a:cs typeface="微软雅黑"/>
              </a:rPr>
              <a:t>索引文件的操作</a:t>
            </a:r>
            <a:endParaRPr sz="2400">
              <a:latin typeface="微软雅黑"/>
              <a:cs typeface="微软雅黑"/>
            </a:endParaRPr>
          </a:p>
          <a:p>
            <a:pPr lvl="1" marL="812165" indent="-343535">
              <a:lnSpc>
                <a:spcPct val="100000"/>
              </a:lnSpc>
              <a:spcBef>
                <a:spcPts val="1355"/>
              </a:spcBef>
              <a:buSzPct val="95454"/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区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占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两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区</a:t>
            </a:r>
            <a:endParaRPr sz="2200">
              <a:latin typeface="微软雅黑"/>
              <a:cs typeface="微软雅黑"/>
            </a:endParaRPr>
          </a:p>
          <a:p>
            <a:pPr lvl="2" marL="1269365" indent="-343535">
              <a:lnSpc>
                <a:spcPct val="100000"/>
              </a:lnSpc>
              <a:spcBef>
                <a:spcPts val="1320"/>
              </a:spcBef>
              <a:buSzPct val="93181"/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endParaRPr sz="2200">
              <a:latin typeface="微软雅黑"/>
              <a:cs typeface="微软雅黑"/>
            </a:endParaRPr>
          </a:p>
          <a:p>
            <a:pPr lvl="2" marL="1269365" indent="-343535">
              <a:lnSpc>
                <a:spcPct val="100000"/>
              </a:lnSpc>
              <a:spcBef>
                <a:spcPts val="1320"/>
              </a:spcBef>
              <a:buSzPct val="93181"/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据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区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放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据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endParaRPr sz="2200">
              <a:latin typeface="微软雅黑"/>
              <a:cs typeface="微软雅黑"/>
            </a:endParaRPr>
          </a:p>
          <a:p>
            <a:pPr lvl="1" marL="812165" indent="-343535">
              <a:lnSpc>
                <a:spcPct val="100000"/>
              </a:lnSpc>
              <a:spcBef>
                <a:spcPts val="1325"/>
              </a:spcBef>
              <a:buSzPct val="93181"/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（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两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步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）</a:t>
            </a:r>
            <a:endParaRPr sz="2200">
              <a:latin typeface="微软雅黑"/>
              <a:cs typeface="微软雅黑"/>
            </a:endParaRPr>
          </a:p>
          <a:p>
            <a:pPr lvl="2" marL="1269365" indent="-343535">
              <a:lnSpc>
                <a:spcPct val="100000"/>
              </a:lnSpc>
              <a:spcBef>
                <a:spcPts val="1320"/>
              </a:spcBef>
              <a:buSzPct val="93181"/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由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得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endParaRPr sz="2200">
              <a:latin typeface="微软雅黑"/>
              <a:cs typeface="微软雅黑"/>
            </a:endParaRPr>
          </a:p>
          <a:p>
            <a:pPr lvl="2" marL="1269365" indent="-343535">
              <a:lnSpc>
                <a:spcPct val="100000"/>
              </a:lnSpc>
              <a:spcBef>
                <a:spcPts val="1320"/>
              </a:spcBef>
              <a:buSzPct val="95454"/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由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要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据</a:t>
            </a:r>
            <a:endParaRPr sz="2200">
              <a:latin typeface="微软雅黑"/>
              <a:cs typeface="微软雅黑"/>
            </a:endParaRPr>
          </a:p>
          <a:p>
            <a:pPr marL="354965" indent="-342900">
              <a:lnSpc>
                <a:spcPct val="100000"/>
              </a:lnSpc>
              <a:spcBef>
                <a:spcPts val="1410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C00000"/>
                </a:solidFill>
                <a:latin typeface="微软雅黑"/>
                <a:cs typeface="微软雅黑"/>
              </a:rPr>
              <a:t>索引文件的特点</a:t>
            </a:r>
            <a:endParaRPr sz="240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1350"/>
              </a:spcBef>
            </a:pP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① 易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于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增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删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27428" y="5850127"/>
            <a:ext cx="26181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1F517B"/>
                </a:solidFill>
                <a:latin typeface="微软雅黑"/>
                <a:cs typeface="微软雅黑"/>
              </a:rPr>
              <a:t>② 直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写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19792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3.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40">
                <a:solidFill>
                  <a:srgbClr val="990000"/>
                </a:solidFill>
              </a:rPr>
              <a:t>索引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50">
                <a:solidFill>
                  <a:srgbClr val="990000"/>
                </a:solidFill>
              </a:rPr>
              <a:t>件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7539608" y="5894628"/>
            <a:ext cx="22066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 b="1">
                <a:solidFill>
                  <a:srgbClr val="C00000"/>
                </a:solidFill>
                <a:latin typeface="微软雅黑"/>
                <a:cs typeface="微软雅黑"/>
              </a:rPr>
              <a:t>Q：</a:t>
            </a: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代</a:t>
            </a: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价</a:t>
            </a: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是</a:t>
            </a: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什</a:t>
            </a: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么</a:t>
            </a:r>
            <a:r>
              <a:rPr dirty="0" sz="2200" spc="-50" b="1">
                <a:solidFill>
                  <a:srgbClr val="C00000"/>
                </a:solidFill>
                <a:latin typeface="微软雅黑"/>
                <a:cs typeface="微软雅黑"/>
              </a:rPr>
              <a:t>？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58140" y="219456"/>
            <a:ext cx="2597785" cy="787400"/>
            <a:chOff x="358140" y="219456"/>
            <a:chExt cx="2597785" cy="787400"/>
          </a:xfrm>
        </p:grpSpPr>
        <p:sp>
          <p:nvSpPr>
            <p:cNvPr id="13" name="object 13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2597658" cy="787146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727049" y="1116584"/>
            <a:ext cx="1762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A40020"/>
                </a:solidFill>
                <a:latin typeface="微软雅黑"/>
                <a:cs typeface="微软雅黑"/>
              </a:rPr>
              <a:t>(1)</a:t>
            </a: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 直接索引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30325" y="5703214"/>
            <a:ext cx="97980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于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块号。</a:t>
            </a:r>
            <a:r>
              <a:rPr dirty="0" sz="2200" spc="-25">
                <a:solidFill>
                  <a:srgbClr val="C00000"/>
                </a:solidFill>
                <a:latin typeface="微软雅黑"/>
                <a:cs typeface="微软雅黑"/>
              </a:rPr>
              <a:t>（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问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题</a:t>
            </a:r>
            <a:r>
              <a:rPr dirty="0" sz="2200" spc="-25">
                <a:solidFill>
                  <a:srgbClr val="C00000"/>
                </a:solidFill>
                <a:latin typeface="微软雅黑"/>
                <a:cs typeface="微软雅黑"/>
              </a:rPr>
              <a:t>？）</a:t>
            </a:r>
            <a:endParaRPr sz="2200">
              <a:latin typeface="微软雅黑"/>
              <a:cs typeface="微软雅黑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943858" y="1851405"/>
            <a:ext cx="3329304" cy="3241040"/>
            <a:chOff x="3943858" y="1851405"/>
            <a:chExt cx="3329304" cy="3241040"/>
          </a:xfrm>
        </p:grpSpPr>
        <p:sp>
          <p:nvSpPr>
            <p:cNvPr id="18" name="object 18" descr=""/>
            <p:cNvSpPr/>
            <p:nvPr/>
          </p:nvSpPr>
          <p:spPr>
            <a:xfrm>
              <a:off x="3954018" y="1861565"/>
              <a:ext cx="1699260" cy="3220720"/>
            </a:xfrm>
            <a:custGeom>
              <a:avLst/>
              <a:gdLst/>
              <a:ahLst/>
              <a:cxnLst/>
              <a:rect l="l" t="t" r="r" b="b"/>
              <a:pathLst>
                <a:path w="1699260" h="3220720">
                  <a:moveTo>
                    <a:pt x="1699260" y="0"/>
                  </a:moveTo>
                  <a:lnTo>
                    <a:pt x="0" y="0"/>
                  </a:lnTo>
                  <a:lnTo>
                    <a:pt x="0" y="3220212"/>
                  </a:lnTo>
                  <a:lnTo>
                    <a:pt x="1699260" y="3220212"/>
                  </a:lnTo>
                  <a:lnTo>
                    <a:pt x="169926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954018" y="1861565"/>
              <a:ext cx="1699260" cy="3220720"/>
            </a:xfrm>
            <a:custGeom>
              <a:avLst/>
              <a:gdLst/>
              <a:ahLst/>
              <a:cxnLst/>
              <a:rect l="l" t="t" r="r" b="b"/>
              <a:pathLst>
                <a:path w="1699260" h="3220720">
                  <a:moveTo>
                    <a:pt x="0" y="3220212"/>
                  </a:moveTo>
                  <a:lnTo>
                    <a:pt x="1699260" y="3220212"/>
                  </a:lnTo>
                  <a:lnTo>
                    <a:pt x="1699260" y="0"/>
                  </a:lnTo>
                  <a:lnTo>
                    <a:pt x="0" y="0"/>
                  </a:lnTo>
                  <a:lnTo>
                    <a:pt x="0" y="3220212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587490" y="2285237"/>
              <a:ext cx="675640" cy="455930"/>
            </a:xfrm>
            <a:custGeom>
              <a:avLst/>
              <a:gdLst/>
              <a:ahLst/>
              <a:cxnLst/>
              <a:rect l="l" t="t" r="r" b="b"/>
              <a:pathLst>
                <a:path w="675640" h="455930">
                  <a:moveTo>
                    <a:pt x="675131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675131" y="455675"/>
                  </a:lnTo>
                  <a:lnTo>
                    <a:pt x="675131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587490" y="2285237"/>
              <a:ext cx="675640" cy="455930"/>
            </a:xfrm>
            <a:custGeom>
              <a:avLst/>
              <a:gdLst/>
              <a:ahLst/>
              <a:cxnLst/>
              <a:rect l="l" t="t" r="r" b="b"/>
              <a:pathLst>
                <a:path w="675640" h="455930">
                  <a:moveTo>
                    <a:pt x="0" y="455675"/>
                  </a:moveTo>
                  <a:lnTo>
                    <a:pt x="675131" y="455675"/>
                  </a:lnTo>
                  <a:lnTo>
                    <a:pt x="675131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216401" y="2601290"/>
            <a:ext cx="6337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587490" y="2285238"/>
            <a:ext cx="675640" cy="45593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12090">
              <a:lnSpc>
                <a:spcPct val="100000"/>
              </a:lnSpc>
              <a:spcBef>
                <a:spcPts val="30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baseline="-21164" sz="1575" spc="-37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baseline="-21164" sz="1575">
              <a:latin typeface="微软雅黑"/>
              <a:cs typeface="微软雅黑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577330" y="3123945"/>
            <a:ext cx="695960" cy="438150"/>
            <a:chOff x="6577330" y="3123945"/>
            <a:chExt cx="695960" cy="438150"/>
          </a:xfrm>
        </p:grpSpPr>
        <p:sp>
          <p:nvSpPr>
            <p:cNvPr id="25" name="object 25" descr=""/>
            <p:cNvSpPr/>
            <p:nvPr/>
          </p:nvSpPr>
          <p:spPr>
            <a:xfrm>
              <a:off x="6587490" y="3134105"/>
              <a:ext cx="675640" cy="417830"/>
            </a:xfrm>
            <a:custGeom>
              <a:avLst/>
              <a:gdLst/>
              <a:ahLst/>
              <a:cxnLst/>
              <a:rect l="l" t="t" r="r" b="b"/>
              <a:pathLst>
                <a:path w="675640" h="417829">
                  <a:moveTo>
                    <a:pt x="675131" y="0"/>
                  </a:moveTo>
                  <a:lnTo>
                    <a:pt x="0" y="0"/>
                  </a:lnTo>
                  <a:lnTo>
                    <a:pt x="0" y="417575"/>
                  </a:lnTo>
                  <a:lnTo>
                    <a:pt x="675131" y="417575"/>
                  </a:lnTo>
                  <a:lnTo>
                    <a:pt x="675131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587490" y="3134105"/>
              <a:ext cx="675640" cy="417830"/>
            </a:xfrm>
            <a:custGeom>
              <a:avLst/>
              <a:gdLst/>
              <a:ahLst/>
              <a:cxnLst/>
              <a:rect l="l" t="t" r="r" b="b"/>
              <a:pathLst>
                <a:path w="675640" h="417829">
                  <a:moveTo>
                    <a:pt x="0" y="417575"/>
                  </a:moveTo>
                  <a:lnTo>
                    <a:pt x="675131" y="417575"/>
                  </a:lnTo>
                  <a:lnTo>
                    <a:pt x="675131" y="0"/>
                  </a:lnTo>
                  <a:lnTo>
                    <a:pt x="0" y="0"/>
                  </a:lnTo>
                  <a:lnTo>
                    <a:pt x="0" y="41757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6587490" y="3134105"/>
            <a:ext cx="675640" cy="4178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12090">
              <a:lnSpc>
                <a:spcPct val="100000"/>
              </a:lnSpc>
              <a:spcBef>
                <a:spcPts val="29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baseline="-21164" sz="1575" spc="-37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endParaRPr baseline="-21164" sz="1575">
              <a:latin typeface="微软雅黑"/>
              <a:cs typeface="微软雅黑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365497" y="1547241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577330" y="3974338"/>
            <a:ext cx="695960" cy="438150"/>
            <a:chOff x="6577330" y="3974338"/>
            <a:chExt cx="695960" cy="438150"/>
          </a:xfrm>
        </p:grpSpPr>
        <p:sp>
          <p:nvSpPr>
            <p:cNvPr id="30" name="object 30" descr=""/>
            <p:cNvSpPr/>
            <p:nvPr/>
          </p:nvSpPr>
          <p:spPr>
            <a:xfrm>
              <a:off x="6587490" y="3984498"/>
              <a:ext cx="675640" cy="417830"/>
            </a:xfrm>
            <a:custGeom>
              <a:avLst/>
              <a:gdLst/>
              <a:ahLst/>
              <a:cxnLst/>
              <a:rect l="l" t="t" r="r" b="b"/>
              <a:pathLst>
                <a:path w="675640" h="417829">
                  <a:moveTo>
                    <a:pt x="675131" y="0"/>
                  </a:moveTo>
                  <a:lnTo>
                    <a:pt x="0" y="0"/>
                  </a:lnTo>
                  <a:lnTo>
                    <a:pt x="0" y="417575"/>
                  </a:lnTo>
                  <a:lnTo>
                    <a:pt x="675131" y="417575"/>
                  </a:lnTo>
                  <a:lnTo>
                    <a:pt x="675131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587490" y="3984498"/>
              <a:ext cx="675640" cy="417830"/>
            </a:xfrm>
            <a:custGeom>
              <a:avLst/>
              <a:gdLst/>
              <a:ahLst/>
              <a:cxnLst/>
              <a:rect l="l" t="t" r="r" b="b"/>
              <a:pathLst>
                <a:path w="675640" h="417829">
                  <a:moveTo>
                    <a:pt x="0" y="417575"/>
                  </a:moveTo>
                  <a:lnTo>
                    <a:pt x="675131" y="417575"/>
                  </a:lnTo>
                  <a:lnTo>
                    <a:pt x="675131" y="0"/>
                  </a:lnTo>
                  <a:lnTo>
                    <a:pt x="0" y="0"/>
                  </a:lnTo>
                  <a:lnTo>
                    <a:pt x="0" y="41757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6587490" y="3984497"/>
            <a:ext cx="675640" cy="41783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12090">
              <a:lnSpc>
                <a:spcPct val="100000"/>
              </a:lnSpc>
              <a:spcBef>
                <a:spcPts val="2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baseline="-21164" sz="1575" spc="-37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endParaRPr baseline="-21164" sz="1575">
              <a:latin typeface="微软雅黑"/>
              <a:cs typeface="微软雅黑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577330" y="4888738"/>
            <a:ext cx="695960" cy="438150"/>
            <a:chOff x="6577330" y="4888738"/>
            <a:chExt cx="695960" cy="438150"/>
          </a:xfrm>
        </p:grpSpPr>
        <p:sp>
          <p:nvSpPr>
            <p:cNvPr id="34" name="object 34" descr=""/>
            <p:cNvSpPr/>
            <p:nvPr/>
          </p:nvSpPr>
          <p:spPr>
            <a:xfrm>
              <a:off x="6587490" y="4898898"/>
              <a:ext cx="675640" cy="417830"/>
            </a:xfrm>
            <a:custGeom>
              <a:avLst/>
              <a:gdLst/>
              <a:ahLst/>
              <a:cxnLst/>
              <a:rect l="l" t="t" r="r" b="b"/>
              <a:pathLst>
                <a:path w="675640" h="417829">
                  <a:moveTo>
                    <a:pt x="675131" y="0"/>
                  </a:moveTo>
                  <a:lnTo>
                    <a:pt x="0" y="0"/>
                  </a:lnTo>
                  <a:lnTo>
                    <a:pt x="0" y="417575"/>
                  </a:lnTo>
                  <a:lnTo>
                    <a:pt x="675131" y="417575"/>
                  </a:lnTo>
                  <a:lnTo>
                    <a:pt x="675131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587490" y="4898898"/>
              <a:ext cx="675640" cy="417830"/>
            </a:xfrm>
            <a:custGeom>
              <a:avLst/>
              <a:gdLst/>
              <a:ahLst/>
              <a:cxnLst/>
              <a:rect l="l" t="t" r="r" b="b"/>
              <a:pathLst>
                <a:path w="675640" h="417829">
                  <a:moveTo>
                    <a:pt x="0" y="417575"/>
                  </a:moveTo>
                  <a:lnTo>
                    <a:pt x="675131" y="417575"/>
                  </a:lnTo>
                  <a:lnTo>
                    <a:pt x="675131" y="0"/>
                  </a:lnTo>
                  <a:lnTo>
                    <a:pt x="0" y="0"/>
                  </a:lnTo>
                  <a:lnTo>
                    <a:pt x="0" y="41757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587490" y="4898897"/>
            <a:ext cx="675640" cy="41783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12090">
              <a:lnSpc>
                <a:spcPct val="100000"/>
              </a:lnSpc>
              <a:spcBef>
                <a:spcPts val="30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baseline="-21164" sz="1575" spc="-37">
                <a:solidFill>
                  <a:srgbClr val="1F517B"/>
                </a:solidFill>
                <a:latin typeface="微软雅黑"/>
                <a:cs typeface="微软雅黑"/>
              </a:rPr>
              <a:t>3</a:t>
            </a:r>
            <a:endParaRPr baseline="-21164" sz="1575">
              <a:latin typeface="微软雅黑"/>
              <a:cs typeface="微软雅黑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354951" y="2244343"/>
            <a:ext cx="83629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endParaRPr sz="1600">
              <a:latin typeface="微软雅黑"/>
              <a:cs typeface="微软雅黑"/>
            </a:endParaRPr>
          </a:p>
          <a:p>
            <a:pPr marL="374015">
              <a:lnSpc>
                <a:spcPct val="100000"/>
              </a:lnSpc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23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354951" y="3092323"/>
            <a:ext cx="83629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endParaRPr sz="1600">
              <a:latin typeface="微软雅黑"/>
              <a:cs typeface="微软雅黑"/>
            </a:endParaRPr>
          </a:p>
          <a:p>
            <a:pPr marL="374015">
              <a:lnSpc>
                <a:spcPct val="100000"/>
              </a:lnSpc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89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354951" y="3943603"/>
            <a:ext cx="83629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endParaRPr sz="1600">
              <a:latin typeface="微软雅黑"/>
              <a:cs typeface="微软雅黑"/>
            </a:endParaRPr>
          </a:p>
          <a:p>
            <a:pPr marL="314325">
              <a:lnSpc>
                <a:spcPct val="100000"/>
              </a:lnSpc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126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354951" y="4857699"/>
            <a:ext cx="83629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endParaRPr sz="1600">
              <a:latin typeface="微软雅黑"/>
              <a:cs typeface="微软雅黑"/>
            </a:endParaRPr>
          </a:p>
          <a:p>
            <a:pPr marL="314325">
              <a:lnSpc>
                <a:spcPct val="100000"/>
              </a:lnSpc>
              <a:spcBef>
                <a:spcPts val="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229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922585" y="2283714"/>
            <a:ext cx="2674620" cy="2628900"/>
            <a:chOff x="3922585" y="2283714"/>
            <a:chExt cx="2674620" cy="2628900"/>
          </a:xfrm>
        </p:grpSpPr>
        <p:sp>
          <p:nvSpPr>
            <p:cNvPr id="42" name="object 42" descr=""/>
            <p:cNvSpPr/>
            <p:nvPr/>
          </p:nvSpPr>
          <p:spPr>
            <a:xfrm>
              <a:off x="5429631" y="2283713"/>
              <a:ext cx="1167130" cy="2628900"/>
            </a:xfrm>
            <a:custGeom>
              <a:avLst/>
              <a:gdLst/>
              <a:ahLst/>
              <a:cxnLst/>
              <a:rect l="l" t="t" r="r" b="b"/>
              <a:pathLst>
                <a:path w="1167129" h="2628900">
                  <a:moveTo>
                    <a:pt x="1151763" y="2628900"/>
                  </a:moveTo>
                  <a:lnTo>
                    <a:pt x="1133729" y="2588895"/>
                  </a:lnTo>
                  <a:lnTo>
                    <a:pt x="1118743" y="2555621"/>
                  </a:lnTo>
                  <a:lnTo>
                    <a:pt x="1107427" y="2566060"/>
                  </a:lnTo>
                  <a:lnTo>
                    <a:pt x="14478" y="1380109"/>
                  </a:lnTo>
                  <a:lnTo>
                    <a:pt x="0" y="1393571"/>
                  </a:lnTo>
                  <a:lnTo>
                    <a:pt x="1092822" y="2579522"/>
                  </a:lnTo>
                  <a:lnTo>
                    <a:pt x="1081392" y="2590038"/>
                  </a:lnTo>
                  <a:lnTo>
                    <a:pt x="1151763" y="2628900"/>
                  </a:lnTo>
                  <a:close/>
                </a:path>
                <a:path w="1167129" h="2628900">
                  <a:moveTo>
                    <a:pt x="1166990" y="1700784"/>
                  </a:moveTo>
                  <a:lnTo>
                    <a:pt x="1147254" y="1680591"/>
                  </a:lnTo>
                  <a:lnTo>
                    <a:pt x="1110869" y="1643380"/>
                  </a:lnTo>
                  <a:lnTo>
                    <a:pt x="1103782" y="1657159"/>
                  </a:lnTo>
                  <a:lnTo>
                    <a:pt x="27051" y="1103757"/>
                  </a:lnTo>
                  <a:lnTo>
                    <a:pt x="17907" y="1121283"/>
                  </a:lnTo>
                  <a:lnTo>
                    <a:pt x="1094727" y="1674787"/>
                  </a:lnTo>
                  <a:lnTo>
                    <a:pt x="1087615" y="1688592"/>
                  </a:lnTo>
                  <a:lnTo>
                    <a:pt x="1166990" y="1700784"/>
                  </a:lnTo>
                  <a:close/>
                </a:path>
                <a:path w="1167129" h="2628900">
                  <a:moveTo>
                    <a:pt x="1166990" y="850392"/>
                  </a:moveTo>
                  <a:lnTo>
                    <a:pt x="1137285" y="840486"/>
                  </a:lnTo>
                  <a:lnTo>
                    <a:pt x="1090790" y="824992"/>
                  </a:lnTo>
                  <a:lnTo>
                    <a:pt x="1090790" y="840486"/>
                  </a:lnTo>
                  <a:lnTo>
                    <a:pt x="22479" y="840486"/>
                  </a:lnTo>
                  <a:lnTo>
                    <a:pt x="22479" y="860298"/>
                  </a:lnTo>
                  <a:lnTo>
                    <a:pt x="1090790" y="860298"/>
                  </a:lnTo>
                  <a:lnTo>
                    <a:pt x="1090790" y="875792"/>
                  </a:lnTo>
                  <a:lnTo>
                    <a:pt x="1137272" y="860298"/>
                  </a:lnTo>
                  <a:lnTo>
                    <a:pt x="1166990" y="850392"/>
                  </a:lnTo>
                  <a:close/>
                </a:path>
                <a:path w="1167129" h="2628900">
                  <a:moveTo>
                    <a:pt x="1166990" y="0"/>
                  </a:moveTo>
                  <a:lnTo>
                    <a:pt x="1088136" y="14986"/>
                  </a:lnTo>
                  <a:lnTo>
                    <a:pt x="1095679" y="28498"/>
                  </a:lnTo>
                  <a:lnTo>
                    <a:pt x="95377" y="587248"/>
                  </a:lnTo>
                  <a:lnTo>
                    <a:pt x="105029" y="604520"/>
                  </a:lnTo>
                  <a:lnTo>
                    <a:pt x="1105357" y="45821"/>
                  </a:lnTo>
                  <a:lnTo>
                    <a:pt x="1112888" y="59309"/>
                  </a:lnTo>
                  <a:lnTo>
                    <a:pt x="1146606" y="22352"/>
                  </a:lnTo>
                  <a:lnTo>
                    <a:pt x="1166990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957065" y="2446782"/>
              <a:ext cx="1697989" cy="0"/>
            </a:xfrm>
            <a:custGeom>
              <a:avLst/>
              <a:gdLst/>
              <a:ahLst/>
              <a:cxnLst/>
              <a:rect l="l" t="t" r="r" b="b"/>
              <a:pathLst>
                <a:path w="1697989" h="0">
                  <a:moveTo>
                    <a:pt x="0" y="0"/>
                  </a:moveTo>
                  <a:lnTo>
                    <a:pt x="1697736" y="0"/>
                  </a:lnTo>
                </a:path>
              </a:pathLst>
            </a:custGeom>
            <a:ln w="25908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927347" y="2761488"/>
              <a:ext cx="1716405" cy="1068705"/>
            </a:xfrm>
            <a:custGeom>
              <a:avLst/>
              <a:gdLst/>
              <a:ahLst/>
              <a:cxnLst/>
              <a:rect l="l" t="t" r="r" b="b"/>
              <a:pathLst>
                <a:path w="1716404" h="1068704">
                  <a:moveTo>
                    <a:pt x="4572" y="1524"/>
                  </a:moveTo>
                  <a:lnTo>
                    <a:pt x="1712976" y="0"/>
                  </a:lnTo>
                </a:path>
                <a:path w="1716404" h="1068704">
                  <a:moveTo>
                    <a:pt x="0" y="234696"/>
                  </a:moveTo>
                  <a:lnTo>
                    <a:pt x="1716024" y="234696"/>
                  </a:lnTo>
                </a:path>
                <a:path w="1716404" h="1068704">
                  <a:moveTo>
                    <a:pt x="41148" y="1068324"/>
                  </a:moveTo>
                  <a:lnTo>
                    <a:pt x="1699260" y="1068324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3954017" y="2737230"/>
            <a:ext cx="16992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5244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23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954017" y="2940517"/>
            <a:ext cx="1699260" cy="87693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505"/>
              </a:spcBef>
              <a:tabLst>
                <a:tab pos="740410" algn="l"/>
                <a:tab pos="1663700" algn="l"/>
              </a:tabLst>
            </a:pPr>
            <a:r>
              <a:rPr dirty="0" u="sng" sz="16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	</a:t>
            </a:r>
            <a:r>
              <a:rPr dirty="0" u="sng" sz="1600" spc="-25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89</a:t>
            </a:r>
            <a:r>
              <a:rPr dirty="0" u="sng" sz="16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	</a:t>
            </a:r>
            <a:endParaRPr sz="1600">
              <a:latin typeface="微软雅黑"/>
              <a:cs typeface="微软雅黑"/>
            </a:endParaRPr>
          </a:p>
          <a:p>
            <a:pPr algn="ctr" marL="13335">
              <a:lnSpc>
                <a:spcPct val="100000"/>
              </a:lnSpc>
              <a:spcBef>
                <a:spcPts val="405"/>
              </a:spcBef>
              <a:tabLst>
                <a:tab pos="662305" algn="l"/>
                <a:tab pos="1673225" algn="l"/>
              </a:tabLst>
            </a:pPr>
            <a:r>
              <a:rPr dirty="0" u="sng" sz="16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	</a:t>
            </a:r>
            <a:r>
              <a:rPr dirty="0" u="sng" sz="1600" spc="-25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126</a:t>
            </a:r>
            <a:r>
              <a:rPr dirty="0" u="sng" sz="16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	</a:t>
            </a:r>
            <a:endParaRPr sz="1600">
              <a:latin typeface="微软雅黑"/>
              <a:cs typeface="微软雅黑"/>
            </a:endParaRPr>
          </a:p>
          <a:p>
            <a:pPr algn="ctr" marL="21590">
              <a:lnSpc>
                <a:spcPct val="100000"/>
              </a:lnSpc>
              <a:spcBef>
                <a:spcPts val="13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229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3975353" y="4170426"/>
            <a:ext cx="1697989" cy="0"/>
          </a:xfrm>
          <a:custGeom>
            <a:avLst/>
            <a:gdLst/>
            <a:ahLst/>
            <a:cxnLst/>
            <a:rect l="l" t="t" r="r" b="b"/>
            <a:pathLst>
              <a:path w="1697989" h="0">
                <a:moveTo>
                  <a:pt x="0" y="0"/>
                </a:moveTo>
                <a:lnTo>
                  <a:pt x="1697736" y="0"/>
                </a:lnTo>
              </a:path>
            </a:pathLst>
          </a:custGeom>
          <a:ln w="25908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3954017" y="2461971"/>
            <a:ext cx="16992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222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954017" y="3867658"/>
            <a:ext cx="16992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222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21564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索</a:t>
            </a:r>
            <a:r>
              <a:rPr dirty="0" spc="-35"/>
              <a:t>引</a:t>
            </a:r>
            <a:r>
              <a:rPr dirty="0" spc="-35"/>
              <a:t>表</a:t>
            </a:r>
            <a:r>
              <a:rPr dirty="0" spc="-35"/>
              <a:t>的</a:t>
            </a:r>
            <a:r>
              <a:rPr dirty="0" spc="-35"/>
              <a:t>组</a:t>
            </a:r>
            <a:r>
              <a:rPr dirty="0" spc="-50"/>
              <a:t>织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58140" y="219456"/>
            <a:ext cx="2597785" cy="787400"/>
            <a:chOff x="358140" y="219456"/>
            <a:chExt cx="2597785" cy="787400"/>
          </a:xfrm>
        </p:grpSpPr>
        <p:sp>
          <p:nvSpPr>
            <p:cNvPr id="13" name="object 13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2597658" cy="787146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727049" y="1116584"/>
            <a:ext cx="2371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A40020"/>
                </a:solidFill>
                <a:latin typeface="微软雅黑"/>
                <a:cs typeface="微软雅黑"/>
              </a:rPr>
              <a:t>(2)</a:t>
            </a: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 一级间接索引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21564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索</a:t>
            </a:r>
            <a:r>
              <a:rPr dirty="0" spc="-35"/>
              <a:t>引</a:t>
            </a:r>
            <a:r>
              <a:rPr dirty="0" spc="-35"/>
              <a:t>表</a:t>
            </a:r>
            <a:r>
              <a:rPr dirty="0" spc="-35"/>
              <a:t>的</a:t>
            </a:r>
            <a:r>
              <a:rPr dirty="0" spc="-35"/>
              <a:t>组</a:t>
            </a:r>
            <a:r>
              <a:rPr dirty="0" spc="-50"/>
              <a:t>织</a:t>
            </a:r>
          </a:p>
        </p:txBody>
      </p:sp>
      <p:grpSp>
        <p:nvGrpSpPr>
          <p:cNvPr id="17" name="object 17" descr=""/>
          <p:cNvGrpSpPr/>
          <p:nvPr/>
        </p:nvGrpSpPr>
        <p:grpSpPr>
          <a:xfrm>
            <a:off x="3546094" y="1823973"/>
            <a:ext cx="1565910" cy="3361054"/>
            <a:chOff x="3546094" y="1823973"/>
            <a:chExt cx="1565910" cy="3361054"/>
          </a:xfrm>
        </p:grpSpPr>
        <p:sp>
          <p:nvSpPr>
            <p:cNvPr id="18" name="object 18" descr=""/>
            <p:cNvSpPr/>
            <p:nvPr/>
          </p:nvSpPr>
          <p:spPr>
            <a:xfrm>
              <a:off x="3556254" y="1834133"/>
              <a:ext cx="1545590" cy="3340735"/>
            </a:xfrm>
            <a:custGeom>
              <a:avLst/>
              <a:gdLst/>
              <a:ahLst/>
              <a:cxnLst/>
              <a:rect l="l" t="t" r="r" b="b"/>
              <a:pathLst>
                <a:path w="1545589" h="3340735">
                  <a:moveTo>
                    <a:pt x="1545336" y="0"/>
                  </a:moveTo>
                  <a:lnTo>
                    <a:pt x="0" y="0"/>
                  </a:lnTo>
                  <a:lnTo>
                    <a:pt x="0" y="3340608"/>
                  </a:lnTo>
                  <a:lnTo>
                    <a:pt x="1545336" y="3340608"/>
                  </a:lnTo>
                  <a:lnTo>
                    <a:pt x="154533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556254" y="1834133"/>
              <a:ext cx="1545590" cy="3340735"/>
            </a:xfrm>
            <a:custGeom>
              <a:avLst/>
              <a:gdLst/>
              <a:ahLst/>
              <a:cxnLst/>
              <a:rect l="l" t="t" r="r" b="b"/>
              <a:pathLst>
                <a:path w="1545589" h="3340735">
                  <a:moveTo>
                    <a:pt x="0" y="3340608"/>
                  </a:moveTo>
                  <a:lnTo>
                    <a:pt x="1545336" y="3340608"/>
                  </a:lnTo>
                  <a:lnTo>
                    <a:pt x="1545336" y="0"/>
                  </a:lnTo>
                  <a:lnTo>
                    <a:pt x="0" y="0"/>
                  </a:lnTo>
                  <a:lnTo>
                    <a:pt x="0" y="334060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854832" y="2639060"/>
            <a:ext cx="6337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853053" y="1519249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547871" y="2461260"/>
            <a:ext cx="1548765" cy="1178560"/>
            <a:chOff x="3547871" y="2461260"/>
            <a:chExt cx="1548765" cy="1178560"/>
          </a:xfrm>
        </p:grpSpPr>
        <p:sp>
          <p:nvSpPr>
            <p:cNvPr id="23" name="object 23" descr=""/>
            <p:cNvSpPr/>
            <p:nvPr/>
          </p:nvSpPr>
          <p:spPr>
            <a:xfrm>
              <a:off x="3559301" y="2472690"/>
              <a:ext cx="1525905" cy="0"/>
            </a:xfrm>
            <a:custGeom>
              <a:avLst/>
              <a:gdLst/>
              <a:ahLst/>
              <a:cxnLst/>
              <a:rect l="l" t="t" r="r" b="b"/>
              <a:pathLst>
                <a:path w="1525904" h="0">
                  <a:moveTo>
                    <a:pt x="0" y="0"/>
                  </a:moveTo>
                  <a:lnTo>
                    <a:pt x="1525524" y="0"/>
                  </a:lnTo>
                </a:path>
              </a:pathLst>
            </a:custGeom>
            <a:ln w="22860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573779" y="2814828"/>
              <a:ext cx="1515110" cy="820419"/>
            </a:xfrm>
            <a:custGeom>
              <a:avLst/>
              <a:gdLst/>
              <a:ahLst/>
              <a:cxnLst/>
              <a:rect l="l" t="t" r="r" b="b"/>
              <a:pathLst>
                <a:path w="1515110" h="820420">
                  <a:moveTo>
                    <a:pt x="4572" y="0"/>
                  </a:moveTo>
                  <a:lnTo>
                    <a:pt x="1514856" y="0"/>
                  </a:lnTo>
                </a:path>
                <a:path w="1515110" h="820420">
                  <a:moveTo>
                    <a:pt x="0" y="542544"/>
                  </a:moveTo>
                  <a:lnTo>
                    <a:pt x="1510284" y="542544"/>
                  </a:lnTo>
                </a:path>
                <a:path w="1515110" h="820420">
                  <a:moveTo>
                    <a:pt x="4572" y="819912"/>
                  </a:moveTo>
                  <a:lnTo>
                    <a:pt x="1514856" y="819912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556253" y="2795676"/>
            <a:ext cx="1545590" cy="5619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 marR="4445">
              <a:lnSpc>
                <a:spcPct val="100000"/>
              </a:lnSpc>
              <a:spcBef>
                <a:spcPts val="290"/>
              </a:spcBef>
              <a:tabLst>
                <a:tab pos="633730" algn="l"/>
                <a:tab pos="1513205" algn="l"/>
              </a:tabLst>
            </a:pPr>
            <a:r>
              <a:rPr dirty="0" u="sng" sz="16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	</a:t>
            </a:r>
            <a:r>
              <a:rPr dirty="0" u="sng" sz="1600" spc="-25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52</a:t>
            </a:r>
            <a:r>
              <a:rPr dirty="0" u="sng" sz="16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	</a:t>
            </a:r>
            <a:endParaRPr sz="1600">
              <a:latin typeface="微软雅黑"/>
              <a:cs typeface="微软雅黑"/>
            </a:endParaRPr>
          </a:p>
          <a:p>
            <a:pPr algn="ctr" marR="5080">
              <a:lnSpc>
                <a:spcPct val="100000"/>
              </a:lnSpc>
              <a:spcBef>
                <a:spcPts val="1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66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556253" y="3379165"/>
            <a:ext cx="1545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2065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26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6917181" y="2279650"/>
            <a:ext cx="635000" cy="355600"/>
            <a:chOff x="6917181" y="2279650"/>
            <a:chExt cx="635000" cy="355600"/>
          </a:xfrm>
        </p:grpSpPr>
        <p:sp>
          <p:nvSpPr>
            <p:cNvPr id="28" name="object 28" descr=""/>
            <p:cNvSpPr/>
            <p:nvPr/>
          </p:nvSpPr>
          <p:spPr>
            <a:xfrm>
              <a:off x="6927341" y="2289810"/>
              <a:ext cx="614680" cy="335280"/>
            </a:xfrm>
            <a:custGeom>
              <a:avLst/>
              <a:gdLst/>
              <a:ahLst/>
              <a:cxnLst/>
              <a:rect l="l" t="t" r="r" b="b"/>
              <a:pathLst>
                <a:path w="614679" h="335280">
                  <a:moveTo>
                    <a:pt x="614172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614172" y="335279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927341" y="2289810"/>
              <a:ext cx="614680" cy="335280"/>
            </a:xfrm>
            <a:custGeom>
              <a:avLst/>
              <a:gdLst/>
              <a:ahLst/>
              <a:cxnLst/>
              <a:rect l="l" t="t" r="r" b="b"/>
              <a:pathLst>
                <a:path w="614679" h="335280">
                  <a:moveTo>
                    <a:pt x="0" y="335279"/>
                  </a:moveTo>
                  <a:lnTo>
                    <a:pt x="614172" y="335279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35279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102093" y="2229434"/>
            <a:ext cx="23367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baseline="-21164" sz="1575" spc="-37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baseline="-21164" sz="1575">
              <a:latin typeface="微软雅黑"/>
              <a:cs typeface="微软雅黑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685790" y="2381757"/>
            <a:ext cx="1856105" cy="953135"/>
            <a:chOff x="5685790" y="2381757"/>
            <a:chExt cx="1856105" cy="953135"/>
          </a:xfrm>
        </p:grpSpPr>
        <p:sp>
          <p:nvSpPr>
            <p:cNvPr id="32" name="object 32" descr=""/>
            <p:cNvSpPr/>
            <p:nvPr/>
          </p:nvSpPr>
          <p:spPr>
            <a:xfrm>
              <a:off x="5695950" y="2391917"/>
              <a:ext cx="920750" cy="932815"/>
            </a:xfrm>
            <a:custGeom>
              <a:avLst/>
              <a:gdLst/>
              <a:ahLst/>
              <a:cxnLst/>
              <a:rect l="l" t="t" r="r" b="b"/>
              <a:pathLst>
                <a:path w="920750" h="932814">
                  <a:moveTo>
                    <a:pt x="920496" y="0"/>
                  </a:moveTo>
                  <a:lnTo>
                    <a:pt x="0" y="0"/>
                  </a:lnTo>
                  <a:lnTo>
                    <a:pt x="0" y="932688"/>
                  </a:lnTo>
                  <a:lnTo>
                    <a:pt x="920496" y="932688"/>
                  </a:lnTo>
                  <a:lnTo>
                    <a:pt x="92049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695950" y="2391917"/>
              <a:ext cx="920750" cy="932815"/>
            </a:xfrm>
            <a:custGeom>
              <a:avLst/>
              <a:gdLst/>
              <a:ahLst/>
              <a:cxnLst/>
              <a:rect l="l" t="t" r="r" b="b"/>
              <a:pathLst>
                <a:path w="920750" h="932814">
                  <a:moveTo>
                    <a:pt x="0" y="932688"/>
                  </a:moveTo>
                  <a:lnTo>
                    <a:pt x="920496" y="932688"/>
                  </a:lnTo>
                  <a:lnTo>
                    <a:pt x="920496" y="0"/>
                  </a:lnTo>
                  <a:lnTo>
                    <a:pt x="0" y="0"/>
                  </a:lnTo>
                  <a:lnTo>
                    <a:pt x="0" y="93268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707380" y="3151631"/>
              <a:ext cx="919480" cy="0"/>
            </a:xfrm>
            <a:custGeom>
              <a:avLst/>
              <a:gdLst/>
              <a:ahLst/>
              <a:cxnLst/>
              <a:rect l="l" t="t" r="r" b="b"/>
              <a:pathLst>
                <a:path w="919479" h="0">
                  <a:moveTo>
                    <a:pt x="0" y="0"/>
                  </a:moveTo>
                  <a:lnTo>
                    <a:pt x="918972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927342" y="2731769"/>
              <a:ext cx="614680" cy="334010"/>
            </a:xfrm>
            <a:custGeom>
              <a:avLst/>
              <a:gdLst/>
              <a:ahLst/>
              <a:cxnLst/>
              <a:rect l="l" t="t" r="r" b="b"/>
              <a:pathLst>
                <a:path w="614679" h="334010">
                  <a:moveTo>
                    <a:pt x="614172" y="0"/>
                  </a:moveTo>
                  <a:lnTo>
                    <a:pt x="0" y="0"/>
                  </a:lnTo>
                  <a:lnTo>
                    <a:pt x="0" y="333755"/>
                  </a:lnTo>
                  <a:lnTo>
                    <a:pt x="614172" y="333755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5695188" y="2368042"/>
            <a:ext cx="925194" cy="742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850"/>
              </a:lnSpc>
              <a:spcBef>
                <a:spcPts val="95"/>
              </a:spcBef>
              <a:tabLst>
                <a:tab pos="344805" algn="l"/>
                <a:tab pos="920115" algn="l"/>
              </a:tabLst>
            </a:pPr>
            <a:r>
              <a:rPr dirty="0" u="sng" sz="16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	</a:t>
            </a:r>
            <a:r>
              <a:rPr dirty="0" u="sng" sz="1600" spc="-25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23</a:t>
            </a:r>
            <a:r>
              <a:rPr dirty="0" u="sng" sz="16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	</a:t>
            </a:r>
            <a:endParaRPr sz="1600">
              <a:latin typeface="微软雅黑"/>
              <a:cs typeface="微软雅黑"/>
            </a:endParaRPr>
          </a:p>
          <a:p>
            <a:pPr algn="ctr" marL="6985">
              <a:lnSpc>
                <a:spcPts val="1850"/>
              </a:lnSpc>
              <a:tabLst>
                <a:tab pos="344805" algn="l"/>
                <a:tab pos="924560" algn="l"/>
              </a:tabLst>
            </a:pPr>
            <a:r>
              <a:rPr dirty="0" u="sng" sz="16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	</a:t>
            </a:r>
            <a:r>
              <a:rPr dirty="0" u="sng" sz="1600" spc="-25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89</a:t>
            </a:r>
            <a:r>
              <a:rPr dirty="0" u="sng" sz="16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	</a:t>
            </a:r>
            <a:endParaRPr sz="1600">
              <a:latin typeface="微软雅黑"/>
              <a:cs typeface="微软雅黑"/>
            </a:endParaRPr>
          </a:p>
          <a:p>
            <a:pPr algn="ctr" marR="36195">
              <a:lnSpc>
                <a:spcPct val="100000"/>
              </a:lnSpc>
              <a:spcBef>
                <a:spcPts val="30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6927342" y="2731770"/>
            <a:ext cx="614680" cy="334010"/>
          </a:xfrm>
          <a:custGeom>
            <a:avLst/>
            <a:gdLst/>
            <a:ahLst/>
            <a:cxnLst/>
            <a:rect l="l" t="t" r="r" b="b"/>
            <a:pathLst>
              <a:path w="614679" h="334010">
                <a:moveTo>
                  <a:pt x="0" y="333755"/>
                </a:moveTo>
                <a:lnTo>
                  <a:pt x="614172" y="333755"/>
                </a:lnTo>
                <a:lnTo>
                  <a:pt x="614172" y="0"/>
                </a:lnTo>
                <a:lnTo>
                  <a:pt x="0" y="0"/>
                </a:lnTo>
                <a:lnTo>
                  <a:pt x="0" y="33375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7127493" y="2671317"/>
            <a:ext cx="102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205218" y="2787142"/>
            <a:ext cx="10541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1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630794" y="2293111"/>
            <a:ext cx="730250" cy="710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23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89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6482334" y="2299716"/>
            <a:ext cx="1083310" cy="1737995"/>
            <a:chOff x="6482334" y="2299716"/>
            <a:chExt cx="1083310" cy="1737995"/>
          </a:xfrm>
        </p:grpSpPr>
        <p:sp>
          <p:nvSpPr>
            <p:cNvPr id="42" name="object 42" descr=""/>
            <p:cNvSpPr/>
            <p:nvPr/>
          </p:nvSpPr>
          <p:spPr>
            <a:xfrm>
              <a:off x="6482334" y="2299715"/>
              <a:ext cx="461009" cy="469265"/>
            </a:xfrm>
            <a:custGeom>
              <a:avLst/>
              <a:gdLst/>
              <a:ahLst/>
              <a:cxnLst/>
              <a:rect l="l" t="t" r="r" b="b"/>
              <a:pathLst>
                <a:path w="461009" h="469264">
                  <a:moveTo>
                    <a:pt x="461010" y="443484"/>
                  </a:moveTo>
                  <a:lnTo>
                    <a:pt x="441960" y="437134"/>
                  </a:lnTo>
                  <a:lnTo>
                    <a:pt x="384810" y="418084"/>
                  </a:lnTo>
                  <a:lnTo>
                    <a:pt x="384810" y="437134"/>
                  </a:lnTo>
                  <a:lnTo>
                    <a:pt x="2286" y="437134"/>
                  </a:lnTo>
                  <a:lnTo>
                    <a:pt x="2286" y="449834"/>
                  </a:lnTo>
                  <a:lnTo>
                    <a:pt x="384810" y="449834"/>
                  </a:lnTo>
                  <a:lnTo>
                    <a:pt x="384810" y="468884"/>
                  </a:lnTo>
                  <a:lnTo>
                    <a:pt x="441960" y="449834"/>
                  </a:lnTo>
                  <a:lnTo>
                    <a:pt x="461010" y="443484"/>
                  </a:lnTo>
                  <a:close/>
                </a:path>
                <a:path w="461009" h="469264">
                  <a:moveTo>
                    <a:pt x="461010" y="0"/>
                  </a:moveTo>
                  <a:lnTo>
                    <a:pt x="380746" y="3683"/>
                  </a:lnTo>
                  <a:lnTo>
                    <a:pt x="387591" y="21450"/>
                  </a:lnTo>
                  <a:lnTo>
                    <a:pt x="0" y="170815"/>
                  </a:lnTo>
                  <a:lnTo>
                    <a:pt x="4572" y="182753"/>
                  </a:lnTo>
                  <a:lnTo>
                    <a:pt x="392163" y="33274"/>
                  </a:lnTo>
                  <a:lnTo>
                    <a:pt x="399034" y="51054"/>
                  </a:lnTo>
                  <a:lnTo>
                    <a:pt x="440499" y="16891"/>
                  </a:lnTo>
                  <a:lnTo>
                    <a:pt x="461010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942582" y="3713226"/>
              <a:ext cx="612775" cy="314325"/>
            </a:xfrm>
            <a:custGeom>
              <a:avLst/>
              <a:gdLst/>
              <a:ahLst/>
              <a:cxnLst/>
              <a:rect l="l" t="t" r="r" b="b"/>
              <a:pathLst>
                <a:path w="612775" h="314325">
                  <a:moveTo>
                    <a:pt x="612648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612648" y="313944"/>
                  </a:lnTo>
                  <a:lnTo>
                    <a:pt x="612648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942582" y="3713226"/>
              <a:ext cx="612775" cy="314325"/>
            </a:xfrm>
            <a:custGeom>
              <a:avLst/>
              <a:gdLst/>
              <a:ahLst/>
              <a:cxnLst/>
              <a:rect l="l" t="t" r="r" b="b"/>
              <a:pathLst>
                <a:path w="612775" h="314325">
                  <a:moveTo>
                    <a:pt x="0" y="313944"/>
                  </a:moveTo>
                  <a:lnTo>
                    <a:pt x="612648" y="313944"/>
                  </a:lnTo>
                  <a:lnTo>
                    <a:pt x="612648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7057643" y="3702507"/>
            <a:ext cx="3917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3888" sz="2400" spc="-30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sz="1050" spc="-20">
                <a:solidFill>
                  <a:srgbClr val="1F517B"/>
                </a:solidFill>
                <a:latin typeface="微软雅黑"/>
                <a:cs typeface="微软雅黑"/>
              </a:rPr>
              <a:t>256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647558" y="3718940"/>
            <a:ext cx="8483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178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5702553" y="3823461"/>
            <a:ext cx="944244" cy="956310"/>
            <a:chOff x="5702553" y="3823461"/>
            <a:chExt cx="944244" cy="956310"/>
          </a:xfrm>
        </p:grpSpPr>
        <p:sp>
          <p:nvSpPr>
            <p:cNvPr id="48" name="object 48" descr=""/>
            <p:cNvSpPr/>
            <p:nvPr/>
          </p:nvSpPr>
          <p:spPr>
            <a:xfrm>
              <a:off x="5712713" y="3833621"/>
              <a:ext cx="919480" cy="935990"/>
            </a:xfrm>
            <a:custGeom>
              <a:avLst/>
              <a:gdLst/>
              <a:ahLst/>
              <a:cxnLst/>
              <a:rect l="l" t="t" r="r" b="b"/>
              <a:pathLst>
                <a:path w="919479" h="935989">
                  <a:moveTo>
                    <a:pt x="918971" y="0"/>
                  </a:moveTo>
                  <a:lnTo>
                    <a:pt x="0" y="0"/>
                  </a:lnTo>
                  <a:lnTo>
                    <a:pt x="0" y="935735"/>
                  </a:lnTo>
                  <a:lnTo>
                    <a:pt x="918971" y="935735"/>
                  </a:lnTo>
                  <a:lnTo>
                    <a:pt x="918971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712713" y="3833621"/>
              <a:ext cx="919480" cy="935990"/>
            </a:xfrm>
            <a:custGeom>
              <a:avLst/>
              <a:gdLst/>
              <a:ahLst/>
              <a:cxnLst/>
              <a:rect l="l" t="t" r="r" b="b"/>
              <a:pathLst>
                <a:path w="919479" h="935989">
                  <a:moveTo>
                    <a:pt x="0" y="935735"/>
                  </a:moveTo>
                  <a:lnTo>
                    <a:pt x="918971" y="935735"/>
                  </a:lnTo>
                  <a:lnTo>
                    <a:pt x="918971" y="0"/>
                  </a:lnTo>
                  <a:lnTo>
                    <a:pt x="0" y="0"/>
                  </a:lnTo>
                  <a:lnTo>
                    <a:pt x="0" y="935735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716523" y="4251959"/>
              <a:ext cx="925194" cy="323215"/>
            </a:xfrm>
            <a:custGeom>
              <a:avLst/>
              <a:gdLst/>
              <a:ahLst/>
              <a:cxnLst/>
              <a:rect l="l" t="t" r="r" b="b"/>
              <a:pathLst>
                <a:path w="925195" h="323214">
                  <a:moveTo>
                    <a:pt x="0" y="0"/>
                  </a:moveTo>
                  <a:lnTo>
                    <a:pt x="918972" y="0"/>
                  </a:lnTo>
                </a:path>
                <a:path w="925195" h="323214">
                  <a:moveTo>
                    <a:pt x="4572" y="323088"/>
                  </a:moveTo>
                  <a:lnTo>
                    <a:pt x="925068" y="323088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5712714" y="4256532"/>
            <a:ext cx="919480" cy="31432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20955" rIns="0" bIns="0" rtlCol="0" vert="horz">
            <a:spAutoFit/>
          </a:bodyPr>
          <a:lstStyle/>
          <a:p>
            <a:pPr algn="ctr" marR="70485">
              <a:lnSpc>
                <a:spcPct val="100000"/>
              </a:lnSpc>
              <a:spcBef>
                <a:spcPts val="16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712714" y="4532503"/>
            <a:ext cx="919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49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711952" y="3805173"/>
            <a:ext cx="9201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73685" algn="l"/>
                <a:tab pos="918844" algn="l"/>
              </a:tabLst>
            </a:pPr>
            <a:r>
              <a:rPr dirty="0" u="sng" sz="16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	</a:t>
            </a:r>
            <a:r>
              <a:rPr dirty="0" u="sng" sz="1600" spc="-25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178</a:t>
            </a:r>
            <a:r>
              <a:rPr dirty="0" u="sng" sz="16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	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6949185" y="4510785"/>
            <a:ext cx="633095" cy="354330"/>
            <a:chOff x="6949185" y="4510785"/>
            <a:chExt cx="633095" cy="354330"/>
          </a:xfrm>
        </p:grpSpPr>
        <p:sp>
          <p:nvSpPr>
            <p:cNvPr id="55" name="object 55" descr=""/>
            <p:cNvSpPr/>
            <p:nvPr/>
          </p:nvSpPr>
          <p:spPr>
            <a:xfrm>
              <a:off x="6959345" y="4520945"/>
              <a:ext cx="612775" cy="334010"/>
            </a:xfrm>
            <a:custGeom>
              <a:avLst/>
              <a:gdLst/>
              <a:ahLst/>
              <a:cxnLst/>
              <a:rect l="l" t="t" r="r" b="b"/>
              <a:pathLst>
                <a:path w="612775" h="334010">
                  <a:moveTo>
                    <a:pt x="612648" y="0"/>
                  </a:moveTo>
                  <a:lnTo>
                    <a:pt x="0" y="0"/>
                  </a:lnTo>
                  <a:lnTo>
                    <a:pt x="0" y="333755"/>
                  </a:lnTo>
                  <a:lnTo>
                    <a:pt x="612648" y="333755"/>
                  </a:lnTo>
                  <a:lnTo>
                    <a:pt x="612648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959345" y="4520945"/>
              <a:ext cx="612775" cy="334010"/>
            </a:xfrm>
            <a:custGeom>
              <a:avLst/>
              <a:gdLst/>
              <a:ahLst/>
              <a:cxnLst/>
              <a:rect l="l" t="t" r="r" b="b"/>
              <a:pathLst>
                <a:path w="612775" h="334010">
                  <a:moveTo>
                    <a:pt x="0" y="333755"/>
                  </a:moveTo>
                  <a:lnTo>
                    <a:pt x="612648" y="333755"/>
                  </a:lnTo>
                  <a:lnTo>
                    <a:pt x="612648" y="0"/>
                  </a:lnTo>
                  <a:lnTo>
                    <a:pt x="0" y="0"/>
                  </a:lnTo>
                  <a:lnTo>
                    <a:pt x="0" y="33375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7065009" y="4527930"/>
            <a:ext cx="3917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3888" sz="2400" spc="-30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r>
              <a:rPr dirty="0" sz="1050" spc="-20">
                <a:solidFill>
                  <a:srgbClr val="1F517B"/>
                </a:solidFill>
                <a:latin typeface="微软雅黑"/>
                <a:cs typeface="微软雅黑"/>
              </a:rPr>
              <a:t>511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7647558" y="4581271"/>
            <a:ext cx="7296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49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3576065" y="2410967"/>
            <a:ext cx="3382645" cy="2276475"/>
            <a:chOff x="3576065" y="2410967"/>
            <a:chExt cx="3382645" cy="2276475"/>
          </a:xfrm>
        </p:grpSpPr>
        <p:sp>
          <p:nvSpPr>
            <p:cNvPr id="60" name="object 60" descr=""/>
            <p:cNvSpPr/>
            <p:nvPr/>
          </p:nvSpPr>
          <p:spPr>
            <a:xfrm>
              <a:off x="5008245" y="2410967"/>
              <a:ext cx="1950720" cy="2276475"/>
            </a:xfrm>
            <a:custGeom>
              <a:avLst/>
              <a:gdLst/>
              <a:ahLst/>
              <a:cxnLst/>
              <a:rect l="l" t="t" r="r" b="b"/>
              <a:pathLst>
                <a:path w="1950720" h="2276475">
                  <a:moveTo>
                    <a:pt x="668655" y="0"/>
                  </a:moveTo>
                  <a:lnTo>
                    <a:pt x="593598" y="28448"/>
                  </a:lnTo>
                  <a:lnTo>
                    <a:pt x="605586" y="43205"/>
                  </a:lnTo>
                  <a:lnTo>
                    <a:pt x="6223" y="531495"/>
                  </a:lnTo>
                  <a:lnTo>
                    <a:pt x="14351" y="541401"/>
                  </a:lnTo>
                  <a:lnTo>
                    <a:pt x="613613" y="53086"/>
                  </a:lnTo>
                  <a:lnTo>
                    <a:pt x="625602" y="67818"/>
                  </a:lnTo>
                  <a:lnTo>
                    <a:pt x="646315" y="35179"/>
                  </a:lnTo>
                  <a:lnTo>
                    <a:pt x="668655" y="0"/>
                  </a:lnTo>
                  <a:close/>
                </a:path>
                <a:path w="1950720" h="2276475">
                  <a:moveTo>
                    <a:pt x="688467" y="1420368"/>
                  </a:moveTo>
                  <a:lnTo>
                    <a:pt x="666991" y="1382522"/>
                  </a:lnTo>
                  <a:lnTo>
                    <a:pt x="648843" y="1350518"/>
                  </a:lnTo>
                  <a:lnTo>
                    <a:pt x="636104" y="1364627"/>
                  </a:lnTo>
                  <a:lnTo>
                    <a:pt x="8382" y="798449"/>
                  </a:lnTo>
                  <a:lnTo>
                    <a:pt x="0" y="807847"/>
                  </a:lnTo>
                  <a:lnTo>
                    <a:pt x="627621" y="1374038"/>
                  </a:lnTo>
                  <a:lnTo>
                    <a:pt x="614807" y="1388237"/>
                  </a:lnTo>
                  <a:lnTo>
                    <a:pt x="688467" y="1420368"/>
                  </a:lnTo>
                  <a:close/>
                </a:path>
                <a:path w="1950720" h="2276475">
                  <a:moveTo>
                    <a:pt x="1950339" y="2250948"/>
                  </a:moveTo>
                  <a:lnTo>
                    <a:pt x="1931289" y="2244598"/>
                  </a:lnTo>
                  <a:lnTo>
                    <a:pt x="1874139" y="2225548"/>
                  </a:lnTo>
                  <a:lnTo>
                    <a:pt x="1874139" y="2244598"/>
                  </a:lnTo>
                  <a:lnTo>
                    <a:pt x="1491615" y="2244598"/>
                  </a:lnTo>
                  <a:lnTo>
                    <a:pt x="1491615" y="2257298"/>
                  </a:lnTo>
                  <a:lnTo>
                    <a:pt x="1874139" y="2257298"/>
                  </a:lnTo>
                  <a:lnTo>
                    <a:pt x="1874139" y="2276348"/>
                  </a:lnTo>
                  <a:lnTo>
                    <a:pt x="1931289" y="2257298"/>
                  </a:lnTo>
                  <a:lnTo>
                    <a:pt x="1950339" y="2250948"/>
                  </a:lnTo>
                  <a:close/>
                </a:path>
                <a:path w="1950720" h="2276475">
                  <a:moveTo>
                    <a:pt x="1950339" y="1296924"/>
                  </a:moveTo>
                  <a:lnTo>
                    <a:pt x="1870456" y="1305179"/>
                  </a:lnTo>
                  <a:lnTo>
                    <a:pt x="1878291" y="1322489"/>
                  </a:lnTo>
                  <a:lnTo>
                    <a:pt x="1488948" y="1498346"/>
                  </a:lnTo>
                  <a:lnTo>
                    <a:pt x="1494282" y="1510030"/>
                  </a:lnTo>
                  <a:lnTo>
                    <a:pt x="1883524" y="1334033"/>
                  </a:lnTo>
                  <a:lnTo>
                    <a:pt x="1891411" y="1351407"/>
                  </a:lnTo>
                  <a:lnTo>
                    <a:pt x="1928355" y="1317244"/>
                  </a:lnTo>
                  <a:lnTo>
                    <a:pt x="1950339" y="1296924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576065" y="4403597"/>
              <a:ext cx="1510665" cy="0"/>
            </a:xfrm>
            <a:custGeom>
              <a:avLst/>
              <a:gdLst/>
              <a:ahLst/>
              <a:cxnLst/>
              <a:rect l="l" t="t" r="r" b="b"/>
              <a:pathLst>
                <a:path w="1510664" h="0">
                  <a:moveTo>
                    <a:pt x="0" y="0"/>
                  </a:moveTo>
                  <a:lnTo>
                    <a:pt x="1510284" y="0"/>
                  </a:lnTo>
                </a:path>
              </a:pathLst>
            </a:custGeom>
            <a:ln w="22860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7189089" y="3150869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5291454" y="1699666"/>
            <a:ext cx="1444625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3365" marR="5080" indent="-241300">
              <a:lnSpc>
                <a:spcPct val="120000"/>
              </a:lnSpc>
              <a:spcBef>
                <a:spcPts val="10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1600" spc="2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52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953757" y="1824608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3556253" y="2491867"/>
            <a:ext cx="1545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857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3556253" y="3646423"/>
            <a:ext cx="1545590" cy="667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4445">
              <a:lnSpc>
                <a:spcPct val="100000"/>
              </a:lnSpc>
              <a:spcBef>
                <a:spcPts val="95"/>
              </a:spcBef>
              <a:tabLst>
                <a:tab pos="574040" algn="l"/>
                <a:tab pos="1513205" algn="l"/>
              </a:tabLst>
            </a:pPr>
            <a:r>
              <a:rPr dirty="0" u="sng" sz="16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	</a:t>
            </a:r>
            <a:r>
              <a:rPr dirty="0" u="sng" sz="1600" spc="-25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229</a:t>
            </a:r>
            <a:r>
              <a:rPr dirty="0" u="sng" sz="16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微软雅黑"/>
                <a:cs typeface="微软雅黑"/>
              </a:rPr>
              <a:t>	</a:t>
            </a:r>
            <a:endParaRPr sz="1600">
              <a:latin typeface="微软雅黑"/>
              <a:cs typeface="微软雅黑"/>
            </a:endParaRPr>
          </a:p>
          <a:p>
            <a:pPr algn="ctr" marR="28575">
              <a:lnSpc>
                <a:spcPct val="100000"/>
              </a:lnSpc>
              <a:spcBef>
                <a:spcPts val="121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7194042" y="4148073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798677" y="4911344"/>
            <a:ext cx="10356215" cy="1359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388745">
              <a:lnSpc>
                <a:spcPct val="100000"/>
              </a:lnSpc>
              <a:spcBef>
                <a:spcPts val="95"/>
              </a:spcBef>
              <a:tabLst>
                <a:tab pos="2459355" algn="l"/>
              </a:tabLst>
            </a:pPr>
            <a:r>
              <a:rPr dirty="0" sz="1600" spc="-5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r>
              <a:rPr dirty="0" sz="1600">
                <a:solidFill>
                  <a:srgbClr val="1F517B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MT Extra"/>
              <a:cs typeface="MT Extra"/>
            </a:endParaRPr>
          </a:p>
          <a:p>
            <a:pPr marL="12700" marR="5080">
              <a:lnSpc>
                <a:spcPct val="125000"/>
              </a:lnSpc>
              <a:spcBef>
                <a:spcPts val="5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容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第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块号。第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58140" y="219456"/>
            <a:ext cx="2597785" cy="787400"/>
            <a:chOff x="358140" y="219456"/>
            <a:chExt cx="2597785" cy="787400"/>
          </a:xfrm>
        </p:grpSpPr>
        <p:sp>
          <p:nvSpPr>
            <p:cNvPr id="13" name="object 13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2597658" cy="787146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798677" y="5264911"/>
            <a:ext cx="10363835" cy="1283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容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第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二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第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第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号，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第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27049" y="1116584"/>
            <a:ext cx="2371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A40020"/>
                </a:solidFill>
                <a:latin typeface="微软雅黑"/>
                <a:cs typeface="微软雅黑"/>
              </a:rPr>
              <a:t>(3)</a:t>
            </a: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 二级间接索引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21564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索</a:t>
            </a:r>
            <a:r>
              <a:rPr dirty="0" spc="-35"/>
              <a:t>引</a:t>
            </a:r>
            <a:r>
              <a:rPr dirty="0" spc="-35"/>
              <a:t>表</a:t>
            </a:r>
            <a:r>
              <a:rPr dirty="0" spc="-35"/>
              <a:t>的</a:t>
            </a:r>
            <a:r>
              <a:rPr dirty="0" spc="-35"/>
              <a:t>组</a:t>
            </a:r>
            <a:r>
              <a:rPr dirty="0" spc="-50"/>
              <a:t>织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3085338" y="2061159"/>
            <a:ext cx="6337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832605" y="1476502"/>
            <a:ext cx="3093085" cy="2496820"/>
            <a:chOff x="3832605" y="1476502"/>
            <a:chExt cx="3093085" cy="2496820"/>
          </a:xfrm>
        </p:grpSpPr>
        <p:sp>
          <p:nvSpPr>
            <p:cNvPr id="20" name="object 20" descr=""/>
            <p:cNvSpPr/>
            <p:nvPr/>
          </p:nvSpPr>
          <p:spPr>
            <a:xfrm>
              <a:off x="3842765" y="1486662"/>
              <a:ext cx="1554480" cy="2476500"/>
            </a:xfrm>
            <a:custGeom>
              <a:avLst/>
              <a:gdLst/>
              <a:ahLst/>
              <a:cxnLst/>
              <a:rect l="l" t="t" r="r" b="b"/>
              <a:pathLst>
                <a:path w="1554479" h="2476500">
                  <a:moveTo>
                    <a:pt x="1554480" y="0"/>
                  </a:moveTo>
                  <a:lnTo>
                    <a:pt x="0" y="0"/>
                  </a:lnTo>
                  <a:lnTo>
                    <a:pt x="0" y="2476500"/>
                  </a:lnTo>
                  <a:lnTo>
                    <a:pt x="1554480" y="2476500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842765" y="1486662"/>
              <a:ext cx="1554480" cy="2476500"/>
            </a:xfrm>
            <a:custGeom>
              <a:avLst/>
              <a:gdLst/>
              <a:ahLst/>
              <a:cxnLst/>
              <a:rect l="l" t="t" r="r" b="b"/>
              <a:pathLst>
                <a:path w="1554479" h="2476500">
                  <a:moveTo>
                    <a:pt x="0" y="2476500"/>
                  </a:moveTo>
                  <a:lnTo>
                    <a:pt x="1554480" y="2476500"/>
                  </a:lnTo>
                  <a:lnTo>
                    <a:pt x="1554480" y="0"/>
                  </a:lnTo>
                  <a:lnTo>
                    <a:pt x="0" y="0"/>
                  </a:lnTo>
                  <a:lnTo>
                    <a:pt x="0" y="24765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848861" y="1861566"/>
              <a:ext cx="1515110" cy="0"/>
            </a:xfrm>
            <a:custGeom>
              <a:avLst/>
              <a:gdLst/>
              <a:ahLst/>
              <a:cxnLst/>
              <a:rect l="l" t="t" r="r" b="b"/>
              <a:pathLst>
                <a:path w="1515110" h="0">
                  <a:moveTo>
                    <a:pt x="0" y="0"/>
                  </a:moveTo>
                  <a:lnTo>
                    <a:pt x="1514855" y="0"/>
                  </a:lnTo>
                </a:path>
              </a:pathLst>
            </a:custGeom>
            <a:ln w="22860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857243" y="2177796"/>
              <a:ext cx="1527175" cy="822960"/>
            </a:xfrm>
            <a:custGeom>
              <a:avLst/>
              <a:gdLst/>
              <a:ahLst/>
              <a:cxnLst/>
              <a:rect l="l" t="t" r="r" b="b"/>
              <a:pathLst>
                <a:path w="1527175" h="822960">
                  <a:moveTo>
                    <a:pt x="10667" y="0"/>
                  </a:moveTo>
                  <a:lnTo>
                    <a:pt x="1527047" y="0"/>
                  </a:lnTo>
                </a:path>
                <a:path w="1527175" h="822960">
                  <a:moveTo>
                    <a:pt x="0" y="195071"/>
                  </a:moveTo>
                  <a:lnTo>
                    <a:pt x="1516379" y="195071"/>
                  </a:lnTo>
                </a:path>
                <a:path w="1527175" h="822960">
                  <a:moveTo>
                    <a:pt x="4571" y="387095"/>
                  </a:moveTo>
                  <a:lnTo>
                    <a:pt x="1520952" y="387095"/>
                  </a:lnTo>
                </a:path>
                <a:path w="1527175" h="822960">
                  <a:moveTo>
                    <a:pt x="10667" y="618743"/>
                  </a:moveTo>
                  <a:lnTo>
                    <a:pt x="1527047" y="618743"/>
                  </a:lnTo>
                </a:path>
                <a:path w="1527175" h="822960">
                  <a:moveTo>
                    <a:pt x="0" y="822959"/>
                  </a:moveTo>
                  <a:lnTo>
                    <a:pt x="1516379" y="822959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993129" y="1664970"/>
              <a:ext cx="922019" cy="664845"/>
            </a:xfrm>
            <a:custGeom>
              <a:avLst/>
              <a:gdLst/>
              <a:ahLst/>
              <a:cxnLst/>
              <a:rect l="l" t="t" r="r" b="b"/>
              <a:pathLst>
                <a:path w="922020" h="664844">
                  <a:moveTo>
                    <a:pt x="922020" y="0"/>
                  </a:moveTo>
                  <a:lnTo>
                    <a:pt x="0" y="0"/>
                  </a:lnTo>
                  <a:lnTo>
                    <a:pt x="0" y="664463"/>
                  </a:lnTo>
                  <a:lnTo>
                    <a:pt x="922020" y="664463"/>
                  </a:lnTo>
                  <a:lnTo>
                    <a:pt x="92202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993129" y="1664970"/>
              <a:ext cx="922019" cy="664845"/>
            </a:xfrm>
            <a:custGeom>
              <a:avLst/>
              <a:gdLst/>
              <a:ahLst/>
              <a:cxnLst/>
              <a:rect l="l" t="t" r="r" b="b"/>
              <a:pathLst>
                <a:path w="922020" h="664844">
                  <a:moveTo>
                    <a:pt x="0" y="664463"/>
                  </a:moveTo>
                  <a:lnTo>
                    <a:pt x="922020" y="664463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66446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992367" y="1819656"/>
              <a:ext cx="927100" cy="142240"/>
            </a:xfrm>
            <a:custGeom>
              <a:avLst/>
              <a:gdLst/>
              <a:ahLst/>
              <a:cxnLst/>
              <a:rect l="l" t="t" r="r" b="b"/>
              <a:pathLst>
                <a:path w="927100" h="142239">
                  <a:moveTo>
                    <a:pt x="0" y="0"/>
                  </a:moveTo>
                  <a:lnTo>
                    <a:pt x="922020" y="0"/>
                  </a:lnTo>
                </a:path>
                <a:path w="927100" h="142239">
                  <a:moveTo>
                    <a:pt x="6096" y="141732"/>
                  </a:moveTo>
                  <a:lnTo>
                    <a:pt x="926591" y="141732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4175886" y="1153413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993129" y="1921840"/>
            <a:ext cx="932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525">
              <a:lnSpc>
                <a:spcPct val="100000"/>
              </a:lnSpc>
              <a:spcBef>
                <a:spcPts val="95"/>
              </a:spcBef>
              <a:tabLst>
                <a:tab pos="402590" algn="l"/>
                <a:tab pos="931544" algn="l"/>
              </a:tabLst>
            </a:pPr>
            <a:r>
              <a:rPr dirty="0" u="sng" sz="16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600" spc="-5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MT Extra"/>
                <a:cs typeface="MT Extra"/>
              </a:rPr>
              <a:t></a:t>
            </a:r>
            <a:r>
              <a:rPr dirty="0" u="sng" sz="16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5998209" y="3814317"/>
            <a:ext cx="948690" cy="685165"/>
            <a:chOff x="5998209" y="3814317"/>
            <a:chExt cx="948690" cy="685165"/>
          </a:xfrm>
        </p:grpSpPr>
        <p:sp>
          <p:nvSpPr>
            <p:cNvPr id="30" name="object 30" descr=""/>
            <p:cNvSpPr/>
            <p:nvPr/>
          </p:nvSpPr>
          <p:spPr>
            <a:xfrm>
              <a:off x="6008369" y="3824477"/>
              <a:ext cx="922019" cy="664845"/>
            </a:xfrm>
            <a:custGeom>
              <a:avLst/>
              <a:gdLst/>
              <a:ahLst/>
              <a:cxnLst/>
              <a:rect l="l" t="t" r="r" b="b"/>
              <a:pathLst>
                <a:path w="922020" h="664845">
                  <a:moveTo>
                    <a:pt x="922020" y="0"/>
                  </a:moveTo>
                  <a:lnTo>
                    <a:pt x="0" y="0"/>
                  </a:lnTo>
                  <a:lnTo>
                    <a:pt x="0" y="664464"/>
                  </a:lnTo>
                  <a:lnTo>
                    <a:pt x="922020" y="664464"/>
                  </a:lnTo>
                  <a:lnTo>
                    <a:pt x="92202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008369" y="3824477"/>
              <a:ext cx="922019" cy="664845"/>
            </a:xfrm>
            <a:custGeom>
              <a:avLst/>
              <a:gdLst/>
              <a:ahLst/>
              <a:cxnLst/>
              <a:rect l="l" t="t" r="r" b="b"/>
              <a:pathLst>
                <a:path w="922020" h="664845">
                  <a:moveTo>
                    <a:pt x="0" y="664464"/>
                  </a:moveTo>
                  <a:lnTo>
                    <a:pt x="922020" y="664464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66446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007607" y="3979163"/>
              <a:ext cx="934719" cy="373380"/>
            </a:xfrm>
            <a:custGeom>
              <a:avLst/>
              <a:gdLst/>
              <a:ahLst/>
              <a:cxnLst/>
              <a:rect l="l" t="t" r="r" b="b"/>
              <a:pathLst>
                <a:path w="934720" h="373379">
                  <a:moveTo>
                    <a:pt x="0" y="0"/>
                  </a:moveTo>
                  <a:lnTo>
                    <a:pt x="922019" y="0"/>
                  </a:lnTo>
                </a:path>
                <a:path w="934720" h="373379">
                  <a:moveTo>
                    <a:pt x="6095" y="140208"/>
                  </a:moveTo>
                  <a:lnTo>
                    <a:pt x="928115" y="140208"/>
                  </a:lnTo>
                </a:path>
                <a:path w="934720" h="373379">
                  <a:moveTo>
                    <a:pt x="12191" y="373380"/>
                  </a:moveTo>
                  <a:lnTo>
                    <a:pt x="934212" y="37338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6008370" y="4123944"/>
            <a:ext cx="922019" cy="224154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39370">
              <a:lnSpc>
                <a:spcPts val="1685"/>
              </a:lnSpc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5321934" y="1636776"/>
            <a:ext cx="664845" cy="647700"/>
          </a:xfrm>
          <a:custGeom>
            <a:avLst/>
            <a:gdLst/>
            <a:ahLst/>
            <a:cxnLst/>
            <a:rect l="l" t="t" r="r" b="b"/>
            <a:pathLst>
              <a:path w="664845" h="647700">
                <a:moveTo>
                  <a:pt x="605317" y="48627"/>
                </a:moveTo>
                <a:lnTo>
                  <a:pt x="0" y="638556"/>
                </a:lnTo>
                <a:lnTo>
                  <a:pt x="8889" y="647700"/>
                </a:lnTo>
                <a:lnTo>
                  <a:pt x="614223" y="57756"/>
                </a:lnTo>
                <a:lnTo>
                  <a:pt x="605317" y="48627"/>
                </a:lnTo>
                <a:close/>
              </a:path>
              <a:path w="664845" h="647700">
                <a:moveTo>
                  <a:pt x="643824" y="39750"/>
                </a:moveTo>
                <a:lnTo>
                  <a:pt x="614426" y="39750"/>
                </a:lnTo>
                <a:lnTo>
                  <a:pt x="623315" y="48895"/>
                </a:lnTo>
                <a:lnTo>
                  <a:pt x="614223" y="57756"/>
                </a:lnTo>
                <a:lnTo>
                  <a:pt x="627506" y="71374"/>
                </a:lnTo>
                <a:lnTo>
                  <a:pt x="643824" y="39750"/>
                </a:lnTo>
                <a:close/>
              </a:path>
              <a:path w="664845" h="647700">
                <a:moveTo>
                  <a:pt x="614426" y="39750"/>
                </a:moveTo>
                <a:lnTo>
                  <a:pt x="605317" y="48627"/>
                </a:lnTo>
                <a:lnTo>
                  <a:pt x="614223" y="57756"/>
                </a:lnTo>
                <a:lnTo>
                  <a:pt x="623315" y="48895"/>
                </a:lnTo>
                <a:lnTo>
                  <a:pt x="614426" y="39750"/>
                </a:lnTo>
                <a:close/>
              </a:path>
              <a:path w="664845" h="647700">
                <a:moveTo>
                  <a:pt x="664337" y="0"/>
                </a:moveTo>
                <a:lnTo>
                  <a:pt x="592074" y="35051"/>
                </a:lnTo>
                <a:lnTo>
                  <a:pt x="605317" y="48627"/>
                </a:lnTo>
                <a:lnTo>
                  <a:pt x="614426" y="39750"/>
                </a:lnTo>
                <a:lnTo>
                  <a:pt x="643824" y="39750"/>
                </a:lnTo>
                <a:lnTo>
                  <a:pt x="664337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6394450" y="2824352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752591" y="1282065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二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8342376" y="1193038"/>
            <a:ext cx="1068705" cy="875665"/>
            <a:chOff x="8342376" y="1193038"/>
            <a:chExt cx="1068705" cy="875665"/>
          </a:xfrm>
        </p:grpSpPr>
        <p:sp>
          <p:nvSpPr>
            <p:cNvPr id="38" name="object 38" descr=""/>
            <p:cNvSpPr/>
            <p:nvPr/>
          </p:nvSpPr>
          <p:spPr>
            <a:xfrm>
              <a:off x="8783574" y="1203198"/>
              <a:ext cx="614680" cy="238125"/>
            </a:xfrm>
            <a:custGeom>
              <a:avLst/>
              <a:gdLst/>
              <a:ahLst/>
              <a:cxnLst/>
              <a:rect l="l" t="t" r="r" b="b"/>
              <a:pathLst>
                <a:path w="614679" h="238125">
                  <a:moveTo>
                    <a:pt x="614172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614172" y="237743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783574" y="1203198"/>
              <a:ext cx="614680" cy="238125"/>
            </a:xfrm>
            <a:custGeom>
              <a:avLst/>
              <a:gdLst/>
              <a:ahLst/>
              <a:cxnLst/>
              <a:rect l="l" t="t" r="r" b="b"/>
              <a:pathLst>
                <a:path w="614679" h="238125">
                  <a:moveTo>
                    <a:pt x="0" y="237743"/>
                  </a:moveTo>
                  <a:lnTo>
                    <a:pt x="614172" y="237743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237743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351774" y="1195959"/>
              <a:ext cx="461645" cy="110489"/>
            </a:xfrm>
            <a:custGeom>
              <a:avLst/>
              <a:gdLst/>
              <a:ahLst/>
              <a:cxnLst/>
              <a:rect l="l" t="t" r="r" b="b"/>
              <a:pathLst>
                <a:path w="461645" h="110490">
                  <a:moveTo>
                    <a:pt x="385574" y="18681"/>
                  </a:moveTo>
                  <a:lnTo>
                    <a:pt x="0" y="97789"/>
                  </a:lnTo>
                  <a:lnTo>
                    <a:pt x="2540" y="110236"/>
                  </a:lnTo>
                  <a:lnTo>
                    <a:pt x="388114" y="31127"/>
                  </a:lnTo>
                  <a:lnTo>
                    <a:pt x="385574" y="18681"/>
                  </a:lnTo>
                  <a:close/>
                </a:path>
                <a:path w="461645" h="110490">
                  <a:moveTo>
                    <a:pt x="450101" y="16128"/>
                  </a:moveTo>
                  <a:lnTo>
                    <a:pt x="398018" y="16128"/>
                  </a:lnTo>
                  <a:lnTo>
                    <a:pt x="400557" y="28575"/>
                  </a:lnTo>
                  <a:lnTo>
                    <a:pt x="388114" y="31127"/>
                  </a:lnTo>
                  <a:lnTo>
                    <a:pt x="391922" y="49783"/>
                  </a:lnTo>
                  <a:lnTo>
                    <a:pt x="450101" y="16128"/>
                  </a:lnTo>
                  <a:close/>
                </a:path>
                <a:path w="461645" h="110490">
                  <a:moveTo>
                    <a:pt x="398018" y="16128"/>
                  </a:moveTo>
                  <a:lnTo>
                    <a:pt x="385574" y="18681"/>
                  </a:lnTo>
                  <a:lnTo>
                    <a:pt x="388114" y="31127"/>
                  </a:lnTo>
                  <a:lnTo>
                    <a:pt x="400557" y="28575"/>
                  </a:lnTo>
                  <a:lnTo>
                    <a:pt x="398018" y="16128"/>
                  </a:lnTo>
                  <a:close/>
                </a:path>
                <a:path w="461645" h="110490">
                  <a:moveTo>
                    <a:pt x="381761" y="0"/>
                  </a:moveTo>
                  <a:lnTo>
                    <a:pt x="385574" y="18681"/>
                  </a:lnTo>
                  <a:lnTo>
                    <a:pt x="398018" y="16128"/>
                  </a:lnTo>
                  <a:lnTo>
                    <a:pt x="450101" y="16128"/>
                  </a:lnTo>
                  <a:lnTo>
                    <a:pt x="461518" y="9525"/>
                  </a:lnTo>
                  <a:lnTo>
                    <a:pt x="381761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785098" y="1820418"/>
              <a:ext cx="615950" cy="238125"/>
            </a:xfrm>
            <a:custGeom>
              <a:avLst/>
              <a:gdLst/>
              <a:ahLst/>
              <a:cxnLst/>
              <a:rect l="l" t="t" r="r" b="b"/>
              <a:pathLst>
                <a:path w="615950" h="238125">
                  <a:moveTo>
                    <a:pt x="615696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615696" y="237743"/>
                  </a:lnTo>
                  <a:lnTo>
                    <a:pt x="61569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785098" y="1820418"/>
              <a:ext cx="615950" cy="238125"/>
            </a:xfrm>
            <a:custGeom>
              <a:avLst/>
              <a:gdLst/>
              <a:ahLst/>
              <a:cxnLst/>
              <a:rect l="l" t="t" r="r" b="b"/>
              <a:pathLst>
                <a:path w="615950" h="238125">
                  <a:moveTo>
                    <a:pt x="0" y="237743"/>
                  </a:moveTo>
                  <a:lnTo>
                    <a:pt x="615696" y="237743"/>
                  </a:lnTo>
                  <a:lnTo>
                    <a:pt x="615696" y="0"/>
                  </a:lnTo>
                  <a:lnTo>
                    <a:pt x="0" y="0"/>
                  </a:lnTo>
                  <a:lnTo>
                    <a:pt x="0" y="23774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342376" y="1803400"/>
              <a:ext cx="460375" cy="50800"/>
            </a:xfrm>
            <a:custGeom>
              <a:avLst/>
              <a:gdLst/>
              <a:ahLst/>
              <a:cxnLst/>
              <a:rect l="l" t="t" r="r" b="b"/>
              <a:pathLst>
                <a:path w="460375" h="50800">
                  <a:moveTo>
                    <a:pt x="384048" y="0"/>
                  </a:moveTo>
                  <a:lnTo>
                    <a:pt x="384048" y="50800"/>
                  </a:lnTo>
                  <a:lnTo>
                    <a:pt x="441198" y="31750"/>
                  </a:lnTo>
                  <a:lnTo>
                    <a:pt x="396748" y="31750"/>
                  </a:lnTo>
                  <a:lnTo>
                    <a:pt x="396748" y="19050"/>
                  </a:lnTo>
                  <a:lnTo>
                    <a:pt x="441198" y="19050"/>
                  </a:lnTo>
                  <a:lnTo>
                    <a:pt x="384048" y="0"/>
                  </a:lnTo>
                  <a:close/>
                </a:path>
                <a:path w="460375" h="50800">
                  <a:moveTo>
                    <a:pt x="384048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384048" y="31750"/>
                  </a:lnTo>
                  <a:lnTo>
                    <a:pt x="384048" y="19050"/>
                  </a:lnTo>
                  <a:close/>
                </a:path>
                <a:path w="460375" h="50800">
                  <a:moveTo>
                    <a:pt x="441198" y="19050"/>
                  </a:moveTo>
                  <a:lnTo>
                    <a:pt x="396748" y="19050"/>
                  </a:lnTo>
                  <a:lnTo>
                    <a:pt x="396748" y="31750"/>
                  </a:lnTo>
                  <a:lnTo>
                    <a:pt x="441198" y="31750"/>
                  </a:lnTo>
                  <a:lnTo>
                    <a:pt x="460248" y="25400"/>
                  </a:lnTo>
                  <a:lnTo>
                    <a:pt x="441198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039859" y="1506473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7485633" y="1229613"/>
            <a:ext cx="948690" cy="685165"/>
            <a:chOff x="7485633" y="1229613"/>
            <a:chExt cx="948690" cy="685165"/>
          </a:xfrm>
        </p:grpSpPr>
        <p:sp>
          <p:nvSpPr>
            <p:cNvPr id="46" name="object 46" descr=""/>
            <p:cNvSpPr/>
            <p:nvPr/>
          </p:nvSpPr>
          <p:spPr>
            <a:xfrm>
              <a:off x="7495793" y="1239773"/>
              <a:ext cx="923925" cy="664845"/>
            </a:xfrm>
            <a:custGeom>
              <a:avLst/>
              <a:gdLst/>
              <a:ahLst/>
              <a:cxnLst/>
              <a:rect l="l" t="t" r="r" b="b"/>
              <a:pathLst>
                <a:path w="923925" h="664844">
                  <a:moveTo>
                    <a:pt x="923544" y="0"/>
                  </a:moveTo>
                  <a:lnTo>
                    <a:pt x="0" y="0"/>
                  </a:lnTo>
                  <a:lnTo>
                    <a:pt x="0" y="664463"/>
                  </a:lnTo>
                  <a:lnTo>
                    <a:pt x="923544" y="664463"/>
                  </a:lnTo>
                  <a:lnTo>
                    <a:pt x="923544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495793" y="1239773"/>
              <a:ext cx="923925" cy="664845"/>
            </a:xfrm>
            <a:custGeom>
              <a:avLst/>
              <a:gdLst/>
              <a:ahLst/>
              <a:cxnLst/>
              <a:rect l="l" t="t" r="r" b="b"/>
              <a:pathLst>
                <a:path w="923925" h="664844">
                  <a:moveTo>
                    <a:pt x="0" y="664463"/>
                  </a:moveTo>
                  <a:lnTo>
                    <a:pt x="923544" y="664463"/>
                  </a:lnTo>
                  <a:lnTo>
                    <a:pt x="923544" y="0"/>
                  </a:lnTo>
                  <a:lnTo>
                    <a:pt x="0" y="0"/>
                  </a:lnTo>
                  <a:lnTo>
                    <a:pt x="0" y="66446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495031" y="1394459"/>
              <a:ext cx="934719" cy="373380"/>
            </a:xfrm>
            <a:custGeom>
              <a:avLst/>
              <a:gdLst/>
              <a:ahLst/>
              <a:cxnLst/>
              <a:rect l="l" t="t" r="r" b="b"/>
              <a:pathLst>
                <a:path w="934720" h="373380">
                  <a:moveTo>
                    <a:pt x="0" y="0"/>
                  </a:moveTo>
                  <a:lnTo>
                    <a:pt x="923544" y="0"/>
                  </a:lnTo>
                </a:path>
                <a:path w="934720" h="373380">
                  <a:moveTo>
                    <a:pt x="6096" y="141731"/>
                  </a:moveTo>
                  <a:lnTo>
                    <a:pt x="928116" y="141731"/>
                  </a:lnTo>
                </a:path>
                <a:path w="934720" h="373380">
                  <a:moveTo>
                    <a:pt x="12192" y="373379"/>
                  </a:moveTo>
                  <a:lnTo>
                    <a:pt x="934212" y="373379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7495793" y="1540763"/>
            <a:ext cx="923925" cy="2228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7465">
              <a:lnSpc>
                <a:spcPts val="1750"/>
              </a:lnSpc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7922132" y="1982165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6766179" y="1252727"/>
            <a:ext cx="2639060" cy="1885950"/>
            <a:chOff x="6766179" y="1252727"/>
            <a:chExt cx="2639060" cy="1885950"/>
          </a:xfrm>
        </p:grpSpPr>
        <p:sp>
          <p:nvSpPr>
            <p:cNvPr id="52" name="object 52" descr=""/>
            <p:cNvSpPr/>
            <p:nvPr/>
          </p:nvSpPr>
          <p:spPr>
            <a:xfrm>
              <a:off x="6766179" y="1252727"/>
              <a:ext cx="728980" cy="482600"/>
            </a:xfrm>
            <a:custGeom>
              <a:avLst/>
              <a:gdLst/>
              <a:ahLst/>
              <a:cxnLst/>
              <a:rect l="l" t="t" r="r" b="b"/>
              <a:pathLst>
                <a:path w="728979" h="482600">
                  <a:moveTo>
                    <a:pt x="661713" y="36577"/>
                  </a:moveTo>
                  <a:lnTo>
                    <a:pt x="0" y="471677"/>
                  </a:lnTo>
                  <a:lnTo>
                    <a:pt x="6857" y="482346"/>
                  </a:lnTo>
                  <a:lnTo>
                    <a:pt x="668669" y="47137"/>
                  </a:lnTo>
                  <a:lnTo>
                    <a:pt x="661713" y="36577"/>
                  </a:lnTo>
                  <a:close/>
                </a:path>
                <a:path w="728979" h="482600">
                  <a:moveTo>
                    <a:pt x="705573" y="29591"/>
                  </a:moveTo>
                  <a:lnTo>
                    <a:pt x="672338" y="29591"/>
                  </a:lnTo>
                  <a:lnTo>
                    <a:pt x="679323" y="40132"/>
                  </a:lnTo>
                  <a:lnTo>
                    <a:pt x="668669" y="47137"/>
                  </a:lnTo>
                  <a:lnTo>
                    <a:pt x="679196" y="63119"/>
                  </a:lnTo>
                  <a:lnTo>
                    <a:pt x="705573" y="29591"/>
                  </a:lnTo>
                  <a:close/>
                </a:path>
                <a:path w="728979" h="482600">
                  <a:moveTo>
                    <a:pt x="672338" y="29591"/>
                  </a:moveTo>
                  <a:lnTo>
                    <a:pt x="661713" y="36577"/>
                  </a:lnTo>
                  <a:lnTo>
                    <a:pt x="668669" y="47137"/>
                  </a:lnTo>
                  <a:lnTo>
                    <a:pt x="679323" y="40132"/>
                  </a:lnTo>
                  <a:lnTo>
                    <a:pt x="672338" y="29591"/>
                  </a:lnTo>
                  <a:close/>
                </a:path>
                <a:path w="728979" h="482600">
                  <a:moveTo>
                    <a:pt x="728852" y="0"/>
                  </a:moveTo>
                  <a:lnTo>
                    <a:pt x="651255" y="20700"/>
                  </a:lnTo>
                  <a:lnTo>
                    <a:pt x="661713" y="36577"/>
                  </a:lnTo>
                  <a:lnTo>
                    <a:pt x="672338" y="29591"/>
                  </a:lnTo>
                  <a:lnTo>
                    <a:pt x="705573" y="29591"/>
                  </a:lnTo>
                  <a:lnTo>
                    <a:pt x="728852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8779002" y="2890266"/>
              <a:ext cx="615950" cy="238125"/>
            </a:xfrm>
            <a:custGeom>
              <a:avLst/>
              <a:gdLst/>
              <a:ahLst/>
              <a:cxnLst/>
              <a:rect l="l" t="t" r="r" b="b"/>
              <a:pathLst>
                <a:path w="615950" h="238125">
                  <a:moveTo>
                    <a:pt x="615696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615696" y="237743"/>
                  </a:lnTo>
                  <a:lnTo>
                    <a:pt x="61569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8779002" y="2890266"/>
              <a:ext cx="615950" cy="238125"/>
            </a:xfrm>
            <a:custGeom>
              <a:avLst/>
              <a:gdLst/>
              <a:ahLst/>
              <a:cxnLst/>
              <a:rect l="l" t="t" r="r" b="b"/>
              <a:pathLst>
                <a:path w="615950" h="238125">
                  <a:moveTo>
                    <a:pt x="0" y="237743"/>
                  </a:moveTo>
                  <a:lnTo>
                    <a:pt x="615696" y="237743"/>
                  </a:lnTo>
                  <a:lnTo>
                    <a:pt x="615696" y="0"/>
                  </a:lnTo>
                  <a:lnTo>
                    <a:pt x="0" y="0"/>
                  </a:lnTo>
                  <a:lnTo>
                    <a:pt x="0" y="23774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8751823" y="854710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9042907" y="2606801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7482585" y="2288794"/>
            <a:ext cx="948690" cy="685165"/>
            <a:chOff x="7482585" y="2288794"/>
            <a:chExt cx="948690" cy="685165"/>
          </a:xfrm>
        </p:grpSpPr>
        <p:sp>
          <p:nvSpPr>
            <p:cNvPr id="58" name="object 58" descr=""/>
            <p:cNvSpPr/>
            <p:nvPr/>
          </p:nvSpPr>
          <p:spPr>
            <a:xfrm>
              <a:off x="7492745" y="2298954"/>
              <a:ext cx="922019" cy="664845"/>
            </a:xfrm>
            <a:custGeom>
              <a:avLst/>
              <a:gdLst/>
              <a:ahLst/>
              <a:cxnLst/>
              <a:rect l="l" t="t" r="r" b="b"/>
              <a:pathLst>
                <a:path w="922020" h="664844">
                  <a:moveTo>
                    <a:pt x="922020" y="0"/>
                  </a:moveTo>
                  <a:lnTo>
                    <a:pt x="0" y="0"/>
                  </a:lnTo>
                  <a:lnTo>
                    <a:pt x="0" y="664463"/>
                  </a:lnTo>
                  <a:lnTo>
                    <a:pt x="922020" y="664463"/>
                  </a:lnTo>
                  <a:lnTo>
                    <a:pt x="92202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492745" y="2298954"/>
              <a:ext cx="922019" cy="664845"/>
            </a:xfrm>
            <a:custGeom>
              <a:avLst/>
              <a:gdLst/>
              <a:ahLst/>
              <a:cxnLst/>
              <a:rect l="l" t="t" r="r" b="b"/>
              <a:pathLst>
                <a:path w="922020" h="664844">
                  <a:moveTo>
                    <a:pt x="0" y="664463"/>
                  </a:moveTo>
                  <a:lnTo>
                    <a:pt x="922020" y="664463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66446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7491983" y="2453640"/>
              <a:ext cx="934719" cy="372110"/>
            </a:xfrm>
            <a:custGeom>
              <a:avLst/>
              <a:gdLst/>
              <a:ahLst/>
              <a:cxnLst/>
              <a:rect l="l" t="t" r="r" b="b"/>
              <a:pathLst>
                <a:path w="934720" h="372110">
                  <a:moveTo>
                    <a:pt x="0" y="0"/>
                  </a:moveTo>
                  <a:lnTo>
                    <a:pt x="922020" y="0"/>
                  </a:lnTo>
                </a:path>
                <a:path w="934720" h="372110">
                  <a:moveTo>
                    <a:pt x="6096" y="140208"/>
                  </a:moveTo>
                  <a:lnTo>
                    <a:pt x="928116" y="140208"/>
                  </a:lnTo>
                </a:path>
                <a:path w="934720" h="372110">
                  <a:moveTo>
                    <a:pt x="12192" y="371856"/>
                  </a:moveTo>
                  <a:lnTo>
                    <a:pt x="934212" y="371856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7492745" y="2598420"/>
            <a:ext cx="922019" cy="2228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10160">
              <a:lnSpc>
                <a:spcPts val="1750"/>
              </a:lnSpc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6638543" y="2274316"/>
            <a:ext cx="2778760" cy="1938655"/>
            <a:chOff x="6638543" y="2274316"/>
            <a:chExt cx="2778760" cy="1938655"/>
          </a:xfrm>
        </p:grpSpPr>
        <p:sp>
          <p:nvSpPr>
            <p:cNvPr id="63" name="object 63" descr=""/>
            <p:cNvSpPr/>
            <p:nvPr/>
          </p:nvSpPr>
          <p:spPr>
            <a:xfrm>
              <a:off x="8317991" y="2329180"/>
              <a:ext cx="460375" cy="50800"/>
            </a:xfrm>
            <a:custGeom>
              <a:avLst/>
              <a:gdLst/>
              <a:ahLst/>
              <a:cxnLst/>
              <a:rect l="l" t="t" r="r" b="b"/>
              <a:pathLst>
                <a:path w="460375" h="50800">
                  <a:moveTo>
                    <a:pt x="384048" y="0"/>
                  </a:moveTo>
                  <a:lnTo>
                    <a:pt x="384048" y="50800"/>
                  </a:lnTo>
                  <a:lnTo>
                    <a:pt x="441198" y="31750"/>
                  </a:lnTo>
                  <a:lnTo>
                    <a:pt x="396748" y="31750"/>
                  </a:lnTo>
                  <a:lnTo>
                    <a:pt x="396748" y="19050"/>
                  </a:lnTo>
                  <a:lnTo>
                    <a:pt x="441198" y="19050"/>
                  </a:lnTo>
                  <a:lnTo>
                    <a:pt x="384048" y="0"/>
                  </a:lnTo>
                  <a:close/>
                </a:path>
                <a:path w="460375" h="50800">
                  <a:moveTo>
                    <a:pt x="384048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384048" y="31750"/>
                  </a:lnTo>
                  <a:lnTo>
                    <a:pt x="384048" y="19050"/>
                  </a:lnTo>
                  <a:close/>
                </a:path>
                <a:path w="460375" h="50800">
                  <a:moveTo>
                    <a:pt x="441198" y="19050"/>
                  </a:moveTo>
                  <a:lnTo>
                    <a:pt x="396748" y="19050"/>
                  </a:lnTo>
                  <a:lnTo>
                    <a:pt x="396748" y="31750"/>
                  </a:lnTo>
                  <a:lnTo>
                    <a:pt x="441198" y="31750"/>
                  </a:lnTo>
                  <a:lnTo>
                    <a:pt x="460248" y="25400"/>
                  </a:lnTo>
                  <a:lnTo>
                    <a:pt x="441198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8762237" y="2346198"/>
              <a:ext cx="615950" cy="238125"/>
            </a:xfrm>
            <a:custGeom>
              <a:avLst/>
              <a:gdLst/>
              <a:ahLst/>
              <a:cxnLst/>
              <a:rect l="l" t="t" r="r" b="b"/>
              <a:pathLst>
                <a:path w="615950" h="238125">
                  <a:moveTo>
                    <a:pt x="615696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615696" y="237743"/>
                  </a:lnTo>
                  <a:lnTo>
                    <a:pt x="61569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8762237" y="2346198"/>
              <a:ext cx="615950" cy="238125"/>
            </a:xfrm>
            <a:custGeom>
              <a:avLst/>
              <a:gdLst/>
              <a:ahLst/>
              <a:cxnLst/>
              <a:rect l="l" t="t" r="r" b="b"/>
              <a:pathLst>
                <a:path w="615950" h="238125">
                  <a:moveTo>
                    <a:pt x="0" y="237743"/>
                  </a:moveTo>
                  <a:lnTo>
                    <a:pt x="615696" y="237743"/>
                  </a:lnTo>
                  <a:lnTo>
                    <a:pt x="615696" y="0"/>
                  </a:lnTo>
                  <a:lnTo>
                    <a:pt x="0" y="0"/>
                  </a:lnTo>
                  <a:lnTo>
                    <a:pt x="0" y="23774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6638543" y="2274315"/>
              <a:ext cx="2139950" cy="643890"/>
            </a:xfrm>
            <a:custGeom>
              <a:avLst/>
              <a:gdLst/>
              <a:ahLst/>
              <a:cxnLst/>
              <a:rect l="l" t="t" r="r" b="b"/>
              <a:pathLst>
                <a:path w="2139950" h="643889">
                  <a:moveTo>
                    <a:pt x="856488" y="25400"/>
                  </a:moveTo>
                  <a:lnTo>
                    <a:pt x="837438" y="19050"/>
                  </a:lnTo>
                  <a:lnTo>
                    <a:pt x="780288" y="0"/>
                  </a:lnTo>
                  <a:lnTo>
                    <a:pt x="780288" y="19050"/>
                  </a:lnTo>
                  <a:lnTo>
                    <a:pt x="0" y="19050"/>
                  </a:lnTo>
                  <a:lnTo>
                    <a:pt x="0" y="31750"/>
                  </a:lnTo>
                  <a:lnTo>
                    <a:pt x="780288" y="31750"/>
                  </a:lnTo>
                  <a:lnTo>
                    <a:pt x="780288" y="50800"/>
                  </a:lnTo>
                  <a:lnTo>
                    <a:pt x="837438" y="31750"/>
                  </a:lnTo>
                  <a:lnTo>
                    <a:pt x="856488" y="25400"/>
                  </a:lnTo>
                  <a:close/>
                </a:path>
                <a:path w="2139950" h="643889">
                  <a:moveTo>
                    <a:pt x="2139696" y="618236"/>
                  </a:moveTo>
                  <a:lnTo>
                    <a:pt x="2120646" y="611886"/>
                  </a:lnTo>
                  <a:lnTo>
                    <a:pt x="2063496" y="592836"/>
                  </a:lnTo>
                  <a:lnTo>
                    <a:pt x="2063496" y="611886"/>
                  </a:lnTo>
                  <a:lnTo>
                    <a:pt x="1679448" y="611886"/>
                  </a:lnTo>
                  <a:lnTo>
                    <a:pt x="1679448" y="624586"/>
                  </a:lnTo>
                  <a:lnTo>
                    <a:pt x="2063496" y="624586"/>
                  </a:lnTo>
                  <a:lnTo>
                    <a:pt x="2063496" y="643636"/>
                  </a:lnTo>
                  <a:lnTo>
                    <a:pt x="2120646" y="624586"/>
                  </a:lnTo>
                  <a:lnTo>
                    <a:pt x="2139696" y="618236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8788145" y="3345941"/>
              <a:ext cx="615950" cy="238125"/>
            </a:xfrm>
            <a:custGeom>
              <a:avLst/>
              <a:gdLst/>
              <a:ahLst/>
              <a:cxnLst/>
              <a:rect l="l" t="t" r="r" b="b"/>
              <a:pathLst>
                <a:path w="615950" h="238125">
                  <a:moveTo>
                    <a:pt x="615696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615696" y="237743"/>
                  </a:lnTo>
                  <a:lnTo>
                    <a:pt x="61569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8788145" y="3345941"/>
              <a:ext cx="615950" cy="238125"/>
            </a:xfrm>
            <a:custGeom>
              <a:avLst/>
              <a:gdLst/>
              <a:ahLst/>
              <a:cxnLst/>
              <a:rect l="l" t="t" r="r" b="b"/>
              <a:pathLst>
                <a:path w="615950" h="238125">
                  <a:moveTo>
                    <a:pt x="0" y="237743"/>
                  </a:moveTo>
                  <a:lnTo>
                    <a:pt x="615696" y="237743"/>
                  </a:lnTo>
                  <a:lnTo>
                    <a:pt x="615696" y="0"/>
                  </a:lnTo>
                  <a:lnTo>
                    <a:pt x="0" y="0"/>
                  </a:lnTo>
                  <a:lnTo>
                    <a:pt x="0" y="23774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8791193" y="3963161"/>
              <a:ext cx="615950" cy="239395"/>
            </a:xfrm>
            <a:custGeom>
              <a:avLst/>
              <a:gdLst/>
              <a:ahLst/>
              <a:cxnLst/>
              <a:rect l="l" t="t" r="r" b="b"/>
              <a:pathLst>
                <a:path w="615950" h="239395">
                  <a:moveTo>
                    <a:pt x="615696" y="0"/>
                  </a:moveTo>
                  <a:lnTo>
                    <a:pt x="0" y="0"/>
                  </a:lnTo>
                  <a:lnTo>
                    <a:pt x="0" y="239268"/>
                  </a:lnTo>
                  <a:lnTo>
                    <a:pt x="615696" y="239268"/>
                  </a:lnTo>
                  <a:lnTo>
                    <a:pt x="61569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8791193" y="3963161"/>
              <a:ext cx="615950" cy="239395"/>
            </a:xfrm>
            <a:custGeom>
              <a:avLst/>
              <a:gdLst/>
              <a:ahLst/>
              <a:cxnLst/>
              <a:rect l="l" t="t" r="r" b="b"/>
              <a:pathLst>
                <a:path w="615950" h="239395">
                  <a:moveTo>
                    <a:pt x="0" y="239268"/>
                  </a:moveTo>
                  <a:lnTo>
                    <a:pt x="615696" y="239268"/>
                  </a:lnTo>
                  <a:lnTo>
                    <a:pt x="615696" y="0"/>
                  </a:lnTo>
                  <a:lnTo>
                    <a:pt x="0" y="0"/>
                  </a:lnTo>
                  <a:lnTo>
                    <a:pt x="0" y="23926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8348472" y="3340480"/>
              <a:ext cx="469900" cy="658495"/>
            </a:xfrm>
            <a:custGeom>
              <a:avLst/>
              <a:gdLst/>
              <a:ahLst/>
              <a:cxnLst/>
              <a:rect l="l" t="t" r="r" b="b"/>
              <a:pathLst>
                <a:path w="469900" h="658495">
                  <a:moveTo>
                    <a:pt x="460248" y="632587"/>
                  </a:moveTo>
                  <a:lnTo>
                    <a:pt x="441198" y="626237"/>
                  </a:lnTo>
                  <a:lnTo>
                    <a:pt x="384048" y="607187"/>
                  </a:lnTo>
                  <a:lnTo>
                    <a:pt x="384048" y="626237"/>
                  </a:lnTo>
                  <a:lnTo>
                    <a:pt x="0" y="626237"/>
                  </a:lnTo>
                  <a:lnTo>
                    <a:pt x="0" y="638937"/>
                  </a:lnTo>
                  <a:lnTo>
                    <a:pt x="384048" y="638937"/>
                  </a:lnTo>
                  <a:lnTo>
                    <a:pt x="384048" y="657987"/>
                  </a:lnTo>
                  <a:lnTo>
                    <a:pt x="441198" y="638937"/>
                  </a:lnTo>
                  <a:lnTo>
                    <a:pt x="460248" y="632587"/>
                  </a:lnTo>
                  <a:close/>
                </a:path>
                <a:path w="469900" h="658495">
                  <a:moveTo>
                    <a:pt x="469392" y="9271"/>
                  </a:moveTo>
                  <a:lnTo>
                    <a:pt x="389636" y="0"/>
                  </a:lnTo>
                  <a:lnTo>
                    <a:pt x="393484" y="18592"/>
                  </a:lnTo>
                  <a:lnTo>
                    <a:pt x="7874" y="99060"/>
                  </a:lnTo>
                  <a:lnTo>
                    <a:pt x="10414" y="111506"/>
                  </a:lnTo>
                  <a:lnTo>
                    <a:pt x="396062" y="31064"/>
                  </a:lnTo>
                  <a:lnTo>
                    <a:pt x="399923" y="49657"/>
                  </a:lnTo>
                  <a:lnTo>
                    <a:pt x="457809" y="16002"/>
                  </a:lnTo>
                  <a:lnTo>
                    <a:pt x="469392" y="9271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9058782" y="3650107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7490206" y="3372358"/>
            <a:ext cx="949960" cy="686435"/>
            <a:chOff x="7490206" y="3372358"/>
            <a:chExt cx="949960" cy="686435"/>
          </a:xfrm>
        </p:grpSpPr>
        <p:sp>
          <p:nvSpPr>
            <p:cNvPr id="74" name="object 74" descr=""/>
            <p:cNvSpPr/>
            <p:nvPr/>
          </p:nvSpPr>
          <p:spPr>
            <a:xfrm>
              <a:off x="7500366" y="3382518"/>
              <a:ext cx="925194" cy="666115"/>
            </a:xfrm>
            <a:custGeom>
              <a:avLst/>
              <a:gdLst/>
              <a:ahLst/>
              <a:cxnLst/>
              <a:rect l="l" t="t" r="r" b="b"/>
              <a:pathLst>
                <a:path w="925195" h="666114">
                  <a:moveTo>
                    <a:pt x="925068" y="0"/>
                  </a:moveTo>
                  <a:lnTo>
                    <a:pt x="0" y="0"/>
                  </a:lnTo>
                  <a:lnTo>
                    <a:pt x="0" y="665987"/>
                  </a:lnTo>
                  <a:lnTo>
                    <a:pt x="925068" y="665987"/>
                  </a:lnTo>
                  <a:lnTo>
                    <a:pt x="925068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7500366" y="3382518"/>
              <a:ext cx="925194" cy="666115"/>
            </a:xfrm>
            <a:custGeom>
              <a:avLst/>
              <a:gdLst/>
              <a:ahLst/>
              <a:cxnLst/>
              <a:rect l="l" t="t" r="r" b="b"/>
              <a:pathLst>
                <a:path w="925195" h="666114">
                  <a:moveTo>
                    <a:pt x="0" y="665987"/>
                  </a:moveTo>
                  <a:lnTo>
                    <a:pt x="925068" y="665987"/>
                  </a:lnTo>
                  <a:lnTo>
                    <a:pt x="925068" y="0"/>
                  </a:lnTo>
                  <a:lnTo>
                    <a:pt x="0" y="0"/>
                  </a:lnTo>
                  <a:lnTo>
                    <a:pt x="0" y="665987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7499604" y="3537204"/>
              <a:ext cx="935990" cy="373380"/>
            </a:xfrm>
            <a:custGeom>
              <a:avLst/>
              <a:gdLst/>
              <a:ahLst/>
              <a:cxnLst/>
              <a:rect l="l" t="t" r="r" b="b"/>
              <a:pathLst>
                <a:path w="935990" h="373379">
                  <a:moveTo>
                    <a:pt x="0" y="0"/>
                  </a:moveTo>
                  <a:lnTo>
                    <a:pt x="925068" y="0"/>
                  </a:lnTo>
                </a:path>
                <a:path w="935990" h="373379">
                  <a:moveTo>
                    <a:pt x="7620" y="141732"/>
                  </a:moveTo>
                  <a:lnTo>
                    <a:pt x="929640" y="141732"/>
                  </a:lnTo>
                </a:path>
                <a:path w="935990" h="373379">
                  <a:moveTo>
                    <a:pt x="12192" y="373380"/>
                  </a:moveTo>
                  <a:lnTo>
                    <a:pt x="935736" y="37338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7500366" y="3683508"/>
            <a:ext cx="925194" cy="2228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6195">
              <a:lnSpc>
                <a:spcPts val="1750"/>
              </a:lnSpc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7928229" y="4125925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6770751" y="3395471"/>
            <a:ext cx="2639060" cy="1887220"/>
            <a:chOff x="6770751" y="3395471"/>
            <a:chExt cx="2639060" cy="1887220"/>
          </a:xfrm>
        </p:grpSpPr>
        <p:sp>
          <p:nvSpPr>
            <p:cNvPr id="80" name="object 80" descr=""/>
            <p:cNvSpPr/>
            <p:nvPr/>
          </p:nvSpPr>
          <p:spPr>
            <a:xfrm>
              <a:off x="6770751" y="3395471"/>
              <a:ext cx="728980" cy="482600"/>
            </a:xfrm>
            <a:custGeom>
              <a:avLst/>
              <a:gdLst/>
              <a:ahLst/>
              <a:cxnLst/>
              <a:rect l="l" t="t" r="r" b="b"/>
              <a:pathLst>
                <a:path w="728979" h="482600">
                  <a:moveTo>
                    <a:pt x="661713" y="36577"/>
                  </a:moveTo>
                  <a:lnTo>
                    <a:pt x="0" y="471677"/>
                  </a:lnTo>
                  <a:lnTo>
                    <a:pt x="6857" y="482345"/>
                  </a:lnTo>
                  <a:lnTo>
                    <a:pt x="668669" y="47137"/>
                  </a:lnTo>
                  <a:lnTo>
                    <a:pt x="661713" y="36577"/>
                  </a:lnTo>
                  <a:close/>
                </a:path>
                <a:path w="728979" h="482600">
                  <a:moveTo>
                    <a:pt x="705573" y="29590"/>
                  </a:moveTo>
                  <a:lnTo>
                    <a:pt x="672338" y="29590"/>
                  </a:lnTo>
                  <a:lnTo>
                    <a:pt x="679323" y="40131"/>
                  </a:lnTo>
                  <a:lnTo>
                    <a:pt x="668669" y="47137"/>
                  </a:lnTo>
                  <a:lnTo>
                    <a:pt x="679196" y="63118"/>
                  </a:lnTo>
                  <a:lnTo>
                    <a:pt x="705573" y="29590"/>
                  </a:lnTo>
                  <a:close/>
                </a:path>
                <a:path w="728979" h="482600">
                  <a:moveTo>
                    <a:pt x="672338" y="29590"/>
                  </a:moveTo>
                  <a:lnTo>
                    <a:pt x="661713" y="36577"/>
                  </a:lnTo>
                  <a:lnTo>
                    <a:pt x="668669" y="47137"/>
                  </a:lnTo>
                  <a:lnTo>
                    <a:pt x="679323" y="40131"/>
                  </a:lnTo>
                  <a:lnTo>
                    <a:pt x="672338" y="29590"/>
                  </a:lnTo>
                  <a:close/>
                </a:path>
                <a:path w="728979" h="482600">
                  <a:moveTo>
                    <a:pt x="728852" y="0"/>
                  </a:moveTo>
                  <a:lnTo>
                    <a:pt x="651255" y="20700"/>
                  </a:lnTo>
                  <a:lnTo>
                    <a:pt x="661713" y="36577"/>
                  </a:lnTo>
                  <a:lnTo>
                    <a:pt x="672338" y="29590"/>
                  </a:lnTo>
                  <a:lnTo>
                    <a:pt x="705573" y="29590"/>
                  </a:lnTo>
                  <a:lnTo>
                    <a:pt x="728852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8783574" y="5033009"/>
              <a:ext cx="615950" cy="239395"/>
            </a:xfrm>
            <a:custGeom>
              <a:avLst/>
              <a:gdLst/>
              <a:ahLst/>
              <a:cxnLst/>
              <a:rect l="l" t="t" r="r" b="b"/>
              <a:pathLst>
                <a:path w="615950" h="239395">
                  <a:moveTo>
                    <a:pt x="615696" y="0"/>
                  </a:moveTo>
                  <a:lnTo>
                    <a:pt x="0" y="0"/>
                  </a:lnTo>
                  <a:lnTo>
                    <a:pt x="0" y="239267"/>
                  </a:lnTo>
                  <a:lnTo>
                    <a:pt x="615696" y="239267"/>
                  </a:lnTo>
                  <a:lnTo>
                    <a:pt x="61569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8783574" y="5033009"/>
              <a:ext cx="615950" cy="239395"/>
            </a:xfrm>
            <a:custGeom>
              <a:avLst/>
              <a:gdLst/>
              <a:ahLst/>
              <a:cxnLst/>
              <a:rect l="l" t="t" r="r" b="b"/>
              <a:pathLst>
                <a:path w="615950" h="239395">
                  <a:moveTo>
                    <a:pt x="0" y="239267"/>
                  </a:moveTo>
                  <a:lnTo>
                    <a:pt x="615696" y="239267"/>
                  </a:lnTo>
                  <a:lnTo>
                    <a:pt x="615696" y="0"/>
                  </a:lnTo>
                  <a:lnTo>
                    <a:pt x="0" y="0"/>
                  </a:lnTo>
                  <a:lnTo>
                    <a:pt x="0" y="239267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9062084" y="4750434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grpSp>
        <p:nvGrpSpPr>
          <p:cNvPr id="84" name="object 84" descr=""/>
          <p:cNvGrpSpPr/>
          <p:nvPr/>
        </p:nvGrpSpPr>
        <p:grpSpPr>
          <a:xfrm>
            <a:off x="7487157" y="4431538"/>
            <a:ext cx="948690" cy="685165"/>
            <a:chOff x="7487157" y="4431538"/>
            <a:chExt cx="948690" cy="685165"/>
          </a:xfrm>
        </p:grpSpPr>
        <p:sp>
          <p:nvSpPr>
            <p:cNvPr id="85" name="object 85" descr=""/>
            <p:cNvSpPr/>
            <p:nvPr/>
          </p:nvSpPr>
          <p:spPr>
            <a:xfrm>
              <a:off x="7497317" y="4441698"/>
              <a:ext cx="923925" cy="664845"/>
            </a:xfrm>
            <a:custGeom>
              <a:avLst/>
              <a:gdLst/>
              <a:ahLst/>
              <a:cxnLst/>
              <a:rect l="l" t="t" r="r" b="b"/>
              <a:pathLst>
                <a:path w="923925" h="664845">
                  <a:moveTo>
                    <a:pt x="923544" y="0"/>
                  </a:moveTo>
                  <a:lnTo>
                    <a:pt x="0" y="0"/>
                  </a:lnTo>
                  <a:lnTo>
                    <a:pt x="0" y="664463"/>
                  </a:lnTo>
                  <a:lnTo>
                    <a:pt x="923544" y="664463"/>
                  </a:lnTo>
                  <a:lnTo>
                    <a:pt x="923544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7497317" y="4441698"/>
              <a:ext cx="923925" cy="664845"/>
            </a:xfrm>
            <a:custGeom>
              <a:avLst/>
              <a:gdLst/>
              <a:ahLst/>
              <a:cxnLst/>
              <a:rect l="l" t="t" r="r" b="b"/>
              <a:pathLst>
                <a:path w="923925" h="664845">
                  <a:moveTo>
                    <a:pt x="0" y="664463"/>
                  </a:moveTo>
                  <a:lnTo>
                    <a:pt x="923544" y="664463"/>
                  </a:lnTo>
                  <a:lnTo>
                    <a:pt x="923544" y="0"/>
                  </a:lnTo>
                  <a:lnTo>
                    <a:pt x="0" y="0"/>
                  </a:lnTo>
                  <a:lnTo>
                    <a:pt x="0" y="66446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7496555" y="4596384"/>
              <a:ext cx="934719" cy="373380"/>
            </a:xfrm>
            <a:custGeom>
              <a:avLst/>
              <a:gdLst/>
              <a:ahLst/>
              <a:cxnLst/>
              <a:rect l="l" t="t" r="r" b="b"/>
              <a:pathLst>
                <a:path w="934720" h="373379">
                  <a:moveTo>
                    <a:pt x="0" y="0"/>
                  </a:moveTo>
                  <a:lnTo>
                    <a:pt x="923544" y="0"/>
                  </a:lnTo>
                </a:path>
                <a:path w="934720" h="373379">
                  <a:moveTo>
                    <a:pt x="7620" y="141732"/>
                  </a:moveTo>
                  <a:lnTo>
                    <a:pt x="928116" y="141732"/>
                  </a:lnTo>
                </a:path>
                <a:path w="934720" h="373379">
                  <a:moveTo>
                    <a:pt x="12192" y="373380"/>
                  </a:moveTo>
                  <a:lnTo>
                    <a:pt x="934212" y="37338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 descr=""/>
          <p:cNvSpPr txBox="1"/>
          <p:nvPr/>
        </p:nvSpPr>
        <p:spPr>
          <a:xfrm>
            <a:off x="7497318" y="4742688"/>
            <a:ext cx="923925" cy="2228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7465">
              <a:lnSpc>
                <a:spcPts val="1750"/>
              </a:lnSpc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grpSp>
        <p:nvGrpSpPr>
          <p:cNvPr id="89" name="object 89" descr=""/>
          <p:cNvGrpSpPr/>
          <p:nvPr/>
        </p:nvGrpSpPr>
        <p:grpSpPr>
          <a:xfrm>
            <a:off x="3864102" y="2888360"/>
            <a:ext cx="5528310" cy="2172335"/>
            <a:chOff x="3864102" y="2888360"/>
            <a:chExt cx="5528310" cy="2172335"/>
          </a:xfrm>
        </p:grpSpPr>
        <p:sp>
          <p:nvSpPr>
            <p:cNvPr id="90" name="object 90" descr=""/>
            <p:cNvSpPr/>
            <p:nvPr/>
          </p:nvSpPr>
          <p:spPr>
            <a:xfrm>
              <a:off x="8322564" y="4471923"/>
              <a:ext cx="460375" cy="50800"/>
            </a:xfrm>
            <a:custGeom>
              <a:avLst/>
              <a:gdLst/>
              <a:ahLst/>
              <a:cxnLst/>
              <a:rect l="l" t="t" r="r" b="b"/>
              <a:pathLst>
                <a:path w="460375" h="50800">
                  <a:moveTo>
                    <a:pt x="384047" y="0"/>
                  </a:moveTo>
                  <a:lnTo>
                    <a:pt x="384047" y="50800"/>
                  </a:lnTo>
                  <a:lnTo>
                    <a:pt x="441197" y="31750"/>
                  </a:lnTo>
                  <a:lnTo>
                    <a:pt x="396747" y="31750"/>
                  </a:lnTo>
                  <a:lnTo>
                    <a:pt x="396747" y="19050"/>
                  </a:lnTo>
                  <a:lnTo>
                    <a:pt x="441197" y="19050"/>
                  </a:lnTo>
                  <a:lnTo>
                    <a:pt x="384047" y="0"/>
                  </a:lnTo>
                  <a:close/>
                </a:path>
                <a:path w="460375" h="50800">
                  <a:moveTo>
                    <a:pt x="384047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384047" y="31750"/>
                  </a:lnTo>
                  <a:lnTo>
                    <a:pt x="384047" y="19050"/>
                  </a:lnTo>
                  <a:close/>
                </a:path>
                <a:path w="460375" h="50800">
                  <a:moveTo>
                    <a:pt x="441197" y="19050"/>
                  </a:moveTo>
                  <a:lnTo>
                    <a:pt x="396747" y="19050"/>
                  </a:lnTo>
                  <a:lnTo>
                    <a:pt x="396747" y="31750"/>
                  </a:lnTo>
                  <a:lnTo>
                    <a:pt x="441197" y="31750"/>
                  </a:lnTo>
                  <a:lnTo>
                    <a:pt x="460247" y="25400"/>
                  </a:lnTo>
                  <a:lnTo>
                    <a:pt x="441197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8766810" y="4488941"/>
              <a:ext cx="615950" cy="238125"/>
            </a:xfrm>
            <a:custGeom>
              <a:avLst/>
              <a:gdLst/>
              <a:ahLst/>
              <a:cxnLst/>
              <a:rect l="l" t="t" r="r" b="b"/>
              <a:pathLst>
                <a:path w="615950" h="238125">
                  <a:moveTo>
                    <a:pt x="615696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615696" y="237743"/>
                  </a:lnTo>
                  <a:lnTo>
                    <a:pt x="61569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8766810" y="4488941"/>
              <a:ext cx="615950" cy="238125"/>
            </a:xfrm>
            <a:custGeom>
              <a:avLst/>
              <a:gdLst/>
              <a:ahLst/>
              <a:cxnLst/>
              <a:rect l="l" t="t" r="r" b="b"/>
              <a:pathLst>
                <a:path w="615950" h="238125">
                  <a:moveTo>
                    <a:pt x="0" y="237743"/>
                  </a:moveTo>
                  <a:lnTo>
                    <a:pt x="615696" y="237743"/>
                  </a:lnTo>
                  <a:lnTo>
                    <a:pt x="615696" y="0"/>
                  </a:lnTo>
                  <a:lnTo>
                    <a:pt x="0" y="0"/>
                  </a:lnTo>
                  <a:lnTo>
                    <a:pt x="0" y="23774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170678" y="2888360"/>
              <a:ext cx="3612515" cy="2172335"/>
            </a:xfrm>
            <a:custGeom>
              <a:avLst/>
              <a:gdLst/>
              <a:ahLst/>
              <a:cxnLst/>
              <a:rect l="l" t="t" r="r" b="b"/>
              <a:pathLst>
                <a:path w="3612515" h="2172335">
                  <a:moveTo>
                    <a:pt x="826262" y="938403"/>
                  </a:moveTo>
                  <a:lnTo>
                    <a:pt x="807923" y="894969"/>
                  </a:lnTo>
                  <a:lnTo>
                    <a:pt x="795020" y="864362"/>
                  </a:lnTo>
                  <a:lnTo>
                    <a:pt x="780694" y="876973"/>
                  </a:lnTo>
                  <a:lnTo>
                    <a:pt x="9652" y="0"/>
                  </a:lnTo>
                  <a:lnTo>
                    <a:pt x="0" y="8382"/>
                  </a:lnTo>
                  <a:lnTo>
                    <a:pt x="771105" y="885405"/>
                  </a:lnTo>
                  <a:lnTo>
                    <a:pt x="756920" y="897890"/>
                  </a:lnTo>
                  <a:lnTo>
                    <a:pt x="826262" y="938403"/>
                  </a:lnTo>
                  <a:close/>
                </a:path>
                <a:path w="3612515" h="2172335">
                  <a:moveTo>
                    <a:pt x="2328926" y="1554099"/>
                  </a:moveTo>
                  <a:lnTo>
                    <a:pt x="2309876" y="1547749"/>
                  </a:lnTo>
                  <a:lnTo>
                    <a:pt x="2252726" y="1528699"/>
                  </a:lnTo>
                  <a:lnTo>
                    <a:pt x="2252726" y="1547749"/>
                  </a:lnTo>
                  <a:lnTo>
                    <a:pt x="1472438" y="1547749"/>
                  </a:lnTo>
                  <a:lnTo>
                    <a:pt x="1472438" y="1560449"/>
                  </a:lnTo>
                  <a:lnTo>
                    <a:pt x="2252726" y="1560449"/>
                  </a:lnTo>
                  <a:lnTo>
                    <a:pt x="2252726" y="1579499"/>
                  </a:lnTo>
                  <a:lnTo>
                    <a:pt x="2309876" y="1560449"/>
                  </a:lnTo>
                  <a:lnTo>
                    <a:pt x="2328926" y="1554099"/>
                  </a:lnTo>
                  <a:close/>
                </a:path>
                <a:path w="3612515" h="2172335">
                  <a:moveTo>
                    <a:pt x="3612134" y="2146935"/>
                  </a:moveTo>
                  <a:lnTo>
                    <a:pt x="3593084" y="2140585"/>
                  </a:lnTo>
                  <a:lnTo>
                    <a:pt x="3535934" y="2121535"/>
                  </a:lnTo>
                  <a:lnTo>
                    <a:pt x="3535934" y="2140585"/>
                  </a:lnTo>
                  <a:lnTo>
                    <a:pt x="3151886" y="2140585"/>
                  </a:lnTo>
                  <a:lnTo>
                    <a:pt x="3151886" y="2153285"/>
                  </a:lnTo>
                  <a:lnTo>
                    <a:pt x="3535934" y="2153285"/>
                  </a:lnTo>
                  <a:lnTo>
                    <a:pt x="3535934" y="2172335"/>
                  </a:lnTo>
                  <a:lnTo>
                    <a:pt x="3593084" y="2153285"/>
                  </a:lnTo>
                  <a:lnTo>
                    <a:pt x="3612134" y="2146935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3864102" y="3341369"/>
              <a:ext cx="1516380" cy="0"/>
            </a:xfrm>
            <a:custGeom>
              <a:avLst/>
              <a:gdLst/>
              <a:ahLst/>
              <a:cxnLst/>
              <a:rect l="l" t="t" r="r" b="b"/>
              <a:pathLst>
                <a:path w="1516379" h="0">
                  <a:moveTo>
                    <a:pt x="0" y="0"/>
                  </a:moveTo>
                  <a:lnTo>
                    <a:pt x="1516380" y="0"/>
                  </a:lnTo>
                </a:path>
              </a:pathLst>
            </a:custGeom>
            <a:ln w="22860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 descr=""/>
          <p:cNvSpPr txBox="1"/>
          <p:nvPr/>
        </p:nvSpPr>
        <p:spPr>
          <a:xfrm>
            <a:off x="7276845" y="883411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3842765" y="1863598"/>
            <a:ext cx="1554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7810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3842765" y="3032251"/>
            <a:ext cx="1554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7810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7412" y="531626"/>
            <a:ext cx="7586133" cy="606277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22735" y="1162938"/>
            <a:ext cx="494665" cy="1083945"/>
          </a:xfrm>
          <a:prstGeom prst="rect">
            <a:avLst/>
          </a:prstGeom>
        </p:spPr>
        <p:txBody>
          <a:bodyPr wrap="square" lIns="0" tIns="32384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2800" spc="180" b="1">
                <a:solidFill>
                  <a:srgbClr val="C00000"/>
                </a:solidFill>
                <a:latin typeface="微软雅黑"/>
                <a:cs typeface="微软雅黑"/>
              </a:rPr>
              <a:t>UNIX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22629" y="2281047"/>
            <a:ext cx="381000" cy="3599179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just" marL="12700" marR="5080">
              <a:lnSpc>
                <a:spcPct val="92200"/>
              </a:lnSpc>
              <a:spcBef>
                <a:spcPts val="355"/>
              </a:spcBef>
            </a:pPr>
            <a:r>
              <a:rPr dirty="0" sz="2800" spc="-50" b="1">
                <a:solidFill>
                  <a:srgbClr val="C00000"/>
                </a:solidFill>
                <a:latin typeface="微软雅黑"/>
                <a:cs typeface="微软雅黑"/>
              </a:rPr>
              <a:t>采</a:t>
            </a:r>
            <a:r>
              <a:rPr dirty="0" sz="2800" spc="-50" b="1">
                <a:solidFill>
                  <a:srgbClr val="C00000"/>
                </a:solidFill>
                <a:latin typeface="微软雅黑"/>
                <a:cs typeface="微软雅黑"/>
              </a:rPr>
              <a:t>用</a:t>
            </a:r>
            <a:r>
              <a:rPr dirty="0" sz="2800" spc="-50" b="1">
                <a:solidFill>
                  <a:srgbClr val="C00000"/>
                </a:solidFill>
                <a:latin typeface="微软雅黑"/>
                <a:cs typeface="微软雅黑"/>
              </a:rPr>
              <a:t>的</a:t>
            </a:r>
            <a:r>
              <a:rPr dirty="0" sz="2800" spc="-50" b="1">
                <a:solidFill>
                  <a:srgbClr val="C00000"/>
                </a:solidFill>
                <a:latin typeface="微软雅黑"/>
                <a:cs typeface="微软雅黑"/>
              </a:rPr>
              <a:t>改</a:t>
            </a:r>
            <a:r>
              <a:rPr dirty="0" sz="2800" spc="-50" b="1">
                <a:solidFill>
                  <a:srgbClr val="C00000"/>
                </a:solidFill>
                <a:latin typeface="微软雅黑"/>
                <a:cs typeface="微软雅黑"/>
              </a:rPr>
              <a:t>进</a:t>
            </a:r>
            <a:r>
              <a:rPr dirty="0" sz="2800" spc="-50" b="1">
                <a:solidFill>
                  <a:srgbClr val="C00000"/>
                </a:solidFill>
                <a:latin typeface="微软雅黑"/>
                <a:cs typeface="微软雅黑"/>
              </a:rPr>
              <a:t>索</a:t>
            </a:r>
            <a:r>
              <a:rPr dirty="0" sz="2800" spc="-50" b="1">
                <a:solidFill>
                  <a:srgbClr val="C00000"/>
                </a:solidFill>
                <a:latin typeface="微软雅黑"/>
                <a:cs typeface="微软雅黑"/>
              </a:rPr>
              <a:t>引</a:t>
            </a:r>
            <a:r>
              <a:rPr dirty="0" sz="2800" spc="-50" b="1">
                <a:solidFill>
                  <a:srgbClr val="C00000"/>
                </a:solidFill>
                <a:latin typeface="微软雅黑"/>
                <a:cs typeface="微软雅黑"/>
              </a:rPr>
              <a:t>结</a:t>
            </a:r>
            <a:r>
              <a:rPr dirty="0" sz="2800" spc="-50" b="1">
                <a:solidFill>
                  <a:srgbClr val="C00000"/>
                </a:solidFill>
                <a:latin typeface="微软雅黑"/>
                <a:cs typeface="微软雅黑"/>
              </a:rPr>
              <a:t>构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4373118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39319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几</a:t>
            </a:r>
            <a:r>
              <a:rPr dirty="0" spc="-35"/>
              <a:t>种</a:t>
            </a:r>
            <a:r>
              <a:rPr dirty="0" spc="-35"/>
              <a:t>文</a:t>
            </a:r>
            <a:r>
              <a:rPr dirty="0" spc="-35"/>
              <a:t>件</a:t>
            </a:r>
            <a:r>
              <a:rPr dirty="0" spc="-35"/>
              <a:t>物</a:t>
            </a:r>
            <a:r>
              <a:rPr dirty="0" spc="-35"/>
              <a:t>理</a:t>
            </a:r>
            <a:r>
              <a:rPr dirty="0" spc="-35"/>
              <a:t>结</a:t>
            </a:r>
            <a:r>
              <a:rPr dirty="0" spc="-35"/>
              <a:t>构</a:t>
            </a:r>
            <a:r>
              <a:rPr dirty="0" spc="-35"/>
              <a:t>的</a:t>
            </a:r>
            <a:r>
              <a:rPr dirty="0" spc="-35"/>
              <a:t>比</a:t>
            </a:r>
            <a:r>
              <a:rPr dirty="0" spc="-50"/>
              <a:t>较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545591" y="1030224"/>
            <a:ext cx="1838960" cy="677545"/>
            <a:chOff x="545591" y="1030224"/>
            <a:chExt cx="1838960" cy="67754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591" y="1056132"/>
              <a:ext cx="483857" cy="63169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1030224"/>
              <a:ext cx="1622298" cy="677417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545591" y="2958083"/>
            <a:ext cx="1838960" cy="677545"/>
            <a:chOff x="545591" y="2958083"/>
            <a:chExt cx="1838960" cy="67754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591" y="2983991"/>
              <a:ext cx="483857" cy="63169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0" y="2958083"/>
              <a:ext cx="1622298" cy="677418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545591" y="4821935"/>
            <a:ext cx="1838960" cy="677545"/>
            <a:chOff x="545591" y="4821935"/>
            <a:chExt cx="1838960" cy="67754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591" y="4847843"/>
              <a:ext cx="483857" cy="63169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0" y="4821935"/>
              <a:ext cx="1622298" cy="677417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710590" y="997076"/>
            <a:ext cx="11032490" cy="516191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5" b="1">
                <a:solidFill>
                  <a:srgbClr val="C00000"/>
                </a:solidFill>
                <a:latin typeface="微软雅黑"/>
                <a:cs typeface="微软雅黑"/>
              </a:rPr>
              <a:t>连续文件</a:t>
            </a:r>
            <a:endParaRPr sz="24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优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点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需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要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额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外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空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开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销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顺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序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访问和随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机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访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问的效率都高。</a:t>
            </a:r>
            <a:endParaRPr sz="22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增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；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创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提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供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；存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空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较大。</a:t>
            </a:r>
            <a:endParaRPr sz="22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合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储。</a:t>
            </a:r>
            <a:endParaRPr sz="22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0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5" b="1">
                <a:solidFill>
                  <a:srgbClr val="C00000"/>
                </a:solidFill>
                <a:latin typeface="微软雅黑"/>
                <a:cs typeface="微软雅黑"/>
              </a:rPr>
              <a:t>串联文件</a:t>
            </a:r>
            <a:endParaRPr sz="24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连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足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；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访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销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较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大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；适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应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于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访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件。</a:t>
            </a:r>
            <a:endParaRPr sz="22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DOS及WINDOWS</a:t>
            </a:r>
            <a:r>
              <a:rPr dirty="0" sz="2200" spc="-15">
                <a:solidFill>
                  <a:srgbClr val="1F517B"/>
                </a:solidFill>
                <a:latin typeface="微软雅黑"/>
                <a:cs typeface="微软雅黑"/>
              </a:rPr>
              <a:t>系统中改造了串联文件结构，使其克服了串联文件的不足，但</a:t>
            </a:r>
            <a:endParaRPr sz="2200">
              <a:latin typeface="微软雅黑"/>
              <a:cs typeface="微软雅黑"/>
            </a:endParaRPr>
          </a:p>
          <a:p>
            <a:pPr marL="698500">
              <a:lnSpc>
                <a:spcPct val="100000"/>
              </a:lnSpc>
              <a:spcBef>
                <a:spcPts val="27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增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加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危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性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0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5" b="1">
                <a:solidFill>
                  <a:srgbClr val="C00000"/>
                </a:solidFill>
                <a:latin typeface="微软雅黑"/>
                <a:cs typeface="微软雅黑"/>
              </a:rPr>
              <a:t>索引文件</a:t>
            </a:r>
            <a:endParaRPr sz="24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既适应于顺序访问，也适应于随机访问；但索引表需要存储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开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销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访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问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开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销。</a:t>
            </a:r>
            <a:endParaRPr sz="22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UNIX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成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子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5438394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4996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物</a:t>
            </a:r>
            <a:r>
              <a:rPr dirty="0" spc="-35"/>
              <a:t>理</a:t>
            </a:r>
            <a:r>
              <a:rPr dirty="0" spc="-35"/>
              <a:t>结</a:t>
            </a:r>
            <a:r>
              <a:rPr dirty="0" spc="-35"/>
              <a:t>构</a:t>
            </a:r>
            <a:r>
              <a:rPr dirty="0" spc="-35"/>
              <a:t>与</a:t>
            </a:r>
            <a:r>
              <a:rPr dirty="0" spc="-35"/>
              <a:t>存</a:t>
            </a:r>
            <a:r>
              <a:rPr dirty="0" spc="-35"/>
              <a:t>储</a:t>
            </a:r>
            <a:r>
              <a:rPr dirty="0" spc="-35"/>
              <a:t>介</a:t>
            </a:r>
            <a:r>
              <a:rPr dirty="0" spc="-35"/>
              <a:t>质</a:t>
            </a:r>
            <a:r>
              <a:rPr dirty="0" spc="-35"/>
              <a:t>之</a:t>
            </a:r>
            <a:r>
              <a:rPr dirty="0" spc="-35"/>
              <a:t>间</a:t>
            </a:r>
            <a:r>
              <a:rPr dirty="0" spc="-35"/>
              <a:t>的</a:t>
            </a:r>
            <a:r>
              <a:rPr dirty="0" spc="-35"/>
              <a:t>关</a:t>
            </a:r>
            <a:r>
              <a:rPr dirty="0" spc="-50"/>
              <a:t>系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688592" y="1735073"/>
          <a:ext cx="8815070" cy="3436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275"/>
                <a:gridCol w="2200275"/>
                <a:gridCol w="1466850"/>
                <a:gridCol w="1466850"/>
                <a:gridCol w="1466850"/>
              </a:tblGrid>
              <a:tr h="85915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dirty="0" sz="2400" spc="-1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存储介质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234950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dirty="0" sz="24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磁带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234950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dirty="0" sz="24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磁盘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234950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5915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dirty="0" sz="2400" spc="-1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物理结构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23558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dirty="0" sz="2400" spc="-1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连续结构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23558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C6DDEF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dirty="0" sz="24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连续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23558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C6DDEF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dirty="0" sz="24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链接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23558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C6DDEF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dirty="0" sz="24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索引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23558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C6DDEF"/>
                    </a:solidFill>
                  </a:tcPr>
                </a:tc>
              </a:tr>
              <a:tr h="85915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marL="490855">
                        <a:lnSpc>
                          <a:spcPct val="100000"/>
                        </a:lnSpc>
                      </a:pPr>
                      <a:r>
                        <a:rPr dirty="0" sz="2400" spc="-1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存取方式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63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marL="490855">
                        <a:lnSpc>
                          <a:spcPct val="100000"/>
                        </a:lnSpc>
                      </a:pPr>
                      <a:r>
                        <a:rPr dirty="0" sz="2400" spc="-1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顺序存取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63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C6DDEF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dirty="0" sz="24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顺序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23558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C6DDEF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dirty="0" sz="24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顺序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23558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C6DDEF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dirty="0" sz="24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顺序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23558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C6DDEF"/>
                    </a:solidFill>
                  </a:tcPr>
                </a:tc>
              </a:tr>
              <a:tr h="8591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C6DDEF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dirty="0" sz="24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随机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23558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C6D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C6DDEF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dirty="0" sz="24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随机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23558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C6DD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328" y="2819781"/>
            <a:ext cx="54044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290">
                <a:solidFill>
                  <a:srgbClr val="663300"/>
                </a:solidFill>
              </a:rPr>
              <a:t>文件存储空间的管理</a:t>
            </a:r>
            <a:endParaRPr sz="4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3307841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28663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文</a:t>
            </a:r>
            <a:r>
              <a:rPr dirty="0" spc="-35"/>
              <a:t>件</a:t>
            </a:r>
            <a:r>
              <a:rPr dirty="0" spc="-35"/>
              <a:t>存</a:t>
            </a:r>
            <a:r>
              <a:rPr dirty="0" spc="-35"/>
              <a:t>储</a:t>
            </a:r>
            <a:r>
              <a:rPr dirty="0" spc="-35"/>
              <a:t>空</a:t>
            </a:r>
            <a:r>
              <a:rPr dirty="0" spc="-35"/>
              <a:t>间</a:t>
            </a:r>
            <a:r>
              <a:rPr dirty="0" spc="-35"/>
              <a:t>管</a:t>
            </a:r>
            <a:r>
              <a:rPr dirty="0" spc="-50"/>
              <a:t>理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92302" y="1414398"/>
            <a:ext cx="6350635" cy="447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功能：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负责辅助存储空间的有效分配和释放。</a:t>
            </a:r>
            <a:endParaRPr sz="24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18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创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确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定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分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配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哪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些</a:t>
            </a:r>
            <a:r>
              <a:rPr dirty="0" sz="2200" spc="-25">
                <a:solidFill>
                  <a:srgbClr val="FF0000"/>
                </a:solidFill>
                <a:latin typeface="微软雅黑"/>
                <a:cs typeface="微软雅黑"/>
              </a:rPr>
              <a:t>磁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盘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块</a:t>
            </a:r>
            <a:r>
              <a:rPr dirty="0" sz="2200" spc="-50">
                <a:solidFill>
                  <a:srgbClr val="FF0000"/>
                </a:solidFill>
                <a:latin typeface="微软雅黑"/>
                <a:cs typeface="微软雅黑"/>
              </a:rPr>
              <a:t>；</a:t>
            </a:r>
            <a:endParaRPr sz="22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182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删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除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回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收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磁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盘</a:t>
            </a:r>
            <a:r>
              <a:rPr dirty="0" sz="2200" spc="-40">
                <a:solidFill>
                  <a:srgbClr val="FF0000"/>
                </a:solidFill>
                <a:latin typeface="微软雅黑"/>
                <a:cs typeface="微软雅黑"/>
              </a:rPr>
              <a:t>块；</a:t>
            </a:r>
            <a:endParaRPr sz="22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182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回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可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能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会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出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现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碎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片</a:t>
            </a:r>
            <a:r>
              <a:rPr dirty="0" sz="2200" spc="-25">
                <a:solidFill>
                  <a:srgbClr val="FF0000"/>
                </a:solidFill>
                <a:latin typeface="微软雅黑"/>
                <a:cs typeface="微软雅黑"/>
              </a:rPr>
              <a:t>需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要</a:t>
            </a:r>
            <a:r>
              <a:rPr dirty="0" sz="2200" spc="-30">
                <a:solidFill>
                  <a:srgbClr val="FF0000"/>
                </a:solidFill>
                <a:latin typeface="微软雅黑"/>
                <a:cs typeface="微软雅黑"/>
              </a:rPr>
              <a:t>整</a:t>
            </a:r>
            <a:r>
              <a:rPr dirty="0" sz="2200" spc="-40">
                <a:solidFill>
                  <a:srgbClr val="FF0000"/>
                </a:solidFill>
                <a:latin typeface="微软雅黑"/>
                <a:cs typeface="微软雅黑"/>
              </a:rPr>
              <a:t>理。</a:t>
            </a:r>
            <a:endParaRPr sz="22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3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 b="1">
                <a:solidFill>
                  <a:srgbClr val="1F517B"/>
                </a:solidFill>
                <a:latin typeface="微软雅黑"/>
                <a:cs typeface="微软雅黑"/>
              </a:rPr>
              <a:t>常用方法：</a:t>
            </a:r>
            <a:endParaRPr sz="24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18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示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图</a:t>
            </a:r>
            <a:endParaRPr sz="22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1814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闲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endParaRPr sz="22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182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空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闲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58140" y="219456"/>
            <a:ext cx="1710689" cy="787400"/>
            <a:chOff x="358140" y="219456"/>
            <a:chExt cx="1710689" cy="787400"/>
          </a:xfrm>
        </p:grpSpPr>
        <p:sp>
          <p:nvSpPr>
            <p:cNvPr id="13" name="object 13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1000506" cy="78714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40" y="219456"/>
              <a:ext cx="1177290" cy="787146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188211" y="1151001"/>
            <a:ext cx="9695815" cy="4634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100"/>
              </a:spcBef>
              <a:buAutoNum type="arabicParenBoth"/>
              <a:tabLst>
                <a:tab pos="529590" algn="l"/>
              </a:tabLst>
            </a:pP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什么是文件</a:t>
            </a:r>
            <a:endParaRPr sz="2400">
              <a:latin typeface="微软雅黑"/>
              <a:cs typeface="微软雅黑"/>
            </a:endParaRPr>
          </a:p>
          <a:p>
            <a:pPr marL="469900" marR="5080">
              <a:lnSpc>
                <a:spcPct val="135100"/>
              </a:lnSpc>
              <a:spcBef>
                <a:spcPts val="64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上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整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合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它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一个名字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供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干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串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525"/>
              </a:spcBef>
            </a:pP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特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保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共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享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内部结构。</a:t>
            </a:r>
            <a:endParaRPr sz="2200">
              <a:latin typeface="微软雅黑"/>
              <a:cs typeface="微软雅黑"/>
            </a:endParaRPr>
          </a:p>
          <a:p>
            <a:pPr marL="528955" indent="-516890">
              <a:lnSpc>
                <a:spcPct val="100000"/>
              </a:lnSpc>
              <a:spcBef>
                <a:spcPts val="1565"/>
              </a:spcBef>
              <a:buAutoNum type="arabicParenBoth" startAt="2"/>
              <a:tabLst>
                <a:tab pos="529590" algn="l"/>
              </a:tabLst>
            </a:pPr>
            <a:r>
              <a:rPr dirty="0" sz="2400" spc="-15" b="1">
                <a:solidFill>
                  <a:srgbClr val="A40020"/>
                </a:solidFill>
                <a:latin typeface="微软雅黑"/>
                <a:cs typeface="微软雅黑"/>
              </a:rPr>
              <a:t>构成文件的基本单位</a:t>
            </a:r>
            <a:endParaRPr sz="2400">
              <a:latin typeface="微软雅黑"/>
              <a:cs typeface="微软雅黑"/>
            </a:endParaRPr>
          </a:p>
          <a:p>
            <a:pPr marL="585470">
              <a:lnSpc>
                <a:spcPct val="100000"/>
              </a:lnSpc>
              <a:spcBef>
                <a:spcPts val="157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（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endParaRPr sz="2200">
              <a:latin typeface="微软雅黑"/>
              <a:cs typeface="微软雅黑"/>
            </a:endParaRPr>
          </a:p>
          <a:p>
            <a:pPr marL="528955" indent="-516890">
              <a:lnSpc>
                <a:spcPct val="100000"/>
              </a:lnSpc>
              <a:spcBef>
                <a:spcPts val="1560"/>
              </a:spcBef>
              <a:buAutoNum type="arabicParenBoth" startAt="3"/>
              <a:tabLst>
                <a:tab pos="529590" algn="l"/>
              </a:tabLst>
            </a:pPr>
            <a:r>
              <a:rPr dirty="0" sz="2400" spc="-20" b="1">
                <a:solidFill>
                  <a:srgbClr val="A40020"/>
                </a:solidFill>
                <a:latin typeface="微软雅黑"/>
                <a:cs typeface="微软雅黑"/>
              </a:rPr>
              <a:t>文件的其它描述</a:t>
            </a:r>
            <a:endParaRPr sz="2400">
              <a:latin typeface="微软雅黑"/>
              <a:cs typeface="微软雅黑"/>
            </a:endParaRPr>
          </a:p>
          <a:p>
            <a:pPr marL="585470">
              <a:lnSpc>
                <a:spcPct val="100000"/>
              </a:lnSpc>
              <a:spcBef>
                <a:spcPts val="1570"/>
              </a:spcBef>
            </a:pPr>
            <a:r>
              <a:rPr dirty="0" sz="2200" spc="25">
                <a:solidFill>
                  <a:srgbClr val="1F517B"/>
                </a:solidFill>
                <a:latin typeface="微软雅黑"/>
                <a:cs typeface="微软雅黑"/>
              </a:rPr>
              <a:t>① 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(数据)项的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集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合</a:t>
            </a:r>
            <a:endParaRPr sz="2200">
              <a:latin typeface="微软雅黑"/>
              <a:cs typeface="微软雅黑"/>
            </a:endParaRPr>
          </a:p>
          <a:p>
            <a:pPr marL="585470">
              <a:lnSpc>
                <a:spcPct val="100000"/>
              </a:lnSpc>
              <a:spcBef>
                <a:spcPts val="1525"/>
              </a:spcBef>
            </a:pPr>
            <a:r>
              <a:rPr dirty="0" sz="2200" spc="10">
                <a:solidFill>
                  <a:srgbClr val="1F517B"/>
                </a:solidFill>
                <a:latin typeface="微软雅黑"/>
                <a:cs typeface="微软雅黑"/>
              </a:rPr>
              <a:t>② 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集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合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12693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1.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50">
                <a:solidFill>
                  <a:srgbClr val="990000"/>
                </a:solidFill>
              </a:rPr>
              <a:t>件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1887474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1445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>
                <a:solidFill>
                  <a:srgbClr val="C00000"/>
                </a:solidFill>
              </a:rPr>
              <a:t>位</a:t>
            </a:r>
            <a:r>
              <a:rPr dirty="0" spc="-35">
                <a:solidFill>
                  <a:srgbClr val="C00000"/>
                </a:solidFill>
              </a:rPr>
              <a:t>示</a:t>
            </a:r>
            <a:r>
              <a:rPr dirty="0" spc="-35">
                <a:solidFill>
                  <a:srgbClr val="C00000"/>
                </a:solidFill>
              </a:rPr>
              <a:t>图</a:t>
            </a:r>
            <a:r>
              <a:rPr dirty="0" spc="-50">
                <a:solidFill>
                  <a:srgbClr val="C00000"/>
                </a:solidFill>
              </a:rPr>
              <a:t>法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24229" y="1336675"/>
            <a:ext cx="10205085" cy="469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磁盘空间由固定大小的块组成，可方便地使用位示图管理。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039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每一位对应于一个物理块，1表示被占用，0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表示空闲。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039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20" b="1">
                <a:solidFill>
                  <a:srgbClr val="1F517B"/>
                </a:solidFill>
                <a:latin typeface="微软雅黑"/>
                <a:cs typeface="微软雅黑"/>
              </a:rPr>
              <a:t>优点：</a:t>
            </a:r>
            <a:endParaRPr sz="24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2039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每个盘块仅需一比特来标识</a:t>
            </a:r>
            <a:endParaRPr sz="24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204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若盘块长为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1KB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，则位示图开销为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0.012%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039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缺点：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对于大容量磁盘，位示图的存储和查找开销较大，需要建立辅助统</a:t>
            </a:r>
            <a:endParaRPr sz="2400">
              <a:latin typeface="微软雅黑"/>
              <a:cs typeface="微软雅黑"/>
            </a:endParaRPr>
          </a:p>
          <a:p>
            <a:pPr marL="241300">
              <a:lnSpc>
                <a:spcPct val="100000"/>
              </a:lnSpc>
              <a:spcBef>
                <a:spcPts val="1440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计表来提高访问速度。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039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40" b="1">
                <a:solidFill>
                  <a:srgbClr val="1F517B"/>
                </a:solidFill>
                <a:latin typeface="微软雅黑"/>
                <a:cs typeface="微软雅黑"/>
              </a:rPr>
              <a:t>讨论：</a:t>
            </a:r>
            <a:r>
              <a:rPr dirty="0" sz="2400" spc="-100">
                <a:solidFill>
                  <a:srgbClr val="1F517B"/>
                </a:solidFill>
                <a:latin typeface="微软雅黑"/>
                <a:cs typeface="微软雅黑"/>
              </a:rPr>
              <a:t>FAT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文件系统是如何管理空闲块的？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2597658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>
                <a:solidFill>
                  <a:srgbClr val="C00000"/>
                </a:solidFill>
              </a:rPr>
              <a:t>空</a:t>
            </a:r>
            <a:r>
              <a:rPr dirty="0" spc="-35">
                <a:solidFill>
                  <a:srgbClr val="C00000"/>
                </a:solidFill>
              </a:rPr>
              <a:t>闲</a:t>
            </a:r>
            <a:r>
              <a:rPr dirty="0" spc="-35">
                <a:solidFill>
                  <a:srgbClr val="C00000"/>
                </a:solidFill>
              </a:rPr>
              <a:t>文</a:t>
            </a:r>
            <a:r>
              <a:rPr dirty="0" spc="-35">
                <a:solidFill>
                  <a:srgbClr val="C00000"/>
                </a:solidFill>
              </a:rPr>
              <a:t>件</a:t>
            </a:r>
            <a:r>
              <a:rPr dirty="0" spc="-35">
                <a:solidFill>
                  <a:srgbClr val="C00000"/>
                </a:solidFill>
              </a:rPr>
              <a:t>目</a:t>
            </a:r>
            <a:r>
              <a:rPr dirty="0" spc="-50">
                <a:solidFill>
                  <a:srgbClr val="C00000"/>
                </a:solidFill>
              </a:rPr>
              <a:t>录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10590" y="1217549"/>
            <a:ext cx="4752340" cy="4904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22225" indent="-228600">
              <a:lnSpc>
                <a:spcPct val="12509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105">
                <a:solidFill>
                  <a:srgbClr val="1F517B"/>
                </a:solidFill>
                <a:latin typeface="微软雅黑"/>
                <a:cs typeface="微软雅黑"/>
              </a:rPr>
              <a:t>将空闲区存储块的位置及其连续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空闲的块数构成一张表；</a:t>
            </a:r>
            <a:endParaRPr sz="2400">
              <a:latin typeface="微软雅黑"/>
              <a:cs typeface="微软雅黑"/>
            </a:endParaRPr>
          </a:p>
          <a:p>
            <a:pPr algn="just" marL="241300" marR="21590" indent="-228600">
              <a:lnSpc>
                <a:spcPct val="125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105">
                <a:solidFill>
                  <a:srgbClr val="1F517B"/>
                </a:solidFill>
                <a:latin typeface="微软雅黑"/>
                <a:cs typeface="微软雅黑"/>
              </a:rPr>
              <a:t>分配时，依次扫描空闲区表，寻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找合适的空闲块并修改登记项；</a:t>
            </a:r>
            <a:endParaRPr sz="2400">
              <a:latin typeface="微软雅黑"/>
              <a:cs typeface="微软雅黑"/>
            </a:endParaRPr>
          </a:p>
          <a:p>
            <a:pPr algn="just" marL="241300" marR="5080" indent="-228600">
              <a:lnSpc>
                <a:spcPct val="125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114">
                <a:solidFill>
                  <a:srgbClr val="1F517B"/>
                </a:solidFill>
                <a:latin typeface="微软雅黑"/>
                <a:cs typeface="微软雅黑"/>
              </a:rPr>
              <a:t>删除文件并释放空闲区时，把空</a:t>
            </a:r>
            <a:r>
              <a:rPr dirty="0" sz="2400" spc="105">
                <a:solidFill>
                  <a:srgbClr val="1F517B"/>
                </a:solidFill>
                <a:latin typeface="微软雅黑"/>
                <a:cs typeface="微软雅黑"/>
              </a:rPr>
              <a:t>闲位置及连续空闲区长度填入空</a:t>
            </a:r>
            <a:r>
              <a:rPr dirty="0" sz="2400" spc="100">
                <a:solidFill>
                  <a:srgbClr val="1F517B"/>
                </a:solidFill>
                <a:latin typeface="微软雅黑"/>
                <a:cs typeface="微软雅黑"/>
              </a:rPr>
              <a:t>闲区表，出现邻接的空闲区时，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还需执行合并操作。</a:t>
            </a:r>
            <a:endParaRPr sz="2400">
              <a:latin typeface="微软雅黑"/>
              <a:cs typeface="微软雅黑"/>
            </a:endParaRPr>
          </a:p>
          <a:p>
            <a:pPr algn="just" marL="241300" indent="-2286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适用于连续文件结构。</a:t>
            </a:r>
            <a:endParaRPr sz="2400">
              <a:latin typeface="微软雅黑"/>
              <a:cs typeface="微软雅黑"/>
            </a:endParaRPr>
          </a:p>
          <a:p>
            <a:pPr algn="just" marL="241300" indent="-228600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缺点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：碎片问题</a:t>
            </a:r>
            <a:endParaRPr sz="2400">
              <a:latin typeface="微软雅黑"/>
              <a:cs typeface="微软雅黑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5812409" y="1695957"/>
          <a:ext cx="5803900" cy="4037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1253489"/>
                <a:gridCol w="1263650"/>
                <a:gridCol w="2620010"/>
              </a:tblGrid>
              <a:tr h="108585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dirty="0" sz="200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序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dirty="0" sz="200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号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2796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dirty="0" sz="2000" spc="-1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第一个空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245110">
                        <a:lnSpc>
                          <a:spcPct val="100000"/>
                        </a:lnSpc>
                      </a:pPr>
                      <a:r>
                        <a:rPr dirty="0" sz="20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闲块号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2796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dirty="0" sz="2000" spc="-2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空闲块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dirty="0" sz="2000" spc="-3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个数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2796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dirty="0" sz="20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物理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000" spc="-3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块号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2796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3787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07010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dirty="0" sz="200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5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07010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dirty="0" sz="200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4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07010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(5,6,7,8)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07010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3787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2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0764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23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0764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5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0764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(23,24,25,26,27)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0764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3787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3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0764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30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0764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6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0764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(30,31,32,33,34,35)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0764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3787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4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0764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……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0764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……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0764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……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07645">
                    <a:lnL w="12700">
                      <a:solidFill>
                        <a:srgbClr val="1F517B"/>
                      </a:solidFill>
                      <a:prstDash val="solid"/>
                    </a:lnL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1887474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1445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>
                <a:solidFill>
                  <a:srgbClr val="C00000"/>
                </a:solidFill>
              </a:rPr>
              <a:t>空</a:t>
            </a:r>
            <a:r>
              <a:rPr dirty="0" spc="-35">
                <a:solidFill>
                  <a:srgbClr val="C00000"/>
                </a:solidFill>
              </a:rPr>
              <a:t>闲</a:t>
            </a:r>
            <a:r>
              <a:rPr dirty="0" spc="-35">
                <a:solidFill>
                  <a:srgbClr val="C00000"/>
                </a:solidFill>
              </a:rPr>
              <a:t>块</a:t>
            </a:r>
            <a:r>
              <a:rPr dirty="0" spc="-50">
                <a:solidFill>
                  <a:srgbClr val="C00000"/>
                </a:solidFill>
              </a:rPr>
              <a:t>链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99261" y="1303147"/>
            <a:ext cx="10160635" cy="4358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47955" indent="-228600">
              <a:lnSpc>
                <a:spcPct val="135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把所有空闲块连接在一起，系统保持指针指向第一个空闲块，每一空闲块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中包含指向下一个空闲块的指针；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6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申请一个空闲块时，从链头取一块并修改系统指针；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释放占用块时，将其挂到空闲链的链头，并修改系统指针指向它。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solidFill>
                  <a:srgbClr val="1F517B"/>
                </a:solidFill>
                <a:latin typeface="微软雅黑"/>
                <a:cs typeface="微软雅黑"/>
              </a:rPr>
              <a:t>优点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：几乎不需要占用空间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solidFill>
                  <a:srgbClr val="1F517B"/>
                </a:solidFill>
                <a:latin typeface="微软雅黑"/>
                <a:cs typeface="微软雅黑"/>
              </a:rPr>
              <a:t>缺点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：分配多块时效率低（需要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I/O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操作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  <a:p>
            <a:pPr marL="241300" marR="5080" indent="-228600">
              <a:lnSpc>
                <a:spcPct val="1351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UNIX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文件系统对这种方法进行了改进，在一个空闲块中保存一组空闲块指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针，称为成组链接法。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633" y="2819781"/>
            <a:ext cx="50355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15">
                <a:solidFill>
                  <a:srgbClr val="663300"/>
                </a:solidFill>
              </a:rPr>
              <a:t>文件目录及其结构</a:t>
            </a:r>
            <a:endParaRPr sz="4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8327" y="211836"/>
            <a:ext cx="2242820" cy="787400"/>
            <a:chOff x="338327" y="211836"/>
            <a:chExt cx="2242820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1887474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8695" y="211836"/>
              <a:ext cx="822197" cy="78714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18014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>
                <a:solidFill>
                  <a:srgbClr val="C00000"/>
                </a:solidFill>
              </a:rPr>
              <a:t>文</a:t>
            </a:r>
            <a:r>
              <a:rPr dirty="0" spc="-35">
                <a:solidFill>
                  <a:srgbClr val="C00000"/>
                </a:solidFill>
              </a:rPr>
              <a:t>件</a:t>
            </a:r>
            <a:r>
              <a:rPr dirty="0" spc="-35">
                <a:solidFill>
                  <a:srgbClr val="C00000"/>
                </a:solidFill>
              </a:rPr>
              <a:t>控</a:t>
            </a:r>
            <a:r>
              <a:rPr dirty="0" spc="-35">
                <a:solidFill>
                  <a:srgbClr val="C00000"/>
                </a:solidFill>
              </a:rPr>
              <a:t>制</a:t>
            </a:r>
            <a:r>
              <a:rPr dirty="0" spc="-50">
                <a:solidFill>
                  <a:srgbClr val="C00000"/>
                </a:solidFill>
              </a:rPr>
              <a:t>块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601776" y="1066926"/>
            <a:ext cx="11196320" cy="507174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文件控制块(FCB)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是文件系统为每个文件建立的唯一的管理数据结构，一般包括：</a:t>
            </a:r>
            <a:endParaRPr sz="2400">
              <a:latin typeface="微软雅黑"/>
              <a:cs typeface="微软雅黑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5" b="1">
                <a:solidFill>
                  <a:srgbClr val="C00000"/>
                </a:solidFill>
                <a:latin typeface="微软雅黑"/>
                <a:cs typeface="微软雅黑"/>
              </a:rPr>
              <a:t>文件标识和控制信息</a:t>
            </a:r>
            <a:endParaRPr sz="2400">
              <a:latin typeface="微软雅黑"/>
              <a:cs typeface="微软雅黑"/>
            </a:endParaRPr>
          </a:p>
          <a:p>
            <a:pPr marL="926465">
              <a:lnSpc>
                <a:spcPct val="100000"/>
              </a:lnSpc>
              <a:spcBef>
                <a:spcPts val="61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权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限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制权限、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等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；</a:t>
            </a:r>
            <a:endParaRPr sz="2200">
              <a:latin typeface="微软雅黑"/>
              <a:cs typeface="微软雅黑"/>
            </a:endParaRPr>
          </a:p>
          <a:p>
            <a:pPr lvl="1" marL="697865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" b="1">
                <a:solidFill>
                  <a:srgbClr val="C00000"/>
                </a:solidFill>
                <a:latin typeface="微软雅黑"/>
                <a:cs typeface="微软雅黑"/>
              </a:rPr>
              <a:t>文件逻辑结构信息</a:t>
            </a:r>
            <a:endParaRPr sz="2400">
              <a:latin typeface="微软雅黑"/>
              <a:cs typeface="微软雅黑"/>
            </a:endParaRPr>
          </a:p>
          <a:p>
            <a:pPr marL="926465">
              <a:lnSpc>
                <a:spcPct val="100000"/>
              </a:lnSpc>
              <a:spcBef>
                <a:spcPts val="605"/>
              </a:spcBef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型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长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度、成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因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子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等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；</a:t>
            </a:r>
            <a:endParaRPr sz="2200">
              <a:latin typeface="微软雅黑"/>
              <a:cs typeface="微软雅黑"/>
            </a:endParaRPr>
          </a:p>
          <a:p>
            <a:pPr lvl="1" marL="697865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" b="1">
                <a:solidFill>
                  <a:srgbClr val="C00000"/>
                </a:solidFill>
                <a:latin typeface="微软雅黑"/>
                <a:cs typeface="微软雅黑"/>
              </a:rPr>
              <a:t>文件物理结构信息</a:t>
            </a:r>
            <a:endParaRPr sz="2400">
              <a:latin typeface="微软雅黑"/>
              <a:cs typeface="微软雅黑"/>
            </a:endParaRPr>
          </a:p>
          <a:p>
            <a:pPr marL="926465">
              <a:lnSpc>
                <a:spcPct val="100000"/>
              </a:lnSpc>
              <a:spcBef>
                <a:spcPts val="610"/>
              </a:spcBef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备名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类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型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放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辅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或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15">
                <a:solidFill>
                  <a:srgbClr val="1F517B"/>
                </a:solidFill>
                <a:latin typeface="微软雅黑"/>
                <a:cs typeface="微软雅黑"/>
              </a:rPr>
              <a:t>件信息首块</a:t>
            </a:r>
            <a:endParaRPr sz="2200">
              <a:latin typeface="微软雅黑"/>
              <a:cs typeface="微软雅黑"/>
            </a:endParaRPr>
          </a:p>
          <a:p>
            <a:pPr marL="926465">
              <a:lnSpc>
                <a:spcPct val="100000"/>
              </a:lnSpc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号，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位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置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等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；</a:t>
            </a:r>
            <a:endParaRPr sz="2200">
              <a:latin typeface="微软雅黑"/>
              <a:cs typeface="微软雅黑"/>
            </a:endParaRPr>
          </a:p>
          <a:p>
            <a:pPr lvl="1" marL="697865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" b="1">
                <a:solidFill>
                  <a:srgbClr val="C00000"/>
                </a:solidFill>
                <a:latin typeface="微软雅黑"/>
                <a:cs typeface="微软雅黑"/>
              </a:rPr>
              <a:t>文件使用信息</a:t>
            </a:r>
            <a:endParaRPr sz="2400">
              <a:latin typeface="微软雅黑"/>
              <a:cs typeface="微软雅黑"/>
            </a:endParaRPr>
          </a:p>
          <a:p>
            <a:pPr marL="926465">
              <a:lnSpc>
                <a:spcPct val="100000"/>
              </a:lnSpc>
              <a:spcBef>
                <a:spcPts val="605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共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享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况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长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当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小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；</a:t>
            </a:r>
            <a:endParaRPr sz="2200">
              <a:latin typeface="微软雅黑"/>
              <a:cs typeface="微软雅黑"/>
            </a:endParaRPr>
          </a:p>
          <a:p>
            <a:pPr lvl="1" marL="697865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20" b="1">
                <a:solidFill>
                  <a:srgbClr val="C00000"/>
                </a:solidFill>
                <a:latin typeface="微软雅黑"/>
                <a:cs typeface="微软雅黑"/>
              </a:rPr>
              <a:t>文件管理信息</a:t>
            </a:r>
            <a:endParaRPr sz="2400">
              <a:latin typeface="微软雅黑"/>
              <a:cs typeface="微软雅黑"/>
            </a:endParaRPr>
          </a:p>
          <a:p>
            <a:pPr marL="926465">
              <a:lnSpc>
                <a:spcPct val="100000"/>
              </a:lnSpc>
              <a:spcBef>
                <a:spcPts val="61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最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问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日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等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1887474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1445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>
                <a:solidFill>
                  <a:srgbClr val="C00000"/>
                </a:solidFill>
              </a:rPr>
              <a:t>文</a:t>
            </a:r>
            <a:r>
              <a:rPr dirty="0" spc="-35">
                <a:solidFill>
                  <a:srgbClr val="C00000"/>
                </a:solidFill>
              </a:rPr>
              <a:t>件</a:t>
            </a:r>
            <a:r>
              <a:rPr dirty="0" spc="-35">
                <a:solidFill>
                  <a:srgbClr val="C00000"/>
                </a:solidFill>
              </a:rPr>
              <a:t>目</a:t>
            </a:r>
            <a:r>
              <a:rPr dirty="0" spc="-50">
                <a:solidFill>
                  <a:srgbClr val="C00000"/>
                </a:solidFill>
              </a:rPr>
              <a:t>录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84961" y="1026921"/>
            <a:ext cx="10107930" cy="241871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文件系统基于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FCB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来实现文件的</a:t>
            </a:r>
            <a:r>
              <a:rPr dirty="0" sz="2400" spc="-15" b="1">
                <a:solidFill>
                  <a:srgbClr val="1F517B"/>
                </a:solidFill>
                <a:latin typeface="微软雅黑"/>
                <a:cs typeface="微软雅黑"/>
              </a:rPr>
              <a:t>按名存取</a:t>
            </a:r>
            <a:endParaRPr sz="24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创建文件时，为其建立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FCB，用来记录文件的属性信息；</a:t>
            </a:r>
            <a:endParaRPr sz="24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存取文件时，先找到其FCB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，再找到文件信息盘块号或首块物理位置。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为了加快文件的查找速度，通常将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FCB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集中起来，组成</a:t>
            </a:r>
            <a:r>
              <a:rPr dirty="0" sz="2400" spc="-10" b="1">
                <a:solidFill>
                  <a:srgbClr val="1F517B"/>
                </a:solidFill>
                <a:latin typeface="微软雅黑"/>
                <a:cs typeface="微软雅黑"/>
              </a:rPr>
              <a:t>文件目录。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文件目录包含两种目录项：普通文件的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FCB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、子目录的</a:t>
            </a:r>
            <a:r>
              <a:rPr dirty="0" sz="2400" b="1">
                <a:solidFill>
                  <a:srgbClr val="C00000"/>
                </a:solidFill>
                <a:latin typeface="微软雅黑"/>
                <a:cs typeface="微软雅黑"/>
              </a:rPr>
              <a:t>目录文件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400" spc="-25">
                <a:solidFill>
                  <a:srgbClr val="1F517B"/>
                </a:solidFill>
                <a:latin typeface="微软雅黑"/>
                <a:cs typeface="微软雅黑"/>
              </a:rPr>
              <a:t>FCB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601467" y="3934967"/>
            <a:ext cx="795020" cy="1156335"/>
            <a:chOff x="2601467" y="3934967"/>
            <a:chExt cx="795020" cy="115633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6267" y="3934967"/>
              <a:ext cx="489978" cy="67741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1467" y="4413503"/>
              <a:ext cx="576833" cy="677418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84961" y="3420236"/>
            <a:ext cx="4521835" cy="193992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目录文件至少包含两个目录项：</a:t>
            </a:r>
            <a:endParaRPr sz="24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当前目录项 </a:t>
            </a:r>
            <a:r>
              <a:rPr dirty="0" sz="2400" spc="-50" b="1">
                <a:solidFill>
                  <a:srgbClr val="FF0000"/>
                </a:solidFill>
                <a:latin typeface="微软雅黑"/>
                <a:cs typeface="微软雅黑"/>
              </a:rPr>
              <a:t>.</a:t>
            </a:r>
            <a:endParaRPr sz="2400">
              <a:latin typeface="微软雅黑"/>
              <a:cs typeface="微软雅黑"/>
            </a:endParaRPr>
          </a:p>
          <a:p>
            <a:pPr lvl="1" marL="698500" indent="-229235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父目录项 </a:t>
            </a:r>
            <a:r>
              <a:rPr dirty="0" sz="2400" spc="-25" b="1">
                <a:solidFill>
                  <a:srgbClr val="FF0000"/>
                </a:solidFill>
                <a:latin typeface="微软雅黑"/>
                <a:cs typeface="微软雅黑"/>
              </a:rPr>
              <a:t>..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8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文件目录的基本功能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42161" y="5334406"/>
            <a:ext cx="6655434" cy="983615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将文件名转换成此文件信息在磁盘上的物理位置</a:t>
            </a:r>
            <a:endParaRPr sz="2400">
              <a:latin typeface="微软雅黑"/>
              <a:cs typeface="微软雅黑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有效地组织和管理文件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335011" y="3432555"/>
            <a:ext cx="4502150" cy="688340"/>
            <a:chOff x="7335011" y="3432555"/>
            <a:chExt cx="4502150" cy="688340"/>
          </a:xfrm>
        </p:grpSpPr>
        <p:sp>
          <p:nvSpPr>
            <p:cNvPr id="11" name="object 11" descr=""/>
            <p:cNvSpPr/>
            <p:nvPr/>
          </p:nvSpPr>
          <p:spPr>
            <a:xfrm>
              <a:off x="7341107" y="3438651"/>
              <a:ext cx="4490085" cy="676275"/>
            </a:xfrm>
            <a:custGeom>
              <a:avLst/>
              <a:gdLst/>
              <a:ahLst/>
              <a:cxnLst/>
              <a:rect l="l" t="t" r="r" b="b"/>
              <a:pathLst>
                <a:path w="4490084" h="676275">
                  <a:moveTo>
                    <a:pt x="4400550" y="141224"/>
                  </a:moveTo>
                  <a:lnTo>
                    <a:pt x="89153" y="141224"/>
                  </a:lnTo>
                  <a:lnTo>
                    <a:pt x="54435" y="148224"/>
                  </a:lnTo>
                  <a:lnTo>
                    <a:pt x="26098" y="167322"/>
                  </a:lnTo>
                  <a:lnTo>
                    <a:pt x="7000" y="195659"/>
                  </a:lnTo>
                  <a:lnTo>
                    <a:pt x="0" y="230378"/>
                  </a:lnTo>
                  <a:lnTo>
                    <a:pt x="0" y="586994"/>
                  </a:lnTo>
                  <a:lnTo>
                    <a:pt x="7000" y="621712"/>
                  </a:lnTo>
                  <a:lnTo>
                    <a:pt x="26098" y="650049"/>
                  </a:lnTo>
                  <a:lnTo>
                    <a:pt x="54435" y="669147"/>
                  </a:lnTo>
                  <a:lnTo>
                    <a:pt x="89153" y="676148"/>
                  </a:lnTo>
                  <a:lnTo>
                    <a:pt x="4400550" y="676148"/>
                  </a:lnTo>
                  <a:lnTo>
                    <a:pt x="4435268" y="669147"/>
                  </a:lnTo>
                  <a:lnTo>
                    <a:pt x="4463605" y="650049"/>
                  </a:lnTo>
                  <a:lnTo>
                    <a:pt x="4482703" y="621712"/>
                  </a:lnTo>
                  <a:lnTo>
                    <a:pt x="4489704" y="586994"/>
                  </a:lnTo>
                  <a:lnTo>
                    <a:pt x="4489704" y="230378"/>
                  </a:lnTo>
                  <a:lnTo>
                    <a:pt x="4482703" y="195659"/>
                  </a:lnTo>
                  <a:lnTo>
                    <a:pt x="4463605" y="167322"/>
                  </a:lnTo>
                  <a:lnTo>
                    <a:pt x="4435268" y="148224"/>
                  </a:lnTo>
                  <a:lnTo>
                    <a:pt x="4400550" y="141224"/>
                  </a:lnTo>
                  <a:close/>
                </a:path>
                <a:path w="4490084" h="676275">
                  <a:moveTo>
                    <a:pt x="1255902" y="0"/>
                  </a:moveTo>
                  <a:lnTo>
                    <a:pt x="748284" y="141224"/>
                  </a:lnTo>
                  <a:lnTo>
                    <a:pt x="1870710" y="141224"/>
                  </a:lnTo>
                  <a:lnTo>
                    <a:pt x="1255902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341107" y="3438651"/>
              <a:ext cx="4490085" cy="676275"/>
            </a:xfrm>
            <a:custGeom>
              <a:avLst/>
              <a:gdLst/>
              <a:ahLst/>
              <a:cxnLst/>
              <a:rect l="l" t="t" r="r" b="b"/>
              <a:pathLst>
                <a:path w="4490084" h="676275">
                  <a:moveTo>
                    <a:pt x="0" y="230378"/>
                  </a:moveTo>
                  <a:lnTo>
                    <a:pt x="7000" y="195659"/>
                  </a:lnTo>
                  <a:lnTo>
                    <a:pt x="26098" y="167322"/>
                  </a:lnTo>
                  <a:lnTo>
                    <a:pt x="54435" y="148224"/>
                  </a:lnTo>
                  <a:lnTo>
                    <a:pt x="89153" y="141224"/>
                  </a:lnTo>
                  <a:lnTo>
                    <a:pt x="748284" y="141224"/>
                  </a:lnTo>
                  <a:lnTo>
                    <a:pt x="1255902" y="0"/>
                  </a:lnTo>
                  <a:lnTo>
                    <a:pt x="1870710" y="141224"/>
                  </a:lnTo>
                  <a:lnTo>
                    <a:pt x="4400550" y="141224"/>
                  </a:lnTo>
                  <a:lnTo>
                    <a:pt x="4435268" y="148224"/>
                  </a:lnTo>
                  <a:lnTo>
                    <a:pt x="4463605" y="167322"/>
                  </a:lnTo>
                  <a:lnTo>
                    <a:pt x="4482703" y="195659"/>
                  </a:lnTo>
                  <a:lnTo>
                    <a:pt x="4489704" y="230378"/>
                  </a:lnTo>
                  <a:lnTo>
                    <a:pt x="4489704" y="364109"/>
                  </a:lnTo>
                  <a:lnTo>
                    <a:pt x="4489704" y="586994"/>
                  </a:lnTo>
                  <a:lnTo>
                    <a:pt x="4482703" y="621712"/>
                  </a:lnTo>
                  <a:lnTo>
                    <a:pt x="4463605" y="650049"/>
                  </a:lnTo>
                  <a:lnTo>
                    <a:pt x="4435268" y="669147"/>
                  </a:lnTo>
                  <a:lnTo>
                    <a:pt x="4400550" y="676148"/>
                  </a:lnTo>
                  <a:lnTo>
                    <a:pt x="1870710" y="676148"/>
                  </a:lnTo>
                  <a:lnTo>
                    <a:pt x="748284" y="676148"/>
                  </a:lnTo>
                  <a:lnTo>
                    <a:pt x="89153" y="676148"/>
                  </a:lnTo>
                  <a:lnTo>
                    <a:pt x="54435" y="669147"/>
                  </a:lnTo>
                  <a:lnTo>
                    <a:pt x="26098" y="650049"/>
                  </a:lnTo>
                  <a:lnTo>
                    <a:pt x="7000" y="621712"/>
                  </a:lnTo>
                  <a:lnTo>
                    <a:pt x="0" y="586994"/>
                  </a:lnTo>
                  <a:lnTo>
                    <a:pt x="0" y="364109"/>
                  </a:lnTo>
                  <a:lnTo>
                    <a:pt x="0" y="230378"/>
                  </a:lnTo>
                  <a:close/>
                </a:path>
              </a:pathLst>
            </a:custGeom>
            <a:ln w="12192">
              <a:solidFill>
                <a:srgbClr val="1339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482078" y="3657727"/>
            <a:ext cx="42087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 b="1">
                <a:solidFill>
                  <a:srgbClr val="FFFFFF"/>
                </a:solidFill>
                <a:latin typeface="微软雅黑"/>
                <a:cs typeface="微软雅黑"/>
              </a:rPr>
              <a:t>由</a:t>
            </a:r>
            <a:r>
              <a:rPr dirty="0" sz="2200" spc="-30" b="1">
                <a:solidFill>
                  <a:srgbClr val="FFFFFF"/>
                </a:solidFill>
                <a:latin typeface="微软雅黑"/>
                <a:cs typeface="微软雅黑"/>
              </a:rPr>
              <a:t>目</a:t>
            </a:r>
            <a:r>
              <a:rPr dirty="0" sz="2200" spc="-30" b="1">
                <a:solidFill>
                  <a:srgbClr val="FFFFFF"/>
                </a:solidFill>
                <a:latin typeface="微软雅黑"/>
                <a:cs typeface="微软雅黑"/>
              </a:rPr>
              <a:t>录</a:t>
            </a:r>
            <a:r>
              <a:rPr dirty="0" sz="2200" spc="-30" b="1">
                <a:solidFill>
                  <a:srgbClr val="FFFFFF"/>
                </a:solidFill>
                <a:latin typeface="微软雅黑"/>
                <a:cs typeface="微软雅黑"/>
              </a:rPr>
              <a:t>项</a:t>
            </a:r>
            <a:r>
              <a:rPr dirty="0" sz="2200" spc="-30" b="1">
                <a:solidFill>
                  <a:srgbClr val="FFFFFF"/>
                </a:solidFill>
                <a:latin typeface="微软雅黑"/>
                <a:cs typeface="微软雅黑"/>
              </a:rPr>
              <a:t>构</a:t>
            </a:r>
            <a:r>
              <a:rPr dirty="0" sz="2200" spc="-30" b="1">
                <a:solidFill>
                  <a:srgbClr val="FFFFFF"/>
                </a:solidFill>
                <a:latin typeface="微软雅黑"/>
                <a:cs typeface="微软雅黑"/>
              </a:rPr>
              <a:t>成</a:t>
            </a:r>
            <a:r>
              <a:rPr dirty="0" sz="2200" spc="-30" b="1">
                <a:solidFill>
                  <a:srgbClr val="FFFFFF"/>
                </a:solidFill>
                <a:latin typeface="微软雅黑"/>
                <a:cs typeface="微软雅黑"/>
              </a:rPr>
              <a:t>的</a:t>
            </a:r>
            <a:r>
              <a:rPr dirty="0" sz="2200" spc="-30" b="1">
                <a:solidFill>
                  <a:srgbClr val="FFFFFF"/>
                </a:solidFill>
                <a:latin typeface="微软雅黑"/>
                <a:cs typeface="微软雅黑"/>
              </a:rPr>
              <a:t>文</a:t>
            </a:r>
            <a:r>
              <a:rPr dirty="0" sz="2200" spc="-30" b="1">
                <a:solidFill>
                  <a:srgbClr val="FFFFFF"/>
                </a:solidFill>
                <a:latin typeface="微软雅黑"/>
                <a:cs typeface="微软雅黑"/>
              </a:rPr>
              <a:t>件</a:t>
            </a:r>
            <a:r>
              <a:rPr dirty="0" sz="2200" spc="-30" b="1">
                <a:solidFill>
                  <a:srgbClr val="FFFFFF"/>
                </a:solidFill>
                <a:latin typeface="微软雅黑"/>
                <a:cs typeface="微软雅黑"/>
              </a:rPr>
              <a:t>称</a:t>
            </a:r>
            <a:r>
              <a:rPr dirty="0" sz="2200" spc="-30" b="1">
                <a:solidFill>
                  <a:srgbClr val="FFFFFF"/>
                </a:solidFill>
                <a:latin typeface="微软雅黑"/>
                <a:cs typeface="微软雅黑"/>
              </a:rPr>
              <a:t>为</a:t>
            </a:r>
            <a:r>
              <a:rPr dirty="0" sz="2200" spc="-30" b="1">
                <a:solidFill>
                  <a:srgbClr val="FFFFFF"/>
                </a:solidFill>
                <a:latin typeface="微软雅黑"/>
                <a:cs typeface="微软雅黑"/>
              </a:rPr>
              <a:t>目</a:t>
            </a:r>
            <a:r>
              <a:rPr dirty="0" sz="2200" spc="-30" b="1">
                <a:solidFill>
                  <a:srgbClr val="FFFFFF"/>
                </a:solidFill>
                <a:latin typeface="微软雅黑"/>
                <a:cs typeface="微软雅黑"/>
              </a:rPr>
              <a:t>录</a:t>
            </a:r>
            <a:r>
              <a:rPr dirty="0" sz="2200" spc="-30" b="1">
                <a:solidFill>
                  <a:srgbClr val="FFFFFF"/>
                </a:solidFill>
                <a:latin typeface="微软雅黑"/>
                <a:cs typeface="微软雅黑"/>
              </a:rPr>
              <a:t>文</a:t>
            </a:r>
            <a:r>
              <a:rPr dirty="0" sz="2200" spc="-50" b="1">
                <a:solidFill>
                  <a:srgbClr val="FFFFFF"/>
                </a:solidFill>
                <a:latin typeface="微软雅黑"/>
                <a:cs typeface="微软雅黑"/>
              </a:rPr>
              <a:t>件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2597658" cy="78714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02893" y="1129284"/>
            <a:ext cx="1008380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系统将已建立的所有文件的文件名、存放地址及有关的说明信息放在一张表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中，这张表称为一级文件目录。（整个系统中只有一个目录文件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485517" y="2597276"/>
          <a:ext cx="7221220" cy="3311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475"/>
                <a:gridCol w="2400300"/>
                <a:gridCol w="2403475"/>
              </a:tblGrid>
              <a:tr h="473075">
                <a:tc>
                  <a:txBody>
                    <a:bodyPr/>
                    <a:lstStyle/>
                    <a:p>
                      <a:pPr marL="74485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000" spc="-1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 件 名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000" spc="-1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物 理 地 址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5791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000" spc="-1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其 他 信 息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20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pa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2000" spc="-2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test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compiler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assembler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20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abc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2000" spc="-2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wang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>
                <a:solidFill>
                  <a:srgbClr val="C00000"/>
                </a:solidFill>
              </a:rPr>
              <a:t>一</a:t>
            </a:r>
            <a:r>
              <a:rPr dirty="0" spc="-35">
                <a:solidFill>
                  <a:srgbClr val="C00000"/>
                </a:solidFill>
              </a:rPr>
              <a:t>级</a:t>
            </a:r>
            <a:r>
              <a:rPr dirty="0" spc="-35">
                <a:solidFill>
                  <a:srgbClr val="C00000"/>
                </a:solidFill>
              </a:rPr>
              <a:t>文</a:t>
            </a:r>
            <a:r>
              <a:rPr dirty="0" spc="-35">
                <a:solidFill>
                  <a:srgbClr val="C00000"/>
                </a:solidFill>
              </a:rPr>
              <a:t>件</a:t>
            </a:r>
            <a:r>
              <a:rPr dirty="0" spc="-35">
                <a:solidFill>
                  <a:srgbClr val="C00000"/>
                </a:solidFill>
              </a:rPr>
              <a:t>目</a:t>
            </a:r>
            <a:r>
              <a:rPr dirty="0" spc="-50">
                <a:solidFill>
                  <a:srgbClr val="C00000"/>
                </a:solidFill>
              </a:rPr>
              <a:t>录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2597658" cy="78714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18794" y="1266571"/>
            <a:ext cx="10870565" cy="4232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" b="1">
                <a:solidFill>
                  <a:srgbClr val="1F517B"/>
                </a:solidFill>
                <a:latin typeface="微软雅黑"/>
                <a:cs typeface="微软雅黑"/>
              </a:rPr>
              <a:t>特点：</a:t>
            </a:r>
            <a:endParaRPr sz="2400">
              <a:latin typeface="微软雅黑"/>
              <a:cs typeface="微软雅黑"/>
            </a:endParaRPr>
          </a:p>
          <a:p>
            <a:pPr lvl="1" marL="1003300" indent="-534670">
              <a:lnSpc>
                <a:spcPct val="100000"/>
              </a:lnSpc>
              <a:spcBef>
                <a:spcPts val="2300"/>
              </a:spcBef>
              <a:buSzPct val="93750"/>
              <a:buFont typeface="Arial"/>
              <a:buChar char="•"/>
              <a:tabLst>
                <a:tab pos="1003300" algn="l"/>
                <a:tab pos="1003935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实现简单；</a:t>
            </a:r>
            <a:endParaRPr sz="2400">
              <a:latin typeface="微软雅黑"/>
              <a:cs typeface="微软雅黑"/>
            </a:endParaRPr>
          </a:p>
          <a:p>
            <a:pPr lvl="1" marL="1003300" indent="-534670">
              <a:lnSpc>
                <a:spcPct val="100000"/>
              </a:lnSpc>
              <a:spcBef>
                <a:spcPts val="2310"/>
              </a:spcBef>
              <a:buSzPct val="93750"/>
              <a:buFont typeface="Arial"/>
              <a:buChar char="•"/>
              <a:tabLst>
                <a:tab pos="1003300" algn="l"/>
                <a:tab pos="1003935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不允许两个文件有相同的名字；</a:t>
            </a:r>
            <a:endParaRPr sz="2400">
              <a:latin typeface="微软雅黑"/>
              <a:cs typeface="微软雅黑"/>
            </a:endParaRPr>
          </a:p>
          <a:p>
            <a:pPr lvl="1" marL="1003300" indent="-534670">
              <a:lnSpc>
                <a:spcPct val="100000"/>
              </a:lnSpc>
              <a:spcBef>
                <a:spcPts val="2300"/>
              </a:spcBef>
              <a:buSzPct val="93750"/>
              <a:buFont typeface="Arial"/>
              <a:buChar char="•"/>
              <a:tabLst>
                <a:tab pos="1003300" algn="l"/>
                <a:tab pos="1003935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多用户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环境中，易出现重名问题。</a:t>
            </a:r>
            <a:endParaRPr sz="2400">
              <a:latin typeface="微软雅黑"/>
              <a:cs typeface="微软雅黑"/>
            </a:endParaRPr>
          </a:p>
          <a:p>
            <a:pPr marL="354965" marR="304165" indent="-342265">
              <a:lnSpc>
                <a:spcPct val="150000"/>
              </a:lnSpc>
              <a:spcBef>
                <a:spcPts val="869"/>
              </a:spcBef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重名问题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又称命名冲突，是指不同用户对不同文件起了相同的名字，即两个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或多个文件只有一个相同的符号名。</a:t>
            </a:r>
            <a:endParaRPr sz="24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2305"/>
              </a:spcBef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为解决命名冲突、获得更灵活的命名能力，文件系统必须采用多级目录结构。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>
                <a:solidFill>
                  <a:srgbClr val="C00000"/>
                </a:solidFill>
              </a:rPr>
              <a:t>一</a:t>
            </a:r>
            <a:r>
              <a:rPr dirty="0" spc="-35">
                <a:solidFill>
                  <a:srgbClr val="C00000"/>
                </a:solidFill>
              </a:rPr>
              <a:t>级</a:t>
            </a:r>
            <a:r>
              <a:rPr dirty="0" spc="-35">
                <a:solidFill>
                  <a:srgbClr val="C00000"/>
                </a:solidFill>
              </a:rPr>
              <a:t>文</a:t>
            </a:r>
            <a:r>
              <a:rPr dirty="0" spc="-35">
                <a:solidFill>
                  <a:srgbClr val="C00000"/>
                </a:solidFill>
              </a:rPr>
              <a:t>件</a:t>
            </a:r>
            <a:r>
              <a:rPr dirty="0" spc="-35">
                <a:solidFill>
                  <a:srgbClr val="C00000"/>
                </a:solidFill>
              </a:rPr>
              <a:t>目</a:t>
            </a:r>
            <a:r>
              <a:rPr dirty="0" spc="-50">
                <a:solidFill>
                  <a:srgbClr val="C00000"/>
                </a:solidFill>
              </a:rPr>
              <a:t>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2597658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>
                <a:solidFill>
                  <a:srgbClr val="C00000"/>
                </a:solidFill>
              </a:rPr>
              <a:t>二</a:t>
            </a:r>
            <a:r>
              <a:rPr dirty="0" spc="-35">
                <a:solidFill>
                  <a:srgbClr val="C00000"/>
                </a:solidFill>
              </a:rPr>
              <a:t>级</a:t>
            </a:r>
            <a:r>
              <a:rPr dirty="0" spc="-35">
                <a:solidFill>
                  <a:srgbClr val="C00000"/>
                </a:solidFill>
              </a:rPr>
              <a:t>文</a:t>
            </a:r>
            <a:r>
              <a:rPr dirty="0" spc="-35">
                <a:solidFill>
                  <a:srgbClr val="C00000"/>
                </a:solidFill>
              </a:rPr>
              <a:t>件</a:t>
            </a:r>
            <a:r>
              <a:rPr dirty="0" spc="-35">
                <a:solidFill>
                  <a:srgbClr val="C00000"/>
                </a:solidFill>
              </a:rPr>
              <a:t>目</a:t>
            </a:r>
            <a:r>
              <a:rPr dirty="0" spc="-50">
                <a:solidFill>
                  <a:srgbClr val="C00000"/>
                </a:solidFill>
              </a:rPr>
              <a:t>录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898126" y="5005197"/>
            <a:ext cx="384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test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16794" y="5616955"/>
            <a:ext cx="369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abc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899142" y="6268313"/>
            <a:ext cx="45783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beta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65470" y="4911090"/>
            <a:ext cx="812800" cy="431800"/>
          </a:xfrm>
          <a:prstGeom prst="rect">
            <a:avLst/>
          </a:prstGeom>
          <a:ln w="19811">
            <a:solidFill>
              <a:srgbClr val="1F517B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61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477761" y="4911090"/>
            <a:ext cx="1256030" cy="431800"/>
          </a:xfrm>
          <a:prstGeom prst="rect">
            <a:avLst/>
          </a:prstGeom>
          <a:ln w="19811">
            <a:solidFill>
              <a:srgbClr val="1F517B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203835">
              <a:lnSpc>
                <a:spcPct val="100000"/>
              </a:lnSpc>
              <a:spcBef>
                <a:spcPts val="61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其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他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息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733538" y="4911090"/>
            <a:ext cx="775970" cy="431800"/>
          </a:xfrm>
          <a:prstGeom prst="rect">
            <a:avLst/>
          </a:prstGeom>
          <a:ln w="19811">
            <a:solidFill>
              <a:srgbClr val="1F517B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61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地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址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65470" y="5342382"/>
            <a:ext cx="812800" cy="360045"/>
          </a:xfrm>
          <a:prstGeom prst="rect">
            <a:avLst/>
          </a:prstGeom>
          <a:ln w="19811">
            <a:solidFill>
              <a:srgbClr val="1F517B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360"/>
              </a:spcBef>
            </a:pPr>
            <a:r>
              <a:rPr dirty="0" sz="1800" spc="-20">
                <a:solidFill>
                  <a:srgbClr val="1F517B"/>
                </a:solidFill>
                <a:latin typeface="微软雅黑"/>
                <a:cs typeface="微软雅黑"/>
              </a:rPr>
              <a:t>test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65470" y="5702046"/>
            <a:ext cx="812800" cy="375285"/>
          </a:xfrm>
          <a:prstGeom prst="rect">
            <a:avLst/>
          </a:prstGeom>
          <a:ln w="19811">
            <a:solidFill>
              <a:srgbClr val="1F517B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236854">
              <a:lnSpc>
                <a:spcPct val="100000"/>
              </a:lnSpc>
              <a:spcBef>
                <a:spcPts val="245"/>
              </a:spcBef>
            </a:pPr>
            <a:r>
              <a:rPr dirty="0" sz="1800" spc="-25">
                <a:solidFill>
                  <a:srgbClr val="1F517B"/>
                </a:solidFill>
                <a:latin typeface="微软雅黑"/>
                <a:cs typeface="微软雅黑"/>
              </a:rPr>
              <a:t>abc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65470" y="6076950"/>
            <a:ext cx="812800" cy="370840"/>
          </a:xfrm>
          <a:prstGeom prst="rect">
            <a:avLst/>
          </a:prstGeom>
          <a:ln w="19811">
            <a:solidFill>
              <a:srgbClr val="1F517B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10"/>
              </a:spcBef>
            </a:pPr>
            <a:r>
              <a:rPr dirty="0" sz="1800" spc="-20">
                <a:solidFill>
                  <a:srgbClr val="1F517B"/>
                </a:solidFill>
                <a:latin typeface="微软雅黑"/>
                <a:cs typeface="微软雅黑"/>
              </a:rPr>
              <a:t>beta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477761" y="5342382"/>
            <a:ext cx="1256030" cy="360045"/>
          </a:xfrm>
          <a:prstGeom prst="rect">
            <a:avLst/>
          </a:prstGeom>
          <a:ln w="19811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48260">
              <a:lnSpc>
                <a:spcPts val="2200"/>
              </a:lnSpc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477761" y="5702046"/>
            <a:ext cx="1256030" cy="375285"/>
          </a:xfrm>
          <a:prstGeom prst="rect">
            <a:avLst/>
          </a:prstGeom>
          <a:ln w="19811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48260">
              <a:lnSpc>
                <a:spcPts val="2080"/>
              </a:lnSpc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477761" y="6076950"/>
            <a:ext cx="1256030" cy="370840"/>
          </a:xfrm>
          <a:prstGeom prst="rect">
            <a:avLst/>
          </a:prstGeom>
          <a:ln w="19811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48260">
              <a:lnSpc>
                <a:spcPts val="1845"/>
              </a:lnSpc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5655564" y="2889504"/>
          <a:ext cx="2863850" cy="1534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165"/>
                <a:gridCol w="1255395"/>
                <a:gridCol w="775335"/>
              </a:tblGrid>
              <a:tr h="431165">
                <a:tc>
                  <a:txBody>
                    <a:bodyPr/>
                    <a:lstStyle/>
                    <a:p>
                      <a:pPr algn="ctr" marL="463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600" spc="-3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</a:t>
                      </a:r>
                      <a:r>
                        <a:rPr dirty="0" sz="1600" spc="-3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件</a:t>
                      </a:r>
                      <a:r>
                        <a:rPr dirty="0" sz="1600" spc="-5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名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984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600" spc="-3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其</a:t>
                      </a:r>
                      <a:r>
                        <a:rPr dirty="0" sz="1600" spc="-3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他</a:t>
                      </a:r>
                      <a:r>
                        <a:rPr dirty="0" sz="1600" spc="-3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信</a:t>
                      </a:r>
                      <a:r>
                        <a:rPr dirty="0" sz="1600" spc="-5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息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600" spc="-3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地</a:t>
                      </a:r>
                      <a:r>
                        <a:rPr dirty="0" sz="1600" spc="-5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址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algn="ctr" marL="463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2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sqrt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8260">
                        <a:lnSpc>
                          <a:spcPts val="2195"/>
                        </a:lnSpc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…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 marL="482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2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beta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1114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8260">
                        <a:lnSpc>
                          <a:spcPts val="2080"/>
                        </a:lnSpc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…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1776983" y="3657600"/>
          <a:ext cx="2863850" cy="1539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069"/>
                <a:gridCol w="1254759"/>
                <a:gridCol w="775969"/>
              </a:tblGrid>
              <a:tr h="431165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</a:t>
                      </a: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件</a:t>
                      </a:r>
                      <a:r>
                        <a:rPr dirty="0" sz="1600" spc="-5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名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其</a:t>
                      </a: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他</a:t>
                      </a: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信</a:t>
                      </a:r>
                      <a:r>
                        <a:rPr dirty="0" sz="1600" spc="-5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息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地</a:t>
                      </a:r>
                      <a:r>
                        <a:rPr dirty="0" sz="1600" spc="-5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址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 spc="-2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Wang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2794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ts val="2200"/>
                        </a:lnSpc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…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Gao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ts val="2085"/>
                        </a:lnSpc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…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 descr=""/>
          <p:cNvSpPr/>
          <p:nvPr/>
        </p:nvSpPr>
        <p:spPr>
          <a:xfrm>
            <a:off x="4451477" y="3141726"/>
            <a:ext cx="1208405" cy="1205230"/>
          </a:xfrm>
          <a:custGeom>
            <a:avLst/>
            <a:gdLst/>
            <a:ahLst/>
            <a:cxnLst/>
            <a:rect l="l" t="t" r="r" b="b"/>
            <a:pathLst>
              <a:path w="1208404" h="1205229">
                <a:moveTo>
                  <a:pt x="1110994" y="82655"/>
                </a:moveTo>
                <a:lnTo>
                  <a:pt x="0" y="1190879"/>
                </a:lnTo>
                <a:lnTo>
                  <a:pt x="13970" y="1204849"/>
                </a:lnTo>
                <a:lnTo>
                  <a:pt x="1125007" y="96708"/>
                </a:lnTo>
                <a:lnTo>
                  <a:pt x="1110994" y="82655"/>
                </a:lnTo>
                <a:close/>
              </a:path>
              <a:path w="1208404" h="1205229">
                <a:moveTo>
                  <a:pt x="1183227" y="73660"/>
                </a:moveTo>
                <a:lnTo>
                  <a:pt x="1120013" y="73660"/>
                </a:lnTo>
                <a:lnTo>
                  <a:pt x="1133983" y="87757"/>
                </a:lnTo>
                <a:lnTo>
                  <a:pt x="1125007" y="96708"/>
                </a:lnTo>
                <a:lnTo>
                  <a:pt x="1162812" y="134620"/>
                </a:lnTo>
                <a:lnTo>
                  <a:pt x="1183227" y="73660"/>
                </a:lnTo>
                <a:close/>
              </a:path>
              <a:path w="1208404" h="1205229">
                <a:moveTo>
                  <a:pt x="1120013" y="73660"/>
                </a:moveTo>
                <a:lnTo>
                  <a:pt x="1110994" y="82655"/>
                </a:lnTo>
                <a:lnTo>
                  <a:pt x="1125007" y="96708"/>
                </a:lnTo>
                <a:lnTo>
                  <a:pt x="1133983" y="87757"/>
                </a:lnTo>
                <a:lnTo>
                  <a:pt x="1120013" y="73660"/>
                </a:lnTo>
                <a:close/>
              </a:path>
              <a:path w="1208404" h="1205229">
                <a:moveTo>
                  <a:pt x="1207897" y="0"/>
                </a:moveTo>
                <a:lnTo>
                  <a:pt x="1073150" y="44703"/>
                </a:lnTo>
                <a:lnTo>
                  <a:pt x="1110994" y="82655"/>
                </a:lnTo>
                <a:lnTo>
                  <a:pt x="1120013" y="73660"/>
                </a:lnTo>
                <a:lnTo>
                  <a:pt x="1183227" y="73660"/>
                </a:lnTo>
                <a:lnTo>
                  <a:pt x="1207897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454652" y="4674870"/>
            <a:ext cx="1205230" cy="525780"/>
          </a:xfrm>
          <a:custGeom>
            <a:avLst/>
            <a:gdLst/>
            <a:ahLst/>
            <a:cxnLst/>
            <a:rect l="l" t="t" r="r" b="b"/>
            <a:pathLst>
              <a:path w="1205229" h="525779">
                <a:moveTo>
                  <a:pt x="1083818" y="476338"/>
                </a:moveTo>
                <a:lnTo>
                  <a:pt x="1062989" y="525652"/>
                </a:lnTo>
                <a:lnTo>
                  <a:pt x="1204722" y="516635"/>
                </a:lnTo>
                <a:lnTo>
                  <a:pt x="1174524" y="481329"/>
                </a:lnTo>
                <a:lnTo>
                  <a:pt x="1095628" y="481329"/>
                </a:lnTo>
                <a:lnTo>
                  <a:pt x="1083818" y="476338"/>
                </a:lnTo>
                <a:close/>
              </a:path>
              <a:path w="1205229" h="525779">
                <a:moveTo>
                  <a:pt x="1091527" y="458088"/>
                </a:moveTo>
                <a:lnTo>
                  <a:pt x="1083818" y="476338"/>
                </a:lnTo>
                <a:lnTo>
                  <a:pt x="1095628" y="481329"/>
                </a:lnTo>
                <a:lnTo>
                  <a:pt x="1103249" y="463041"/>
                </a:lnTo>
                <a:lnTo>
                  <a:pt x="1091527" y="458088"/>
                </a:lnTo>
                <a:close/>
              </a:path>
              <a:path w="1205229" h="525779">
                <a:moveTo>
                  <a:pt x="1112393" y="408685"/>
                </a:moveTo>
                <a:lnTo>
                  <a:pt x="1091527" y="458088"/>
                </a:lnTo>
                <a:lnTo>
                  <a:pt x="1103249" y="463041"/>
                </a:lnTo>
                <a:lnTo>
                  <a:pt x="1095628" y="481329"/>
                </a:lnTo>
                <a:lnTo>
                  <a:pt x="1174524" y="481329"/>
                </a:lnTo>
                <a:lnTo>
                  <a:pt x="1112393" y="408685"/>
                </a:lnTo>
                <a:close/>
              </a:path>
              <a:path w="1205229" h="525779">
                <a:moveTo>
                  <a:pt x="7620" y="0"/>
                </a:moveTo>
                <a:lnTo>
                  <a:pt x="0" y="18287"/>
                </a:lnTo>
                <a:lnTo>
                  <a:pt x="1083818" y="476338"/>
                </a:lnTo>
                <a:lnTo>
                  <a:pt x="1091527" y="458088"/>
                </a:lnTo>
                <a:lnTo>
                  <a:pt x="7620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 descr=""/>
          <p:cNvGrpSpPr/>
          <p:nvPr/>
        </p:nvGrpSpPr>
        <p:grpSpPr>
          <a:xfrm>
            <a:off x="9351264" y="3043427"/>
            <a:ext cx="481965" cy="462280"/>
            <a:chOff x="9351264" y="3043427"/>
            <a:chExt cx="481965" cy="462280"/>
          </a:xfrm>
        </p:grpSpPr>
        <p:sp>
          <p:nvSpPr>
            <p:cNvPr id="21" name="object 21" descr=""/>
            <p:cNvSpPr/>
            <p:nvPr/>
          </p:nvSpPr>
          <p:spPr>
            <a:xfrm>
              <a:off x="9361170" y="3053333"/>
              <a:ext cx="462280" cy="441959"/>
            </a:xfrm>
            <a:custGeom>
              <a:avLst/>
              <a:gdLst/>
              <a:ahLst/>
              <a:cxnLst/>
              <a:rect l="l" t="t" r="r" b="b"/>
              <a:pathLst>
                <a:path w="462279" h="441960">
                  <a:moveTo>
                    <a:pt x="230885" y="0"/>
                  </a:moveTo>
                  <a:lnTo>
                    <a:pt x="184356" y="4489"/>
                  </a:lnTo>
                  <a:lnTo>
                    <a:pt x="141017" y="17365"/>
                  </a:lnTo>
                  <a:lnTo>
                    <a:pt x="101798" y="37739"/>
                  </a:lnTo>
                  <a:lnTo>
                    <a:pt x="67627" y="64722"/>
                  </a:lnTo>
                  <a:lnTo>
                    <a:pt x="39433" y="97426"/>
                  </a:lnTo>
                  <a:lnTo>
                    <a:pt x="18145" y="134963"/>
                  </a:lnTo>
                  <a:lnTo>
                    <a:pt x="4691" y="176443"/>
                  </a:lnTo>
                  <a:lnTo>
                    <a:pt x="0" y="220979"/>
                  </a:lnTo>
                  <a:lnTo>
                    <a:pt x="4691" y="265516"/>
                  </a:lnTo>
                  <a:lnTo>
                    <a:pt x="18145" y="306996"/>
                  </a:lnTo>
                  <a:lnTo>
                    <a:pt x="39433" y="344533"/>
                  </a:lnTo>
                  <a:lnTo>
                    <a:pt x="67627" y="377237"/>
                  </a:lnTo>
                  <a:lnTo>
                    <a:pt x="101798" y="404220"/>
                  </a:lnTo>
                  <a:lnTo>
                    <a:pt x="141017" y="424594"/>
                  </a:lnTo>
                  <a:lnTo>
                    <a:pt x="184356" y="437470"/>
                  </a:lnTo>
                  <a:lnTo>
                    <a:pt x="230885" y="441960"/>
                  </a:lnTo>
                  <a:lnTo>
                    <a:pt x="277415" y="437470"/>
                  </a:lnTo>
                  <a:lnTo>
                    <a:pt x="320754" y="424594"/>
                  </a:lnTo>
                  <a:lnTo>
                    <a:pt x="359973" y="404220"/>
                  </a:lnTo>
                  <a:lnTo>
                    <a:pt x="394144" y="377237"/>
                  </a:lnTo>
                  <a:lnTo>
                    <a:pt x="422338" y="344533"/>
                  </a:lnTo>
                  <a:lnTo>
                    <a:pt x="443626" y="306996"/>
                  </a:lnTo>
                  <a:lnTo>
                    <a:pt x="457080" y="265516"/>
                  </a:lnTo>
                  <a:lnTo>
                    <a:pt x="461772" y="220979"/>
                  </a:lnTo>
                  <a:lnTo>
                    <a:pt x="457080" y="176443"/>
                  </a:lnTo>
                  <a:lnTo>
                    <a:pt x="443626" y="134963"/>
                  </a:lnTo>
                  <a:lnTo>
                    <a:pt x="422338" y="97426"/>
                  </a:lnTo>
                  <a:lnTo>
                    <a:pt x="394144" y="64722"/>
                  </a:lnTo>
                  <a:lnTo>
                    <a:pt x="359973" y="37739"/>
                  </a:lnTo>
                  <a:lnTo>
                    <a:pt x="320754" y="17365"/>
                  </a:lnTo>
                  <a:lnTo>
                    <a:pt x="277415" y="4489"/>
                  </a:lnTo>
                  <a:lnTo>
                    <a:pt x="23088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361170" y="3053333"/>
              <a:ext cx="462280" cy="441959"/>
            </a:xfrm>
            <a:custGeom>
              <a:avLst/>
              <a:gdLst/>
              <a:ahLst/>
              <a:cxnLst/>
              <a:rect l="l" t="t" r="r" b="b"/>
              <a:pathLst>
                <a:path w="462279" h="441960">
                  <a:moveTo>
                    <a:pt x="0" y="220979"/>
                  </a:moveTo>
                  <a:lnTo>
                    <a:pt x="4691" y="176443"/>
                  </a:lnTo>
                  <a:lnTo>
                    <a:pt x="18145" y="134963"/>
                  </a:lnTo>
                  <a:lnTo>
                    <a:pt x="39433" y="97426"/>
                  </a:lnTo>
                  <a:lnTo>
                    <a:pt x="67627" y="64722"/>
                  </a:lnTo>
                  <a:lnTo>
                    <a:pt x="101798" y="37739"/>
                  </a:lnTo>
                  <a:lnTo>
                    <a:pt x="141017" y="17365"/>
                  </a:lnTo>
                  <a:lnTo>
                    <a:pt x="184356" y="4489"/>
                  </a:lnTo>
                  <a:lnTo>
                    <a:pt x="230885" y="0"/>
                  </a:lnTo>
                  <a:lnTo>
                    <a:pt x="277415" y="4489"/>
                  </a:lnTo>
                  <a:lnTo>
                    <a:pt x="320754" y="17365"/>
                  </a:lnTo>
                  <a:lnTo>
                    <a:pt x="359973" y="37739"/>
                  </a:lnTo>
                  <a:lnTo>
                    <a:pt x="394144" y="64722"/>
                  </a:lnTo>
                  <a:lnTo>
                    <a:pt x="422338" y="97426"/>
                  </a:lnTo>
                  <a:lnTo>
                    <a:pt x="443626" y="134963"/>
                  </a:lnTo>
                  <a:lnTo>
                    <a:pt x="457080" y="176443"/>
                  </a:lnTo>
                  <a:lnTo>
                    <a:pt x="461772" y="220979"/>
                  </a:lnTo>
                  <a:lnTo>
                    <a:pt x="457080" y="265516"/>
                  </a:lnTo>
                  <a:lnTo>
                    <a:pt x="443626" y="306996"/>
                  </a:lnTo>
                  <a:lnTo>
                    <a:pt x="422338" y="344533"/>
                  </a:lnTo>
                  <a:lnTo>
                    <a:pt x="394144" y="377237"/>
                  </a:lnTo>
                  <a:lnTo>
                    <a:pt x="359973" y="404220"/>
                  </a:lnTo>
                  <a:lnTo>
                    <a:pt x="320754" y="424594"/>
                  </a:lnTo>
                  <a:lnTo>
                    <a:pt x="277415" y="437470"/>
                  </a:lnTo>
                  <a:lnTo>
                    <a:pt x="230885" y="441960"/>
                  </a:lnTo>
                  <a:lnTo>
                    <a:pt x="184356" y="437470"/>
                  </a:lnTo>
                  <a:lnTo>
                    <a:pt x="141017" y="424594"/>
                  </a:lnTo>
                  <a:lnTo>
                    <a:pt x="101798" y="404220"/>
                  </a:lnTo>
                  <a:lnTo>
                    <a:pt x="67627" y="377237"/>
                  </a:lnTo>
                  <a:lnTo>
                    <a:pt x="39433" y="344533"/>
                  </a:lnTo>
                  <a:lnTo>
                    <a:pt x="18145" y="306996"/>
                  </a:lnTo>
                  <a:lnTo>
                    <a:pt x="4691" y="265516"/>
                  </a:lnTo>
                  <a:lnTo>
                    <a:pt x="0" y="220979"/>
                  </a:lnTo>
                  <a:close/>
                </a:path>
              </a:pathLst>
            </a:custGeom>
            <a:ln w="19811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9360407" y="3756659"/>
            <a:ext cx="481965" cy="462280"/>
            <a:chOff x="9360407" y="3756659"/>
            <a:chExt cx="481965" cy="462280"/>
          </a:xfrm>
        </p:grpSpPr>
        <p:sp>
          <p:nvSpPr>
            <p:cNvPr id="24" name="object 24" descr=""/>
            <p:cNvSpPr/>
            <p:nvPr/>
          </p:nvSpPr>
          <p:spPr>
            <a:xfrm>
              <a:off x="9370313" y="3766565"/>
              <a:ext cx="462280" cy="441959"/>
            </a:xfrm>
            <a:custGeom>
              <a:avLst/>
              <a:gdLst/>
              <a:ahLst/>
              <a:cxnLst/>
              <a:rect l="l" t="t" r="r" b="b"/>
              <a:pathLst>
                <a:path w="462279" h="441960">
                  <a:moveTo>
                    <a:pt x="230885" y="0"/>
                  </a:moveTo>
                  <a:lnTo>
                    <a:pt x="184356" y="4489"/>
                  </a:lnTo>
                  <a:lnTo>
                    <a:pt x="141017" y="17365"/>
                  </a:lnTo>
                  <a:lnTo>
                    <a:pt x="101798" y="37739"/>
                  </a:lnTo>
                  <a:lnTo>
                    <a:pt x="67627" y="64722"/>
                  </a:lnTo>
                  <a:lnTo>
                    <a:pt x="39433" y="97426"/>
                  </a:lnTo>
                  <a:lnTo>
                    <a:pt x="18145" y="134963"/>
                  </a:lnTo>
                  <a:lnTo>
                    <a:pt x="4691" y="176443"/>
                  </a:lnTo>
                  <a:lnTo>
                    <a:pt x="0" y="220979"/>
                  </a:lnTo>
                  <a:lnTo>
                    <a:pt x="4691" y="265516"/>
                  </a:lnTo>
                  <a:lnTo>
                    <a:pt x="18145" y="306996"/>
                  </a:lnTo>
                  <a:lnTo>
                    <a:pt x="39433" y="344533"/>
                  </a:lnTo>
                  <a:lnTo>
                    <a:pt x="67627" y="377237"/>
                  </a:lnTo>
                  <a:lnTo>
                    <a:pt x="101798" y="404220"/>
                  </a:lnTo>
                  <a:lnTo>
                    <a:pt x="141017" y="424594"/>
                  </a:lnTo>
                  <a:lnTo>
                    <a:pt x="184356" y="437470"/>
                  </a:lnTo>
                  <a:lnTo>
                    <a:pt x="230885" y="441959"/>
                  </a:lnTo>
                  <a:lnTo>
                    <a:pt x="277415" y="437470"/>
                  </a:lnTo>
                  <a:lnTo>
                    <a:pt x="320754" y="424594"/>
                  </a:lnTo>
                  <a:lnTo>
                    <a:pt x="359973" y="404220"/>
                  </a:lnTo>
                  <a:lnTo>
                    <a:pt x="394144" y="377237"/>
                  </a:lnTo>
                  <a:lnTo>
                    <a:pt x="422338" y="344533"/>
                  </a:lnTo>
                  <a:lnTo>
                    <a:pt x="443626" y="306996"/>
                  </a:lnTo>
                  <a:lnTo>
                    <a:pt x="457080" y="265516"/>
                  </a:lnTo>
                  <a:lnTo>
                    <a:pt x="461771" y="220979"/>
                  </a:lnTo>
                  <a:lnTo>
                    <a:pt x="457080" y="176443"/>
                  </a:lnTo>
                  <a:lnTo>
                    <a:pt x="443626" y="134963"/>
                  </a:lnTo>
                  <a:lnTo>
                    <a:pt x="422338" y="97426"/>
                  </a:lnTo>
                  <a:lnTo>
                    <a:pt x="394144" y="64722"/>
                  </a:lnTo>
                  <a:lnTo>
                    <a:pt x="359973" y="37739"/>
                  </a:lnTo>
                  <a:lnTo>
                    <a:pt x="320754" y="17365"/>
                  </a:lnTo>
                  <a:lnTo>
                    <a:pt x="277415" y="4489"/>
                  </a:lnTo>
                  <a:lnTo>
                    <a:pt x="23088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370313" y="3766565"/>
              <a:ext cx="462280" cy="441959"/>
            </a:xfrm>
            <a:custGeom>
              <a:avLst/>
              <a:gdLst/>
              <a:ahLst/>
              <a:cxnLst/>
              <a:rect l="l" t="t" r="r" b="b"/>
              <a:pathLst>
                <a:path w="462279" h="441960">
                  <a:moveTo>
                    <a:pt x="0" y="220979"/>
                  </a:moveTo>
                  <a:lnTo>
                    <a:pt x="4691" y="176443"/>
                  </a:lnTo>
                  <a:lnTo>
                    <a:pt x="18145" y="134963"/>
                  </a:lnTo>
                  <a:lnTo>
                    <a:pt x="39433" y="97426"/>
                  </a:lnTo>
                  <a:lnTo>
                    <a:pt x="67627" y="64722"/>
                  </a:lnTo>
                  <a:lnTo>
                    <a:pt x="101798" y="37739"/>
                  </a:lnTo>
                  <a:lnTo>
                    <a:pt x="141017" y="17365"/>
                  </a:lnTo>
                  <a:lnTo>
                    <a:pt x="184356" y="4489"/>
                  </a:lnTo>
                  <a:lnTo>
                    <a:pt x="230885" y="0"/>
                  </a:lnTo>
                  <a:lnTo>
                    <a:pt x="277415" y="4489"/>
                  </a:lnTo>
                  <a:lnTo>
                    <a:pt x="320754" y="17365"/>
                  </a:lnTo>
                  <a:lnTo>
                    <a:pt x="359973" y="37739"/>
                  </a:lnTo>
                  <a:lnTo>
                    <a:pt x="394144" y="64722"/>
                  </a:lnTo>
                  <a:lnTo>
                    <a:pt x="422338" y="97426"/>
                  </a:lnTo>
                  <a:lnTo>
                    <a:pt x="443626" y="134963"/>
                  </a:lnTo>
                  <a:lnTo>
                    <a:pt x="457080" y="176443"/>
                  </a:lnTo>
                  <a:lnTo>
                    <a:pt x="461771" y="220979"/>
                  </a:lnTo>
                  <a:lnTo>
                    <a:pt x="457080" y="265516"/>
                  </a:lnTo>
                  <a:lnTo>
                    <a:pt x="443626" y="306996"/>
                  </a:lnTo>
                  <a:lnTo>
                    <a:pt x="422338" y="344533"/>
                  </a:lnTo>
                  <a:lnTo>
                    <a:pt x="394144" y="377237"/>
                  </a:lnTo>
                  <a:lnTo>
                    <a:pt x="359973" y="404220"/>
                  </a:lnTo>
                  <a:lnTo>
                    <a:pt x="320754" y="424594"/>
                  </a:lnTo>
                  <a:lnTo>
                    <a:pt x="277415" y="437470"/>
                  </a:lnTo>
                  <a:lnTo>
                    <a:pt x="230885" y="441959"/>
                  </a:lnTo>
                  <a:lnTo>
                    <a:pt x="184356" y="437470"/>
                  </a:lnTo>
                  <a:lnTo>
                    <a:pt x="141017" y="424594"/>
                  </a:lnTo>
                  <a:lnTo>
                    <a:pt x="101798" y="404220"/>
                  </a:lnTo>
                  <a:lnTo>
                    <a:pt x="67627" y="377237"/>
                  </a:lnTo>
                  <a:lnTo>
                    <a:pt x="39433" y="344533"/>
                  </a:lnTo>
                  <a:lnTo>
                    <a:pt x="18145" y="306996"/>
                  </a:lnTo>
                  <a:lnTo>
                    <a:pt x="4691" y="265516"/>
                  </a:lnTo>
                  <a:lnTo>
                    <a:pt x="0" y="220979"/>
                  </a:lnTo>
                  <a:close/>
                </a:path>
              </a:pathLst>
            </a:custGeom>
            <a:ln w="1981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/>
          <p:nvPr/>
        </p:nvSpPr>
        <p:spPr>
          <a:xfrm>
            <a:off x="8334375" y="3232023"/>
            <a:ext cx="1036319" cy="325120"/>
          </a:xfrm>
          <a:custGeom>
            <a:avLst/>
            <a:gdLst/>
            <a:ahLst/>
            <a:cxnLst/>
            <a:rect l="l" t="t" r="r" b="b"/>
            <a:pathLst>
              <a:path w="1036320" h="325120">
                <a:moveTo>
                  <a:pt x="910926" y="51670"/>
                </a:moveTo>
                <a:lnTo>
                  <a:pt x="0" y="305562"/>
                </a:lnTo>
                <a:lnTo>
                  <a:pt x="5333" y="324612"/>
                </a:lnTo>
                <a:lnTo>
                  <a:pt x="916248" y="70723"/>
                </a:lnTo>
                <a:lnTo>
                  <a:pt x="910926" y="51670"/>
                </a:lnTo>
                <a:close/>
              </a:path>
              <a:path w="1036320" h="325120">
                <a:moveTo>
                  <a:pt x="1012495" y="48260"/>
                </a:moveTo>
                <a:lnTo>
                  <a:pt x="923163" y="48260"/>
                </a:lnTo>
                <a:lnTo>
                  <a:pt x="928497" y="67310"/>
                </a:lnTo>
                <a:lnTo>
                  <a:pt x="916248" y="70723"/>
                </a:lnTo>
                <a:lnTo>
                  <a:pt x="930655" y="122300"/>
                </a:lnTo>
                <a:lnTo>
                  <a:pt x="1012495" y="48260"/>
                </a:lnTo>
                <a:close/>
              </a:path>
              <a:path w="1036320" h="325120">
                <a:moveTo>
                  <a:pt x="923163" y="48260"/>
                </a:moveTo>
                <a:lnTo>
                  <a:pt x="910926" y="51670"/>
                </a:lnTo>
                <a:lnTo>
                  <a:pt x="916248" y="70723"/>
                </a:lnTo>
                <a:lnTo>
                  <a:pt x="928497" y="67310"/>
                </a:lnTo>
                <a:lnTo>
                  <a:pt x="923163" y="48260"/>
                </a:lnTo>
                <a:close/>
              </a:path>
              <a:path w="1036320" h="325120">
                <a:moveTo>
                  <a:pt x="896493" y="0"/>
                </a:moveTo>
                <a:lnTo>
                  <a:pt x="910926" y="51670"/>
                </a:lnTo>
                <a:lnTo>
                  <a:pt x="923163" y="48260"/>
                </a:lnTo>
                <a:lnTo>
                  <a:pt x="1012495" y="48260"/>
                </a:lnTo>
                <a:lnTo>
                  <a:pt x="1035939" y="27050"/>
                </a:lnTo>
                <a:lnTo>
                  <a:pt x="896493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8336280" y="3883152"/>
            <a:ext cx="1034415" cy="148590"/>
          </a:xfrm>
          <a:custGeom>
            <a:avLst/>
            <a:gdLst/>
            <a:ahLst/>
            <a:cxnLst/>
            <a:rect l="l" t="t" r="r" b="b"/>
            <a:pathLst>
              <a:path w="1034415" h="148589">
                <a:moveTo>
                  <a:pt x="906651" y="94708"/>
                </a:moveTo>
                <a:lnTo>
                  <a:pt x="902208" y="148081"/>
                </a:lnTo>
                <a:lnTo>
                  <a:pt x="1032766" y="95758"/>
                </a:lnTo>
                <a:lnTo>
                  <a:pt x="919352" y="95758"/>
                </a:lnTo>
                <a:lnTo>
                  <a:pt x="906651" y="94708"/>
                </a:lnTo>
                <a:close/>
              </a:path>
              <a:path w="1034415" h="148589">
                <a:moveTo>
                  <a:pt x="908299" y="74907"/>
                </a:moveTo>
                <a:lnTo>
                  <a:pt x="906651" y="94708"/>
                </a:lnTo>
                <a:lnTo>
                  <a:pt x="919352" y="95758"/>
                </a:lnTo>
                <a:lnTo>
                  <a:pt x="920876" y="75946"/>
                </a:lnTo>
                <a:lnTo>
                  <a:pt x="908299" y="74907"/>
                </a:lnTo>
                <a:close/>
              </a:path>
              <a:path w="1034415" h="148589">
                <a:moveTo>
                  <a:pt x="912749" y="21462"/>
                </a:moveTo>
                <a:lnTo>
                  <a:pt x="908299" y="74907"/>
                </a:lnTo>
                <a:lnTo>
                  <a:pt x="920876" y="75946"/>
                </a:lnTo>
                <a:lnTo>
                  <a:pt x="919352" y="95758"/>
                </a:lnTo>
                <a:lnTo>
                  <a:pt x="1032766" y="95758"/>
                </a:lnTo>
                <a:lnTo>
                  <a:pt x="1034034" y="95250"/>
                </a:lnTo>
                <a:lnTo>
                  <a:pt x="912749" y="21462"/>
                </a:lnTo>
                <a:close/>
              </a:path>
              <a:path w="1034415" h="148589">
                <a:moveTo>
                  <a:pt x="1524" y="0"/>
                </a:moveTo>
                <a:lnTo>
                  <a:pt x="0" y="19812"/>
                </a:lnTo>
                <a:lnTo>
                  <a:pt x="906651" y="94708"/>
                </a:lnTo>
                <a:lnTo>
                  <a:pt x="908299" y="74907"/>
                </a:lnTo>
                <a:lnTo>
                  <a:pt x="1524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5655564" y="4901184"/>
            <a:ext cx="4186554" cy="1705610"/>
            <a:chOff x="5655564" y="4901184"/>
            <a:chExt cx="4186554" cy="1705610"/>
          </a:xfrm>
        </p:grpSpPr>
        <p:sp>
          <p:nvSpPr>
            <p:cNvPr id="29" name="object 29" descr=""/>
            <p:cNvSpPr/>
            <p:nvPr/>
          </p:nvSpPr>
          <p:spPr>
            <a:xfrm>
              <a:off x="5665470" y="4911090"/>
              <a:ext cx="2844165" cy="1551940"/>
            </a:xfrm>
            <a:custGeom>
              <a:avLst/>
              <a:gdLst/>
              <a:ahLst/>
              <a:cxnLst/>
              <a:rect l="l" t="t" r="r" b="b"/>
              <a:pathLst>
                <a:path w="2844165" h="1551939">
                  <a:moveTo>
                    <a:pt x="0" y="1536192"/>
                  </a:moveTo>
                  <a:lnTo>
                    <a:pt x="2843783" y="1536192"/>
                  </a:lnTo>
                </a:path>
                <a:path w="2844165" h="1551939">
                  <a:moveTo>
                    <a:pt x="0" y="1165860"/>
                  </a:moveTo>
                  <a:lnTo>
                    <a:pt x="2843783" y="1165860"/>
                  </a:lnTo>
                </a:path>
                <a:path w="2844165" h="1551939">
                  <a:moveTo>
                    <a:pt x="0" y="790956"/>
                  </a:moveTo>
                  <a:lnTo>
                    <a:pt x="2843783" y="790956"/>
                  </a:lnTo>
                </a:path>
                <a:path w="2844165" h="1551939">
                  <a:moveTo>
                    <a:pt x="0" y="431292"/>
                  </a:moveTo>
                  <a:lnTo>
                    <a:pt x="2843783" y="431292"/>
                  </a:lnTo>
                </a:path>
                <a:path w="2844165" h="1551939">
                  <a:moveTo>
                    <a:pt x="0" y="0"/>
                  </a:moveTo>
                  <a:lnTo>
                    <a:pt x="2843783" y="0"/>
                  </a:lnTo>
                </a:path>
                <a:path w="2844165" h="1551939">
                  <a:moveTo>
                    <a:pt x="812291" y="0"/>
                  </a:moveTo>
                  <a:lnTo>
                    <a:pt x="812291" y="1551432"/>
                  </a:lnTo>
                </a:path>
                <a:path w="2844165" h="1551939">
                  <a:moveTo>
                    <a:pt x="2068068" y="0"/>
                  </a:moveTo>
                  <a:lnTo>
                    <a:pt x="2068068" y="1551432"/>
                  </a:lnTo>
                </a:path>
                <a:path w="2844165" h="1551939">
                  <a:moveTo>
                    <a:pt x="2843783" y="0"/>
                  </a:moveTo>
                  <a:lnTo>
                    <a:pt x="2843783" y="1551432"/>
                  </a:lnTo>
                </a:path>
                <a:path w="2844165" h="1551939">
                  <a:moveTo>
                    <a:pt x="0" y="0"/>
                  </a:moveTo>
                  <a:lnTo>
                    <a:pt x="0" y="1551432"/>
                  </a:lnTo>
                </a:path>
              </a:pathLst>
            </a:custGeom>
            <a:ln w="1981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361170" y="4926330"/>
              <a:ext cx="462280" cy="441959"/>
            </a:xfrm>
            <a:custGeom>
              <a:avLst/>
              <a:gdLst/>
              <a:ahLst/>
              <a:cxnLst/>
              <a:rect l="l" t="t" r="r" b="b"/>
              <a:pathLst>
                <a:path w="462279" h="441960">
                  <a:moveTo>
                    <a:pt x="230885" y="0"/>
                  </a:moveTo>
                  <a:lnTo>
                    <a:pt x="184356" y="4489"/>
                  </a:lnTo>
                  <a:lnTo>
                    <a:pt x="141017" y="17365"/>
                  </a:lnTo>
                  <a:lnTo>
                    <a:pt x="101798" y="37739"/>
                  </a:lnTo>
                  <a:lnTo>
                    <a:pt x="67627" y="64722"/>
                  </a:lnTo>
                  <a:lnTo>
                    <a:pt x="39433" y="97426"/>
                  </a:lnTo>
                  <a:lnTo>
                    <a:pt x="18145" y="134963"/>
                  </a:lnTo>
                  <a:lnTo>
                    <a:pt x="4691" y="176443"/>
                  </a:lnTo>
                  <a:lnTo>
                    <a:pt x="0" y="220980"/>
                  </a:lnTo>
                  <a:lnTo>
                    <a:pt x="4691" y="265516"/>
                  </a:lnTo>
                  <a:lnTo>
                    <a:pt x="18145" y="306996"/>
                  </a:lnTo>
                  <a:lnTo>
                    <a:pt x="39433" y="344533"/>
                  </a:lnTo>
                  <a:lnTo>
                    <a:pt x="67627" y="377237"/>
                  </a:lnTo>
                  <a:lnTo>
                    <a:pt x="101798" y="404220"/>
                  </a:lnTo>
                  <a:lnTo>
                    <a:pt x="141017" y="424594"/>
                  </a:lnTo>
                  <a:lnTo>
                    <a:pt x="184356" y="437470"/>
                  </a:lnTo>
                  <a:lnTo>
                    <a:pt x="230885" y="441960"/>
                  </a:lnTo>
                  <a:lnTo>
                    <a:pt x="277415" y="437470"/>
                  </a:lnTo>
                  <a:lnTo>
                    <a:pt x="320754" y="424594"/>
                  </a:lnTo>
                  <a:lnTo>
                    <a:pt x="359973" y="404220"/>
                  </a:lnTo>
                  <a:lnTo>
                    <a:pt x="394144" y="377237"/>
                  </a:lnTo>
                  <a:lnTo>
                    <a:pt x="422338" y="344533"/>
                  </a:lnTo>
                  <a:lnTo>
                    <a:pt x="443626" y="306996"/>
                  </a:lnTo>
                  <a:lnTo>
                    <a:pt x="457080" y="265516"/>
                  </a:lnTo>
                  <a:lnTo>
                    <a:pt x="461772" y="220980"/>
                  </a:lnTo>
                  <a:lnTo>
                    <a:pt x="457080" y="176443"/>
                  </a:lnTo>
                  <a:lnTo>
                    <a:pt x="443626" y="134963"/>
                  </a:lnTo>
                  <a:lnTo>
                    <a:pt x="422338" y="97426"/>
                  </a:lnTo>
                  <a:lnTo>
                    <a:pt x="394144" y="64722"/>
                  </a:lnTo>
                  <a:lnTo>
                    <a:pt x="359973" y="37739"/>
                  </a:lnTo>
                  <a:lnTo>
                    <a:pt x="320754" y="17365"/>
                  </a:lnTo>
                  <a:lnTo>
                    <a:pt x="277415" y="4489"/>
                  </a:lnTo>
                  <a:lnTo>
                    <a:pt x="23088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361170" y="4926330"/>
              <a:ext cx="462280" cy="441959"/>
            </a:xfrm>
            <a:custGeom>
              <a:avLst/>
              <a:gdLst/>
              <a:ahLst/>
              <a:cxnLst/>
              <a:rect l="l" t="t" r="r" b="b"/>
              <a:pathLst>
                <a:path w="462279" h="441960">
                  <a:moveTo>
                    <a:pt x="0" y="220980"/>
                  </a:moveTo>
                  <a:lnTo>
                    <a:pt x="4691" y="176443"/>
                  </a:lnTo>
                  <a:lnTo>
                    <a:pt x="18145" y="134963"/>
                  </a:lnTo>
                  <a:lnTo>
                    <a:pt x="39433" y="97426"/>
                  </a:lnTo>
                  <a:lnTo>
                    <a:pt x="67627" y="64722"/>
                  </a:lnTo>
                  <a:lnTo>
                    <a:pt x="101798" y="37739"/>
                  </a:lnTo>
                  <a:lnTo>
                    <a:pt x="141017" y="17365"/>
                  </a:lnTo>
                  <a:lnTo>
                    <a:pt x="184356" y="4489"/>
                  </a:lnTo>
                  <a:lnTo>
                    <a:pt x="230885" y="0"/>
                  </a:lnTo>
                  <a:lnTo>
                    <a:pt x="277415" y="4489"/>
                  </a:lnTo>
                  <a:lnTo>
                    <a:pt x="320754" y="17365"/>
                  </a:lnTo>
                  <a:lnTo>
                    <a:pt x="359973" y="37739"/>
                  </a:lnTo>
                  <a:lnTo>
                    <a:pt x="394144" y="64722"/>
                  </a:lnTo>
                  <a:lnTo>
                    <a:pt x="422338" y="97426"/>
                  </a:lnTo>
                  <a:lnTo>
                    <a:pt x="443626" y="134963"/>
                  </a:lnTo>
                  <a:lnTo>
                    <a:pt x="457080" y="176443"/>
                  </a:lnTo>
                  <a:lnTo>
                    <a:pt x="461772" y="220980"/>
                  </a:lnTo>
                  <a:lnTo>
                    <a:pt x="457080" y="265516"/>
                  </a:lnTo>
                  <a:lnTo>
                    <a:pt x="443626" y="306996"/>
                  </a:lnTo>
                  <a:lnTo>
                    <a:pt x="422338" y="344533"/>
                  </a:lnTo>
                  <a:lnTo>
                    <a:pt x="394144" y="377237"/>
                  </a:lnTo>
                  <a:lnTo>
                    <a:pt x="359973" y="404220"/>
                  </a:lnTo>
                  <a:lnTo>
                    <a:pt x="320754" y="424594"/>
                  </a:lnTo>
                  <a:lnTo>
                    <a:pt x="277415" y="437470"/>
                  </a:lnTo>
                  <a:lnTo>
                    <a:pt x="230885" y="441960"/>
                  </a:lnTo>
                  <a:lnTo>
                    <a:pt x="184356" y="437470"/>
                  </a:lnTo>
                  <a:lnTo>
                    <a:pt x="141017" y="424594"/>
                  </a:lnTo>
                  <a:lnTo>
                    <a:pt x="101798" y="404220"/>
                  </a:lnTo>
                  <a:lnTo>
                    <a:pt x="67627" y="377237"/>
                  </a:lnTo>
                  <a:lnTo>
                    <a:pt x="39433" y="344533"/>
                  </a:lnTo>
                  <a:lnTo>
                    <a:pt x="18145" y="306996"/>
                  </a:lnTo>
                  <a:lnTo>
                    <a:pt x="4691" y="265516"/>
                  </a:lnTo>
                  <a:lnTo>
                    <a:pt x="0" y="220980"/>
                  </a:lnTo>
                  <a:close/>
                </a:path>
              </a:pathLst>
            </a:custGeom>
            <a:ln w="1981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364217" y="5551170"/>
              <a:ext cx="462280" cy="441959"/>
            </a:xfrm>
            <a:custGeom>
              <a:avLst/>
              <a:gdLst/>
              <a:ahLst/>
              <a:cxnLst/>
              <a:rect l="l" t="t" r="r" b="b"/>
              <a:pathLst>
                <a:path w="462279" h="441960">
                  <a:moveTo>
                    <a:pt x="230885" y="0"/>
                  </a:moveTo>
                  <a:lnTo>
                    <a:pt x="184356" y="4489"/>
                  </a:lnTo>
                  <a:lnTo>
                    <a:pt x="141017" y="17365"/>
                  </a:lnTo>
                  <a:lnTo>
                    <a:pt x="101798" y="37739"/>
                  </a:lnTo>
                  <a:lnTo>
                    <a:pt x="67627" y="64722"/>
                  </a:lnTo>
                  <a:lnTo>
                    <a:pt x="39433" y="97426"/>
                  </a:lnTo>
                  <a:lnTo>
                    <a:pt x="18145" y="134963"/>
                  </a:lnTo>
                  <a:lnTo>
                    <a:pt x="4691" y="176443"/>
                  </a:lnTo>
                  <a:lnTo>
                    <a:pt x="0" y="220979"/>
                  </a:lnTo>
                  <a:lnTo>
                    <a:pt x="4691" y="265516"/>
                  </a:lnTo>
                  <a:lnTo>
                    <a:pt x="18145" y="306996"/>
                  </a:lnTo>
                  <a:lnTo>
                    <a:pt x="39433" y="344533"/>
                  </a:lnTo>
                  <a:lnTo>
                    <a:pt x="67627" y="377237"/>
                  </a:lnTo>
                  <a:lnTo>
                    <a:pt x="101798" y="404220"/>
                  </a:lnTo>
                  <a:lnTo>
                    <a:pt x="141017" y="424594"/>
                  </a:lnTo>
                  <a:lnTo>
                    <a:pt x="184356" y="437470"/>
                  </a:lnTo>
                  <a:lnTo>
                    <a:pt x="230885" y="441959"/>
                  </a:lnTo>
                  <a:lnTo>
                    <a:pt x="277415" y="437470"/>
                  </a:lnTo>
                  <a:lnTo>
                    <a:pt x="320754" y="424594"/>
                  </a:lnTo>
                  <a:lnTo>
                    <a:pt x="359973" y="404220"/>
                  </a:lnTo>
                  <a:lnTo>
                    <a:pt x="394144" y="377237"/>
                  </a:lnTo>
                  <a:lnTo>
                    <a:pt x="422338" y="344533"/>
                  </a:lnTo>
                  <a:lnTo>
                    <a:pt x="443626" y="306996"/>
                  </a:lnTo>
                  <a:lnTo>
                    <a:pt x="457080" y="265516"/>
                  </a:lnTo>
                  <a:lnTo>
                    <a:pt x="461772" y="220979"/>
                  </a:lnTo>
                  <a:lnTo>
                    <a:pt x="457080" y="176443"/>
                  </a:lnTo>
                  <a:lnTo>
                    <a:pt x="443626" y="134963"/>
                  </a:lnTo>
                  <a:lnTo>
                    <a:pt x="422338" y="97426"/>
                  </a:lnTo>
                  <a:lnTo>
                    <a:pt x="394144" y="64722"/>
                  </a:lnTo>
                  <a:lnTo>
                    <a:pt x="359973" y="37739"/>
                  </a:lnTo>
                  <a:lnTo>
                    <a:pt x="320754" y="17365"/>
                  </a:lnTo>
                  <a:lnTo>
                    <a:pt x="277415" y="4489"/>
                  </a:lnTo>
                  <a:lnTo>
                    <a:pt x="23088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364217" y="5551170"/>
              <a:ext cx="462280" cy="441959"/>
            </a:xfrm>
            <a:custGeom>
              <a:avLst/>
              <a:gdLst/>
              <a:ahLst/>
              <a:cxnLst/>
              <a:rect l="l" t="t" r="r" b="b"/>
              <a:pathLst>
                <a:path w="462279" h="441960">
                  <a:moveTo>
                    <a:pt x="0" y="220979"/>
                  </a:moveTo>
                  <a:lnTo>
                    <a:pt x="4691" y="176443"/>
                  </a:lnTo>
                  <a:lnTo>
                    <a:pt x="18145" y="134963"/>
                  </a:lnTo>
                  <a:lnTo>
                    <a:pt x="39433" y="97426"/>
                  </a:lnTo>
                  <a:lnTo>
                    <a:pt x="67627" y="64722"/>
                  </a:lnTo>
                  <a:lnTo>
                    <a:pt x="101798" y="37739"/>
                  </a:lnTo>
                  <a:lnTo>
                    <a:pt x="141017" y="17365"/>
                  </a:lnTo>
                  <a:lnTo>
                    <a:pt x="184356" y="4489"/>
                  </a:lnTo>
                  <a:lnTo>
                    <a:pt x="230885" y="0"/>
                  </a:lnTo>
                  <a:lnTo>
                    <a:pt x="277415" y="4489"/>
                  </a:lnTo>
                  <a:lnTo>
                    <a:pt x="320754" y="17365"/>
                  </a:lnTo>
                  <a:lnTo>
                    <a:pt x="359973" y="37739"/>
                  </a:lnTo>
                  <a:lnTo>
                    <a:pt x="394144" y="64722"/>
                  </a:lnTo>
                  <a:lnTo>
                    <a:pt x="422338" y="97426"/>
                  </a:lnTo>
                  <a:lnTo>
                    <a:pt x="443626" y="134963"/>
                  </a:lnTo>
                  <a:lnTo>
                    <a:pt x="457080" y="176443"/>
                  </a:lnTo>
                  <a:lnTo>
                    <a:pt x="461772" y="220979"/>
                  </a:lnTo>
                  <a:lnTo>
                    <a:pt x="457080" y="265516"/>
                  </a:lnTo>
                  <a:lnTo>
                    <a:pt x="443626" y="306996"/>
                  </a:lnTo>
                  <a:lnTo>
                    <a:pt x="422338" y="344533"/>
                  </a:lnTo>
                  <a:lnTo>
                    <a:pt x="394144" y="377237"/>
                  </a:lnTo>
                  <a:lnTo>
                    <a:pt x="359973" y="404220"/>
                  </a:lnTo>
                  <a:lnTo>
                    <a:pt x="320754" y="424594"/>
                  </a:lnTo>
                  <a:lnTo>
                    <a:pt x="277415" y="437470"/>
                  </a:lnTo>
                  <a:lnTo>
                    <a:pt x="230885" y="441959"/>
                  </a:lnTo>
                  <a:lnTo>
                    <a:pt x="184356" y="437470"/>
                  </a:lnTo>
                  <a:lnTo>
                    <a:pt x="141017" y="424594"/>
                  </a:lnTo>
                  <a:lnTo>
                    <a:pt x="101798" y="404220"/>
                  </a:lnTo>
                  <a:lnTo>
                    <a:pt x="67627" y="377237"/>
                  </a:lnTo>
                  <a:lnTo>
                    <a:pt x="39433" y="344533"/>
                  </a:lnTo>
                  <a:lnTo>
                    <a:pt x="18145" y="306996"/>
                  </a:lnTo>
                  <a:lnTo>
                    <a:pt x="4691" y="265516"/>
                  </a:lnTo>
                  <a:lnTo>
                    <a:pt x="0" y="220979"/>
                  </a:lnTo>
                  <a:close/>
                </a:path>
              </a:pathLst>
            </a:custGeom>
            <a:ln w="19811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334121" y="5174107"/>
              <a:ext cx="1036319" cy="725805"/>
            </a:xfrm>
            <a:custGeom>
              <a:avLst/>
              <a:gdLst/>
              <a:ahLst/>
              <a:cxnLst/>
              <a:rect l="l" t="t" r="r" b="b"/>
              <a:pathLst>
                <a:path w="1036320" h="725804">
                  <a:moveTo>
                    <a:pt x="1030097" y="604139"/>
                  </a:moveTo>
                  <a:lnTo>
                    <a:pt x="897001" y="554685"/>
                  </a:lnTo>
                  <a:lnTo>
                    <a:pt x="902779" y="607974"/>
                  </a:lnTo>
                  <a:lnTo>
                    <a:pt x="1905" y="705548"/>
                  </a:lnTo>
                  <a:lnTo>
                    <a:pt x="3937" y="725246"/>
                  </a:lnTo>
                  <a:lnTo>
                    <a:pt x="904925" y="627672"/>
                  </a:lnTo>
                  <a:lnTo>
                    <a:pt x="910717" y="680948"/>
                  </a:lnTo>
                  <a:lnTo>
                    <a:pt x="1026261" y="606602"/>
                  </a:lnTo>
                  <a:lnTo>
                    <a:pt x="1030097" y="604139"/>
                  </a:lnTo>
                  <a:close/>
                </a:path>
                <a:path w="1036320" h="725804">
                  <a:moveTo>
                    <a:pt x="1036193" y="23495"/>
                  </a:moveTo>
                  <a:lnTo>
                    <a:pt x="896112" y="0"/>
                  </a:lnTo>
                  <a:lnTo>
                    <a:pt x="911860" y="51244"/>
                  </a:lnTo>
                  <a:lnTo>
                    <a:pt x="0" y="330962"/>
                  </a:lnTo>
                  <a:lnTo>
                    <a:pt x="5842" y="350012"/>
                  </a:lnTo>
                  <a:lnTo>
                    <a:pt x="917714" y="70256"/>
                  </a:lnTo>
                  <a:lnTo>
                    <a:pt x="933450" y="121412"/>
                  </a:lnTo>
                  <a:lnTo>
                    <a:pt x="1010996" y="47498"/>
                  </a:lnTo>
                  <a:lnTo>
                    <a:pt x="1036193" y="23495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9370314" y="6154674"/>
              <a:ext cx="462280" cy="441959"/>
            </a:xfrm>
            <a:custGeom>
              <a:avLst/>
              <a:gdLst/>
              <a:ahLst/>
              <a:cxnLst/>
              <a:rect l="l" t="t" r="r" b="b"/>
              <a:pathLst>
                <a:path w="462279" h="441959">
                  <a:moveTo>
                    <a:pt x="230885" y="0"/>
                  </a:moveTo>
                  <a:lnTo>
                    <a:pt x="184356" y="4489"/>
                  </a:lnTo>
                  <a:lnTo>
                    <a:pt x="141017" y="17365"/>
                  </a:lnTo>
                  <a:lnTo>
                    <a:pt x="101798" y="37739"/>
                  </a:lnTo>
                  <a:lnTo>
                    <a:pt x="67627" y="64722"/>
                  </a:lnTo>
                  <a:lnTo>
                    <a:pt x="39433" y="97426"/>
                  </a:lnTo>
                  <a:lnTo>
                    <a:pt x="18145" y="134963"/>
                  </a:lnTo>
                  <a:lnTo>
                    <a:pt x="4691" y="176443"/>
                  </a:lnTo>
                  <a:lnTo>
                    <a:pt x="0" y="220979"/>
                  </a:lnTo>
                  <a:lnTo>
                    <a:pt x="4691" y="265516"/>
                  </a:lnTo>
                  <a:lnTo>
                    <a:pt x="18145" y="306996"/>
                  </a:lnTo>
                  <a:lnTo>
                    <a:pt x="39433" y="344533"/>
                  </a:lnTo>
                  <a:lnTo>
                    <a:pt x="67627" y="377237"/>
                  </a:lnTo>
                  <a:lnTo>
                    <a:pt x="101798" y="404220"/>
                  </a:lnTo>
                  <a:lnTo>
                    <a:pt x="141017" y="424594"/>
                  </a:lnTo>
                  <a:lnTo>
                    <a:pt x="184356" y="437470"/>
                  </a:lnTo>
                  <a:lnTo>
                    <a:pt x="230885" y="441959"/>
                  </a:lnTo>
                  <a:lnTo>
                    <a:pt x="277415" y="437470"/>
                  </a:lnTo>
                  <a:lnTo>
                    <a:pt x="320754" y="424594"/>
                  </a:lnTo>
                  <a:lnTo>
                    <a:pt x="359973" y="404220"/>
                  </a:lnTo>
                  <a:lnTo>
                    <a:pt x="394144" y="377237"/>
                  </a:lnTo>
                  <a:lnTo>
                    <a:pt x="422338" y="344533"/>
                  </a:lnTo>
                  <a:lnTo>
                    <a:pt x="443626" y="306996"/>
                  </a:lnTo>
                  <a:lnTo>
                    <a:pt x="457080" y="265516"/>
                  </a:lnTo>
                  <a:lnTo>
                    <a:pt x="461771" y="220979"/>
                  </a:lnTo>
                  <a:lnTo>
                    <a:pt x="457080" y="176443"/>
                  </a:lnTo>
                  <a:lnTo>
                    <a:pt x="443626" y="134963"/>
                  </a:lnTo>
                  <a:lnTo>
                    <a:pt x="422338" y="97426"/>
                  </a:lnTo>
                  <a:lnTo>
                    <a:pt x="394144" y="64722"/>
                  </a:lnTo>
                  <a:lnTo>
                    <a:pt x="359973" y="37739"/>
                  </a:lnTo>
                  <a:lnTo>
                    <a:pt x="320754" y="17365"/>
                  </a:lnTo>
                  <a:lnTo>
                    <a:pt x="277415" y="4489"/>
                  </a:lnTo>
                  <a:lnTo>
                    <a:pt x="23088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9370314" y="6154674"/>
              <a:ext cx="462280" cy="441959"/>
            </a:xfrm>
            <a:custGeom>
              <a:avLst/>
              <a:gdLst/>
              <a:ahLst/>
              <a:cxnLst/>
              <a:rect l="l" t="t" r="r" b="b"/>
              <a:pathLst>
                <a:path w="462279" h="441959">
                  <a:moveTo>
                    <a:pt x="0" y="220979"/>
                  </a:moveTo>
                  <a:lnTo>
                    <a:pt x="4691" y="176443"/>
                  </a:lnTo>
                  <a:lnTo>
                    <a:pt x="18145" y="134963"/>
                  </a:lnTo>
                  <a:lnTo>
                    <a:pt x="39433" y="97426"/>
                  </a:lnTo>
                  <a:lnTo>
                    <a:pt x="67627" y="64722"/>
                  </a:lnTo>
                  <a:lnTo>
                    <a:pt x="101798" y="37739"/>
                  </a:lnTo>
                  <a:lnTo>
                    <a:pt x="141017" y="17365"/>
                  </a:lnTo>
                  <a:lnTo>
                    <a:pt x="184356" y="4489"/>
                  </a:lnTo>
                  <a:lnTo>
                    <a:pt x="230885" y="0"/>
                  </a:lnTo>
                  <a:lnTo>
                    <a:pt x="277415" y="4489"/>
                  </a:lnTo>
                  <a:lnTo>
                    <a:pt x="320754" y="17365"/>
                  </a:lnTo>
                  <a:lnTo>
                    <a:pt x="359973" y="37739"/>
                  </a:lnTo>
                  <a:lnTo>
                    <a:pt x="394144" y="64722"/>
                  </a:lnTo>
                  <a:lnTo>
                    <a:pt x="422338" y="97426"/>
                  </a:lnTo>
                  <a:lnTo>
                    <a:pt x="443626" y="134963"/>
                  </a:lnTo>
                  <a:lnTo>
                    <a:pt x="457080" y="176443"/>
                  </a:lnTo>
                  <a:lnTo>
                    <a:pt x="461771" y="220979"/>
                  </a:lnTo>
                  <a:lnTo>
                    <a:pt x="457080" y="265516"/>
                  </a:lnTo>
                  <a:lnTo>
                    <a:pt x="443626" y="306996"/>
                  </a:lnTo>
                  <a:lnTo>
                    <a:pt x="422338" y="344533"/>
                  </a:lnTo>
                  <a:lnTo>
                    <a:pt x="394144" y="377237"/>
                  </a:lnTo>
                  <a:lnTo>
                    <a:pt x="359973" y="404220"/>
                  </a:lnTo>
                  <a:lnTo>
                    <a:pt x="320754" y="424594"/>
                  </a:lnTo>
                  <a:lnTo>
                    <a:pt x="277415" y="437470"/>
                  </a:lnTo>
                  <a:lnTo>
                    <a:pt x="230885" y="441959"/>
                  </a:lnTo>
                  <a:lnTo>
                    <a:pt x="184356" y="437470"/>
                  </a:lnTo>
                  <a:lnTo>
                    <a:pt x="141017" y="424594"/>
                  </a:lnTo>
                  <a:lnTo>
                    <a:pt x="101798" y="404220"/>
                  </a:lnTo>
                  <a:lnTo>
                    <a:pt x="67627" y="377237"/>
                  </a:lnTo>
                  <a:lnTo>
                    <a:pt x="39433" y="344533"/>
                  </a:lnTo>
                  <a:lnTo>
                    <a:pt x="18145" y="306996"/>
                  </a:lnTo>
                  <a:lnTo>
                    <a:pt x="4691" y="265516"/>
                  </a:lnTo>
                  <a:lnTo>
                    <a:pt x="0" y="220979"/>
                  </a:lnTo>
                  <a:close/>
                </a:path>
              </a:pathLst>
            </a:custGeom>
            <a:ln w="1981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335645" y="6193625"/>
              <a:ext cx="1035050" cy="197485"/>
            </a:xfrm>
            <a:custGeom>
              <a:avLst/>
              <a:gdLst/>
              <a:ahLst/>
              <a:cxnLst/>
              <a:rect l="l" t="t" r="r" b="b"/>
              <a:pathLst>
                <a:path w="1035050" h="197485">
                  <a:moveTo>
                    <a:pt x="907465" y="144099"/>
                  </a:moveTo>
                  <a:lnTo>
                    <a:pt x="900176" y="197205"/>
                  </a:lnTo>
                  <a:lnTo>
                    <a:pt x="1034669" y="151549"/>
                  </a:lnTo>
                  <a:lnTo>
                    <a:pt x="1026313" y="145834"/>
                  </a:lnTo>
                  <a:lnTo>
                    <a:pt x="920114" y="145834"/>
                  </a:lnTo>
                  <a:lnTo>
                    <a:pt x="907465" y="144099"/>
                  </a:lnTo>
                  <a:close/>
                </a:path>
                <a:path w="1035050" h="197485">
                  <a:moveTo>
                    <a:pt x="910160" y="124468"/>
                  </a:moveTo>
                  <a:lnTo>
                    <a:pt x="907465" y="144099"/>
                  </a:lnTo>
                  <a:lnTo>
                    <a:pt x="920114" y="145834"/>
                  </a:lnTo>
                  <a:lnTo>
                    <a:pt x="922781" y="126199"/>
                  </a:lnTo>
                  <a:lnTo>
                    <a:pt x="910160" y="124468"/>
                  </a:lnTo>
                  <a:close/>
                </a:path>
                <a:path w="1035050" h="197485">
                  <a:moveTo>
                    <a:pt x="917448" y="71373"/>
                  </a:moveTo>
                  <a:lnTo>
                    <a:pt x="910160" y="124468"/>
                  </a:lnTo>
                  <a:lnTo>
                    <a:pt x="922781" y="126199"/>
                  </a:lnTo>
                  <a:lnTo>
                    <a:pt x="920114" y="145834"/>
                  </a:lnTo>
                  <a:lnTo>
                    <a:pt x="1026313" y="145834"/>
                  </a:lnTo>
                  <a:lnTo>
                    <a:pt x="917448" y="71373"/>
                  </a:lnTo>
                  <a:close/>
                </a:path>
                <a:path w="1035050" h="197485">
                  <a:moveTo>
                    <a:pt x="2794" y="0"/>
                  </a:moveTo>
                  <a:lnTo>
                    <a:pt x="0" y="19634"/>
                  </a:lnTo>
                  <a:lnTo>
                    <a:pt x="907465" y="144099"/>
                  </a:lnTo>
                  <a:lnTo>
                    <a:pt x="910160" y="124468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933703" y="887120"/>
            <a:ext cx="9468485" cy="394970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成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主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5" b="1">
                <a:solidFill>
                  <a:srgbClr val="1F517B"/>
                </a:solidFill>
                <a:latin typeface="微软雅黑"/>
                <a:cs typeface="微软雅黑"/>
              </a:rPr>
              <a:t>目录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两级。</a:t>
            </a:r>
            <a:endParaRPr sz="2200">
              <a:latin typeface="微软雅黑"/>
              <a:cs typeface="微软雅黑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，登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该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建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相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关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息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主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登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相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关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 spc="-45">
                <a:solidFill>
                  <a:srgbClr val="1F517B"/>
                </a:solidFill>
                <a:latin typeface="微软雅黑"/>
                <a:cs typeface="微软雅黑"/>
              </a:rPr>
              <a:t>息。</a:t>
            </a:r>
            <a:endParaRPr sz="2200">
              <a:latin typeface="微软雅黑"/>
              <a:cs typeface="微软雅黑"/>
            </a:endParaRPr>
          </a:p>
          <a:p>
            <a:pPr marL="5203825">
              <a:lnSpc>
                <a:spcPct val="100000"/>
              </a:lnSpc>
              <a:spcBef>
                <a:spcPts val="2195"/>
              </a:spcBef>
            </a:pPr>
            <a:r>
              <a:rPr dirty="0" sz="1600" spc="-35">
                <a:solidFill>
                  <a:srgbClr val="1F517B"/>
                </a:solidFill>
                <a:latin typeface="微软雅黑"/>
                <a:cs typeface="微软雅黑"/>
              </a:rPr>
              <a:t>Wang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微软雅黑"/>
              <a:cs typeface="微软雅黑"/>
            </a:endParaRPr>
          </a:p>
          <a:p>
            <a:pPr marL="8976995">
              <a:lnSpc>
                <a:spcPts val="1730"/>
              </a:lnSpc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sqrt</a:t>
            </a:r>
            <a:endParaRPr sz="1600">
              <a:latin typeface="微软雅黑"/>
              <a:cs typeface="微软雅黑"/>
            </a:endParaRPr>
          </a:p>
          <a:p>
            <a:pPr marL="1891664">
              <a:lnSpc>
                <a:spcPts val="1970"/>
              </a:lnSpc>
            </a:pPr>
            <a:r>
              <a:rPr dirty="0" sz="1800" spc="-25">
                <a:solidFill>
                  <a:srgbClr val="1F517B"/>
                </a:solidFill>
                <a:latin typeface="微软雅黑"/>
                <a:cs typeface="微软雅黑"/>
              </a:rPr>
              <a:t>主目录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50">
              <a:latin typeface="微软雅黑"/>
              <a:cs typeface="微软雅黑"/>
            </a:endParaRPr>
          </a:p>
          <a:p>
            <a:pPr marL="8976995">
              <a:lnSpc>
                <a:spcPct val="100000"/>
              </a:lnSpc>
              <a:spcBef>
                <a:spcPts val="5"/>
              </a:spcBef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beta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微软雅黑"/>
              <a:cs typeface="微软雅黑"/>
            </a:endParaRPr>
          </a:p>
          <a:p>
            <a:pPr marL="524637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Gao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2597658" cy="78714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18794" y="1083691"/>
            <a:ext cx="10427335" cy="386651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" b="1">
                <a:solidFill>
                  <a:srgbClr val="1F517B"/>
                </a:solidFill>
                <a:latin typeface="微软雅黑"/>
                <a:cs typeface="微软雅黑"/>
              </a:rPr>
              <a:t>特点：</a:t>
            </a:r>
            <a:endParaRPr sz="2400">
              <a:latin typeface="微软雅黑"/>
              <a:cs typeface="微软雅黑"/>
            </a:endParaRPr>
          </a:p>
          <a:p>
            <a:pPr lvl="1" marL="812800" indent="-34417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解决了命名冲突，允许不同用户目录下的文件名可以相同。</a:t>
            </a:r>
            <a:endParaRPr sz="24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" b="1">
                <a:solidFill>
                  <a:srgbClr val="1F517B"/>
                </a:solidFill>
                <a:latin typeface="微软雅黑"/>
                <a:cs typeface="微软雅黑"/>
              </a:rPr>
              <a:t>方法：</a:t>
            </a:r>
            <a:endParaRPr sz="2400">
              <a:latin typeface="微软雅黑"/>
              <a:cs typeface="微软雅黑"/>
            </a:endParaRPr>
          </a:p>
          <a:p>
            <a:pPr lvl="1" marL="812800" indent="-34417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存取一个文件时给出文件路径名。</a:t>
            </a:r>
            <a:endParaRPr sz="24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在二级文件目录下，文件的路径名是由用户名和文件名拼起来得到的。如：</a:t>
            </a:r>
            <a:endParaRPr sz="2400">
              <a:latin typeface="微软雅黑"/>
              <a:cs typeface="微软雅黑"/>
            </a:endParaRPr>
          </a:p>
          <a:p>
            <a:pPr lvl="1" marL="812800" indent="-34417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用户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wang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的文件beta的路径名为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“wang:beta”</a:t>
            </a:r>
            <a:endParaRPr sz="2400">
              <a:latin typeface="微软雅黑"/>
              <a:cs typeface="微软雅黑"/>
            </a:endParaRPr>
          </a:p>
          <a:p>
            <a:pPr lvl="1" marL="812800" indent="-34417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用户gao的文件beta的路径名为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“gao:beta”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>
                <a:solidFill>
                  <a:srgbClr val="C00000"/>
                </a:solidFill>
              </a:rPr>
              <a:t>二</a:t>
            </a:r>
            <a:r>
              <a:rPr dirty="0" spc="-35">
                <a:solidFill>
                  <a:srgbClr val="C00000"/>
                </a:solidFill>
              </a:rPr>
              <a:t>级</a:t>
            </a:r>
            <a:r>
              <a:rPr dirty="0" spc="-35">
                <a:solidFill>
                  <a:srgbClr val="C00000"/>
                </a:solidFill>
              </a:rPr>
              <a:t>文</a:t>
            </a:r>
            <a:r>
              <a:rPr dirty="0" spc="-35">
                <a:solidFill>
                  <a:srgbClr val="C00000"/>
                </a:solidFill>
              </a:rPr>
              <a:t>件</a:t>
            </a:r>
            <a:r>
              <a:rPr dirty="0" spc="-35">
                <a:solidFill>
                  <a:srgbClr val="C00000"/>
                </a:solidFill>
              </a:rPr>
              <a:t>目</a:t>
            </a:r>
            <a:r>
              <a:rPr dirty="0" spc="-50">
                <a:solidFill>
                  <a:srgbClr val="C00000"/>
                </a:solidFill>
              </a:rPr>
              <a:t>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05688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88211" y="982848"/>
            <a:ext cx="9496425" cy="5093970"/>
          </a:xfrm>
          <a:prstGeom prst="rect">
            <a:avLst/>
          </a:prstGeom>
        </p:spPr>
        <p:txBody>
          <a:bodyPr wrap="square" lIns="0" tIns="221615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1745"/>
              </a:spcBef>
              <a:buAutoNum type="arabicParenBoth" startAt="4"/>
              <a:tabLst>
                <a:tab pos="529590" algn="l"/>
              </a:tabLst>
            </a:pPr>
            <a:r>
              <a:rPr dirty="0" sz="2400" spc="-15" b="1">
                <a:solidFill>
                  <a:srgbClr val="A40020"/>
                </a:solidFill>
                <a:latin typeface="微软雅黑"/>
                <a:cs typeface="微软雅黑"/>
              </a:rPr>
              <a:t>文件分类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510"/>
              </a:spcBef>
            </a:pPr>
            <a:r>
              <a:rPr dirty="0" sz="2200" spc="45">
                <a:solidFill>
                  <a:srgbClr val="1F517B"/>
                </a:solidFill>
                <a:latin typeface="微软雅黑"/>
                <a:cs typeface="微软雅黑"/>
              </a:rPr>
              <a:t>① 按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性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途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类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序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文件</a:t>
            </a:r>
            <a:endParaRPr sz="22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120"/>
              </a:spcBef>
            </a:pPr>
            <a:r>
              <a:rPr dirty="0" sz="2200" spc="55">
                <a:solidFill>
                  <a:srgbClr val="1F517B"/>
                </a:solidFill>
                <a:latin typeface="微软雅黑"/>
                <a:cs typeface="微软雅黑"/>
              </a:rPr>
              <a:t>② 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保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护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别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保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护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只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、读写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endParaRPr sz="22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055"/>
              </a:spcBef>
            </a:pPr>
            <a:r>
              <a:rPr dirty="0" sz="2200" spc="40">
                <a:solidFill>
                  <a:srgbClr val="1F517B"/>
                </a:solidFill>
                <a:latin typeface="微软雅黑"/>
                <a:cs typeface="微软雅黑"/>
              </a:rPr>
              <a:t>③ 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入输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出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endParaRPr sz="2200">
              <a:latin typeface="微软雅黑"/>
              <a:cs typeface="微软雅黑"/>
            </a:endParaRPr>
          </a:p>
          <a:p>
            <a:pPr marL="528955" indent="-516890">
              <a:lnSpc>
                <a:spcPct val="100000"/>
              </a:lnSpc>
              <a:spcBef>
                <a:spcPts val="1120"/>
              </a:spcBef>
              <a:buAutoNum type="arabicParenBoth" startAt="5"/>
              <a:tabLst>
                <a:tab pos="529590" algn="l"/>
              </a:tabLst>
            </a:pPr>
            <a:r>
              <a:rPr dirty="0" sz="2400" spc="-20" b="1">
                <a:solidFill>
                  <a:srgbClr val="A40020"/>
                </a:solidFill>
                <a:latin typeface="微软雅黑"/>
                <a:cs typeface="微软雅黑"/>
              </a:rPr>
              <a:t>文件名与属性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295"/>
              </a:spcBef>
            </a:pPr>
            <a:r>
              <a:rPr dirty="0" sz="2200" spc="60">
                <a:solidFill>
                  <a:srgbClr val="1F517B"/>
                </a:solidFill>
                <a:latin typeface="微软雅黑"/>
                <a:cs typeface="微软雅黑"/>
              </a:rPr>
              <a:t>① 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给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定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字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括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符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标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符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  <a:tabLst>
                <a:tab pos="6315075" algn="l"/>
                <a:tab pos="7142480" algn="l"/>
              </a:tabLst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②</a:t>
            </a:r>
            <a:r>
              <a:rPr dirty="0" sz="2200" spc="10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如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：.c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.obj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	.lib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等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dirty="0" sz="2200" spc="30">
                <a:solidFill>
                  <a:srgbClr val="1F517B"/>
                </a:solidFill>
                <a:latin typeface="微软雅黑"/>
                <a:cs typeface="微软雅黑"/>
              </a:rPr>
              <a:t>③ 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属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别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保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护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等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息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。如：</a:t>
            </a:r>
            <a:endParaRPr sz="2200">
              <a:latin typeface="微软雅黑"/>
              <a:cs typeface="微软雅黑"/>
            </a:endParaRPr>
          </a:p>
          <a:p>
            <a:pPr lvl="1" marL="1459865" indent="-532765">
              <a:lnSpc>
                <a:spcPct val="100000"/>
              </a:lnSpc>
              <a:spcBef>
                <a:spcPts val="1320"/>
              </a:spcBef>
              <a:buSzPct val="93181"/>
              <a:buFont typeface="Arial"/>
              <a:buChar char="•"/>
              <a:tabLst>
                <a:tab pos="1459865" algn="l"/>
                <a:tab pos="14605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创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建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后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修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endParaRPr sz="2200">
              <a:latin typeface="微软雅黑"/>
              <a:cs typeface="微软雅黑"/>
            </a:endParaRPr>
          </a:p>
          <a:p>
            <a:pPr lvl="1" marL="1459865" indent="-532765">
              <a:lnSpc>
                <a:spcPct val="100000"/>
              </a:lnSpc>
              <a:spcBef>
                <a:spcPts val="1320"/>
              </a:spcBef>
              <a:buSzPct val="95454"/>
              <a:buFont typeface="Arial"/>
              <a:buChar char="•"/>
              <a:tabLst>
                <a:tab pos="1459865" algn="l"/>
                <a:tab pos="1460500" algn="l"/>
              </a:tabLst>
            </a:pP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Linux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权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限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属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性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：rwxrwxrwx</a:t>
            </a:r>
            <a:r>
              <a:rPr dirty="0" sz="2200" spc="28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0666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含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义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？</a:t>
            </a:r>
            <a:endParaRPr sz="2200">
              <a:latin typeface="微软雅黑"/>
              <a:cs typeface="微软雅黑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58140" y="219456"/>
            <a:ext cx="1710689" cy="787400"/>
            <a:chOff x="358140" y="219456"/>
            <a:chExt cx="1710689" cy="787400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1000506" cy="78714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40" y="219456"/>
              <a:ext cx="1177290" cy="787146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12693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1.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50">
                <a:solidFill>
                  <a:srgbClr val="990000"/>
                </a:solidFill>
              </a:rPr>
              <a:t>件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2597658" cy="78714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68909" y="1198650"/>
            <a:ext cx="2924810" cy="455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200" spc="55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55">
                <a:solidFill>
                  <a:srgbClr val="1F517B"/>
                </a:solidFill>
                <a:latin typeface="微软雅黑"/>
                <a:cs typeface="微软雅黑"/>
              </a:rPr>
              <a:t>多</a:t>
            </a:r>
            <a:r>
              <a:rPr dirty="0" sz="2200" spc="60">
                <a:solidFill>
                  <a:srgbClr val="1F517B"/>
                </a:solidFill>
                <a:latin typeface="微软雅黑"/>
                <a:cs typeface="微软雅黑"/>
              </a:rPr>
              <a:t>级目录</a:t>
            </a:r>
            <a:r>
              <a:rPr dirty="0" sz="2200" spc="55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55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中 (除</a:t>
            </a:r>
            <a:r>
              <a:rPr dirty="0" sz="2200" spc="185">
                <a:solidFill>
                  <a:srgbClr val="1F517B"/>
                </a:solidFill>
                <a:latin typeface="微软雅黑"/>
                <a:cs typeface="微软雅黑"/>
              </a:rPr>
              <a:t>最</a:t>
            </a:r>
            <a:r>
              <a:rPr dirty="0" sz="2200" spc="185">
                <a:solidFill>
                  <a:srgbClr val="1F517B"/>
                </a:solidFill>
                <a:latin typeface="微软雅黑"/>
                <a:cs typeface="微软雅黑"/>
              </a:rPr>
              <a:t>末</a:t>
            </a:r>
            <a:r>
              <a:rPr dirty="0" sz="2200" spc="70">
                <a:solidFill>
                  <a:srgbClr val="1F517B"/>
                </a:solidFill>
                <a:latin typeface="微软雅黑"/>
                <a:cs typeface="微软雅黑"/>
              </a:rPr>
              <a:t>一级外)， 任何一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描述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文件，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也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可以</a:t>
            </a:r>
            <a:r>
              <a:rPr dirty="0" sz="2200" spc="305">
                <a:solidFill>
                  <a:srgbClr val="1F517B"/>
                </a:solidFill>
                <a:latin typeface="微软雅黑"/>
                <a:cs typeface="微软雅黑"/>
              </a:rPr>
              <a:t>描</a:t>
            </a:r>
            <a:r>
              <a:rPr dirty="0" sz="2200" spc="305">
                <a:solidFill>
                  <a:srgbClr val="1F517B"/>
                </a:solidFill>
                <a:latin typeface="微软雅黑"/>
                <a:cs typeface="微软雅黑"/>
              </a:rPr>
              <a:t>述</a:t>
            </a:r>
            <a:r>
              <a:rPr dirty="0" sz="2200" spc="305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31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305">
                <a:solidFill>
                  <a:srgbClr val="1F517B"/>
                </a:solidFill>
                <a:latin typeface="微软雅黑"/>
                <a:cs typeface="微软雅黑"/>
              </a:rPr>
              <a:t>非</a:t>
            </a:r>
            <a:r>
              <a:rPr dirty="0" sz="2200" spc="30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32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32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27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27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200" spc="70">
                <a:solidFill>
                  <a:srgbClr val="1F517B"/>
                </a:solidFill>
                <a:latin typeface="微软雅黑"/>
                <a:cs typeface="微软雅黑"/>
              </a:rPr>
              <a:t>(数据文件)，而数据文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定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10">
                <a:solidFill>
                  <a:srgbClr val="1F517B"/>
                </a:solidFill>
                <a:latin typeface="微软雅黑"/>
                <a:cs typeface="微软雅黑"/>
              </a:rPr>
              <a:t>树叶上。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这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样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就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成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了一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树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形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层次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>
                <a:solidFill>
                  <a:srgbClr val="990000"/>
                </a:solidFill>
              </a:rPr>
              <a:t>树</a:t>
            </a:r>
            <a:r>
              <a:rPr dirty="0" spc="-35">
                <a:solidFill>
                  <a:srgbClr val="990000"/>
                </a:solidFill>
              </a:rPr>
              <a:t>型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目</a:t>
            </a:r>
            <a:r>
              <a:rPr dirty="0" spc="-50">
                <a:solidFill>
                  <a:srgbClr val="990000"/>
                </a:solidFill>
              </a:rPr>
              <a:t>录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7647178" y="1217422"/>
            <a:ext cx="1109980" cy="648335"/>
            <a:chOff x="7647178" y="1217422"/>
            <a:chExt cx="1109980" cy="648335"/>
          </a:xfrm>
        </p:grpSpPr>
        <p:sp>
          <p:nvSpPr>
            <p:cNvPr id="6" name="object 6" descr=""/>
            <p:cNvSpPr/>
            <p:nvPr/>
          </p:nvSpPr>
          <p:spPr>
            <a:xfrm>
              <a:off x="7653528" y="1223772"/>
              <a:ext cx="1097280" cy="635635"/>
            </a:xfrm>
            <a:custGeom>
              <a:avLst/>
              <a:gdLst/>
              <a:ahLst/>
              <a:cxnLst/>
              <a:rect l="l" t="t" r="r" b="b"/>
              <a:pathLst>
                <a:path w="1097279" h="635635">
                  <a:moveTo>
                    <a:pt x="1097279" y="0"/>
                  </a:moveTo>
                  <a:lnTo>
                    <a:pt x="0" y="0"/>
                  </a:lnTo>
                  <a:lnTo>
                    <a:pt x="0" y="635508"/>
                  </a:lnTo>
                  <a:lnTo>
                    <a:pt x="1097279" y="635508"/>
                  </a:lnTo>
                  <a:lnTo>
                    <a:pt x="1097279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653528" y="1223772"/>
              <a:ext cx="1097280" cy="635635"/>
            </a:xfrm>
            <a:custGeom>
              <a:avLst/>
              <a:gdLst/>
              <a:ahLst/>
              <a:cxnLst/>
              <a:rect l="l" t="t" r="r" b="b"/>
              <a:pathLst>
                <a:path w="1097279" h="635635">
                  <a:moveTo>
                    <a:pt x="0" y="635508"/>
                  </a:moveTo>
                  <a:lnTo>
                    <a:pt x="1097279" y="635508"/>
                  </a:lnTo>
                  <a:lnTo>
                    <a:pt x="1097279" y="0"/>
                  </a:lnTo>
                  <a:lnTo>
                    <a:pt x="0" y="0"/>
                  </a:lnTo>
                  <a:lnTo>
                    <a:pt x="0" y="6355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653528" y="1527047"/>
              <a:ext cx="1097280" cy="12700"/>
            </a:xfrm>
            <a:custGeom>
              <a:avLst/>
              <a:gdLst/>
              <a:ahLst/>
              <a:cxnLst/>
              <a:rect l="l" t="t" r="r" b="b"/>
              <a:pathLst>
                <a:path w="1097279" h="12700">
                  <a:moveTo>
                    <a:pt x="0" y="12192"/>
                  </a:moveTo>
                  <a:lnTo>
                    <a:pt x="1097279" y="12192"/>
                  </a:lnTo>
                  <a:lnTo>
                    <a:pt x="1097279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008620" y="1223772"/>
              <a:ext cx="368935" cy="635635"/>
            </a:xfrm>
            <a:custGeom>
              <a:avLst/>
              <a:gdLst/>
              <a:ahLst/>
              <a:cxnLst/>
              <a:rect l="l" t="t" r="r" b="b"/>
              <a:pathLst>
                <a:path w="368934" h="635635">
                  <a:moveTo>
                    <a:pt x="0" y="0"/>
                  </a:moveTo>
                  <a:lnTo>
                    <a:pt x="0" y="635507"/>
                  </a:lnTo>
                </a:path>
                <a:path w="368934" h="635635">
                  <a:moveTo>
                    <a:pt x="368807" y="0"/>
                  </a:moveTo>
                  <a:lnTo>
                    <a:pt x="368807" y="63550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653528" y="1223772"/>
            <a:ext cx="349250" cy="30353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ts val="1685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014716" y="1223772"/>
            <a:ext cx="356870" cy="30353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31445">
              <a:lnSpc>
                <a:spcPts val="1735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b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383523" y="1223772"/>
            <a:ext cx="367665" cy="30353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16205">
              <a:lnSpc>
                <a:spcPts val="1685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c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677657" y="2695701"/>
            <a:ext cx="1109980" cy="648335"/>
            <a:chOff x="7677657" y="2695701"/>
            <a:chExt cx="1109980" cy="648335"/>
          </a:xfrm>
        </p:grpSpPr>
        <p:sp>
          <p:nvSpPr>
            <p:cNvPr id="14" name="object 14" descr=""/>
            <p:cNvSpPr/>
            <p:nvPr/>
          </p:nvSpPr>
          <p:spPr>
            <a:xfrm>
              <a:off x="7684007" y="2702051"/>
              <a:ext cx="1097280" cy="635635"/>
            </a:xfrm>
            <a:custGeom>
              <a:avLst/>
              <a:gdLst/>
              <a:ahLst/>
              <a:cxnLst/>
              <a:rect l="l" t="t" r="r" b="b"/>
              <a:pathLst>
                <a:path w="1097279" h="635635">
                  <a:moveTo>
                    <a:pt x="1097279" y="0"/>
                  </a:moveTo>
                  <a:lnTo>
                    <a:pt x="0" y="0"/>
                  </a:lnTo>
                  <a:lnTo>
                    <a:pt x="0" y="635508"/>
                  </a:lnTo>
                  <a:lnTo>
                    <a:pt x="1097279" y="635508"/>
                  </a:lnTo>
                  <a:lnTo>
                    <a:pt x="1097279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684007" y="2702051"/>
              <a:ext cx="1097280" cy="635635"/>
            </a:xfrm>
            <a:custGeom>
              <a:avLst/>
              <a:gdLst/>
              <a:ahLst/>
              <a:cxnLst/>
              <a:rect l="l" t="t" r="r" b="b"/>
              <a:pathLst>
                <a:path w="1097279" h="635635">
                  <a:moveTo>
                    <a:pt x="0" y="635508"/>
                  </a:moveTo>
                  <a:lnTo>
                    <a:pt x="1097279" y="635508"/>
                  </a:lnTo>
                  <a:lnTo>
                    <a:pt x="1097279" y="0"/>
                  </a:lnTo>
                  <a:lnTo>
                    <a:pt x="0" y="0"/>
                  </a:lnTo>
                  <a:lnTo>
                    <a:pt x="0" y="6355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039099" y="2702051"/>
              <a:ext cx="373380" cy="635635"/>
            </a:xfrm>
            <a:custGeom>
              <a:avLst/>
              <a:gdLst/>
              <a:ahLst/>
              <a:cxnLst/>
              <a:rect l="l" t="t" r="r" b="b"/>
              <a:pathLst>
                <a:path w="373379" h="635635">
                  <a:moveTo>
                    <a:pt x="0" y="0"/>
                  </a:moveTo>
                  <a:lnTo>
                    <a:pt x="0" y="635508"/>
                  </a:lnTo>
                </a:path>
                <a:path w="373379" h="635635">
                  <a:moveTo>
                    <a:pt x="373379" y="0"/>
                  </a:moveTo>
                  <a:lnTo>
                    <a:pt x="373379" y="63550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684007" y="2702051"/>
            <a:ext cx="349250" cy="33274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3655" rIns="0" bIns="0" rtlCol="0" vert="horz">
            <a:spAutoFit/>
          </a:bodyPr>
          <a:lstStyle/>
          <a:p>
            <a:pPr algn="ctr" marR="27940">
              <a:lnSpc>
                <a:spcPct val="100000"/>
              </a:lnSpc>
              <a:spcBef>
                <a:spcPts val="265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f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045195" y="2702051"/>
            <a:ext cx="361315" cy="33274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196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55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e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418576" y="2702051"/>
            <a:ext cx="363220" cy="33274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3655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265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d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996941" y="2677414"/>
            <a:ext cx="1111885" cy="650240"/>
            <a:chOff x="4996941" y="2677414"/>
            <a:chExt cx="1111885" cy="650240"/>
          </a:xfrm>
        </p:grpSpPr>
        <p:sp>
          <p:nvSpPr>
            <p:cNvPr id="21" name="object 21" descr=""/>
            <p:cNvSpPr/>
            <p:nvPr/>
          </p:nvSpPr>
          <p:spPr>
            <a:xfrm>
              <a:off x="5003291" y="2683764"/>
              <a:ext cx="1099185" cy="637540"/>
            </a:xfrm>
            <a:custGeom>
              <a:avLst/>
              <a:gdLst/>
              <a:ahLst/>
              <a:cxnLst/>
              <a:rect l="l" t="t" r="r" b="b"/>
              <a:pathLst>
                <a:path w="1099185" h="637539">
                  <a:moveTo>
                    <a:pt x="1098803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1098803" y="637031"/>
                  </a:lnTo>
                  <a:lnTo>
                    <a:pt x="1098803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003291" y="2683764"/>
              <a:ext cx="1099185" cy="637540"/>
            </a:xfrm>
            <a:custGeom>
              <a:avLst/>
              <a:gdLst/>
              <a:ahLst/>
              <a:cxnLst/>
              <a:rect l="l" t="t" r="r" b="b"/>
              <a:pathLst>
                <a:path w="1099185" h="637539">
                  <a:moveTo>
                    <a:pt x="0" y="637031"/>
                  </a:moveTo>
                  <a:lnTo>
                    <a:pt x="1098803" y="637031"/>
                  </a:lnTo>
                  <a:lnTo>
                    <a:pt x="1098803" y="0"/>
                  </a:lnTo>
                  <a:lnTo>
                    <a:pt x="0" y="0"/>
                  </a:lnTo>
                  <a:lnTo>
                    <a:pt x="0" y="6370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003291" y="2988564"/>
              <a:ext cx="1099185" cy="12700"/>
            </a:xfrm>
            <a:custGeom>
              <a:avLst/>
              <a:gdLst/>
              <a:ahLst/>
              <a:cxnLst/>
              <a:rect l="l" t="t" r="r" b="b"/>
              <a:pathLst>
                <a:path w="1099185" h="12700">
                  <a:moveTo>
                    <a:pt x="0" y="12192"/>
                  </a:moveTo>
                  <a:lnTo>
                    <a:pt x="1098804" y="12192"/>
                  </a:lnTo>
                  <a:lnTo>
                    <a:pt x="1098804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358383" y="2683764"/>
              <a:ext cx="372110" cy="637540"/>
            </a:xfrm>
            <a:custGeom>
              <a:avLst/>
              <a:gdLst/>
              <a:ahLst/>
              <a:cxnLst/>
              <a:rect l="l" t="t" r="r" b="b"/>
              <a:pathLst>
                <a:path w="372110" h="637539">
                  <a:moveTo>
                    <a:pt x="0" y="0"/>
                  </a:moveTo>
                  <a:lnTo>
                    <a:pt x="0" y="637032"/>
                  </a:lnTo>
                </a:path>
                <a:path w="372110" h="637539">
                  <a:moveTo>
                    <a:pt x="371855" y="0"/>
                  </a:moveTo>
                  <a:lnTo>
                    <a:pt x="371855" y="63703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003291" y="2683764"/>
            <a:ext cx="349250" cy="30480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175">
              <a:lnSpc>
                <a:spcPts val="1700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364479" y="2683764"/>
            <a:ext cx="360045" cy="30480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45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b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736335" y="2683764"/>
            <a:ext cx="365760" cy="30480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10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c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9227566" y="4157217"/>
            <a:ext cx="829944" cy="648335"/>
            <a:chOff x="9227566" y="4157217"/>
            <a:chExt cx="829944" cy="648335"/>
          </a:xfrm>
        </p:grpSpPr>
        <p:sp>
          <p:nvSpPr>
            <p:cNvPr id="29" name="object 29" descr=""/>
            <p:cNvSpPr/>
            <p:nvPr/>
          </p:nvSpPr>
          <p:spPr>
            <a:xfrm>
              <a:off x="9233916" y="4163567"/>
              <a:ext cx="817244" cy="635635"/>
            </a:xfrm>
            <a:custGeom>
              <a:avLst/>
              <a:gdLst/>
              <a:ahLst/>
              <a:cxnLst/>
              <a:rect l="l" t="t" r="r" b="b"/>
              <a:pathLst>
                <a:path w="817245" h="635635">
                  <a:moveTo>
                    <a:pt x="816864" y="0"/>
                  </a:moveTo>
                  <a:lnTo>
                    <a:pt x="0" y="0"/>
                  </a:lnTo>
                  <a:lnTo>
                    <a:pt x="0" y="635507"/>
                  </a:lnTo>
                  <a:lnTo>
                    <a:pt x="816864" y="635507"/>
                  </a:lnTo>
                  <a:lnTo>
                    <a:pt x="81686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233916" y="4163567"/>
              <a:ext cx="817244" cy="635635"/>
            </a:xfrm>
            <a:custGeom>
              <a:avLst/>
              <a:gdLst/>
              <a:ahLst/>
              <a:cxnLst/>
              <a:rect l="l" t="t" r="r" b="b"/>
              <a:pathLst>
                <a:path w="817245" h="635635">
                  <a:moveTo>
                    <a:pt x="0" y="635507"/>
                  </a:moveTo>
                  <a:lnTo>
                    <a:pt x="816864" y="635507"/>
                  </a:lnTo>
                  <a:lnTo>
                    <a:pt x="816864" y="0"/>
                  </a:lnTo>
                  <a:lnTo>
                    <a:pt x="0" y="0"/>
                  </a:lnTo>
                  <a:lnTo>
                    <a:pt x="0" y="6355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589008" y="4163567"/>
              <a:ext cx="0" cy="635635"/>
            </a:xfrm>
            <a:custGeom>
              <a:avLst/>
              <a:gdLst/>
              <a:ahLst/>
              <a:cxnLst/>
              <a:rect l="l" t="t" r="r" b="b"/>
              <a:pathLst>
                <a:path w="0" h="635635">
                  <a:moveTo>
                    <a:pt x="0" y="0"/>
                  </a:moveTo>
                  <a:lnTo>
                    <a:pt x="0" y="63550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9233916" y="4163567"/>
            <a:ext cx="349250" cy="29591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42875">
              <a:lnSpc>
                <a:spcPts val="1900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595104" y="4163567"/>
            <a:ext cx="455930" cy="29591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5080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40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h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6075934" y="4141978"/>
            <a:ext cx="838835" cy="663575"/>
            <a:chOff x="6075934" y="4141978"/>
            <a:chExt cx="838835" cy="663575"/>
          </a:xfrm>
        </p:grpSpPr>
        <p:sp>
          <p:nvSpPr>
            <p:cNvPr id="35" name="object 35" descr=""/>
            <p:cNvSpPr/>
            <p:nvPr/>
          </p:nvSpPr>
          <p:spPr>
            <a:xfrm>
              <a:off x="6082284" y="4148328"/>
              <a:ext cx="826135" cy="637540"/>
            </a:xfrm>
            <a:custGeom>
              <a:avLst/>
              <a:gdLst/>
              <a:ahLst/>
              <a:cxnLst/>
              <a:rect l="l" t="t" r="r" b="b"/>
              <a:pathLst>
                <a:path w="826134" h="637539">
                  <a:moveTo>
                    <a:pt x="826008" y="0"/>
                  </a:moveTo>
                  <a:lnTo>
                    <a:pt x="0" y="0"/>
                  </a:lnTo>
                  <a:lnTo>
                    <a:pt x="0" y="637032"/>
                  </a:lnTo>
                  <a:lnTo>
                    <a:pt x="826008" y="637032"/>
                  </a:lnTo>
                  <a:lnTo>
                    <a:pt x="82600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082284" y="4148328"/>
              <a:ext cx="826135" cy="637540"/>
            </a:xfrm>
            <a:custGeom>
              <a:avLst/>
              <a:gdLst/>
              <a:ahLst/>
              <a:cxnLst/>
              <a:rect l="l" t="t" r="r" b="b"/>
              <a:pathLst>
                <a:path w="826134" h="637539">
                  <a:moveTo>
                    <a:pt x="0" y="637032"/>
                  </a:moveTo>
                  <a:lnTo>
                    <a:pt x="826008" y="637032"/>
                  </a:lnTo>
                  <a:lnTo>
                    <a:pt x="826008" y="0"/>
                  </a:lnTo>
                  <a:lnTo>
                    <a:pt x="0" y="0"/>
                  </a:lnTo>
                  <a:lnTo>
                    <a:pt x="0" y="63703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440424" y="4163568"/>
              <a:ext cx="0" cy="635635"/>
            </a:xfrm>
            <a:custGeom>
              <a:avLst/>
              <a:gdLst/>
              <a:ahLst/>
              <a:cxnLst/>
              <a:rect l="l" t="t" r="r" b="b"/>
              <a:pathLst>
                <a:path w="0" h="635635">
                  <a:moveTo>
                    <a:pt x="0" y="0"/>
                  </a:moveTo>
                  <a:lnTo>
                    <a:pt x="0" y="63550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6082284" y="4148328"/>
            <a:ext cx="352425" cy="31115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12700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j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446520" y="4148328"/>
            <a:ext cx="462280" cy="31115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20320" rIns="0" bIns="0" rtlCol="0" vert="horz">
            <a:spAutoFit/>
          </a:bodyPr>
          <a:lstStyle/>
          <a:p>
            <a:pPr marL="132715">
              <a:lnSpc>
                <a:spcPct val="100000"/>
              </a:lnSpc>
              <a:spcBef>
                <a:spcPts val="160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h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7647178" y="4173982"/>
            <a:ext cx="1109980" cy="647065"/>
            <a:chOff x="7647178" y="4173982"/>
            <a:chExt cx="1109980" cy="647065"/>
          </a:xfrm>
        </p:grpSpPr>
        <p:sp>
          <p:nvSpPr>
            <p:cNvPr id="41" name="object 41" descr=""/>
            <p:cNvSpPr/>
            <p:nvPr/>
          </p:nvSpPr>
          <p:spPr>
            <a:xfrm>
              <a:off x="7653528" y="4180332"/>
              <a:ext cx="1097280" cy="634365"/>
            </a:xfrm>
            <a:custGeom>
              <a:avLst/>
              <a:gdLst/>
              <a:ahLst/>
              <a:cxnLst/>
              <a:rect l="l" t="t" r="r" b="b"/>
              <a:pathLst>
                <a:path w="1097279" h="634364">
                  <a:moveTo>
                    <a:pt x="1097279" y="0"/>
                  </a:moveTo>
                  <a:lnTo>
                    <a:pt x="0" y="0"/>
                  </a:lnTo>
                  <a:lnTo>
                    <a:pt x="0" y="633983"/>
                  </a:lnTo>
                  <a:lnTo>
                    <a:pt x="1097279" y="633983"/>
                  </a:lnTo>
                  <a:lnTo>
                    <a:pt x="1097279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653528" y="4180332"/>
              <a:ext cx="1097280" cy="634365"/>
            </a:xfrm>
            <a:custGeom>
              <a:avLst/>
              <a:gdLst/>
              <a:ahLst/>
              <a:cxnLst/>
              <a:rect l="l" t="t" r="r" b="b"/>
              <a:pathLst>
                <a:path w="1097279" h="634364">
                  <a:moveTo>
                    <a:pt x="0" y="633983"/>
                  </a:moveTo>
                  <a:lnTo>
                    <a:pt x="1097279" y="633983"/>
                  </a:lnTo>
                  <a:lnTo>
                    <a:pt x="1097279" y="0"/>
                  </a:lnTo>
                  <a:lnTo>
                    <a:pt x="0" y="0"/>
                  </a:lnTo>
                  <a:lnTo>
                    <a:pt x="0" y="63398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653528" y="4482084"/>
              <a:ext cx="1097280" cy="12700"/>
            </a:xfrm>
            <a:custGeom>
              <a:avLst/>
              <a:gdLst/>
              <a:ahLst/>
              <a:cxnLst/>
              <a:rect l="l" t="t" r="r" b="b"/>
              <a:pathLst>
                <a:path w="1097279" h="12700">
                  <a:moveTo>
                    <a:pt x="0" y="12191"/>
                  </a:moveTo>
                  <a:lnTo>
                    <a:pt x="1097279" y="12191"/>
                  </a:lnTo>
                  <a:lnTo>
                    <a:pt x="1097279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008620" y="4180332"/>
              <a:ext cx="0" cy="634365"/>
            </a:xfrm>
            <a:custGeom>
              <a:avLst/>
              <a:gdLst/>
              <a:ahLst/>
              <a:cxnLst/>
              <a:rect l="l" t="t" r="r" b="b"/>
              <a:pathLst>
                <a:path w="0" h="634364">
                  <a:moveTo>
                    <a:pt x="0" y="0"/>
                  </a:moveTo>
                  <a:lnTo>
                    <a:pt x="0" y="63398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7653528" y="4180332"/>
            <a:ext cx="349250" cy="30226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1115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245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j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014716" y="4180332"/>
            <a:ext cx="356870" cy="30226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1115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245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m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383523" y="4180332"/>
            <a:ext cx="367665" cy="30226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1115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245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8371078" y="2695701"/>
            <a:ext cx="3277235" cy="2125345"/>
            <a:chOff x="8371078" y="2695701"/>
            <a:chExt cx="3277235" cy="2125345"/>
          </a:xfrm>
        </p:grpSpPr>
        <p:sp>
          <p:nvSpPr>
            <p:cNvPr id="49" name="object 49" descr=""/>
            <p:cNvSpPr/>
            <p:nvPr/>
          </p:nvSpPr>
          <p:spPr>
            <a:xfrm>
              <a:off x="10913364" y="2702051"/>
              <a:ext cx="728980" cy="635635"/>
            </a:xfrm>
            <a:custGeom>
              <a:avLst/>
              <a:gdLst/>
              <a:ahLst/>
              <a:cxnLst/>
              <a:rect l="l" t="t" r="r" b="b"/>
              <a:pathLst>
                <a:path w="728979" h="635635">
                  <a:moveTo>
                    <a:pt x="728472" y="0"/>
                  </a:moveTo>
                  <a:lnTo>
                    <a:pt x="0" y="0"/>
                  </a:lnTo>
                  <a:lnTo>
                    <a:pt x="0" y="635508"/>
                  </a:lnTo>
                  <a:lnTo>
                    <a:pt x="728472" y="635508"/>
                  </a:lnTo>
                  <a:lnTo>
                    <a:pt x="728472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0913364" y="2702051"/>
              <a:ext cx="728980" cy="635635"/>
            </a:xfrm>
            <a:custGeom>
              <a:avLst/>
              <a:gdLst/>
              <a:ahLst/>
              <a:cxnLst/>
              <a:rect l="l" t="t" r="r" b="b"/>
              <a:pathLst>
                <a:path w="728979" h="635635">
                  <a:moveTo>
                    <a:pt x="0" y="635508"/>
                  </a:moveTo>
                  <a:lnTo>
                    <a:pt x="728472" y="635508"/>
                  </a:lnTo>
                  <a:lnTo>
                    <a:pt x="728472" y="0"/>
                  </a:lnTo>
                  <a:lnTo>
                    <a:pt x="0" y="0"/>
                  </a:lnTo>
                  <a:lnTo>
                    <a:pt x="0" y="6355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377428" y="2702051"/>
              <a:ext cx="3264535" cy="2112645"/>
            </a:xfrm>
            <a:custGeom>
              <a:avLst/>
              <a:gdLst/>
              <a:ahLst/>
              <a:cxnLst/>
              <a:rect l="l" t="t" r="r" b="b"/>
              <a:pathLst>
                <a:path w="3264534" h="2112645">
                  <a:moveTo>
                    <a:pt x="2891028" y="0"/>
                  </a:moveTo>
                  <a:lnTo>
                    <a:pt x="2891028" y="635508"/>
                  </a:lnTo>
                </a:path>
                <a:path w="3264534" h="2112645">
                  <a:moveTo>
                    <a:pt x="3264407" y="0"/>
                  </a:moveTo>
                  <a:lnTo>
                    <a:pt x="3264407" y="635508"/>
                  </a:lnTo>
                </a:path>
                <a:path w="3264534" h="2112645">
                  <a:moveTo>
                    <a:pt x="0" y="1478280"/>
                  </a:moveTo>
                  <a:lnTo>
                    <a:pt x="0" y="211226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10913364" y="2702051"/>
            <a:ext cx="349250" cy="30353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05410">
              <a:lnSpc>
                <a:spcPts val="1675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g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1274552" y="2702051"/>
            <a:ext cx="361315" cy="30353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86360">
              <a:lnSpc>
                <a:spcPts val="1725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4205985" y="3005073"/>
            <a:ext cx="7442200" cy="1782445"/>
            <a:chOff x="4205985" y="3005073"/>
            <a:chExt cx="7442200" cy="1782445"/>
          </a:xfrm>
        </p:grpSpPr>
        <p:sp>
          <p:nvSpPr>
            <p:cNvPr id="55" name="object 55" descr=""/>
            <p:cNvSpPr/>
            <p:nvPr/>
          </p:nvSpPr>
          <p:spPr>
            <a:xfrm>
              <a:off x="10913364" y="3011423"/>
              <a:ext cx="728980" cy="0"/>
            </a:xfrm>
            <a:custGeom>
              <a:avLst/>
              <a:gdLst/>
              <a:ahLst/>
              <a:cxnLst/>
              <a:rect l="l" t="t" r="r" b="b"/>
              <a:pathLst>
                <a:path w="728979" h="0">
                  <a:moveTo>
                    <a:pt x="0" y="0"/>
                  </a:moveTo>
                  <a:lnTo>
                    <a:pt x="728471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212335" y="4145279"/>
              <a:ext cx="728980" cy="635635"/>
            </a:xfrm>
            <a:custGeom>
              <a:avLst/>
              <a:gdLst/>
              <a:ahLst/>
              <a:cxnLst/>
              <a:rect l="l" t="t" r="r" b="b"/>
              <a:pathLst>
                <a:path w="728979" h="635635">
                  <a:moveTo>
                    <a:pt x="728472" y="0"/>
                  </a:moveTo>
                  <a:lnTo>
                    <a:pt x="0" y="0"/>
                  </a:lnTo>
                  <a:lnTo>
                    <a:pt x="0" y="635508"/>
                  </a:lnTo>
                  <a:lnTo>
                    <a:pt x="728472" y="635508"/>
                  </a:lnTo>
                  <a:lnTo>
                    <a:pt x="728472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212335" y="4145279"/>
              <a:ext cx="728980" cy="635635"/>
            </a:xfrm>
            <a:custGeom>
              <a:avLst/>
              <a:gdLst/>
              <a:ahLst/>
              <a:cxnLst/>
              <a:rect l="l" t="t" r="r" b="b"/>
              <a:pathLst>
                <a:path w="728979" h="635635">
                  <a:moveTo>
                    <a:pt x="0" y="635508"/>
                  </a:moveTo>
                  <a:lnTo>
                    <a:pt x="728472" y="635508"/>
                  </a:lnTo>
                  <a:lnTo>
                    <a:pt x="728472" y="0"/>
                  </a:lnTo>
                  <a:lnTo>
                    <a:pt x="0" y="0"/>
                  </a:lnTo>
                  <a:lnTo>
                    <a:pt x="0" y="6355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567427" y="4145279"/>
              <a:ext cx="373380" cy="635635"/>
            </a:xfrm>
            <a:custGeom>
              <a:avLst/>
              <a:gdLst/>
              <a:ahLst/>
              <a:cxnLst/>
              <a:rect l="l" t="t" r="r" b="b"/>
              <a:pathLst>
                <a:path w="373379" h="635635">
                  <a:moveTo>
                    <a:pt x="0" y="0"/>
                  </a:moveTo>
                  <a:lnTo>
                    <a:pt x="0" y="635508"/>
                  </a:lnTo>
                </a:path>
                <a:path w="373379" h="635635">
                  <a:moveTo>
                    <a:pt x="373380" y="0"/>
                  </a:moveTo>
                  <a:lnTo>
                    <a:pt x="373380" y="63550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4212335" y="4145279"/>
            <a:ext cx="349250" cy="32766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05410">
              <a:lnSpc>
                <a:spcPts val="1810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4573523" y="4145279"/>
            <a:ext cx="361315" cy="32766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85725">
              <a:lnSpc>
                <a:spcPts val="1745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c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4222750" y="1732914"/>
            <a:ext cx="7474584" cy="3845560"/>
            <a:chOff x="4222750" y="1732914"/>
            <a:chExt cx="7474584" cy="3845560"/>
          </a:xfrm>
        </p:grpSpPr>
        <p:sp>
          <p:nvSpPr>
            <p:cNvPr id="62" name="object 62" descr=""/>
            <p:cNvSpPr/>
            <p:nvPr/>
          </p:nvSpPr>
          <p:spPr>
            <a:xfrm>
              <a:off x="4567428" y="1732914"/>
              <a:ext cx="6701155" cy="2447925"/>
            </a:xfrm>
            <a:custGeom>
              <a:avLst/>
              <a:gdLst/>
              <a:ahLst/>
              <a:cxnLst/>
              <a:rect l="l" t="t" r="r" b="b"/>
              <a:pathLst>
                <a:path w="6701155" h="2447925">
                  <a:moveTo>
                    <a:pt x="617982" y="1454150"/>
                  </a:moveTo>
                  <a:lnTo>
                    <a:pt x="607314" y="1447292"/>
                  </a:lnTo>
                  <a:lnTo>
                    <a:pt x="35547" y="2344597"/>
                  </a:lnTo>
                  <a:lnTo>
                    <a:pt x="19558" y="2334387"/>
                  </a:lnTo>
                  <a:lnTo>
                    <a:pt x="0" y="2412365"/>
                  </a:lnTo>
                  <a:lnTo>
                    <a:pt x="61722" y="2362200"/>
                  </a:lnTo>
                  <a:lnTo>
                    <a:pt x="62357" y="2361692"/>
                  </a:lnTo>
                  <a:lnTo>
                    <a:pt x="46329" y="2351481"/>
                  </a:lnTo>
                  <a:lnTo>
                    <a:pt x="617982" y="1454150"/>
                  </a:lnTo>
                  <a:close/>
                </a:path>
                <a:path w="6701155" h="2447925">
                  <a:moveTo>
                    <a:pt x="3248533" y="11811"/>
                  </a:moveTo>
                  <a:lnTo>
                    <a:pt x="3243707" y="127"/>
                  </a:lnTo>
                  <a:lnTo>
                    <a:pt x="1022019" y="915911"/>
                  </a:lnTo>
                  <a:lnTo>
                    <a:pt x="1014730" y="898271"/>
                  </a:lnTo>
                  <a:lnTo>
                    <a:pt x="954024" y="950849"/>
                  </a:lnTo>
                  <a:lnTo>
                    <a:pt x="1034161" y="945261"/>
                  </a:lnTo>
                  <a:lnTo>
                    <a:pt x="1028903" y="932561"/>
                  </a:lnTo>
                  <a:lnTo>
                    <a:pt x="1026896" y="927709"/>
                  </a:lnTo>
                  <a:lnTo>
                    <a:pt x="3248533" y="11811"/>
                  </a:lnTo>
                  <a:close/>
                </a:path>
                <a:path w="6701155" h="2447925">
                  <a:moveTo>
                    <a:pt x="3250184" y="1455674"/>
                  </a:moveTo>
                  <a:lnTo>
                    <a:pt x="3242056" y="1445768"/>
                  </a:lnTo>
                  <a:lnTo>
                    <a:pt x="2106180" y="2377414"/>
                  </a:lnTo>
                  <a:lnTo>
                    <a:pt x="2086102" y="2352929"/>
                  </a:lnTo>
                  <a:lnTo>
                    <a:pt x="2051291" y="2430653"/>
                  </a:lnTo>
                  <a:lnTo>
                    <a:pt x="2134362" y="2411730"/>
                  </a:lnTo>
                  <a:lnTo>
                    <a:pt x="2120912" y="2395347"/>
                  </a:lnTo>
                  <a:lnTo>
                    <a:pt x="2114258" y="2387257"/>
                  </a:lnTo>
                  <a:lnTo>
                    <a:pt x="3250184" y="1455674"/>
                  </a:lnTo>
                  <a:close/>
                </a:path>
                <a:path w="6701155" h="2447925">
                  <a:moveTo>
                    <a:pt x="3673856" y="2371217"/>
                  </a:moveTo>
                  <a:lnTo>
                    <a:pt x="3654806" y="2371217"/>
                  </a:lnTo>
                  <a:lnTo>
                    <a:pt x="3654806" y="1450721"/>
                  </a:lnTo>
                  <a:lnTo>
                    <a:pt x="3642106" y="1450721"/>
                  </a:lnTo>
                  <a:lnTo>
                    <a:pt x="3642106" y="2371217"/>
                  </a:lnTo>
                  <a:lnTo>
                    <a:pt x="3623056" y="2371217"/>
                  </a:lnTo>
                  <a:lnTo>
                    <a:pt x="3648456" y="2447417"/>
                  </a:lnTo>
                  <a:lnTo>
                    <a:pt x="3669614" y="2383917"/>
                  </a:lnTo>
                  <a:lnTo>
                    <a:pt x="3673856" y="2371217"/>
                  </a:lnTo>
                  <a:close/>
                </a:path>
                <a:path w="6701155" h="2447925">
                  <a:moveTo>
                    <a:pt x="3673856" y="892937"/>
                  </a:moveTo>
                  <a:lnTo>
                    <a:pt x="3654806" y="892937"/>
                  </a:lnTo>
                  <a:lnTo>
                    <a:pt x="3654806" y="5969"/>
                  </a:lnTo>
                  <a:lnTo>
                    <a:pt x="3642106" y="5969"/>
                  </a:lnTo>
                  <a:lnTo>
                    <a:pt x="3642106" y="892937"/>
                  </a:lnTo>
                  <a:lnTo>
                    <a:pt x="3623056" y="892937"/>
                  </a:lnTo>
                  <a:lnTo>
                    <a:pt x="3648456" y="969137"/>
                  </a:lnTo>
                  <a:lnTo>
                    <a:pt x="3669614" y="905637"/>
                  </a:lnTo>
                  <a:lnTo>
                    <a:pt x="3673856" y="892937"/>
                  </a:lnTo>
                  <a:close/>
                </a:path>
                <a:path w="6701155" h="2447925">
                  <a:moveTo>
                    <a:pt x="5199888" y="2430653"/>
                  </a:moveTo>
                  <a:lnTo>
                    <a:pt x="5177802" y="2394585"/>
                  </a:lnTo>
                  <a:lnTo>
                    <a:pt x="5157978" y="2362200"/>
                  </a:lnTo>
                  <a:lnTo>
                    <a:pt x="5145710" y="2376754"/>
                  </a:lnTo>
                  <a:lnTo>
                    <a:pt x="4039616" y="1445895"/>
                  </a:lnTo>
                  <a:lnTo>
                    <a:pt x="4031488" y="1455547"/>
                  </a:lnTo>
                  <a:lnTo>
                    <a:pt x="5137518" y="2386469"/>
                  </a:lnTo>
                  <a:lnTo>
                    <a:pt x="5125212" y="2401062"/>
                  </a:lnTo>
                  <a:lnTo>
                    <a:pt x="5199888" y="2430653"/>
                  </a:lnTo>
                  <a:close/>
                </a:path>
                <a:path w="6701155" h="2447925">
                  <a:moveTo>
                    <a:pt x="6701028" y="950849"/>
                  </a:moveTo>
                  <a:lnTo>
                    <a:pt x="6681470" y="935609"/>
                  </a:lnTo>
                  <a:lnTo>
                    <a:pt x="6637655" y="901446"/>
                  </a:lnTo>
                  <a:lnTo>
                    <a:pt x="6631305" y="919441"/>
                  </a:lnTo>
                  <a:lnTo>
                    <a:pt x="4037711" y="0"/>
                  </a:lnTo>
                  <a:lnTo>
                    <a:pt x="4033393" y="11938"/>
                  </a:lnTo>
                  <a:lnTo>
                    <a:pt x="6627088" y="931379"/>
                  </a:lnTo>
                  <a:lnTo>
                    <a:pt x="6620764" y="949325"/>
                  </a:lnTo>
                  <a:lnTo>
                    <a:pt x="6701028" y="950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5087111" y="4317491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79" h="274320">
                  <a:moveTo>
                    <a:pt x="135636" y="0"/>
                  </a:moveTo>
                  <a:lnTo>
                    <a:pt x="92756" y="6998"/>
                  </a:lnTo>
                  <a:lnTo>
                    <a:pt x="55522" y="26481"/>
                  </a:lnTo>
                  <a:lnTo>
                    <a:pt x="26164" y="56180"/>
                  </a:lnTo>
                  <a:lnTo>
                    <a:pt x="6912" y="93829"/>
                  </a:lnTo>
                  <a:lnTo>
                    <a:pt x="0" y="137159"/>
                  </a:lnTo>
                  <a:lnTo>
                    <a:pt x="6912" y="180490"/>
                  </a:lnTo>
                  <a:lnTo>
                    <a:pt x="26164" y="218139"/>
                  </a:lnTo>
                  <a:lnTo>
                    <a:pt x="55522" y="247838"/>
                  </a:lnTo>
                  <a:lnTo>
                    <a:pt x="92756" y="267321"/>
                  </a:lnTo>
                  <a:lnTo>
                    <a:pt x="135636" y="274319"/>
                  </a:lnTo>
                  <a:lnTo>
                    <a:pt x="178515" y="267321"/>
                  </a:lnTo>
                  <a:lnTo>
                    <a:pt x="215749" y="247838"/>
                  </a:lnTo>
                  <a:lnTo>
                    <a:pt x="245107" y="218139"/>
                  </a:lnTo>
                  <a:lnTo>
                    <a:pt x="264359" y="180490"/>
                  </a:lnTo>
                  <a:lnTo>
                    <a:pt x="271272" y="137159"/>
                  </a:lnTo>
                  <a:lnTo>
                    <a:pt x="264359" y="93829"/>
                  </a:lnTo>
                  <a:lnTo>
                    <a:pt x="245107" y="56180"/>
                  </a:lnTo>
                  <a:lnTo>
                    <a:pt x="215749" y="26481"/>
                  </a:lnTo>
                  <a:lnTo>
                    <a:pt x="178515" y="6998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5087111" y="4317491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79" h="274320">
                  <a:moveTo>
                    <a:pt x="0" y="137159"/>
                  </a:moveTo>
                  <a:lnTo>
                    <a:pt x="6912" y="93829"/>
                  </a:lnTo>
                  <a:lnTo>
                    <a:pt x="26164" y="56180"/>
                  </a:lnTo>
                  <a:lnTo>
                    <a:pt x="55522" y="26481"/>
                  </a:lnTo>
                  <a:lnTo>
                    <a:pt x="92756" y="6998"/>
                  </a:lnTo>
                  <a:lnTo>
                    <a:pt x="135636" y="0"/>
                  </a:lnTo>
                  <a:lnTo>
                    <a:pt x="178515" y="6998"/>
                  </a:lnTo>
                  <a:lnTo>
                    <a:pt x="215749" y="26481"/>
                  </a:lnTo>
                  <a:lnTo>
                    <a:pt x="245107" y="56180"/>
                  </a:lnTo>
                  <a:lnTo>
                    <a:pt x="264359" y="93829"/>
                  </a:lnTo>
                  <a:lnTo>
                    <a:pt x="271272" y="137159"/>
                  </a:lnTo>
                  <a:lnTo>
                    <a:pt x="264359" y="180490"/>
                  </a:lnTo>
                  <a:lnTo>
                    <a:pt x="245107" y="218139"/>
                  </a:lnTo>
                  <a:lnTo>
                    <a:pt x="215749" y="247838"/>
                  </a:lnTo>
                  <a:lnTo>
                    <a:pt x="178515" y="267321"/>
                  </a:lnTo>
                  <a:lnTo>
                    <a:pt x="135636" y="274319"/>
                  </a:lnTo>
                  <a:lnTo>
                    <a:pt x="92756" y="267321"/>
                  </a:lnTo>
                  <a:lnTo>
                    <a:pt x="55522" y="247838"/>
                  </a:lnTo>
                  <a:lnTo>
                    <a:pt x="26164" y="218139"/>
                  </a:lnTo>
                  <a:lnTo>
                    <a:pt x="6912" y="18049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5521452" y="431749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93829" y="6998"/>
                  </a:lnTo>
                  <a:lnTo>
                    <a:pt x="56180" y="26481"/>
                  </a:lnTo>
                  <a:lnTo>
                    <a:pt x="26481" y="56180"/>
                  </a:lnTo>
                  <a:lnTo>
                    <a:pt x="6998" y="93829"/>
                  </a:lnTo>
                  <a:lnTo>
                    <a:pt x="0" y="137159"/>
                  </a:lnTo>
                  <a:lnTo>
                    <a:pt x="6998" y="180490"/>
                  </a:lnTo>
                  <a:lnTo>
                    <a:pt x="26481" y="218139"/>
                  </a:lnTo>
                  <a:lnTo>
                    <a:pt x="56180" y="247838"/>
                  </a:lnTo>
                  <a:lnTo>
                    <a:pt x="93829" y="267321"/>
                  </a:lnTo>
                  <a:lnTo>
                    <a:pt x="137160" y="274319"/>
                  </a:lnTo>
                  <a:lnTo>
                    <a:pt x="180490" y="267321"/>
                  </a:lnTo>
                  <a:lnTo>
                    <a:pt x="218139" y="247838"/>
                  </a:lnTo>
                  <a:lnTo>
                    <a:pt x="247838" y="218139"/>
                  </a:lnTo>
                  <a:lnTo>
                    <a:pt x="267321" y="180490"/>
                  </a:lnTo>
                  <a:lnTo>
                    <a:pt x="274320" y="137159"/>
                  </a:lnTo>
                  <a:lnTo>
                    <a:pt x="267321" y="93829"/>
                  </a:lnTo>
                  <a:lnTo>
                    <a:pt x="247838" y="56180"/>
                  </a:lnTo>
                  <a:lnTo>
                    <a:pt x="218139" y="26481"/>
                  </a:lnTo>
                  <a:lnTo>
                    <a:pt x="180490" y="6998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5521452" y="431749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59"/>
                  </a:moveTo>
                  <a:lnTo>
                    <a:pt x="6998" y="93829"/>
                  </a:lnTo>
                  <a:lnTo>
                    <a:pt x="26481" y="56180"/>
                  </a:lnTo>
                  <a:lnTo>
                    <a:pt x="56180" y="26481"/>
                  </a:lnTo>
                  <a:lnTo>
                    <a:pt x="93829" y="6998"/>
                  </a:lnTo>
                  <a:lnTo>
                    <a:pt x="137160" y="0"/>
                  </a:lnTo>
                  <a:lnTo>
                    <a:pt x="180490" y="6998"/>
                  </a:lnTo>
                  <a:lnTo>
                    <a:pt x="218139" y="26481"/>
                  </a:lnTo>
                  <a:lnTo>
                    <a:pt x="247838" y="56180"/>
                  </a:lnTo>
                  <a:lnTo>
                    <a:pt x="267321" y="93829"/>
                  </a:lnTo>
                  <a:lnTo>
                    <a:pt x="274320" y="137159"/>
                  </a:lnTo>
                  <a:lnTo>
                    <a:pt x="267321" y="180490"/>
                  </a:lnTo>
                  <a:lnTo>
                    <a:pt x="247838" y="218139"/>
                  </a:lnTo>
                  <a:lnTo>
                    <a:pt x="218139" y="247838"/>
                  </a:lnTo>
                  <a:lnTo>
                    <a:pt x="180490" y="267321"/>
                  </a:lnTo>
                  <a:lnTo>
                    <a:pt x="137160" y="274319"/>
                  </a:lnTo>
                  <a:lnTo>
                    <a:pt x="93829" y="267321"/>
                  </a:lnTo>
                  <a:lnTo>
                    <a:pt x="56180" y="247838"/>
                  </a:lnTo>
                  <a:lnTo>
                    <a:pt x="26481" y="218139"/>
                  </a:lnTo>
                  <a:lnTo>
                    <a:pt x="6998" y="180490"/>
                  </a:lnTo>
                  <a:lnTo>
                    <a:pt x="0" y="13715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0930128" y="431749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93829" y="6998"/>
                  </a:lnTo>
                  <a:lnTo>
                    <a:pt x="56180" y="26481"/>
                  </a:lnTo>
                  <a:lnTo>
                    <a:pt x="26481" y="56180"/>
                  </a:lnTo>
                  <a:lnTo>
                    <a:pt x="6998" y="93829"/>
                  </a:lnTo>
                  <a:lnTo>
                    <a:pt x="0" y="137159"/>
                  </a:lnTo>
                  <a:lnTo>
                    <a:pt x="6998" y="180490"/>
                  </a:lnTo>
                  <a:lnTo>
                    <a:pt x="26481" y="218139"/>
                  </a:lnTo>
                  <a:lnTo>
                    <a:pt x="56180" y="247838"/>
                  </a:lnTo>
                  <a:lnTo>
                    <a:pt x="93829" y="267321"/>
                  </a:lnTo>
                  <a:lnTo>
                    <a:pt x="137160" y="274319"/>
                  </a:lnTo>
                  <a:lnTo>
                    <a:pt x="180490" y="267321"/>
                  </a:lnTo>
                  <a:lnTo>
                    <a:pt x="218139" y="247838"/>
                  </a:lnTo>
                  <a:lnTo>
                    <a:pt x="247838" y="218139"/>
                  </a:lnTo>
                  <a:lnTo>
                    <a:pt x="267321" y="180490"/>
                  </a:lnTo>
                  <a:lnTo>
                    <a:pt x="274320" y="137159"/>
                  </a:lnTo>
                  <a:lnTo>
                    <a:pt x="267321" y="93829"/>
                  </a:lnTo>
                  <a:lnTo>
                    <a:pt x="247838" y="56180"/>
                  </a:lnTo>
                  <a:lnTo>
                    <a:pt x="218139" y="26481"/>
                  </a:lnTo>
                  <a:lnTo>
                    <a:pt x="180490" y="6998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0930128" y="431749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59"/>
                  </a:moveTo>
                  <a:lnTo>
                    <a:pt x="6998" y="93829"/>
                  </a:lnTo>
                  <a:lnTo>
                    <a:pt x="26481" y="56180"/>
                  </a:lnTo>
                  <a:lnTo>
                    <a:pt x="56180" y="26481"/>
                  </a:lnTo>
                  <a:lnTo>
                    <a:pt x="93829" y="6998"/>
                  </a:lnTo>
                  <a:lnTo>
                    <a:pt x="137160" y="0"/>
                  </a:lnTo>
                  <a:lnTo>
                    <a:pt x="180490" y="6998"/>
                  </a:lnTo>
                  <a:lnTo>
                    <a:pt x="218139" y="26481"/>
                  </a:lnTo>
                  <a:lnTo>
                    <a:pt x="247838" y="56180"/>
                  </a:lnTo>
                  <a:lnTo>
                    <a:pt x="267321" y="93829"/>
                  </a:lnTo>
                  <a:lnTo>
                    <a:pt x="274320" y="137159"/>
                  </a:lnTo>
                  <a:lnTo>
                    <a:pt x="267321" y="180490"/>
                  </a:lnTo>
                  <a:lnTo>
                    <a:pt x="247838" y="218139"/>
                  </a:lnTo>
                  <a:lnTo>
                    <a:pt x="218139" y="247838"/>
                  </a:lnTo>
                  <a:lnTo>
                    <a:pt x="180490" y="267321"/>
                  </a:lnTo>
                  <a:lnTo>
                    <a:pt x="137160" y="274319"/>
                  </a:lnTo>
                  <a:lnTo>
                    <a:pt x="93829" y="267321"/>
                  </a:lnTo>
                  <a:lnTo>
                    <a:pt x="56180" y="247838"/>
                  </a:lnTo>
                  <a:lnTo>
                    <a:pt x="26481" y="218139"/>
                  </a:lnTo>
                  <a:lnTo>
                    <a:pt x="6998" y="180490"/>
                  </a:lnTo>
                  <a:lnTo>
                    <a:pt x="0" y="13715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1413235" y="4317491"/>
              <a:ext cx="277495" cy="274320"/>
            </a:xfrm>
            <a:custGeom>
              <a:avLst/>
              <a:gdLst/>
              <a:ahLst/>
              <a:cxnLst/>
              <a:rect l="l" t="t" r="r" b="b"/>
              <a:pathLst>
                <a:path w="277495" h="274320">
                  <a:moveTo>
                    <a:pt x="138684" y="0"/>
                  </a:moveTo>
                  <a:lnTo>
                    <a:pt x="94853" y="6998"/>
                  </a:lnTo>
                  <a:lnTo>
                    <a:pt x="56784" y="26481"/>
                  </a:lnTo>
                  <a:lnTo>
                    <a:pt x="26761" y="56180"/>
                  </a:lnTo>
                  <a:lnTo>
                    <a:pt x="7071" y="93829"/>
                  </a:lnTo>
                  <a:lnTo>
                    <a:pt x="0" y="137159"/>
                  </a:lnTo>
                  <a:lnTo>
                    <a:pt x="7071" y="180490"/>
                  </a:lnTo>
                  <a:lnTo>
                    <a:pt x="26761" y="218139"/>
                  </a:lnTo>
                  <a:lnTo>
                    <a:pt x="56784" y="247838"/>
                  </a:lnTo>
                  <a:lnTo>
                    <a:pt x="94853" y="267321"/>
                  </a:lnTo>
                  <a:lnTo>
                    <a:pt x="138684" y="274319"/>
                  </a:lnTo>
                  <a:lnTo>
                    <a:pt x="182514" y="267321"/>
                  </a:lnTo>
                  <a:lnTo>
                    <a:pt x="220583" y="247838"/>
                  </a:lnTo>
                  <a:lnTo>
                    <a:pt x="250606" y="218139"/>
                  </a:lnTo>
                  <a:lnTo>
                    <a:pt x="270296" y="180490"/>
                  </a:lnTo>
                  <a:lnTo>
                    <a:pt x="277368" y="137159"/>
                  </a:lnTo>
                  <a:lnTo>
                    <a:pt x="270296" y="93829"/>
                  </a:lnTo>
                  <a:lnTo>
                    <a:pt x="250606" y="56180"/>
                  </a:lnTo>
                  <a:lnTo>
                    <a:pt x="220583" y="26481"/>
                  </a:lnTo>
                  <a:lnTo>
                    <a:pt x="182514" y="6998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1413235" y="4317491"/>
              <a:ext cx="277495" cy="274320"/>
            </a:xfrm>
            <a:custGeom>
              <a:avLst/>
              <a:gdLst/>
              <a:ahLst/>
              <a:cxnLst/>
              <a:rect l="l" t="t" r="r" b="b"/>
              <a:pathLst>
                <a:path w="277495" h="274320">
                  <a:moveTo>
                    <a:pt x="0" y="137159"/>
                  </a:moveTo>
                  <a:lnTo>
                    <a:pt x="7071" y="93829"/>
                  </a:lnTo>
                  <a:lnTo>
                    <a:pt x="26761" y="56180"/>
                  </a:lnTo>
                  <a:lnTo>
                    <a:pt x="56784" y="26481"/>
                  </a:lnTo>
                  <a:lnTo>
                    <a:pt x="94853" y="6998"/>
                  </a:lnTo>
                  <a:lnTo>
                    <a:pt x="138684" y="0"/>
                  </a:lnTo>
                  <a:lnTo>
                    <a:pt x="182514" y="6998"/>
                  </a:lnTo>
                  <a:lnTo>
                    <a:pt x="220583" y="26481"/>
                  </a:lnTo>
                  <a:lnTo>
                    <a:pt x="250606" y="56180"/>
                  </a:lnTo>
                  <a:lnTo>
                    <a:pt x="270296" y="93829"/>
                  </a:lnTo>
                  <a:lnTo>
                    <a:pt x="277368" y="137159"/>
                  </a:lnTo>
                  <a:lnTo>
                    <a:pt x="270296" y="180490"/>
                  </a:lnTo>
                  <a:lnTo>
                    <a:pt x="250606" y="218139"/>
                  </a:lnTo>
                  <a:lnTo>
                    <a:pt x="220583" y="247838"/>
                  </a:lnTo>
                  <a:lnTo>
                    <a:pt x="182514" y="267321"/>
                  </a:lnTo>
                  <a:lnTo>
                    <a:pt x="138684" y="274319"/>
                  </a:lnTo>
                  <a:lnTo>
                    <a:pt x="94853" y="267321"/>
                  </a:lnTo>
                  <a:lnTo>
                    <a:pt x="56784" y="247838"/>
                  </a:lnTo>
                  <a:lnTo>
                    <a:pt x="26761" y="218139"/>
                  </a:lnTo>
                  <a:lnTo>
                    <a:pt x="7071" y="18049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268849" y="3182238"/>
              <a:ext cx="678180" cy="1135380"/>
            </a:xfrm>
            <a:custGeom>
              <a:avLst/>
              <a:gdLst/>
              <a:ahLst/>
              <a:cxnLst/>
              <a:rect l="l" t="t" r="r" b="b"/>
              <a:pathLst>
                <a:path w="678179" h="1135379">
                  <a:moveTo>
                    <a:pt x="258826" y="2794"/>
                  </a:moveTo>
                  <a:lnTo>
                    <a:pt x="246380" y="0"/>
                  </a:lnTo>
                  <a:lnTo>
                    <a:pt x="18567" y="1059370"/>
                  </a:lnTo>
                  <a:lnTo>
                    <a:pt x="0" y="1055370"/>
                  </a:lnTo>
                  <a:lnTo>
                    <a:pt x="8763" y="1135253"/>
                  </a:lnTo>
                  <a:lnTo>
                    <a:pt x="44627" y="1074547"/>
                  </a:lnTo>
                  <a:lnTo>
                    <a:pt x="49657" y="1066038"/>
                  </a:lnTo>
                  <a:lnTo>
                    <a:pt x="31000" y="1062037"/>
                  </a:lnTo>
                  <a:lnTo>
                    <a:pt x="258826" y="2794"/>
                  </a:lnTo>
                  <a:close/>
                </a:path>
                <a:path w="678179" h="1135379">
                  <a:moveTo>
                    <a:pt x="677926" y="2540"/>
                  </a:moveTo>
                  <a:lnTo>
                    <a:pt x="665480" y="254"/>
                  </a:lnTo>
                  <a:lnTo>
                    <a:pt x="469023" y="1059230"/>
                  </a:lnTo>
                  <a:lnTo>
                    <a:pt x="450342" y="1055751"/>
                  </a:lnTo>
                  <a:lnTo>
                    <a:pt x="461391" y="1135253"/>
                  </a:lnTo>
                  <a:lnTo>
                    <a:pt x="495325" y="1073912"/>
                  </a:lnTo>
                  <a:lnTo>
                    <a:pt x="500253" y="1065022"/>
                  </a:lnTo>
                  <a:lnTo>
                    <a:pt x="481457" y="1061542"/>
                  </a:lnTo>
                  <a:lnTo>
                    <a:pt x="677926" y="2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229100" y="5295899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137160" y="0"/>
                  </a:moveTo>
                  <a:lnTo>
                    <a:pt x="93829" y="7028"/>
                  </a:lnTo>
                  <a:lnTo>
                    <a:pt x="56180" y="26602"/>
                  </a:lnTo>
                  <a:lnTo>
                    <a:pt x="26481" y="56455"/>
                  </a:lnTo>
                  <a:lnTo>
                    <a:pt x="6998" y="94317"/>
                  </a:lnTo>
                  <a:lnTo>
                    <a:pt x="0" y="137922"/>
                  </a:lnTo>
                  <a:lnTo>
                    <a:pt x="6998" y="181526"/>
                  </a:lnTo>
                  <a:lnTo>
                    <a:pt x="26481" y="219388"/>
                  </a:lnTo>
                  <a:lnTo>
                    <a:pt x="56180" y="249241"/>
                  </a:lnTo>
                  <a:lnTo>
                    <a:pt x="93829" y="268815"/>
                  </a:lnTo>
                  <a:lnTo>
                    <a:pt x="137160" y="275844"/>
                  </a:lnTo>
                  <a:lnTo>
                    <a:pt x="180490" y="268815"/>
                  </a:lnTo>
                  <a:lnTo>
                    <a:pt x="218139" y="249241"/>
                  </a:lnTo>
                  <a:lnTo>
                    <a:pt x="247838" y="219388"/>
                  </a:lnTo>
                  <a:lnTo>
                    <a:pt x="267321" y="181526"/>
                  </a:lnTo>
                  <a:lnTo>
                    <a:pt x="274320" y="137922"/>
                  </a:lnTo>
                  <a:lnTo>
                    <a:pt x="267321" y="94317"/>
                  </a:lnTo>
                  <a:lnTo>
                    <a:pt x="247838" y="56455"/>
                  </a:lnTo>
                  <a:lnTo>
                    <a:pt x="218139" y="26602"/>
                  </a:lnTo>
                  <a:lnTo>
                    <a:pt x="180490" y="7028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229100" y="5295899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0" y="137922"/>
                  </a:moveTo>
                  <a:lnTo>
                    <a:pt x="6998" y="94317"/>
                  </a:lnTo>
                  <a:lnTo>
                    <a:pt x="26481" y="56455"/>
                  </a:lnTo>
                  <a:lnTo>
                    <a:pt x="56180" y="26602"/>
                  </a:lnTo>
                  <a:lnTo>
                    <a:pt x="93829" y="7028"/>
                  </a:lnTo>
                  <a:lnTo>
                    <a:pt x="137160" y="0"/>
                  </a:lnTo>
                  <a:lnTo>
                    <a:pt x="180490" y="7028"/>
                  </a:lnTo>
                  <a:lnTo>
                    <a:pt x="218139" y="26602"/>
                  </a:lnTo>
                  <a:lnTo>
                    <a:pt x="247838" y="56455"/>
                  </a:lnTo>
                  <a:lnTo>
                    <a:pt x="267321" y="94317"/>
                  </a:lnTo>
                  <a:lnTo>
                    <a:pt x="274320" y="137922"/>
                  </a:lnTo>
                  <a:lnTo>
                    <a:pt x="267321" y="181526"/>
                  </a:lnTo>
                  <a:lnTo>
                    <a:pt x="247838" y="219388"/>
                  </a:lnTo>
                  <a:lnTo>
                    <a:pt x="218139" y="249241"/>
                  </a:lnTo>
                  <a:lnTo>
                    <a:pt x="180490" y="268815"/>
                  </a:lnTo>
                  <a:lnTo>
                    <a:pt x="137160" y="275844"/>
                  </a:lnTo>
                  <a:lnTo>
                    <a:pt x="93829" y="268815"/>
                  </a:lnTo>
                  <a:lnTo>
                    <a:pt x="56180" y="249241"/>
                  </a:lnTo>
                  <a:lnTo>
                    <a:pt x="26481" y="219388"/>
                  </a:lnTo>
                  <a:lnTo>
                    <a:pt x="699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348479" y="4591811"/>
              <a:ext cx="50800" cy="704215"/>
            </a:xfrm>
            <a:custGeom>
              <a:avLst/>
              <a:gdLst/>
              <a:ahLst/>
              <a:cxnLst/>
              <a:rect l="l" t="t" r="r" b="b"/>
              <a:pathLst>
                <a:path w="50800" h="704214">
                  <a:moveTo>
                    <a:pt x="19050" y="627888"/>
                  </a:moveTo>
                  <a:lnTo>
                    <a:pt x="0" y="627888"/>
                  </a:lnTo>
                  <a:lnTo>
                    <a:pt x="25400" y="704088"/>
                  </a:lnTo>
                  <a:lnTo>
                    <a:pt x="46566" y="640588"/>
                  </a:lnTo>
                  <a:lnTo>
                    <a:pt x="19050" y="640588"/>
                  </a:lnTo>
                  <a:lnTo>
                    <a:pt x="19050" y="627888"/>
                  </a:lnTo>
                  <a:close/>
                </a:path>
                <a:path w="50800" h="704214">
                  <a:moveTo>
                    <a:pt x="31750" y="0"/>
                  </a:moveTo>
                  <a:lnTo>
                    <a:pt x="19050" y="0"/>
                  </a:lnTo>
                  <a:lnTo>
                    <a:pt x="19050" y="640588"/>
                  </a:lnTo>
                  <a:lnTo>
                    <a:pt x="31750" y="640588"/>
                  </a:lnTo>
                  <a:lnTo>
                    <a:pt x="31750" y="0"/>
                  </a:lnTo>
                  <a:close/>
                </a:path>
                <a:path w="50800" h="704214">
                  <a:moveTo>
                    <a:pt x="50800" y="627888"/>
                  </a:moveTo>
                  <a:lnTo>
                    <a:pt x="31750" y="627888"/>
                  </a:lnTo>
                  <a:lnTo>
                    <a:pt x="31750" y="640588"/>
                  </a:lnTo>
                  <a:lnTo>
                    <a:pt x="46566" y="640588"/>
                  </a:lnTo>
                  <a:lnTo>
                    <a:pt x="50800" y="627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616195" y="5295899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137159" y="0"/>
                  </a:moveTo>
                  <a:lnTo>
                    <a:pt x="93829" y="7028"/>
                  </a:lnTo>
                  <a:lnTo>
                    <a:pt x="56180" y="26602"/>
                  </a:lnTo>
                  <a:lnTo>
                    <a:pt x="26481" y="56455"/>
                  </a:lnTo>
                  <a:lnTo>
                    <a:pt x="6998" y="94317"/>
                  </a:lnTo>
                  <a:lnTo>
                    <a:pt x="0" y="137922"/>
                  </a:lnTo>
                  <a:lnTo>
                    <a:pt x="6998" y="181526"/>
                  </a:lnTo>
                  <a:lnTo>
                    <a:pt x="26481" y="219388"/>
                  </a:lnTo>
                  <a:lnTo>
                    <a:pt x="56180" y="249241"/>
                  </a:lnTo>
                  <a:lnTo>
                    <a:pt x="93829" y="268815"/>
                  </a:lnTo>
                  <a:lnTo>
                    <a:pt x="137159" y="275844"/>
                  </a:lnTo>
                  <a:lnTo>
                    <a:pt x="180490" y="268815"/>
                  </a:lnTo>
                  <a:lnTo>
                    <a:pt x="218139" y="249241"/>
                  </a:lnTo>
                  <a:lnTo>
                    <a:pt x="247838" y="219388"/>
                  </a:lnTo>
                  <a:lnTo>
                    <a:pt x="267321" y="181526"/>
                  </a:lnTo>
                  <a:lnTo>
                    <a:pt x="274319" y="137922"/>
                  </a:lnTo>
                  <a:lnTo>
                    <a:pt x="267321" y="94317"/>
                  </a:lnTo>
                  <a:lnTo>
                    <a:pt x="247838" y="56455"/>
                  </a:lnTo>
                  <a:lnTo>
                    <a:pt x="218139" y="26602"/>
                  </a:lnTo>
                  <a:lnTo>
                    <a:pt x="180490" y="7028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616195" y="5295899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0" y="137922"/>
                  </a:moveTo>
                  <a:lnTo>
                    <a:pt x="6998" y="94317"/>
                  </a:lnTo>
                  <a:lnTo>
                    <a:pt x="26481" y="56455"/>
                  </a:lnTo>
                  <a:lnTo>
                    <a:pt x="56180" y="26602"/>
                  </a:lnTo>
                  <a:lnTo>
                    <a:pt x="93829" y="7028"/>
                  </a:lnTo>
                  <a:lnTo>
                    <a:pt x="137159" y="0"/>
                  </a:lnTo>
                  <a:lnTo>
                    <a:pt x="180490" y="7028"/>
                  </a:lnTo>
                  <a:lnTo>
                    <a:pt x="218139" y="26602"/>
                  </a:lnTo>
                  <a:lnTo>
                    <a:pt x="247838" y="56455"/>
                  </a:lnTo>
                  <a:lnTo>
                    <a:pt x="267321" y="94317"/>
                  </a:lnTo>
                  <a:lnTo>
                    <a:pt x="274319" y="137922"/>
                  </a:lnTo>
                  <a:lnTo>
                    <a:pt x="267321" y="181526"/>
                  </a:lnTo>
                  <a:lnTo>
                    <a:pt x="247838" y="219388"/>
                  </a:lnTo>
                  <a:lnTo>
                    <a:pt x="218139" y="249241"/>
                  </a:lnTo>
                  <a:lnTo>
                    <a:pt x="180490" y="268815"/>
                  </a:lnTo>
                  <a:lnTo>
                    <a:pt x="137159" y="275844"/>
                  </a:lnTo>
                  <a:lnTo>
                    <a:pt x="93829" y="268815"/>
                  </a:lnTo>
                  <a:lnTo>
                    <a:pt x="56180" y="249241"/>
                  </a:lnTo>
                  <a:lnTo>
                    <a:pt x="26481" y="219388"/>
                  </a:lnTo>
                  <a:lnTo>
                    <a:pt x="699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722622" y="4591685"/>
              <a:ext cx="50800" cy="704215"/>
            </a:xfrm>
            <a:custGeom>
              <a:avLst/>
              <a:gdLst/>
              <a:ahLst/>
              <a:cxnLst/>
              <a:rect l="l" t="t" r="r" b="b"/>
              <a:pathLst>
                <a:path w="50800" h="704214">
                  <a:moveTo>
                    <a:pt x="19037" y="628078"/>
                  </a:moveTo>
                  <a:lnTo>
                    <a:pt x="0" y="628269"/>
                  </a:lnTo>
                  <a:lnTo>
                    <a:pt x="26162" y="704214"/>
                  </a:lnTo>
                  <a:lnTo>
                    <a:pt x="46479" y="640841"/>
                  </a:lnTo>
                  <a:lnTo>
                    <a:pt x="19176" y="640841"/>
                  </a:lnTo>
                  <a:lnTo>
                    <a:pt x="19037" y="628078"/>
                  </a:lnTo>
                  <a:close/>
                </a:path>
                <a:path w="50800" h="704214">
                  <a:moveTo>
                    <a:pt x="31739" y="627950"/>
                  </a:moveTo>
                  <a:lnTo>
                    <a:pt x="19037" y="628078"/>
                  </a:lnTo>
                  <a:lnTo>
                    <a:pt x="19176" y="640841"/>
                  </a:lnTo>
                  <a:lnTo>
                    <a:pt x="31876" y="640588"/>
                  </a:lnTo>
                  <a:lnTo>
                    <a:pt x="31739" y="627950"/>
                  </a:lnTo>
                  <a:close/>
                </a:path>
                <a:path w="50800" h="704214">
                  <a:moveTo>
                    <a:pt x="50673" y="627760"/>
                  </a:moveTo>
                  <a:lnTo>
                    <a:pt x="31739" y="627950"/>
                  </a:lnTo>
                  <a:lnTo>
                    <a:pt x="31876" y="640588"/>
                  </a:lnTo>
                  <a:lnTo>
                    <a:pt x="19176" y="640841"/>
                  </a:lnTo>
                  <a:lnTo>
                    <a:pt x="46479" y="640841"/>
                  </a:lnTo>
                  <a:lnTo>
                    <a:pt x="50673" y="627760"/>
                  </a:lnTo>
                  <a:close/>
                </a:path>
                <a:path w="50800" h="704214">
                  <a:moveTo>
                    <a:pt x="24891" y="0"/>
                  </a:moveTo>
                  <a:lnTo>
                    <a:pt x="12191" y="253"/>
                  </a:lnTo>
                  <a:lnTo>
                    <a:pt x="19037" y="628078"/>
                  </a:lnTo>
                  <a:lnTo>
                    <a:pt x="31739" y="62795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6138672" y="5295899"/>
              <a:ext cx="277495" cy="276225"/>
            </a:xfrm>
            <a:custGeom>
              <a:avLst/>
              <a:gdLst/>
              <a:ahLst/>
              <a:cxnLst/>
              <a:rect l="l" t="t" r="r" b="b"/>
              <a:pathLst>
                <a:path w="277495" h="276225">
                  <a:moveTo>
                    <a:pt x="138683" y="0"/>
                  </a:moveTo>
                  <a:lnTo>
                    <a:pt x="94853" y="7028"/>
                  </a:lnTo>
                  <a:lnTo>
                    <a:pt x="56784" y="26602"/>
                  </a:lnTo>
                  <a:lnTo>
                    <a:pt x="26761" y="56455"/>
                  </a:lnTo>
                  <a:lnTo>
                    <a:pt x="7071" y="94317"/>
                  </a:lnTo>
                  <a:lnTo>
                    <a:pt x="0" y="137922"/>
                  </a:lnTo>
                  <a:lnTo>
                    <a:pt x="7071" y="181526"/>
                  </a:lnTo>
                  <a:lnTo>
                    <a:pt x="26761" y="219388"/>
                  </a:lnTo>
                  <a:lnTo>
                    <a:pt x="56784" y="249241"/>
                  </a:lnTo>
                  <a:lnTo>
                    <a:pt x="94853" y="268815"/>
                  </a:lnTo>
                  <a:lnTo>
                    <a:pt x="138683" y="275844"/>
                  </a:lnTo>
                  <a:lnTo>
                    <a:pt x="182514" y="268815"/>
                  </a:lnTo>
                  <a:lnTo>
                    <a:pt x="220583" y="249241"/>
                  </a:lnTo>
                  <a:lnTo>
                    <a:pt x="250606" y="219388"/>
                  </a:lnTo>
                  <a:lnTo>
                    <a:pt x="270296" y="181526"/>
                  </a:lnTo>
                  <a:lnTo>
                    <a:pt x="277367" y="137922"/>
                  </a:lnTo>
                  <a:lnTo>
                    <a:pt x="270296" y="94317"/>
                  </a:lnTo>
                  <a:lnTo>
                    <a:pt x="250606" y="56455"/>
                  </a:lnTo>
                  <a:lnTo>
                    <a:pt x="220583" y="26602"/>
                  </a:lnTo>
                  <a:lnTo>
                    <a:pt x="182514" y="7028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6138672" y="5295899"/>
              <a:ext cx="277495" cy="276225"/>
            </a:xfrm>
            <a:custGeom>
              <a:avLst/>
              <a:gdLst/>
              <a:ahLst/>
              <a:cxnLst/>
              <a:rect l="l" t="t" r="r" b="b"/>
              <a:pathLst>
                <a:path w="277495" h="276225">
                  <a:moveTo>
                    <a:pt x="0" y="137922"/>
                  </a:moveTo>
                  <a:lnTo>
                    <a:pt x="7071" y="94317"/>
                  </a:lnTo>
                  <a:lnTo>
                    <a:pt x="26761" y="56455"/>
                  </a:lnTo>
                  <a:lnTo>
                    <a:pt x="56784" y="26602"/>
                  </a:lnTo>
                  <a:lnTo>
                    <a:pt x="94853" y="7028"/>
                  </a:lnTo>
                  <a:lnTo>
                    <a:pt x="138683" y="0"/>
                  </a:lnTo>
                  <a:lnTo>
                    <a:pt x="182514" y="7028"/>
                  </a:lnTo>
                  <a:lnTo>
                    <a:pt x="220583" y="26602"/>
                  </a:lnTo>
                  <a:lnTo>
                    <a:pt x="250606" y="56455"/>
                  </a:lnTo>
                  <a:lnTo>
                    <a:pt x="270296" y="94317"/>
                  </a:lnTo>
                  <a:lnTo>
                    <a:pt x="277367" y="137922"/>
                  </a:lnTo>
                  <a:lnTo>
                    <a:pt x="270296" y="181526"/>
                  </a:lnTo>
                  <a:lnTo>
                    <a:pt x="250606" y="219388"/>
                  </a:lnTo>
                  <a:lnTo>
                    <a:pt x="220583" y="249241"/>
                  </a:lnTo>
                  <a:lnTo>
                    <a:pt x="182514" y="268815"/>
                  </a:lnTo>
                  <a:lnTo>
                    <a:pt x="138683" y="275844"/>
                  </a:lnTo>
                  <a:lnTo>
                    <a:pt x="94853" y="268815"/>
                  </a:lnTo>
                  <a:lnTo>
                    <a:pt x="56784" y="249241"/>
                  </a:lnTo>
                  <a:lnTo>
                    <a:pt x="26761" y="219388"/>
                  </a:lnTo>
                  <a:lnTo>
                    <a:pt x="7071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6249161" y="4678552"/>
              <a:ext cx="50800" cy="617855"/>
            </a:xfrm>
            <a:custGeom>
              <a:avLst/>
              <a:gdLst/>
              <a:ahLst/>
              <a:cxnLst/>
              <a:rect l="l" t="t" r="r" b="b"/>
              <a:pathLst>
                <a:path w="50800" h="617854">
                  <a:moveTo>
                    <a:pt x="18959" y="541323"/>
                  </a:moveTo>
                  <a:lnTo>
                    <a:pt x="0" y="541655"/>
                  </a:lnTo>
                  <a:lnTo>
                    <a:pt x="26670" y="617347"/>
                  </a:lnTo>
                  <a:lnTo>
                    <a:pt x="46638" y="553974"/>
                  </a:lnTo>
                  <a:lnTo>
                    <a:pt x="19176" y="553974"/>
                  </a:lnTo>
                  <a:lnTo>
                    <a:pt x="18959" y="541323"/>
                  </a:lnTo>
                  <a:close/>
                </a:path>
                <a:path w="50800" h="617854">
                  <a:moveTo>
                    <a:pt x="31659" y="541100"/>
                  </a:moveTo>
                  <a:lnTo>
                    <a:pt x="18959" y="541323"/>
                  </a:lnTo>
                  <a:lnTo>
                    <a:pt x="19176" y="553974"/>
                  </a:lnTo>
                  <a:lnTo>
                    <a:pt x="31876" y="553720"/>
                  </a:lnTo>
                  <a:lnTo>
                    <a:pt x="31659" y="541100"/>
                  </a:lnTo>
                  <a:close/>
                </a:path>
                <a:path w="50800" h="617854">
                  <a:moveTo>
                    <a:pt x="50800" y="540766"/>
                  </a:moveTo>
                  <a:lnTo>
                    <a:pt x="31659" y="541100"/>
                  </a:lnTo>
                  <a:lnTo>
                    <a:pt x="31876" y="553720"/>
                  </a:lnTo>
                  <a:lnTo>
                    <a:pt x="19176" y="553974"/>
                  </a:lnTo>
                  <a:lnTo>
                    <a:pt x="46638" y="553974"/>
                  </a:lnTo>
                  <a:lnTo>
                    <a:pt x="50800" y="540766"/>
                  </a:lnTo>
                  <a:close/>
                </a:path>
                <a:path w="50800" h="617854">
                  <a:moveTo>
                    <a:pt x="22351" y="0"/>
                  </a:moveTo>
                  <a:lnTo>
                    <a:pt x="9651" y="254"/>
                  </a:lnTo>
                  <a:lnTo>
                    <a:pt x="18959" y="541323"/>
                  </a:lnTo>
                  <a:lnTo>
                    <a:pt x="31659" y="541100"/>
                  </a:lnTo>
                  <a:lnTo>
                    <a:pt x="223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6533388" y="5295899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137159" y="0"/>
                  </a:moveTo>
                  <a:lnTo>
                    <a:pt x="93829" y="7028"/>
                  </a:lnTo>
                  <a:lnTo>
                    <a:pt x="56180" y="26602"/>
                  </a:lnTo>
                  <a:lnTo>
                    <a:pt x="26481" y="56455"/>
                  </a:lnTo>
                  <a:lnTo>
                    <a:pt x="6998" y="94317"/>
                  </a:lnTo>
                  <a:lnTo>
                    <a:pt x="0" y="137922"/>
                  </a:lnTo>
                  <a:lnTo>
                    <a:pt x="6998" y="181526"/>
                  </a:lnTo>
                  <a:lnTo>
                    <a:pt x="26481" y="219388"/>
                  </a:lnTo>
                  <a:lnTo>
                    <a:pt x="56180" y="249241"/>
                  </a:lnTo>
                  <a:lnTo>
                    <a:pt x="93829" y="268815"/>
                  </a:lnTo>
                  <a:lnTo>
                    <a:pt x="137159" y="275844"/>
                  </a:lnTo>
                  <a:lnTo>
                    <a:pt x="180490" y="268815"/>
                  </a:lnTo>
                  <a:lnTo>
                    <a:pt x="218139" y="249241"/>
                  </a:lnTo>
                  <a:lnTo>
                    <a:pt x="247838" y="219388"/>
                  </a:lnTo>
                  <a:lnTo>
                    <a:pt x="267321" y="181526"/>
                  </a:lnTo>
                  <a:lnTo>
                    <a:pt x="274319" y="137922"/>
                  </a:lnTo>
                  <a:lnTo>
                    <a:pt x="267321" y="94317"/>
                  </a:lnTo>
                  <a:lnTo>
                    <a:pt x="247838" y="56455"/>
                  </a:lnTo>
                  <a:lnTo>
                    <a:pt x="218139" y="26602"/>
                  </a:lnTo>
                  <a:lnTo>
                    <a:pt x="180490" y="7028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6533388" y="5295899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0" y="137922"/>
                  </a:moveTo>
                  <a:lnTo>
                    <a:pt x="6998" y="94317"/>
                  </a:lnTo>
                  <a:lnTo>
                    <a:pt x="26481" y="56455"/>
                  </a:lnTo>
                  <a:lnTo>
                    <a:pt x="56180" y="26602"/>
                  </a:lnTo>
                  <a:lnTo>
                    <a:pt x="93829" y="7028"/>
                  </a:lnTo>
                  <a:lnTo>
                    <a:pt x="137159" y="0"/>
                  </a:lnTo>
                  <a:lnTo>
                    <a:pt x="180490" y="7028"/>
                  </a:lnTo>
                  <a:lnTo>
                    <a:pt x="218139" y="26602"/>
                  </a:lnTo>
                  <a:lnTo>
                    <a:pt x="247838" y="56455"/>
                  </a:lnTo>
                  <a:lnTo>
                    <a:pt x="267321" y="94317"/>
                  </a:lnTo>
                  <a:lnTo>
                    <a:pt x="274319" y="137922"/>
                  </a:lnTo>
                  <a:lnTo>
                    <a:pt x="267321" y="181526"/>
                  </a:lnTo>
                  <a:lnTo>
                    <a:pt x="247838" y="219388"/>
                  </a:lnTo>
                  <a:lnTo>
                    <a:pt x="218139" y="249241"/>
                  </a:lnTo>
                  <a:lnTo>
                    <a:pt x="180490" y="268815"/>
                  </a:lnTo>
                  <a:lnTo>
                    <a:pt x="137159" y="275844"/>
                  </a:lnTo>
                  <a:lnTo>
                    <a:pt x="93829" y="268815"/>
                  </a:lnTo>
                  <a:lnTo>
                    <a:pt x="56180" y="249241"/>
                  </a:lnTo>
                  <a:lnTo>
                    <a:pt x="26481" y="219388"/>
                  </a:lnTo>
                  <a:lnTo>
                    <a:pt x="699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6646036" y="4678552"/>
              <a:ext cx="50800" cy="617855"/>
            </a:xfrm>
            <a:custGeom>
              <a:avLst/>
              <a:gdLst/>
              <a:ahLst/>
              <a:cxnLst/>
              <a:rect l="l" t="t" r="r" b="b"/>
              <a:pathLst>
                <a:path w="50800" h="617854">
                  <a:moveTo>
                    <a:pt x="0" y="540893"/>
                  </a:moveTo>
                  <a:lnTo>
                    <a:pt x="24511" y="617347"/>
                  </a:lnTo>
                  <a:lnTo>
                    <a:pt x="46447" y="553974"/>
                  </a:lnTo>
                  <a:lnTo>
                    <a:pt x="31623" y="553974"/>
                  </a:lnTo>
                  <a:lnTo>
                    <a:pt x="18923" y="553720"/>
                  </a:lnTo>
                  <a:lnTo>
                    <a:pt x="19079" y="541083"/>
                  </a:lnTo>
                  <a:lnTo>
                    <a:pt x="0" y="540893"/>
                  </a:lnTo>
                  <a:close/>
                </a:path>
                <a:path w="50800" h="617854">
                  <a:moveTo>
                    <a:pt x="19079" y="541083"/>
                  </a:moveTo>
                  <a:lnTo>
                    <a:pt x="18923" y="553720"/>
                  </a:lnTo>
                  <a:lnTo>
                    <a:pt x="31623" y="553974"/>
                  </a:lnTo>
                  <a:lnTo>
                    <a:pt x="31781" y="541210"/>
                  </a:lnTo>
                  <a:lnTo>
                    <a:pt x="19079" y="541083"/>
                  </a:lnTo>
                  <a:close/>
                </a:path>
                <a:path w="50800" h="617854">
                  <a:moveTo>
                    <a:pt x="31781" y="541210"/>
                  </a:moveTo>
                  <a:lnTo>
                    <a:pt x="31623" y="553974"/>
                  </a:lnTo>
                  <a:lnTo>
                    <a:pt x="46447" y="553974"/>
                  </a:lnTo>
                  <a:lnTo>
                    <a:pt x="50800" y="541401"/>
                  </a:lnTo>
                  <a:lnTo>
                    <a:pt x="31781" y="541210"/>
                  </a:lnTo>
                  <a:close/>
                </a:path>
                <a:path w="50800" h="617854">
                  <a:moveTo>
                    <a:pt x="25781" y="0"/>
                  </a:moveTo>
                  <a:lnTo>
                    <a:pt x="19079" y="541083"/>
                  </a:lnTo>
                  <a:lnTo>
                    <a:pt x="31781" y="541210"/>
                  </a:lnTo>
                  <a:lnTo>
                    <a:pt x="38481" y="254"/>
                  </a:lnTo>
                  <a:lnTo>
                    <a:pt x="25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077200" y="5295899"/>
              <a:ext cx="273050" cy="276225"/>
            </a:xfrm>
            <a:custGeom>
              <a:avLst/>
              <a:gdLst/>
              <a:ahLst/>
              <a:cxnLst/>
              <a:rect l="l" t="t" r="r" b="b"/>
              <a:pathLst>
                <a:path w="273050" h="276225">
                  <a:moveTo>
                    <a:pt x="136398" y="0"/>
                  </a:moveTo>
                  <a:lnTo>
                    <a:pt x="93293" y="7028"/>
                  </a:lnTo>
                  <a:lnTo>
                    <a:pt x="55851" y="26602"/>
                  </a:lnTo>
                  <a:lnTo>
                    <a:pt x="26322" y="56455"/>
                  </a:lnTo>
                  <a:lnTo>
                    <a:pt x="6955" y="94317"/>
                  </a:lnTo>
                  <a:lnTo>
                    <a:pt x="0" y="137922"/>
                  </a:lnTo>
                  <a:lnTo>
                    <a:pt x="6955" y="181526"/>
                  </a:lnTo>
                  <a:lnTo>
                    <a:pt x="26322" y="219388"/>
                  </a:lnTo>
                  <a:lnTo>
                    <a:pt x="55851" y="249241"/>
                  </a:lnTo>
                  <a:lnTo>
                    <a:pt x="93293" y="268815"/>
                  </a:lnTo>
                  <a:lnTo>
                    <a:pt x="136398" y="275844"/>
                  </a:lnTo>
                  <a:lnTo>
                    <a:pt x="179502" y="268815"/>
                  </a:lnTo>
                  <a:lnTo>
                    <a:pt x="216944" y="249241"/>
                  </a:lnTo>
                  <a:lnTo>
                    <a:pt x="246473" y="219388"/>
                  </a:lnTo>
                  <a:lnTo>
                    <a:pt x="265840" y="181526"/>
                  </a:lnTo>
                  <a:lnTo>
                    <a:pt x="272796" y="137922"/>
                  </a:lnTo>
                  <a:lnTo>
                    <a:pt x="265840" y="94317"/>
                  </a:lnTo>
                  <a:lnTo>
                    <a:pt x="246473" y="56455"/>
                  </a:lnTo>
                  <a:lnTo>
                    <a:pt x="216944" y="26602"/>
                  </a:lnTo>
                  <a:lnTo>
                    <a:pt x="179502" y="7028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8077200" y="5295899"/>
              <a:ext cx="273050" cy="276225"/>
            </a:xfrm>
            <a:custGeom>
              <a:avLst/>
              <a:gdLst/>
              <a:ahLst/>
              <a:cxnLst/>
              <a:rect l="l" t="t" r="r" b="b"/>
              <a:pathLst>
                <a:path w="273050" h="276225">
                  <a:moveTo>
                    <a:pt x="0" y="137922"/>
                  </a:moveTo>
                  <a:lnTo>
                    <a:pt x="6955" y="94317"/>
                  </a:lnTo>
                  <a:lnTo>
                    <a:pt x="26322" y="56455"/>
                  </a:lnTo>
                  <a:lnTo>
                    <a:pt x="55851" y="26602"/>
                  </a:lnTo>
                  <a:lnTo>
                    <a:pt x="93293" y="7028"/>
                  </a:lnTo>
                  <a:lnTo>
                    <a:pt x="136398" y="0"/>
                  </a:lnTo>
                  <a:lnTo>
                    <a:pt x="179502" y="7028"/>
                  </a:lnTo>
                  <a:lnTo>
                    <a:pt x="216944" y="26602"/>
                  </a:lnTo>
                  <a:lnTo>
                    <a:pt x="246473" y="56455"/>
                  </a:lnTo>
                  <a:lnTo>
                    <a:pt x="265840" y="94317"/>
                  </a:lnTo>
                  <a:lnTo>
                    <a:pt x="272796" y="137922"/>
                  </a:lnTo>
                  <a:lnTo>
                    <a:pt x="265840" y="181526"/>
                  </a:lnTo>
                  <a:lnTo>
                    <a:pt x="246473" y="219388"/>
                  </a:lnTo>
                  <a:lnTo>
                    <a:pt x="216944" y="249241"/>
                  </a:lnTo>
                  <a:lnTo>
                    <a:pt x="179502" y="268815"/>
                  </a:lnTo>
                  <a:lnTo>
                    <a:pt x="136398" y="275844"/>
                  </a:lnTo>
                  <a:lnTo>
                    <a:pt x="93293" y="268815"/>
                  </a:lnTo>
                  <a:lnTo>
                    <a:pt x="55851" y="249241"/>
                  </a:lnTo>
                  <a:lnTo>
                    <a:pt x="26322" y="219388"/>
                  </a:lnTo>
                  <a:lnTo>
                    <a:pt x="6955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8190484" y="4678679"/>
              <a:ext cx="50800" cy="635635"/>
            </a:xfrm>
            <a:custGeom>
              <a:avLst/>
              <a:gdLst/>
              <a:ahLst/>
              <a:cxnLst/>
              <a:rect l="l" t="t" r="r" b="b"/>
              <a:pathLst>
                <a:path w="50800" h="635635">
                  <a:moveTo>
                    <a:pt x="19050" y="559308"/>
                  </a:moveTo>
                  <a:lnTo>
                    <a:pt x="0" y="559308"/>
                  </a:lnTo>
                  <a:lnTo>
                    <a:pt x="25400" y="635508"/>
                  </a:lnTo>
                  <a:lnTo>
                    <a:pt x="46566" y="572008"/>
                  </a:lnTo>
                  <a:lnTo>
                    <a:pt x="19050" y="572008"/>
                  </a:lnTo>
                  <a:lnTo>
                    <a:pt x="19050" y="559308"/>
                  </a:lnTo>
                  <a:close/>
                </a:path>
                <a:path w="50800" h="635635">
                  <a:moveTo>
                    <a:pt x="31750" y="0"/>
                  </a:moveTo>
                  <a:lnTo>
                    <a:pt x="19050" y="0"/>
                  </a:lnTo>
                  <a:lnTo>
                    <a:pt x="19050" y="572008"/>
                  </a:lnTo>
                  <a:lnTo>
                    <a:pt x="31750" y="572008"/>
                  </a:lnTo>
                  <a:lnTo>
                    <a:pt x="31750" y="0"/>
                  </a:lnTo>
                  <a:close/>
                </a:path>
                <a:path w="50800" h="635635">
                  <a:moveTo>
                    <a:pt x="50800" y="559308"/>
                  </a:moveTo>
                  <a:lnTo>
                    <a:pt x="31750" y="559308"/>
                  </a:lnTo>
                  <a:lnTo>
                    <a:pt x="31750" y="572008"/>
                  </a:lnTo>
                  <a:lnTo>
                    <a:pt x="46566" y="572008"/>
                  </a:lnTo>
                  <a:lnTo>
                    <a:pt x="50800" y="559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7539228" y="5295899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137160" y="0"/>
                  </a:moveTo>
                  <a:lnTo>
                    <a:pt x="93829" y="7028"/>
                  </a:lnTo>
                  <a:lnTo>
                    <a:pt x="56180" y="26602"/>
                  </a:lnTo>
                  <a:lnTo>
                    <a:pt x="26481" y="56455"/>
                  </a:lnTo>
                  <a:lnTo>
                    <a:pt x="6998" y="94317"/>
                  </a:lnTo>
                  <a:lnTo>
                    <a:pt x="0" y="137922"/>
                  </a:lnTo>
                  <a:lnTo>
                    <a:pt x="6998" y="181526"/>
                  </a:lnTo>
                  <a:lnTo>
                    <a:pt x="26481" y="219388"/>
                  </a:lnTo>
                  <a:lnTo>
                    <a:pt x="56180" y="249241"/>
                  </a:lnTo>
                  <a:lnTo>
                    <a:pt x="93829" y="268815"/>
                  </a:lnTo>
                  <a:lnTo>
                    <a:pt x="137160" y="275844"/>
                  </a:lnTo>
                  <a:lnTo>
                    <a:pt x="180490" y="268815"/>
                  </a:lnTo>
                  <a:lnTo>
                    <a:pt x="218139" y="249241"/>
                  </a:lnTo>
                  <a:lnTo>
                    <a:pt x="247838" y="219388"/>
                  </a:lnTo>
                  <a:lnTo>
                    <a:pt x="267321" y="181526"/>
                  </a:lnTo>
                  <a:lnTo>
                    <a:pt x="274320" y="137922"/>
                  </a:lnTo>
                  <a:lnTo>
                    <a:pt x="267321" y="94317"/>
                  </a:lnTo>
                  <a:lnTo>
                    <a:pt x="247838" y="56455"/>
                  </a:lnTo>
                  <a:lnTo>
                    <a:pt x="218139" y="26602"/>
                  </a:lnTo>
                  <a:lnTo>
                    <a:pt x="180490" y="7028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7539228" y="5295899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0" y="137922"/>
                  </a:moveTo>
                  <a:lnTo>
                    <a:pt x="6998" y="94317"/>
                  </a:lnTo>
                  <a:lnTo>
                    <a:pt x="26481" y="56455"/>
                  </a:lnTo>
                  <a:lnTo>
                    <a:pt x="56180" y="26602"/>
                  </a:lnTo>
                  <a:lnTo>
                    <a:pt x="93829" y="7028"/>
                  </a:lnTo>
                  <a:lnTo>
                    <a:pt x="137160" y="0"/>
                  </a:lnTo>
                  <a:lnTo>
                    <a:pt x="180490" y="7028"/>
                  </a:lnTo>
                  <a:lnTo>
                    <a:pt x="218139" y="26602"/>
                  </a:lnTo>
                  <a:lnTo>
                    <a:pt x="247838" y="56455"/>
                  </a:lnTo>
                  <a:lnTo>
                    <a:pt x="267321" y="94317"/>
                  </a:lnTo>
                  <a:lnTo>
                    <a:pt x="274320" y="137922"/>
                  </a:lnTo>
                  <a:lnTo>
                    <a:pt x="267321" y="181526"/>
                  </a:lnTo>
                  <a:lnTo>
                    <a:pt x="247838" y="219388"/>
                  </a:lnTo>
                  <a:lnTo>
                    <a:pt x="218139" y="249241"/>
                  </a:lnTo>
                  <a:lnTo>
                    <a:pt x="180490" y="268815"/>
                  </a:lnTo>
                  <a:lnTo>
                    <a:pt x="137160" y="275844"/>
                  </a:lnTo>
                  <a:lnTo>
                    <a:pt x="93829" y="268815"/>
                  </a:lnTo>
                  <a:lnTo>
                    <a:pt x="56180" y="249241"/>
                  </a:lnTo>
                  <a:lnTo>
                    <a:pt x="26481" y="219388"/>
                  </a:lnTo>
                  <a:lnTo>
                    <a:pt x="699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7674864" y="4677410"/>
              <a:ext cx="145415" cy="618490"/>
            </a:xfrm>
            <a:custGeom>
              <a:avLst/>
              <a:gdLst/>
              <a:ahLst/>
              <a:cxnLst/>
              <a:rect l="l" t="t" r="r" b="b"/>
              <a:pathLst>
                <a:path w="145415" h="618489">
                  <a:moveTo>
                    <a:pt x="0" y="538733"/>
                  </a:moveTo>
                  <a:lnTo>
                    <a:pt x="9143" y="618489"/>
                  </a:lnTo>
                  <a:lnTo>
                    <a:pt x="44685" y="557656"/>
                  </a:lnTo>
                  <a:lnTo>
                    <a:pt x="28447" y="557656"/>
                  </a:lnTo>
                  <a:lnTo>
                    <a:pt x="16001" y="554989"/>
                  </a:lnTo>
                  <a:lnTo>
                    <a:pt x="18594" y="542633"/>
                  </a:lnTo>
                  <a:lnTo>
                    <a:pt x="0" y="538733"/>
                  </a:lnTo>
                  <a:close/>
                </a:path>
                <a:path w="145415" h="618489">
                  <a:moveTo>
                    <a:pt x="18594" y="542633"/>
                  </a:moveTo>
                  <a:lnTo>
                    <a:pt x="16001" y="554989"/>
                  </a:lnTo>
                  <a:lnTo>
                    <a:pt x="28447" y="557656"/>
                  </a:lnTo>
                  <a:lnTo>
                    <a:pt x="31051" y="545246"/>
                  </a:lnTo>
                  <a:lnTo>
                    <a:pt x="18594" y="542633"/>
                  </a:lnTo>
                  <a:close/>
                </a:path>
                <a:path w="145415" h="618489">
                  <a:moveTo>
                    <a:pt x="31051" y="545246"/>
                  </a:moveTo>
                  <a:lnTo>
                    <a:pt x="28447" y="557656"/>
                  </a:lnTo>
                  <a:lnTo>
                    <a:pt x="44685" y="557656"/>
                  </a:lnTo>
                  <a:lnTo>
                    <a:pt x="49656" y="549147"/>
                  </a:lnTo>
                  <a:lnTo>
                    <a:pt x="31051" y="545246"/>
                  </a:lnTo>
                  <a:close/>
                </a:path>
                <a:path w="145415" h="618489">
                  <a:moveTo>
                    <a:pt x="132460" y="0"/>
                  </a:moveTo>
                  <a:lnTo>
                    <a:pt x="18594" y="542633"/>
                  </a:lnTo>
                  <a:lnTo>
                    <a:pt x="31051" y="545246"/>
                  </a:lnTo>
                  <a:lnTo>
                    <a:pt x="144906" y="2539"/>
                  </a:lnTo>
                  <a:lnTo>
                    <a:pt x="1324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8578596" y="529589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8578596" y="529589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8596757" y="4677663"/>
              <a:ext cx="115570" cy="618490"/>
            </a:xfrm>
            <a:custGeom>
              <a:avLst/>
              <a:gdLst/>
              <a:ahLst/>
              <a:cxnLst/>
              <a:rect l="l" t="t" r="r" b="b"/>
              <a:pathLst>
                <a:path w="115570" h="618489">
                  <a:moveTo>
                    <a:pt x="84271" y="543900"/>
                  </a:moveTo>
                  <a:lnTo>
                    <a:pt x="65404" y="546862"/>
                  </a:lnTo>
                  <a:lnTo>
                    <a:pt x="102235" y="618236"/>
                  </a:lnTo>
                  <a:lnTo>
                    <a:pt x="112620" y="556514"/>
                  </a:lnTo>
                  <a:lnTo>
                    <a:pt x="86233" y="556514"/>
                  </a:lnTo>
                  <a:lnTo>
                    <a:pt x="84271" y="543900"/>
                  </a:lnTo>
                  <a:close/>
                </a:path>
                <a:path w="115570" h="618489">
                  <a:moveTo>
                    <a:pt x="96850" y="541926"/>
                  </a:moveTo>
                  <a:lnTo>
                    <a:pt x="84271" y="543900"/>
                  </a:lnTo>
                  <a:lnTo>
                    <a:pt x="86233" y="556514"/>
                  </a:lnTo>
                  <a:lnTo>
                    <a:pt x="98806" y="554482"/>
                  </a:lnTo>
                  <a:lnTo>
                    <a:pt x="96850" y="541926"/>
                  </a:lnTo>
                  <a:close/>
                </a:path>
                <a:path w="115570" h="618489">
                  <a:moveTo>
                    <a:pt x="115570" y="538988"/>
                  </a:moveTo>
                  <a:lnTo>
                    <a:pt x="96850" y="541926"/>
                  </a:lnTo>
                  <a:lnTo>
                    <a:pt x="98806" y="554482"/>
                  </a:lnTo>
                  <a:lnTo>
                    <a:pt x="86233" y="556514"/>
                  </a:lnTo>
                  <a:lnTo>
                    <a:pt x="112620" y="556514"/>
                  </a:lnTo>
                  <a:lnTo>
                    <a:pt x="115570" y="538988"/>
                  </a:lnTo>
                  <a:close/>
                </a:path>
                <a:path w="115570" h="618489">
                  <a:moveTo>
                    <a:pt x="12446" y="0"/>
                  </a:moveTo>
                  <a:lnTo>
                    <a:pt x="0" y="2031"/>
                  </a:lnTo>
                  <a:lnTo>
                    <a:pt x="84271" y="543900"/>
                  </a:lnTo>
                  <a:lnTo>
                    <a:pt x="96850" y="541926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9282684" y="5295899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137160" y="0"/>
                  </a:moveTo>
                  <a:lnTo>
                    <a:pt x="93829" y="7028"/>
                  </a:lnTo>
                  <a:lnTo>
                    <a:pt x="56180" y="26602"/>
                  </a:lnTo>
                  <a:lnTo>
                    <a:pt x="26481" y="56455"/>
                  </a:lnTo>
                  <a:lnTo>
                    <a:pt x="6998" y="94317"/>
                  </a:lnTo>
                  <a:lnTo>
                    <a:pt x="0" y="137922"/>
                  </a:lnTo>
                  <a:lnTo>
                    <a:pt x="6998" y="181526"/>
                  </a:lnTo>
                  <a:lnTo>
                    <a:pt x="26481" y="219388"/>
                  </a:lnTo>
                  <a:lnTo>
                    <a:pt x="56180" y="249241"/>
                  </a:lnTo>
                  <a:lnTo>
                    <a:pt x="93829" y="268815"/>
                  </a:lnTo>
                  <a:lnTo>
                    <a:pt x="137160" y="275844"/>
                  </a:lnTo>
                  <a:lnTo>
                    <a:pt x="180490" y="268815"/>
                  </a:lnTo>
                  <a:lnTo>
                    <a:pt x="218139" y="249241"/>
                  </a:lnTo>
                  <a:lnTo>
                    <a:pt x="247838" y="219388"/>
                  </a:lnTo>
                  <a:lnTo>
                    <a:pt x="267321" y="181526"/>
                  </a:lnTo>
                  <a:lnTo>
                    <a:pt x="274320" y="137922"/>
                  </a:lnTo>
                  <a:lnTo>
                    <a:pt x="267321" y="94317"/>
                  </a:lnTo>
                  <a:lnTo>
                    <a:pt x="247838" y="56455"/>
                  </a:lnTo>
                  <a:lnTo>
                    <a:pt x="218139" y="26602"/>
                  </a:lnTo>
                  <a:lnTo>
                    <a:pt x="180490" y="7028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9282684" y="5295899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0" y="137922"/>
                  </a:moveTo>
                  <a:lnTo>
                    <a:pt x="6998" y="94317"/>
                  </a:lnTo>
                  <a:lnTo>
                    <a:pt x="26481" y="56455"/>
                  </a:lnTo>
                  <a:lnTo>
                    <a:pt x="56180" y="26602"/>
                  </a:lnTo>
                  <a:lnTo>
                    <a:pt x="93829" y="7028"/>
                  </a:lnTo>
                  <a:lnTo>
                    <a:pt x="137160" y="0"/>
                  </a:lnTo>
                  <a:lnTo>
                    <a:pt x="180490" y="7028"/>
                  </a:lnTo>
                  <a:lnTo>
                    <a:pt x="218139" y="26602"/>
                  </a:lnTo>
                  <a:lnTo>
                    <a:pt x="247838" y="56455"/>
                  </a:lnTo>
                  <a:lnTo>
                    <a:pt x="267321" y="94317"/>
                  </a:lnTo>
                  <a:lnTo>
                    <a:pt x="274320" y="137922"/>
                  </a:lnTo>
                  <a:lnTo>
                    <a:pt x="267321" y="181526"/>
                  </a:lnTo>
                  <a:lnTo>
                    <a:pt x="247838" y="219388"/>
                  </a:lnTo>
                  <a:lnTo>
                    <a:pt x="218139" y="249241"/>
                  </a:lnTo>
                  <a:lnTo>
                    <a:pt x="180490" y="268815"/>
                  </a:lnTo>
                  <a:lnTo>
                    <a:pt x="137160" y="275844"/>
                  </a:lnTo>
                  <a:lnTo>
                    <a:pt x="93829" y="268815"/>
                  </a:lnTo>
                  <a:lnTo>
                    <a:pt x="56180" y="249241"/>
                  </a:lnTo>
                  <a:lnTo>
                    <a:pt x="26481" y="219388"/>
                  </a:lnTo>
                  <a:lnTo>
                    <a:pt x="699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9403588" y="4678679"/>
              <a:ext cx="50800" cy="617220"/>
            </a:xfrm>
            <a:custGeom>
              <a:avLst/>
              <a:gdLst/>
              <a:ahLst/>
              <a:cxnLst/>
              <a:rect l="l" t="t" r="r" b="b"/>
              <a:pathLst>
                <a:path w="50800" h="617220">
                  <a:moveTo>
                    <a:pt x="19050" y="541020"/>
                  </a:moveTo>
                  <a:lnTo>
                    <a:pt x="0" y="541020"/>
                  </a:lnTo>
                  <a:lnTo>
                    <a:pt x="25400" y="617220"/>
                  </a:lnTo>
                  <a:lnTo>
                    <a:pt x="46566" y="553720"/>
                  </a:lnTo>
                  <a:lnTo>
                    <a:pt x="19050" y="553720"/>
                  </a:lnTo>
                  <a:lnTo>
                    <a:pt x="19050" y="541020"/>
                  </a:lnTo>
                  <a:close/>
                </a:path>
                <a:path w="50800" h="617220">
                  <a:moveTo>
                    <a:pt x="31750" y="0"/>
                  </a:moveTo>
                  <a:lnTo>
                    <a:pt x="19050" y="0"/>
                  </a:lnTo>
                  <a:lnTo>
                    <a:pt x="19050" y="553720"/>
                  </a:lnTo>
                  <a:lnTo>
                    <a:pt x="31750" y="553720"/>
                  </a:lnTo>
                  <a:lnTo>
                    <a:pt x="31750" y="0"/>
                  </a:lnTo>
                  <a:close/>
                </a:path>
                <a:path w="50800" h="617220">
                  <a:moveTo>
                    <a:pt x="50800" y="541020"/>
                  </a:moveTo>
                  <a:lnTo>
                    <a:pt x="31750" y="541020"/>
                  </a:lnTo>
                  <a:lnTo>
                    <a:pt x="31750" y="553720"/>
                  </a:lnTo>
                  <a:lnTo>
                    <a:pt x="46566" y="553720"/>
                  </a:lnTo>
                  <a:lnTo>
                    <a:pt x="50800" y="541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9814559" y="5295899"/>
              <a:ext cx="277495" cy="276225"/>
            </a:xfrm>
            <a:custGeom>
              <a:avLst/>
              <a:gdLst/>
              <a:ahLst/>
              <a:cxnLst/>
              <a:rect l="l" t="t" r="r" b="b"/>
              <a:pathLst>
                <a:path w="277495" h="276225">
                  <a:moveTo>
                    <a:pt x="138684" y="0"/>
                  </a:moveTo>
                  <a:lnTo>
                    <a:pt x="94853" y="7028"/>
                  </a:lnTo>
                  <a:lnTo>
                    <a:pt x="56784" y="26602"/>
                  </a:lnTo>
                  <a:lnTo>
                    <a:pt x="26761" y="56455"/>
                  </a:lnTo>
                  <a:lnTo>
                    <a:pt x="7071" y="94317"/>
                  </a:lnTo>
                  <a:lnTo>
                    <a:pt x="0" y="137922"/>
                  </a:lnTo>
                  <a:lnTo>
                    <a:pt x="7071" y="181526"/>
                  </a:lnTo>
                  <a:lnTo>
                    <a:pt x="26761" y="219388"/>
                  </a:lnTo>
                  <a:lnTo>
                    <a:pt x="56784" y="249241"/>
                  </a:lnTo>
                  <a:lnTo>
                    <a:pt x="94853" y="268815"/>
                  </a:lnTo>
                  <a:lnTo>
                    <a:pt x="138684" y="275844"/>
                  </a:lnTo>
                  <a:lnTo>
                    <a:pt x="182514" y="268815"/>
                  </a:lnTo>
                  <a:lnTo>
                    <a:pt x="220583" y="249241"/>
                  </a:lnTo>
                  <a:lnTo>
                    <a:pt x="250606" y="219388"/>
                  </a:lnTo>
                  <a:lnTo>
                    <a:pt x="270296" y="181526"/>
                  </a:lnTo>
                  <a:lnTo>
                    <a:pt x="277368" y="137922"/>
                  </a:lnTo>
                  <a:lnTo>
                    <a:pt x="270296" y="94317"/>
                  </a:lnTo>
                  <a:lnTo>
                    <a:pt x="250606" y="56455"/>
                  </a:lnTo>
                  <a:lnTo>
                    <a:pt x="220583" y="26602"/>
                  </a:lnTo>
                  <a:lnTo>
                    <a:pt x="182514" y="7028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9814559" y="5295899"/>
              <a:ext cx="277495" cy="276225"/>
            </a:xfrm>
            <a:custGeom>
              <a:avLst/>
              <a:gdLst/>
              <a:ahLst/>
              <a:cxnLst/>
              <a:rect l="l" t="t" r="r" b="b"/>
              <a:pathLst>
                <a:path w="277495" h="276225">
                  <a:moveTo>
                    <a:pt x="0" y="137922"/>
                  </a:moveTo>
                  <a:lnTo>
                    <a:pt x="7071" y="94317"/>
                  </a:lnTo>
                  <a:lnTo>
                    <a:pt x="26761" y="56455"/>
                  </a:lnTo>
                  <a:lnTo>
                    <a:pt x="56784" y="26602"/>
                  </a:lnTo>
                  <a:lnTo>
                    <a:pt x="94853" y="7028"/>
                  </a:lnTo>
                  <a:lnTo>
                    <a:pt x="138684" y="0"/>
                  </a:lnTo>
                  <a:lnTo>
                    <a:pt x="182514" y="7028"/>
                  </a:lnTo>
                  <a:lnTo>
                    <a:pt x="220583" y="26602"/>
                  </a:lnTo>
                  <a:lnTo>
                    <a:pt x="250606" y="56455"/>
                  </a:lnTo>
                  <a:lnTo>
                    <a:pt x="270296" y="94317"/>
                  </a:lnTo>
                  <a:lnTo>
                    <a:pt x="277368" y="137922"/>
                  </a:lnTo>
                  <a:lnTo>
                    <a:pt x="270296" y="181526"/>
                  </a:lnTo>
                  <a:lnTo>
                    <a:pt x="250606" y="219388"/>
                  </a:lnTo>
                  <a:lnTo>
                    <a:pt x="220583" y="249241"/>
                  </a:lnTo>
                  <a:lnTo>
                    <a:pt x="182514" y="268815"/>
                  </a:lnTo>
                  <a:lnTo>
                    <a:pt x="138684" y="275844"/>
                  </a:lnTo>
                  <a:lnTo>
                    <a:pt x="94853" y="268815"/>
                  </a:lnTo>
                  <a:lnTo>
                    <a:pt x="56784" y="249241"/>
                  </a:lnTo>
                  <a:lnTo>
                    <a:pt x="26761" y="219388"/>
                  </a:lnTo>
                  <a:lnTo>
                    <a:pt x="7071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9761220" y="3182873"/>
              <a:ext cx="1798320" cy="2113280"/>
            </a:xfrm>
            <a:custGeom>
              <a:avLst/>
              <a:gdLst/>
              <a:ahLst/>
              <a:cxnLst/>
              <a:rect l="l" t="t" r="r" b="b"/>
              <a:pathLst>
                <a:path w="1798320" h="2113279">
                  <a:moveTo>
                    <a:pt x="202438" y="2032762"/>
                  </a:moveTo>
                  <a:lnTo>
                    <a:pt x="184264" y="2038477"/>
                  </a:lnTo>
                  <a:lnTo>
                    <a:pt x="12192" y="1493901"/>
                  </a:lnTo>
                  <a:lnTo>
                    <a:pt x="0" y="1497711"/>
                  </a:lnTo>
                  <a:lnTo>
                    <a:pt x="172186" y="2042261"/>
                  </a:lnTo>
                  <a:lnTo>
                    <a:pt x="153924" y="2048002"/>
                  </a:lnTo>
                  <a:lnTo>
                    <a:pt x="201168" y="2113026"/>
                  </a:lnTo>
                  <a:lnTo>
                    <a:pt x="202095" y="2054352"/>
                  </a:lnTo>
                  <a:lnTo>
                    <a:pt x="202438" y="2032762"/>
                  </a:lnTo>
                  <a:close/>
                </a:path>
                <a:path w="1798320" h="2113279">
                  <a:moveTo>
                    <a:pt x="1335278" y="1016"/>
                  </a:moveTo>
                  <a:lnTo>
                    <a:pt x="1322578" y="508"/>
                  </a:lnTo>
                  <a:lnTo>
                    <a:pt x="1282788" y="1058252"/>
                  </a:lnTo>
                  <a:lnTo>
                    <a:pt x="1263777" y="1057529"/>
                  </a:lnTo>
                  <a:lnTo>
                    <a:pt x="1286256" y="1134618"/>
                  </a:lnTo>
                  <a:lnTo>
                    <a:pt x="1309966" y="1071372"/>
                  </a:lnTo>
                  <a:lnTo>
                    <a:pt x="1314450" y="1059434"/>
                  </a:lnTo>
                  <a:lnTo>
                    <a:pt x="1295488" y="1058722"/>
                  </a:lnTo>
                  <a:lnTo>
                    <a:pt x="1335278" y="1016"/>
                  </a:lnTo>
                  <a:close/>
                </a:path>
                <a:path w="1798320" h="2113279">
                  <a:moveTo>
                    <a:pt x="1798193" y="1056005"/>
                  </a:moveTo>
                  <a:lnTo>
                    <a:pt x="1779219" y="1058202"/>
                  </a:lnTo>
                  <a:lnTo>
                    <a:pt x="1658366" y="0"/>
                  </a:lnTo>
                  <a:lnTo>
                    <a:pt x="1645666" y="1524"/>
                  </a:lnTo>
                  <a:lnTo>
                    <a:pt x="1766646" y="1059662"/>
                  </a:lnTo>
                  <a:lnTo>
                    <a:pt x="1747647" y="1061847"/>
                  </a:lnTo>
                  <a:lnTo>
                    <a:pt x="1781556" y="1134618"/>
                  </a:lnTo>
                  <a:lnTo>
                    <a:pt x="1794751" y="1072261"/>
                  </a:lnTo>
                  <a:lnTo>
                    <a:pt x="1798193" y="10560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7712964" y="3040379"/>
              <a:ext cx="1099185" cy="0"/>
            </a:xfrm>
            <a:custGeom>
              <a:avLst/>
              <a:gdLst/>
              <a:ahLst/>
              <a:cxnLst/>
              <a:rect l="l" t="t" r="r" b="b"/>
              <a:pathLst>
                <a:path w="1099184" h="0">
                  <a:moveTo>
                    <a:pt x="0" y="0"/>
                  </a:moveTo>
                  <a:lnTo>
                    <a:pt x="1098803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 descr=""/>
          <p:cNvSpPr txBox="1"/>
          <p:nvPr/>
        </p:nvSpPr>
        <p:spPr>
          <a:xfrm>
            <a:off x="3997578" y="5701994"/>
            <a:ext cx="12484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id=13</a:t>
            </a:r>
            <a:r>
              <a:rPr dirty="0" sz="1600" spc="9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id=14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5790438" y="5701994"/>
            <a:ext cx="12769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id=15</a:t>
            </a:r>
            <a:r>
              <a:rPr dirty="0" sz="1600" spc="31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id=16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7223252" y="5701994"/>
            <a:ext cx="3277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11045" algn="l"/>
              </a:tabLst>
            </a:pP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id=17</a:t>
            </a:r>
            <a:r>
              <a:rPr dirty="0" sz="1600" spc="1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id=18</a:t>
            </a:r>
            <a:r>
              <a:rPr dirty="0" sz="1600" spc="1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id=19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	id=20</a:t>
            </a:r>
            <a:r>
              <a:rPr dirty="0" sz="1600" spc="32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id=21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7072630" y="1351279"/>
            <a:ext cx="4781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4424298" y="2774695"/>
            <a:ext cx="4781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7154671" y="2855467"/>
            <a:ext cx="4781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id=3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10296906" y="2855467"/>
            <a:ext cx="4787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id=4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10668761" y="4753178"/>
            <a:ext cx="1320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330" algn="l"/>
              </a:tabLst>
            </a:pP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id=11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id=12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3680840" y="4277105"/>
            <a:ext cx="4787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id=5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5003419" y="4595240"/>
            <a:ext cx="10579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id=6</a:t>
            </a:r>
            <a:r>
              <a:rPr dirty="0" sz="1600" spc="46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id=7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7738998" y="876427"/>
            <a:ext cx="7829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根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 /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4839461" y="2301367"/>
            <a:ext cx="8083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子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1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7236714" y="2301367"/>
            <a:ext cx="8261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子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2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b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10958321" y="2301367"/>
            <a:ext cx="7981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子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1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c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3680840" y="3803650"/>
            <a:ext cx="8089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子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1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6079997" y="3587953"/>
            <a:ext cx="766445" cy="506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95"/>
              </a:lnSpc>
              <a:spcBef>
                <a:spcPts val="95"/>
              </a:spcBef>
            </a:pP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子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 spc="5">
                <a:solidFill>
                  <a:srgbClr val="1F517B"/>
                </a:solidFill>
                <a:latin typeface="微软雅黑"/>
                <a:cs typeface="微软雅黑"/>
              </a:rPr>
              <a:t>录 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f</a:t>
            </a:r>
            <a:endParaRPr sz="1600">
              <a:latin typeface="微软雅黑"/>
              <a:cs typeface="微软雅黑"/>
            </a:endParaRPr>
          </a:p>
          <a:p>
            <a:pPr marL="79375">
              <a:lnSpc>
                <a:spcPts val="1895"/>
              </a:lnSpc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id=8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7320533" y="3616833"/>
            <a:ext cx="811530" cy="50673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76530" marR="5080" indent="-164465">
              <a:lnSpc>
                <a:spcPts val="1870"/>
              </a:lnSpc>
              <a:spcBef>
                <a:spcPts val="20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子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1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e </a:t>
            </a: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id=9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9515347" y="3616833"/>
            <a:ext cx="965200" cy="520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子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1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d</a:t>
            </a:r>
            <a:endParaRPr sz="1600">
              <a:latin typeface="微软雅黑"/>
              <a:cs typeface="微软雅黑"/>
            </a:endParaRPr>
          </a:p>
          <a:p>
            <a:pPr marL="380365">
              <a:lnSpc>
                <a:spcPct val="100000"/>
              </a:lnSpc>
              <a:spcBef>
                <a:spcPts val="65"/>
              </a:spcBef>
            </a:pP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id=10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8" name="object 118" descr=""/>
          <p:cNvSpPr/>
          <p:nvPr/>
        </p:nvSpPr>
        <p:spPr>
          <a:xfrm>
            <a:off x="4218432" y="4465320"/>
            <a:ext cx="5832475" cy="13970"/>
          </a:xfrm>
          <a:custGeom>
            <a:avLst/>
            <a:gdLst/>
            <a:ahLst/>
            <a:cxnLst/>
            <a:rect l="l" t="t" r="r" b="b"/>
            <a:pathLst>
              <a:path w="5832475" h="13970">
                <a:moveTo>
                  <a:pt x="1863852" y="0"/>
                </a:moveTo>
                <a:lnTo>
                  <a:pt x="2689860" y="0"/>
                </a:lnTo>
              </a:path>
              <a:path w="5832475" h="13970">
                <a:moveTo>
                  <a:pt x="5006340" y="0"/>
                </a:moveTo>
                <a:lnTo>
                  <a:pt x="5832347" y="0"/>
                </a:lnTo>
              </a:path>
              <a:path w="5832475" h="13970">
                <a:moveTo>
                  <a:pt x="0" y="13715"/>
                </a:moveTo>
                <a:lnTo>
                  <a:pt x="743712" y="13715"/>
                </a:lnTo>
              </a:path>
            </a:pathLst>
          </a:custGeom>
          <a:ln w="12192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8327" y="211836"/>
            <a:ext cx="2242820" cy="787400"/>
            <a:chOff x="338327" y="211836"/>
            <a:chExt cx="2242820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1177290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511" y="211836"/>
              <a:ext cx="1532382" cy="787145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582879" y="1040384"/>
            <a:ext cx="109156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由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根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到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路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上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目录文件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符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18021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文</a:t>
            </a:r>
            <a:r>
              <a:rPr dirty="0" spc="-35"/>
              <a:t>件</a:t>
            </a:r>
            <a:r>
              <a:rPr dirty="0" spc="-35"/>
              <a:t>路</a:t>
            </a:r>
            <a:r>
              <a:rPr dirty="0" spc="-35"/>
              <a:t>径</a:t>
            </a:r>
            <a:r>
              <a:rPr dirty="0" spc="-50"/>
              <a:t>名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501129" y="1877314"/>
            <a:ext cx="1108710" cy="650240"/>
            <a:chOff x="6501129" y="1877314"/>
            <a:chExt cx="1108710" cy="650240"/>
          </a:xfrm>
        </p:grpSpPr>
        <p:sp>
          <p:nvSpPr>
            <p:cNvPr id="8" name="object 8" descr=""/>
            <p:cNvSpPr/>
            <p:nvPr/>
          </p:nvSpPr>
          <p:spPr>
            <a:xfrm>
              <a:off x="6507479" y="1883664"/>
              <a:ext cx="1096010" cy="637540"/>
            </a:xfrm>
            <a:custGeom>
              <a:avLst/>
              <a:gdLst/>
              <a:ahLst/>
              <a:cxnLst/>
              <a:rect l="l" t="t" r="r" b="b"/>
              <a:pathLst>
                <a:path w="1096009" h="637539">
                  <a:moveTo>
                    <a:pt x="1095755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1095755" y="637031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507479" y="1883664"/>
              <a:ext cx="1096010" cy="637540"/>
            </a:xfrm>
            <a:custGeom>
              <a:avLst/>
              <a:gdLst/>
              <a:ahLst/>
              <a:cxnLst/>
              <a:rect l="l" t="t" r="r" b="b"/>
              <a:pathLst>
                <a:path w="1096009" h="637539">
                  <a:moveTo>
                    <a:pt x="0" y="637031"/>
                  </a:moveTo>
                  <a:lnTo>
                    <a:pt x="1095755" y="637031"/>
                  </a:lnTo>
                  <a:lnTo>
                    <a:pt x="1095755" y="0"/>
                  </a:lnTo>
                  <a:lnTo>
                    <a:pt x="0" y="0"/>
                  </a:lnTo>
                  <a:lnTo>
                    <a:pt x="0" y="6370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507479" y="2188464"/>
              <a:ext cx="1096010" cy="12700"/>
            </a:xfrm>
            <a:custGeom>
              <a:avLst/>
              <a:gdLst/>
              <a:ahLst/>
              <a:cxnLst/>
              <a:rect l="l" t="t" r="r" b="b"/>
              <a:pathLst>
                <a:path w="1096009" h="12700">
                  <a:moveTo>
                    <a:pt x="0" y="12192"/>
                  </a:moveTo>
                  <a:lnTo>
                    <a:pt x="1095755" y="12192"/>
                  </a:lnTo>
                  <a:lnTo>
                    <a:pt x="1095755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862571" y="1883664"/>
              <a:ext cx="367665" cy="637540"/>
            </a:xfrm>
            <a:custGeom>
              <a:avLst/>
              <a:gdLst/>
              <a:ahLst/>
              <a:cxnLst/>
              <a:rect l="l" t="t" r="r" b="b"/>
              <a:pathLst>
                <a:path w="367665" h="637539">
                  <a:moveTo>
                    <a:pt x="0" y="0"/>
                  </a:moveTo>
                  <a:lnTo>
                    <a:pt x="0" y="637032"/>
                  </a:lnTo>
                </a:path>
                <a:path w="367665" h="637539">
                  <a:moveTo>
                    <a:pt x="367283" y="0"/>
                  </a:moveTo>
                  <a:lnTo>
                    <a:pt x="367283" y="63703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507480" y="1883664"/>
            <a:ext cx="349250" cy="30480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1689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68668" y="1883664"/>
            <a:ext cx="355600" cy="30480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9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b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235952" y="1883664"/>
            <a:ext cx="367665" cy="30480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16205">
              <a:lnSpc>
                <a:spcPts val="1689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c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531609" y="3355594"/>
            <a:ext cx="1108710" cy="650240"/>
            <a:chOff x="6531609" y="3355594"/>
            <a:chExt cx="1108710" cy="650240"/>
          </a:xfrm>
        </p:grpSpPr>
        <p:sp>
          <p:nvSpPr>
            <p:cNvPr id="16" name="object 16" descr=""/>
            <p:cNvSpPr/>
            <p:nvPr/>
          </p:nvSpPr>
          <p:spPr>
            <a:xfrm>
              <a:off x="6537959" y="3361944"/>
              <a:ext cx="1096010" cy="637540"/>
            </a:xfrm>
            <a:custGeom>
              <a:avLst/>
              <a:gdLst/>
              <a:ahLst/>
              <a:cxnLst/>
              <a:rect l="l" t="t" r="r" b="b"/>
              <a:pathLst>
                <a:path w="1096009" h="637539">
                  <a:moveTo>
                    <a:pt x="1095755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1095755" y="637031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537959" y="3361944"/>
              <a:ext cx="1096010" cy="637540"/>
            </a:xfrm>
            <a:custGeom>
              <a:avLst/>
              <a:gdLst/>
              <a:ahLst/>
              <a:cxnLst/>
              <a:rect l="l" t="t" r="r" b="b"/>
              <a:pathLst>
                <a:path w="1096009" h="637539">
                  <a:moveTo>
                    <a:pt x="0" y="637031"/>
                  </a:moveTo>
                  <a:lnTo>
                    <a:pt x="1095755" y="637031"/>
                  </a:lnTo>
                  <a:lnTo>
                    <a:pt x="1095755" y="0"/>
                  </a:lnTo>
                  <a:lnTo>
                    <a:pt x="0" y="0"/>
                  </a:lnTo>
                  <a:lnTo>
                    <a:pt x="0" y="6370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891527" y="3361944"/>
              <a:ext cx="373380" cy="637540"/>
            </a:xfrm>
            <a:custGeom>
              <a:avLst/>
              <a:gdLst/>
              <a:ahLst/>
              <a:cxnLst/>
              <a:rect l="l" t="t" r="r" b="b"/>
              <a:pathLst>
                <a:path w="373379" h="637539">
                  <a:moveTo>
                    <a:pt x="0" y="0"/>
                  </a:moveTo>
                  <a:lnTo>
                    <a:pt x="0" y="637031"/>
                  </a:lnTo>
                </a:path>
                <a:path w="373379" h="637539">
                  <a:moveTo>
                    <a:pt x="373379" y="0"/>
                  </a:moveTo>
                  <a:lnTo>
                    <a:pt x="373379" y="63703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6537959" y="3361944"/>
            <a:ext cx="347980" cy="33274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4290" rIns="0" bIns="0" rtlCol="0" vert="horz">
            <a:spAutoFit/>
          </a:bodyPr>
          <a:lstStyle/>
          <a:p>
            <a:pPr algn="ctr" marR="29209">
              <a:lnSpc>
                <a:spcPct val="100000"/>
              </a:lnSpc>
              <a:spcBef>
                <a:spcPts val="270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f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897623" y="3361944"/>
            <a:ext cx="361315" cy="33274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1968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155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e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271004" y="3361944"/>
            <a:ext cx="363220" cy="33274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429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270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d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849370" y="3338829"/>
            <a:ext cx="1113155" cy="648335"/>
            <a:chOff x="3849370" y="3338829"/>
            <a:chExt cx="1113155" cy="648335"/>
          </a:xfrm>
        </p:grpSpPr>
        <p:sp>
          <p:nvSpPr>
            <p:cNvPr id="23" name="object 23" descr=""/>
            <p:cNvSpPr/>
            <p:nvPr/>
          </p:nvSpPr>
          <p:spPr>
            <a:xfrm>
              <a:off x="3855720" y="3345179"/>
              <a:ext cx="1100455" cy="635635"/>
            </a:xfrm>
            <a:custGeom>
              <a:avLst/>
              <a:gdLst/>
              <a:ahLst/>
              <a:cxnLst/>
              <a:rect l="l" t="t" r="r" b="b"/>
              <a:pathLst>
                <a:path w="1100454" h="635635">
                  <a:moveTo>
                    <a:pt x="1100327" y="0"/>
                  </a:moveTo>
                  <a:lnTo>
                    <a:pt x="0" y="0"/>
                  </a:lnTo>
                  <a:lnTo>
                    <a:pt x="0" y="635508"/>
                  </a:lnTo>
                  <a:lnTo>
                    <a:pt x="1100327" y="635508"/>
                  </a:lnTo>
                  <a:lnTo>
                    <a:pt x="1100327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855720" y="3345179"/>
              <a:ext cx="1100455" cy="635635"/>
            </a:xfrm>
            <a:custGeom>
              <a:avLst/>
              <a:gdLst/>
              <a:ahLst/>
              <a:cxnLst/>
              <a:rect l="l" t="t" r="r" b="b"/>
              <a:pathLst>
                <a:path w="1100454" h="635635">
                  <a:moveTo>
                    <a:pt x="0" y="635508"/>
                  </a:moveTo>
                  <a:lnTo>
                    <a:pt x="1100327" y="635508"/>
                  </a:lnTo>
                  <a:lnTo>
                    <a:pt x="1100327" y="0"/>
                  </a:lnTo>
                  <a:lnTo>
                    <a:pt x="0" y="0"/>
                  </a:lnTo>
                  <a:lnTo>
                    <a:pt x="0" y="6355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855720" y="3648455"/>
              <a:ext cx="1100455" cy="12700"/>
            </a:xfrm>
            <a:custGeom>
              <a:avLst/>
              <a:gdLst/>
              <a:ahLst/>
              <a:cxnLst/>
              <a:rect l="l" t="t" r="r" b="b"/>
              <a:pathLst>
                <a:path w="1100454" h="12700">
                  <a:moveTo>
                    <a:pt x="0" y="12192"/>
                  </a:moveTo>
                  <a:lnTo>
                    <a:pt x="1100327" y="12192"/>
                  </a:lnTo>
                  <a:lnTo>
                    <a:pt x="1100327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210812" y="3345179"/>
              <a:ext cx="373380" cy="635635"/>
            </a:xfrm>
            <a:custGeom>
              <a:avLst/>
              <a:gdLst/>
              <a:ahLst/>
              <a:cxnLst/>
              <a:rect l="l" t="t" r="r" b="b"/>
              <a:pathLst>
                <a:path w="373379" h="635635">
                  <a:moveTo>
                    <a:pt x="0" y="0"/>
                  </a:moveTo>
                  <a:lnTo>
                    <a:pt x="0" y="635508"/>
                  </a:lnTo>
                </a:path>
                <a:path w="373379" h="635635">
                  <a:moveTo>
                    <a:pt x="373379" y="0"/>
                  </a:moveTo>
                  <a:lnTo>
                    <a:pt x="373379" y="63550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3855720" y="3345179"/>
            <a:ext cx="349250" cy="30353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810">
              <a:lnSpc>
                <a:spcPts val="1689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216908" y="3345179"/>
            <a:ext cx="361315" cy="30353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9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b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590288" y="3345179"/>
            <a:ext cx="365760" cy="30353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00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c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8081518" y="4817109"/>
            <a:ext cx="829944" cy="648335"/>
            <a:chOff x="8081518" y="4817109"/>
            <a:chExt cx="829944" cy="648335"/>
          </a:xfrm>
        </p:grpSpPr>
        <p:sp>
          <p:nvSpPr>
            <p:cNvPr id="31" name="object 31" descr=""/>
            <p:cNvSpPr/>
            <p:nvPr/>
          </p:nvSpPr>
          <p:spPr>
            <a:xfrm>
              <a:off x="8087868" y="4823459"/>
              <a:ext cx="817244" cy="635635"/>
            </a:xfrm>
            <a:custGeom>
              <a:avLst/>
              <a:gdLst/>
              <a:ahLst/>
              <a:cxnLst/>
              <a:rect l="l" t="t" r="r" b="b"/>
              <a:pathLst>
                <a:path w="817245" h="635635">
                  <a:moveTo>
                    <a:pt x="816864" y="0"/>
                  </a:moveTo>
                  <a:lnTo>
                    <a:pt x="0" y="0"/>
                  </a:lnTo>
                  <a:lnTo>
                    <a:pt x="0" y="635507"/>
                  </a:lnTo>
                  <a:lnTo>
                    <a:pt x="816864" y="635507"/>
                  </a:lnTo>
                  <a:lnTo>
                    <a:pt x="81686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087868" y="4823459"/>
              <a:ext cx="817244" cy="635635"/>
            </a:xfrm>
            <a:custGeom>
              <a:avLst/>
              <a:gdLst/>
              <a:ahLst/>
              <a:cxnLst/>
              <a:rect l="l" t="t" r="r" b="b"/>
              <a:pathLst>
                <a:path w="817245" h="635635">
                  <a:moveTo>
                    <a:pt x="0" y="635507"/>
                  </a:moveTo>
                  <a:lnTo>
                    <a:pt x="816864" y="635507"/>
                  </a:lnTo>
                  <a:lnTo>
                    <a:pt x="816864" y="0"/>
                  </a:lnTo>
                  <a:lnTo>
                    <a:pt x="0" y="0"/>
                  </a:lnTo>
                  <a:lnTo>
                    <a:pt x="0" y="6355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441436" y="4823459"/>
              <a:ext cx="0" cy="635635"/>
            </a:xfrm>
            <a:custGeom>
              <a:avLst/>
              <a:gdLst/>
              <a:ahLst/>
              <a:cxnLst/>
              <a:rect l="l" t="t" r="r" b="b"/>
              <a:pathLst>
                <a:path w="0" h="635635">
                  <a:moveTo>
                    <a:pt x="0" y="0"/>
                  </a:moveTo>
                  <a:lnTo>
                    <a:pt x="0" y="63550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8087868" y="4823459"/>
            <a:ext cx="347980" cy="29591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41605">
              <a:lnSpc>
                <a:spcPts val="1900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447531" y="4823459"/>
            <a:ext cx="457200" cy="29591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5715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45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h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4928361" y="4801870"/>
            <a:ext cx="838835" cy="663575"/>
            <a:chOff x="4928361" y="4801870"/>
            <a:chExt cx="838835" cy="663575"/>
          </a:xfrm>
        </p:grpSpPr>
        <p:sp>
          <p:nvSpPr>
            <p:cNvPr id="37" name="object 37" descr=""/>
            <p:cNvSpPr/>
            <p:nvPr/>
          </p:nvSpPr>
          <p:spPr>
            <a:xfrm>
              <a:off x="4934711" y="4808220"/>
              <a:ext cx="826135" cy="637540"/>
            </a:xfrm>
            <a:custGeom>
              <a:avLst/>
              <a:gdLst/>
              <a:ahLst/>
              <a:cxnLst/>
              <a:rect l="l" t="t" r="r" b="b"/>
              <a:pathLst>
                <a:path w="826135" h="637539">
                  <a:moveTo>
                    <a:pt x="826008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826008" y="637031"/>
                  </a:lnTo>
                  <a:lnTo>
                    <a:pt x="82600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934711" y="4808220"/>
              <a:ext cx="826135" cy="637540"/>
            </a:xfrm>
            <a:custGeom>
              <a:avLst/>
              <a:gdLst/>
              <a:ahLst/>
              <a:cxnLst/>
              <a:rect l="l" t="t" r="r" b="b"/>
              <a:pathLst>
                <a:path w="826135" h="637539">
                  <a:moveTo>
                    <a:pt x="0" y="637031"/>
                  </a:moveTo>
                  <a:lnTo>
                    <a:pt x="826008" y="637031"/>
                  </a:lnTo>
                  <a:lnTo>
                    <a:pt x="826008" y="0"/>
                  </a:lnTo>
                  <a:lnTo>
                    <a:pt x="0" y="0"/>
                  </a:lnTo>
                  <a:lnTo>
                    <a:pt x="0" y="6370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292851" y="4823460"/>
              <a:ext cx="0" cy="635635"/>
            </a:xfrm>
            <a:custGeom>
              <a:avLst/>
              <a:gdLst/>
              <a:ahLst/>
              <a:cxnLst/>
              <a:rect l="l" t="t" r="r" b="b"/>
              <a:pathLst>
                <a:path w="0" h="635635">
                  <a:moveTo>
                    <a:pt x="0" y="0"/>
                  </a:moveTo>
                  <a:lnTo>
                    <a:pt x="0" y="63550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4934711" y="4808220"/>
            <a:ext cx="352425" cy="31115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12700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j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298947" y="4808220"/>
            <a:ext cx="462280" cy="31115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20955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165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h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6501129" y="4833873"/>
            <a:ext cx="1108710" cy="648335"/>
            <a:chOff x="6501129" y="4833873"/>
            <a:chExt cx="1108710" cy="648335"/>
          </a:xfrm>
        </p:grpSpPr>
        <p:sp>
          <p:nvSpPr>
            <p:cNvPr id="43" name="object 43" descr=""/>
            <p:cNvSpPr/>
            <p:nvPr/>
          </p:nvSpPr>
          <p:spPr>
            <a:xfrm>
              <a:off x="6507479" y="4840223"/>
              <a:ext cx="1096010" cy="635635"/>
            </a:xfrm>
            <a:custGeom>
              <a:avLst/>
              <a:gdLst/>
              <a:ahLst/>
              <a:cxnLst/>
              <a:rect l="l" t="t" r="r" b="b"/>
              <a:pathLst>
                <a:path w="1096009" h="635635">
                  <a:moveTo>
                    <a:pt x="1095755" y="0"/>
                  </a:moveTo>
                  <a:lnTo>
                    <a:pt x="0" y="0"/>
                  </a:lnTo>
                  <a:lnTo>
                    <a:pt x="0" y="635507"/>
                  </a:lnTo>
                  <a:lnTo>
                    <a:pt x="1095755" y="635507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507479" y="4840223"/>
              <a:ext cx="1096010" cy="635635"/>
            </a:xfrm>
            <a:custGeom>
              <a:avLst/>
              <a:gdLst/>
              <a:ahLst/>
              <a:cxnLst/>
              <a:rect l="l" t="t" r="r" b="b"/>
              <a:pathLst>
                <a:path w="1096009" h="635635">
                  <a:moveTo>
                    <a:pt x="0" y="635507"/>
                  </a:moveTo>
                  <a:lnTo>
                    <a:pt x="1095755" y="635507"/>
                  </a:lnTo>
                  <a:lnTo>
                    <a:pt x="1095755" y="0"/>
                  </a:lnTo>
                  <a:lnTo>
                    <a:pt x="0" y="0"/>
                  </a:lnTo>
                  <a:lnTo>
                    <a:pt x="0" y="6355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507479" y="5143499"/>
              <a:ext cx="1096010" cy="12700"/>
            </a:xfrm>
            <a:custGeom>
              <a:avLst/>
              <a:gdLst/>
              <a:ahLst/>
              <a:cxnLst/>
              <a:rect l="l" t="t" r="r" b="b"/>
              <a:pathLst>
                <a:path w="1096009" h="12700">
                  <a:moveTo>
                    <a:pt x="0" y="12191"/>
                  </a:moveTo>
                  <a:lnTo>
                    <a:pt x="1095755" y="12191"/>
                  </a:lnTo>
                  <a:lnTo>
                    <a:pt x="1095755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862571" y="4840223"/>
              <a:ext cx="0" cy="635635"/>
            </a:xfrm>
            <a:custGeom>
              <a:avLst/>
              <a:gdLst/>
              <a:ahLst/>
              <a:cxnLst/>
              <a:rect l="l" t="t" r="r" b="b"/>
              <a:pathLst>
                <a:path w="0" h="635635">
                  <a:moveTo>
                    <a:pt x="0" y="0"/>
                  </a:moveTo>
                  <a:lnTo>
                    <a:pt x="0" y="63550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6507480" y="4840223"/>
            <a:ext cx="349250" cy="30353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1750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250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j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868668" y="4840223"/>
            <a:ext cx="355600" cy="30353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175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250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m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7235952" y="4840223"/>
            <a:ext cx="367665" cy="30353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175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250"/>
              </a:spcBef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7223506" y="3355594"/>
            <a:ext cx="3277235" cy="2126615"/>
            <a:chOff x="7223506" y="3355594"/>
            <a:chExt cx="3277235" cy="2126615"/>
          </a:xfrm>
        </p:grpSpPr>
        <p:sp>
          <p:nvSpPr>
            <p:cNvPr id="51" name="object 51" descr=""/>
            <p:cNvSpPr/>
            <p:nvPr/>
          </p:nvSpPr>
          <p:spPr>
            <a:xfrm>
              <a:off x="9765792" y="3361944"/>
              <a:ext cx="728980" cy="637540"/>
            </a:xfrm>
            <a:custGeom>
              <a:avLst/>
              <a:gdLst/>
              <a:ahLst/>
              <a:cxnLst/>
              <a:rect l="l" t="t" r="r" b="b"/>
              <a:pathLst>
                <a:path w="728979" h="637539">
                  <a:moveTo>
                    <a:pt x="728472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728472" y="637031"/>
                  </a:lnTo>
                  <a:lnTo>
                    <a:pt x="728472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9765792" y="3361944"/>
              <a:ext cx="728980" cy="637540"/>
            </a:xfrm>
            <a:custGeom>
              <a:avLst/>
              <a:gdLst/>
              <a:ahLst/>
              <a:cxnLst/>
              <a:rect l="l" t="t" r="r" b="b"/>
              <a:pathLst>
                <a:path w="728979" h="637539">
                  <a:moveTo>
                    <a:pt x="0" y="637031"/>
                  </a:moveTo>
                  <a:lnTo>
                    <a:pt x="728472" y="637031"/>
                  </a:lnTo>
                  <a:lnTo>
                    <a:pt x="728472" y="0"/>
                  </a:lnTo>
                  <a:lnTo>
                    <a:pt x="0" y="0"/>
                  </a:lnTo>
                  <a:lnTo>
                    <a:pt x="0" y="6370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229856" y="3361944"/>
              <a:ext cx="3264535" cy="2113915"/>
            </a:xfrm>
            <a:custGeom>
              <a:avLst/>
              <a:gdLst/>
              <a:ahLst/>
              <a:cxnLst/>
              <a:rect l="l" t="t" r="r" b="b"/>
              <a:pathLst>
                <a:path w="3264534" h="2113915">
                  <a:moveTo>
                    <a:pt x="2891028" y="0"/>
                  </a:moveTo>
                  <a:lnTo>
                    <a:pt x="2891028" y="637031"/>
                  </a:lnTo>
                </a:path>
                <a:path w="3264534" h="2113915">
                  <a:moveTo>
                    <a:pt x="3264408" y="0"/>
                  </a:moveTo>
                  <a:lnTo>
                    <a:pt x="3264408" y="637031"/>
                  </a:lnTo>
                </a:path>
                <a:path w="3264534" h="2113915">
                  <a:moveTo>
                    <a:pt x="0" y="1478279"/>
                  </a:moveTo>
                  <a:lnTo>
                    <a:pt x="0" y="211378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9765792" y="3361944"/>
            <a:ext cx="349250" cy="30480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06045">
              <a:lnSpc>
                <a:spcPts val="1680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g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0126980" y="3361944"/>
            <a:ext cx="361315" cy="30480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86360">
              <a:lnSpc>
                <a:spcPts val="1730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3059938" y="3666490"/>
            <a:ext cx="7440930" cy="1780539"/>
            <a:chOff x="3059938" y="3666490"/>
            <a:chExt cx="7440930" cy="1780539"/>
          </a:xfrm>
        </p:grpSpPr>
        <p:sp>
          <p:nvSpPr>
            <p:cNvPr id="57" name="object 57" descr=""/>
            <p:cNvSpPr/>
            <p:nvPr/>
          </p:nvSpPr>
          <p:spPr>
            <a:xfrm>
              <a:off x="9765792" y="3672840"/>
              <a:ext cx="728980" cy="0"/>
            </a:xfrm>
            <a:custGeom>
              <a:avLst/>
              <a:gdLst/>
              <a:ahLst/>
              <a:cxnLst/>
              <a:rect l="l" t="t" r="r" b="b"/>
              <a:pathLst>
                <a:path w="728979" h="0">
                  <a:moveTo>
                    <a:pt x="0" y="0"/>
                  </a:moveTo>
                  <a:lnTo>
                    <a:pt x="728472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066288" y="4805172"/>
              <a:ext cx="727075" cy="635635"/>
            </a:xfrm>
            <a:custGeom>
              <a:avLst/>
              <a:gdLst/>
              <a:ahLst/>
              <a:cxnLst/>
              <a:rect l="l" t="t" r="r" b="b"/>
              <a:pathLst>
                <a:path w="727075" h="635635">
                  <a:moveTo>
                    <a:pt x="726948" y="0"/>
                  </a:moveTo>
                  <a:lnTo>
                    <a:pt x="0" y="0"/>
                  </a:lnTo>
                  <a:lnTo>
                    <a:pt x="0" y="635507"/>
                  </a:lnTo>
                  <a:lnTo>
                    <a:pt x="726948" y="635507"/>
                  </a:lnTo>
                  <a:lnTo>
                    <a:pt x="72694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066288" y="4805172"/>
              <a:ext cx="727075" cy="635635"/>
            </a:xfrm>
            <a:custGeom>
              <a:avLst/>
              <a:gdLst/>
              <a:ahLst/>
              <a:cxnLst/>
              <a:rect l="l" t="t" r="r" b="b"/>
              <a:pathLst>
                <a:path w="727075" h="635635">
                  <a:moveTo>
                    <a:pt x="0" y="635507"/>
                  </a:moveTo>
                  <a:lnTo>
                    <a:pt x="726948" y="635507"/>
                  </a:lnTo>
                  <a:lnTo>
                    <a:pt x="726948" y="0"/>
                  </a:lnTo>
                  <a:lnTo>
                    <a:pt x="0" y="0"/>
                  </a:lnTo>
                  <a:lnTo>
                    <a:pt x="0" y="6355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419856" y="4805172"/>
              <a:ext cx="373380" cy="635635"/>
            </a:xfrm>
            <a:custGeom>
              <a:avLst/>
              <a:gdLst/>
              <a:ahLst/>
              <a:cxnLst/>
              <a:rect l="l" t="t" r="r" b="b"/>
              <a:pathLst>
                <a:path w="373379" h="635635">
                  <a:moveTo>
                    <a:pt x="0" y="0"/>
                  </a:moveTo>
                  <a:lnTo>
                    <a:pt x="0" y="635507"/>
                  </a:lnTo>
                </a:path>
                <a:path w="373379" h="635635">
                  <a:moveTo>
                    <a:pt x="373380" y="0"/>
                  </a:moveTo>
                  <a:lnTo>
                    <a:pt x="373380" y="63550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3066288" y="4805171"/>
            <a:ext cx="347980" cy="32766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04139">
              <a:lnSpc>
                <a:spcPts val="1810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3425952" y="4805171"/>
            <a:ext cx="361315" cy="32766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86360">
              <a:lnSpc>
                <a:spcPts val="1750"/>
              </a:lnSpc>
            </a:pPr>
            <a:r>
              <a:rPr dirty="0" sz="1600" spc="-5">
                <a:solidFill>
                  <a:srgbClr val="1F517B"/>
                </a:solidFill>
                <a:latin typeface="微软雅黑"/>
                <a:cs typeface="微软雅黑"/>
              </a:rPr>
              <a:t>c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2970022" y="2394330"/>
            <a:ext cx="7579359" cy="3843654"/>
            <a:chOff x="2970022" y="2394330"/>
            <a:chExt cx="7579359" cy="3843654"/>
          </a:xfrm>
        </p:grpSpPr>
        <p:sp>
          <p:nvSpPr>
            <p:cNvPr id="64" name="object 64" descr=""/>
            <p:cNvSpPr/>
            <p:nvPr/>
          </p:nvSpPr>
          <p:spPr>
            <a:xfrm>
              <a:off x="3419856" y="2394330"/>
              <a:ext cx="6701155" cy="2446020"/>
            </a:xfrm>
            <a:custGeom>
              <a:avLst/>
              <a:gdLst/>
              <a:ahLst/>
              <a:cxnLst/>
              <a:rect l="l" t="t" r="r" b="b"/>
              <a:pathLst>
                <a:path w="6701155" h="2446020">
                  <a:moveTo>
                    <a:pt x="617982" y="1452626"/>
                  </a:moveTo>
                  <a:lnTo>
                    <a:pt x="607314" y="1445768"/>
                  </a:lnTo>
                  <a:lnTo>
                    <a:pt x="35547" y="2343073"/>
                  </a:lnTo>
                  <a:lnTo>
                    <a:pt x="19558" y="2332863"/>
                  </a:lnTo>
                  <a:lnTo>
                    <a:pt x="0" y="2410841"/>
                  </a:lnTo>
                  <a:lnTo>
                    <a:pt x="61722" y="2360676"/>
                  </a:lnTo>
                  <a:lnTo>
                    <a:pt x="62357" y="2360168"/>
                  </a:lnTo>
                  <a:lnTo>
                    <a:pt x="46329" y="2349957"/>
                  </a:lnTo>
                  <a:lnTo>
                    <a:pt x="617982" y="1452626"/>
                  </a:lnTo>
                  <a:close/>
                </a:path>
                <a:path w="6701155" h="2446020">
                  <a:moveTo>
                    <a:pt x="3248533" y="11811"/>
                  </a:moveTo>
                  <a:lnTo>
                    <a:pt x="3243707" y="127"/>
                  </a:lnTo>
                  <a:lnTo>
                    <a:pt x="1022019" y="915911"/>
                  </a:lnTo>
                  <a:lnTo>
                    <a:pt x="1014730" y="898271"/>
                  </a:lnTo>
                  <a:lnTo>
                    <a:pt x="954024" y="950849"/>
                  </a:lnTo>
                  <a:lnTo>
                    <a:pt x="1034161" y="945261"/>
                  </a:lnTo>
                  <a:lnTo>
                    <a:pt x="1028903" y="932561"/>
                  </a:lnTo>
                  <a:lnTo>
                    <a:pt x="1026896" y="927709"/>
                  </a:lnTo>
                  <a:lnTo>
                    <a:pt x="3248533" y="11811"/>
                  </a:lnTo>
                  <a:close/>
                </a:path>
                <a:path w="6701155" h="2446020">
                  <a:moveTo>
                    <a:pt x="3250184" y="1454150"/>
                  </a:moveTo>
                  <a:lnTo>
                    <a:pt x="3242056" y="1444244"/>
                  </a:lnTo>
                  <a:lnTo>
                    <a:pt x="2106180" y="2375890"/>
                  </a:lnTo>
                  <a:lnTo>
                    <a:pt x="2086102" y="2351405"/>
                  </a:lnTo>
                  <a:lnTo>
                    <a:pt x="2051304" y="2429129"/>
                  </a:lnTo>
                  <a:lnTo>
                    <a:pt x="2134362" y="2410206"/>
                  </a:lnTo>
                  <a:lnTo>
                    <a:pt x="2120912" y="2393823"/>
                  </a:lnTo>
                  <a:lnTo>
                    <a:pt x="2114258" y="2385733"/>
                  </a:lnTo>
                  <a:lnTo>
                    <a:pt x="3250184" y="1454150"/>
                  </a:lnTo>
                  <a:close/>
                </a:path>
                <a:path w="6701155" h="2446020">
                  <a:moveTo>
                    <a:pt x="3675380" y="2369693"/>
                  </a:moveTo>
                  <a:lnTo>
                    <a:pt x="3656330" y="2369693"/>
                  </a:lnTo>
                  <a:lnTo>
                    <a:pt x="3656330" y="1449197"/>
                  </a:lnTo>
                  <a:lnTo>
                    <a:pt x="3643630" y="1449197"/>
                  </a:lnTo>
                  <a:lnTo>
                    <a:pt x="3643630" y="2369693"/>
                  </a:lnTo>
                  <a:lnTo>
                    <a:pt x="3624580" y="2369693"/>
                  </a:lnTo>
                  <a:lnTo>
                    <a:pt x="3649980" y="2445893"/>
                  </a:lnTo>
                  <a:lnTo>
                    <a:pt x="3671138" y="2382393"/>
                  </a:lnTo>
                  <a:lnTo>
                    <a:pt x="3675380" y="2369693"/>
                  </a:lnTo>
                  <a:close/>
                </a:path>
                <a:path w="6701155" h="2446020">
                  <a:moveTo>
                    <a:pt x="3675380" y="891413"/>
                  </a:moveTo>
                  <a:lnTo>
                    <a:pt x="3656330" y="891413"/>
                  </a:lnTo>
                  <a:lnTo>
                    <a:pt x="3656330" y="5969"/>
                  </a:lnTo>
                  <a:lnTo>
                    <a:pt x="3643630" y="5969"/>
                  </a:lnTo>
                  <a:lnTo>
                    <a:pt x="3643630" y="891413"/>
                  </a:lnTo>
                  <a:lnTo>
                    <a:pt x="3624580" y="891413"/>
                  </a:lnTo>
                  <a:lnTo>
                    <a:pt x="3649980" y="967613"/>
                  </a:lnTo>
                  <a:lnTo>
                    <a:pt x="3671138" y="904113"/>
                  </a:lnTo>
                  <a:lnTo>
                    <a:pt x="3675380" y="891413"/>
                  </a:lnTo>
                  <a:close/>
                </a:path>
                <a:path w="6701155" h="2446020">
                  <a:moveTo>
                    <a:pt x="5199888" y="2429129"/>
                  </a:moveTo>
                  <a:lnTo>
                    <a:pt x="5177841" y="2393061"/>
                  </a:lnTo>
                  <a:lnTo>
                    <a:pt x="5157978" y="2360549"/>
                  </a:lnTo>
                  <a:lnTo>
                    <a:pt x="5145646" y="2375166"/>
                  </a:lnTo>
                  <a:lnTo>
                    <a:pt x="4041140" y="1444371"/>
                  </a:lnTo>
                  <a:lnTo>
                    <a:pt x="4033012" y="1454023"/>
                  </a:lnTo>
                  <a:lnTo>
                    <a:pt x="5137467" y="2384882"/>
                  </a:lnTo>
                  <a:lnTo>
                    <a:pt x="5125212" y="2399411"/>
                  </a:lnTo>
                  <a:lnTo>
                    <a:pt x="5199888" y="2429129"/>
                  </a:lnTo>
                  <a:close/>
                </a:path>
                <a:path w="6701155" h="2446020">
                  <a:moveTo>
                    <a:pt x="6701028" y="950849"/>
                  </a:moveTo>
                  <a:lnTo>
                    <a:pt x="6681470" y="935609"/>
                  </a:lnTo>
                  <a:lnTo>
                    <a:pt x="6637655" y="901446"/>
                  </a:lnTo>
                  <a:lnTo>
                    <a:pt x="6631305" y="919441"/>
                  </a:lnTo>
                  <a:lnTo>
                    <a:pt x="4039235" y="0"/>
                  </a:lnTo>
                  <a:lnTo>
                    <a:pt x="4034917" y="11938"/>
                  </a:lnTo>
                  <a:lnTo>
                    <a:pt x="6627088" y="931379"/>
                  </a:lnTo>
                  <a:lnTo>
                    <a:pt x="6620764" y="949325"/>
                  </a:lnTo>
                  <a:lnTo>
                    <a:pt x="6701028" y="950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939539" y="4977383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79" h="274320">
                  <a:moveTo>
                    <a:pt x="135636" y="0"/>
                  </a:moveTo>
                  <a:lnTo>
                    <a:pt x="92756" y="6998"/>
                  </a:lnTo>
                  <a:lnTo>
                    <a:pt x="55522" y="26481"/>
                  </a:lnTo>
                  <a:lnTo>
                    <a:pt x="26164" y="56180"/>
                  </a:lnTo>
                  <a:lnTo>
                    <a:pt x="6912" y="93829"/>
                  </a:lnTo>
                  <a:lnTo>
                    <a:pt x="0" y="137160"/>
                  </a:lnTo>
                  <a:lnTo>
                    <a:pt x="6912" y="180490"/>
                  </a:lnTo>
                  <a:lnTo>
                    <a:pt x="26164" y="218139"/>
                  </a:lnTo>
                  <a:lnTo>
                    <a:pt x="55522" y="247838"/>
                  </a:lnTo>
                  <a:lnTo>
                    <a:pt x="92756" y="267321"/>
                  </a:lnTo>
                  <a:lnTo>
                    <a:pt x="135636" y="274320"/>
                  </a:lnTo>
                  <a:lnTo>
                    <a:pt x="178515" y="267321"/>
                  </a:lnTo>
                  <a:lnTo>
                    <a:pt x="215749" y="247838"/>
                  </a:lnTo>
                  <a:lnTo>
                    <a:pt x="245107" y="218139"/>
                  </a:lnTo>
                  <a:lnTo>
                    <a:pt x="264359" y="180490"/>
                  </a:lnTo>
                  <a:lnTo>
                    <a:pt x="271272" y="137160"/>
                  </a:lnTo>
                  <a:lnTo>
                    <a:pt x="264359" y="93829"/>
                  </a:lnTo>
                  <a:lnTo>
                    <a:pt x="245107" y="56180"/>
                  </a:lnTo>
                  <a:lnTo>
                    <a:pt x="215749" y="26481"/>
                  </a:lnTo>
                  <a:lnTo>
                    <a:pt x="178515" y="6998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939539" y="4977383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79" h="274320">
                  <a:moveTo>
                    <a:pt x="0" y="137160"/>
                  </a:moveTo>
                  <a:lnTo>
                    <a:pt x="6912" y="93829"/>
                  </a:lnTo>
                  <a:lnTo>
                    <a:pt x="26164" y="56180"/>
                  </a:lnTo>
                  <a:lnTo>
                    <a:pt x="55522" y="26481"/>
                  </a:lnTo>
                  <a:lnTo>
                    <a:pt x="92756" y="6998"/>
                  </a:lnTo>
                  <a:lnTo>
                    <a:pt x="135636" y="0"/>
                  </a:lnTo>
                  <a:lnTo>
                    <a:pt x="178515" y="6998"/>
                  </a:lnTo>
                  <a:lnTo>
                    <a:pt x="215749" y="26481"/>
                  </a:lnTo>
                  <a:lnTo>
                    <a:pt x="245107" y="56180"/>
                  </a:lnTo>
                  <a:lnTo>
                    <a:pt x="264359" y="93829"/>
                  </a:lnTo>
                  <a:lnTo>
                    <a:pt x="271272" y="137160"/>
                  </a:lnTo>
                  <a:lnTo>
                    <a:pt x="264359" y="180490"/>
                  </a:lnTo>
                  <a:lnTo>
                    <a:pt x="245107" y="218139"/>
                  </a:lnTo>
                  <a:lnTo>
                    <a:pt x="215749" y="247838"/>
                  </a:lnTo>
                  <a:lnTo>
                    <a:pt x="178515" y="267321"/>
                  </a:lnTo>
                  <a:lnTo>
                    <a:pt x="135636" y="274320"/>
                  </a:lnTo>
                  <a:lnTo>
                    <a:pt x="92756" y="267321"/>
                  </a:lnTo>
                  <a:lnTo>
                    <a:pt x="55522" y="247838"/>
                  </a:lnTo>
                  <a:lnTo>
                    <a:pt x="26164" y="218139"/>
                  </a:lnTo>
                  <a:lnTo>
                    <a:pt x="6912" y="180490"/>
                  </a:lnTo>
                  <a:lnTo>
                    <a:pt x="0" y="13716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373880" y="4977383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20">
                  <a:moveTo>
                    <a:pt x="137922" y="0"/>
                  </a:moveTo>
                  <a:lnTo>
                    <a:pt x="94317" y="6998"/>
                  </a:lnTo>
                  <a:lnTo>
                    <a:pt x="56455" y="26481"/>
                  </a:lnTo>
                  <a:lnTo>
                    <a:pt x="26602" y="56180"/>
                  </a:lnTo>
                  <a:lnTo>
                    <a:pt x="7028" y="93829"/>
                  </a:lnTo>
                  <a:lnTo>
                    <a:pt x="0" y="137160"/>
                  </a:lnTo>
                  <a:lnTo>
                    <a:pt x="7028" y="180490"/>
                  </a:lnTo>
                  <a:lnTo>
                    <a:pt x="26602" y="218139"/>
                  </a:lnTo>
                  <a:lnTo>
                    <a:pt x="56455" y="247838"/>
                  </a:lnTo>
                  <a:lnTo>
                    <a:pt x="94317" y="267321"/>
                  </a:lnTo>
                  <a:lnTo>
                    <a:pt x="137922" y="274320"/>
                  </a:lnTo>
                  <a:lnTo>
                    <a:pt x="181526" y="267321"/>
                  </a:lnTo>
                  <a:lnTo>
                    <a:pt x="219388" y="247838"/>
                  </a:lnTo>
                  <a:lnTo>
                    <a:pt x="249241" y="218139"/>
                  </a:lnTo>
                  <a:lnTo>
                    <a:pt x="268815" y="180490"/>
                  </a:lnTo>
                  <a:lnTo>
                    <a:pt x="275844" y="137160"/>
                  </a:lnTo>
                  <a:lnTo>
                    <a:pt x="268815" y="93829"/>
                  </a:lnTo>
                  <a:lnTo>
                    <a:pt x="249241" y="56180"/>
                  </a:lnTo>
                  <a:lnTo>
                    <a:pt x="219388" y="26481"/>
                  </a:lnTo>
                  <a:lnTo>
                    <a:pt x="181526" y="699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373880" y="4977383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20">
                  <a:moveTo>
                    <a:pt x="0" y="137160"/>
                  </a:moveTo>
                  <a:lnTo>
                    <a:pt x="7028" y="93829"/>
                  </a:lnTo>
                  <a:lnTo>
                    <a:pt x="26602" y="56180"/>
                  </a:lnTo>
                  <a:lnTo>
                    <a:pt x="56455" y="26481"/>
                  </a:lnTo>
                  <a:lnTo>
                    <a:pt x="94317" y="6998"/>
                  </a:lnTo>
                  <a:lnTo>
                    <a:pt x="137922" y="0"/>
                  </a:lnTo>
                  <a:lnTo>
                    <a:pt x="181526" y="6998"/>
                  </a:lnTo>
                  <a:lnTo>
                    <a:pt x="219388" y="26481"/>
                  </a:lnTo>
                  <a:lnTo>
                    <a:pt x="249241" y="56180"/>
                  </a:lnTo>
                  <a:lnTo>
                    <a:pt x="268815" y="93829"/>
                  </a:lnTo>
                  <a:lnTo>
                    <a:pt x="275844" y="137160"/>
                  </a:lnTo>
                  <a:lnTo>
                    <a:pt x="268815" y="180490"/>
                  </a:lnTo>
                  <a:lnTo>
                    <a:pt x="249241" y="218139"/>
                  </a:lnTo>
                  <a:lnTo>
                    <a:pt x="219388" y="247838"/>
                  </a:lnTo>
                  <a:lnTo>
                    <a:pt x="181526" y="267321"/>
                  </a:lnTo>
                  <a:lnTo>
                    <a:pt x="137922" y="274320"/>
                  </a:lnTo>
                  <a:lnTo>
                    <a:pt x="94317" y="267321"/>
                  </a:lnTo>
                  <a:lnTo>
                    <a:pt x="56455" y="247838"/>
                  </a:lnTo>
                  <a:lnTo>
                    <a:pt x="26602" y="218139"/>
                  </a:lnTo>
                  <a:lnTo>
                    <a:pt x="7028" y="180490"/>
                  </a:lnTo>
                  <a:lnTo>
                    <a:pt x="0" y="1371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9782555" y="49773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93829" y="6998"/>
                  </a:lnTo>
                  <a:lnTo>
                    <a:pt x="56180" y="26481"/>
                  </a:lnTo>
                  <a:lnTo>
                    <a:pt x="26481" y="56180"/>
                  </a:lnTo>
                  <a:lnTo>
                    <a:pt x="6998" y="93829"/>
                  </a:lnTo>
                  <a:lnTo>
                    <a:pt x="0" y="137160"/>
                  </a:lnTo>
                  <a:lnTo>
                    <a:pt x="6998" y="180490"/>
                  </a:lnTo>
                  <a:lnTo>
                    <a:pt x="26481" y="218139"/>
                  </a:lnTo>
                  <a:lnTo>
                    <a:pt x="56180" y="247838"/>
                  </a:lnTo>
                  <a:lnTo>
                    <a:pt x="93829" y="267321"/>
                  </a:lnTo>
                  <a:lnTo>
                    <a:pt x="137160" y="274320"/>
                  </a:lnTo>
                  <a:lnTo>
                    <a:pt x="180490" y="267321"/>
                  </a:lnTo>
                  <a:lnTo>
                    <a:pt x="218139" y="247838"/>
                  </a:lnTo>
                  <a:lnTo>
                    <a:pt x="247838" y="218139"/>
                  </a:lnTo>
                  <a:lnTo>
                    <a:pt x="267321" y="180490"/>
                  </a:lnTo>
                  <a:lnTo>
                    <a:pt x="274320" y="137160"/>
                  </a:lnTo>
                  <a:lnTo>
                    <a:pt x="267321" y="93829"/>
                  </a:lnTo>
                  <a:lnTo>
                    <a:pt x="247838" y="56180"/>
                  </a:lnTo>
                  <a:lnTo>
                    <a:pt x="218139" y="26481"/>
                  </a:lnTo>
                  <a:lnTo>
                    <a:pt x="180490" y="6998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9782555" y="49773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6998" y="93829"/>
                  </a:lnTo>
                  <a:lnTo>
                    <a:pt x="26481" y="56180"/>
                  </a:lnTo>
                  <a:lnTo>
                    <a:pt x="56180" y="26481"/>
                  </a:lnTo>
                  <a:lnTo>
                    <a:pt x="93829" y="6998"/>
                  </a:lnTo>
                  <a:lnTo>
                    <a:pt x="137160" y="0"/>
                  </a:lnTo>
                  <a:lnTo>
                    <a:pt x="180490" y="6998"/>
                  </a:lnTo>
                  <a:lnTo>
                    <a:pt x="218139" y="26481"/>
                  </a:lnTo>
                  <a:lnTo>
                    <a:pt x="247838" y="56180"/>
                  </a:lnTo>
                  <a:lnTo>
                    <a:pt x="267321" y="93829"/>
                  </a:lnTo>
                  <a:lnTo>
                    <a:pt x="274320" y="137160"/>
                  </a:lnTo>
                  <a:lnTo>
                    <a:pt x="267321" y="180490"/>
                  </a:lnTo>
                  <a:lnTo>
                    <a:pt x="247838" y="218139"/>
                  </a:lnTo>
                  <a:lnTo>
                    <a:pt x="218139" y="247838"/>
                  </a:lnTo>
                  <a:lnTo>
                    <a:pt x="180490" y="267321"/>
                  </a:lnTo>
                  <a:lnTo>
                    <a:pt x="137160" y="274320"/>
                  </a:lnTo>
                  <a:lnTo>
                    <a:pt x="93829" y="267321"/>
                  </a:lnTo>
                  <a:lnTo>
                    <a:pt x="56180" y="247838"/>
                  </a:lnTo>
                  <a:lnTo>
                    <a:pt x="26481" y="218139"/>
                  </a:lnTo>
                  <a:lnTo>
                    <a:pt x="6998" y="180490"/>
                  </a:lnTo>
                  <a:lnTo>
                    <a:pt x="0" y="1371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0267188" y="4977383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20">
                  <a:moveTo>
                    <a:pt x="137921" y="0"/>
                  </a:moveTo>
                  <a:lnTo>
                    <a:pt x="94317" y="6998"/>
                  </a:lnTo>
                  <a:lnTo>
                    <a:pt x="56455" y="26481"/>
                  </a:lnTo>
                  <a:lnTo>
                    <a:pt x="26602" y="56180"/>
                  </a:lnTo>
                  <a:lnTo>
                    <a:pt x="7028" y="93829"/>
                  </a:lnTo>
                  <a:lnTo>
                    <a:pt x="0" y="137160"/>
                  </a:lnTo>
                  <a:lnTo>
                    <a:pt x="7028" y="180490"/>
                  </a:lnTo>
                  <a:lnTo>
                    <a:pt x="26602" y="218139"/>
                  </a:lnTo>
                  <a:lnTo>
                    <a:pt x="56455" y="247838"/>
                  </a:lnTo>
                  <a:lnTo>
                    <a:pt x="94317" y="267321"/>
                  </a:lnTo>
                  <a:lnTo>
                    <a:pt x="137921" y="274320"/>
                  </a:lnTo>
                  <a:lnTo>
                    <a:pt x="181526" y="267321"/>
                  </a:lnTo>
                  <a:lnTo>
                    <a:pt x="219388" y="247838"/>
                  </a:lnTo>
                  <a:lnTo>
                    <a:pt x="249241" y="218139"/>
                  </a:lnTo>
                  <a:lnTo>
                    <a:pt x="268815" y="180490"/>
                  </a:lnTo>
                  <a:lnTo>
                    <a:pt x="275843" y="137160"/>
                  </a:lnTo>
                  <a:lnTo>
                    <a:pt x="268815" y="93829"/>
                  </a:lnTo>
                  <a:lnTo>
                    <a:pt x="249241" y="56180"/>
                  </a:lnTo>
                  <a:lnTo>
                    <a:pt x="219388" y="26481"/>
                  </a:lnTo>
                  <a:lnTo>
                    <a:pt x="181526" y="6998"/>
                  </a:lnTo>
                  <a:lnTo>
                    <a:pt x="13792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0267188" y="4977383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20">
                  <a:moveTo>
                    <a:pt x="0" y="137160"/>
                  </a:moveTo>
                  <a:lnTo>
                    <a:pt x="7028" y="93829"/>
                  </a:lnTo>
                  <a:lnTo>
                    <a:pt x="26602" y="56180"/>
                  </a:lnTo>
                  <a:lnTo>
                    <a:pt x="56455" y="26481"/>
                  </a:lnTo>
                  <a:lnTo>
                    <a:pt x="94317" y="6998"/>
                  </a:lnTo>
                  <a:lnTo>
                    <a:pt x="137921" y="0"/>
                  </a:lnTo>
                  <a:lnTo>
                    <a:pt x="181526" y="6998"/>
                  </a:lnTo>
                  <a:lnTo>
                    <a:pt x="219388" y="26481"/>
                  </a:lnTo>
                  <a:lnTo>
                    <a:pt x="249241" y="56180"/>
                  </a:lnTo>
                  <a:lnTo>
                    <a:pt x="268815" y="93829"/>
                  </a:lnTo>
                  <a:lnTo>
                    <a:pt x="275843" y="137160"/>
                  </a:lnTo>
                  <a:lnTo>
                    <a:pt x="268815" y="180490"/>
                  </a:lnTo>
                  <a:lnTo>
                    <a:pt x="249241" y="218139"/>
                  </a:lnTo>
                  <a:lnTo>
                    <a:pt x="219388" y="247838"/>
                  </a:lnTo>
                  <a:lnTo>
                    <a:pt x="181526" y="267321"/>
                  </a:lnTo>
                  <a:lnTo>
                    <a:pt x="137921" y="274320"/>
                  </a:lnTo>
                  <a:lnTo>
                    <a:pt x="94317" y="267321"/>
                  </a:lnTo>
                  <a:lnTo>
                    <a:pt x="56455" y="247838"/>
                  </a:lnTo>
                  <a:lnTo>
                    <a:pt x="26602" y="218139"/>
                  </a:lnTo>
                  <a:lnTo>
                    <a:pt x="7028" y="180490"/>
                  </a:lnTo>
                  <a:lnTo>
                    <a:pt x="0" y="1371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121277" y="3842130"/>
              <a:ext cx="678180" cy="1135380"/>
            </a:xfrm>
            <a:custGeom>
              <a:avLst/>
              <a:gdLst/>
              <a:ahLst/>
              <a:cxnLst/>
              <a:rect l="l" t="t" r="r" b="b"/>
              <a:pathLst>
                <a:path w="678179" h="1135379">
                  <a:moveTo>
                    <a:pt x="258826" y="2794"/>
                  </a:moveTo>
                  <a:lnTo>
                    <a:pt x="246380" y="0"/>
                  </a:lnTo>
                  <a:lnTo>
                    <a:pt x="18567" y="1059370"/>
                  </a:lnTo>
                  <a:lnTo>
                    <a:pt x="0" y="1055370"/>
                  </a:lnTo>
                  <a:lnTo>
                    <a:pt x="8763" y="1135253"/>
                  </a:lnTo>
                  <a:lnTo>
                    <a:pt x="44627" y="1074547"/>
                  </a:lnTo>
                  <a:lnTo>
                    <a:pt x="49657" y="1066038"/>
                  </a:lnTo>
                  <a:lnTo>
                    <a:pt x="31000" y="1062037"/>
                  </a:lnTo>
                  <a:lnTo>
                    <a:pt x="258826" y="2794"/>
                  </a:lnTo>
                  <a:close/>
                </a:path>
                <a:path w="678179" h="1135379">
                  <a:moveTo>
                    <a:pt x="677926" y="2540"/>
                  </a:moveTo>
                  <a:lnTo>
                    <a:pt x="665480" y="254"/>
                  </a:lnTo>
                  <a:lnTo>
                    <a:pt x="470408" y="1059180"/>
                  </a:lnTo>
                  <a:lnTo>
                    <a:pt x="451739" y="1055751"/>
                  </a:lnTo>
                  <a:lnTo>
                    <a:pt x="462915" y="1135253"/>
                  </a:lnTo>
                  <a:lnTo>
                    <a:pt x="496684" y="1073912"/>
                  </a:lnTo>
                  <a:lnTo>
                    <a:pt x="501650" y="1064895"/>
                  </a:lnTo>
                  <a:lnTo>
                    <a:pt x="482981" y="1061478"/>
                  </a:lnTo>
                  <a:lnTo>
                    <a:pt x="677926" y="2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2976372" y="5955791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19" h="276225">
                  <a:moveTo>
                    <a:pt x="137159" y="0"/>
                  </a:moveTo>
                  <a:lnTo>
                    <a:pt x="93829" y="7031"/>
                  </a:lnTo>
                  <a:lnTo>
                    <a:pt x="56180" y="26610"/>
                  </a:lnTo>
                  <a:lnTo>
                    <a:pt x="26481" y="56466"/>
                  </a:lnTo>
                  <a:lnTo>
                    <a:pt x="6998" y="94327"/>
                  </a:lnTo>
                  <a:lnTo>
                    <a:pt x="0" y="137922"/>
                  </a:lnTo>
                  <a:lnTo>
                    <a:pt x="6998" y="181516"/>
                  </a:lnTo>
                  <a:lnTo>
                    <a:pt x="26481" y="219377"/>
                  </a:lnTo>
                  <a:lnTo>
                    <a:pt x="56180" y="249233"/>
                  </a:lnTo>
                  <a:lnTo>
                    <a:pt x="93829" y="268812"/>
                  </a:lnTo>
                  <a:lnTo>
                    <a:pt x="137159" y="275844"/>
                  </a:lnTo>
                  <a:lnTo>
                    <a:pt x="180490" y="268812"/>
                  </a:lnTo>
                  <a:lnTo>
                    <a:pt x="218139" y="249233"/>
                  </a:lnTo>
                  <a:lnTo>
                    <a:pt x="247838" y="219377"/>
                  </a:lnTo>
                  <a:lnTo>
                    <a:pt x="267321" y="181516"/>
                  </a:lnTo>
                  <a:lnTo>
                    <a:pt x="274319" y="137922"/>
                  </a:lnTo>
                  <a:lnTo>
                    <a:pt x="267321" y="94327"/>
                  </a:lnTo>
                  <a:lnTo>
                    <a:pt x="247838" y="56466"/>
                  </a:lnTo>
                  <a:lnTo>
                    <a:pt x="218139" y="26610"/>
                  </a:lnTo>
                  <a:lnTo>
                    <a:pt x="180490" y="7031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2976372" y="5955791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19" h="276225">
                  <a:moveTo>
                    <a:pt x="0" y="137922"/>
                  </a:moveTo>
                  <a:lnTo>
                    <a:pt x="6998" y="94327"/>
                  </a:lnTo>
                  <a:lnTo>
                    <a:pt x="26481" y="56466"/>
                  </a:lnTo>
                  <a:lnTo>
                    <a:pt x="56180" y="26610"/>
                  </a:lnTo>
                  <a:lnTo>
                    <a:pt x="93829" y="7031"/>
                  </a:lnTo>
                  <a:lnTo>
                    <a:pt x="137159" y="0"/>
                  </a:lnTo>
                  <a:lnTo>
                    <a:pt x="180490" y="7031"/>
                  </a:lnTo>
                  <a:lnTo>
                    <a:pt x="218139" y="26610"/>
                  </a:lnTo>
                  <a:lnTo>
                    <a:pt x="247838" y="56466"/>
                  </a:lnTo>
                  <a:lnTo>
                    <a:pt x="267321" y="94327"/>
                  </a:lnTo>
                  <a:lnTo>
                    <a:pt x="274319" y="137922"/>
                  </a:lnTo>
                  <a:lnTo>
                    <a:pt x="267321" y="181516"/>
                  </a:lnTo>
                  <a:lnTo>
                    <a:pt x="247838" y="219377"/>
                  </a:lnTo>
                  <a:lnTo>
                    <a:pt x="218139" y="249233"/>
                  </a:lnTo>
                  <a:lnTo>
                    <a:pt x="180490" y="268812"/>
                  </a:lnTo>
                  <a:lnTo>
                    <a:pt x="137159" y="275844"/>
                  </a:lnTo>
                  <a:lnTo>
                    <a:pt x="93829" y="268812"/>
                  </a:lnTo>
                  <a:lnTo>
                    <a:pt x="56180" y="249233"/>
                  </a:lnTo>
                  <a:lnTo>
                    <a:pt x="26481" y="219377"/>
                  </a:lnTo>
                  <a:lnTo>
                    <a:pt x="6998" y="18151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3098419" y="5358510"/>
              <a:ext cx="152400" cy="600710"/>
            </a:xfrm>
            <a:custGeom>
              <a:avLst/>
              <a:gdLst/>
              <a:ahLst/>
              <a:cxnLst/>
              <a:rect l="l" t="t" r="r" b="b"/>
              <a:pathLst>
                <a:path w="152400" h="600710">
                  <a:moveTo>
                    <a:pt x="0" y="520357"/>
                  </a:moveTo>
                  <a:lnTo>
                    <a:pt x="7493" y="600329"/>
                  </a:lnTo>
                  <a:lnTo>
                    <a:pt x="44461" y="539902"/>
                  </a:lnTo>
                  <a:lnTo>
                    <a:pt x="28067" y="539902"/>
                  </a:lnTo>
                  <a:lnTo>
                    <a:pt x="15620" y="537032"/>
                  </a:lnTo>
                  <a:lnTo>
                    <a:pt x="18487" y="524648"/>
                  </a:lnTo>
                  <a:lnTo>
                    <a:pt x="0" y="520357"/>
                  </a:lnTo>
                  <a:close/>
                </a:path>
                <a:path w="152400" h="600710">
                  <a:moveTo>
                    <a:pt x="18487" y="524648"/>
                  </a:moveTo>
                  <a:lnTo>
                    <a:pt x="15620" y="537032"/>
                  </a:lnTo>
                  <a:lnTo>
                    <a:pt x="28067" y="539902"/>
                  </a:lnTo>
                  <a:lnTo>
                    <a:pt x="30929" y="527536"/>
                  </a:lnTo>
                  <a:lnTo>
                    <a:pt x="18487" y="524648"/>
                  </a:lnTo>
                  <a:close/>
                </a:path>
                <a:path w="152400" h="600710">
                  <a:moveTo>
                    <a:pt x="30929" y="527536"/>
                  </a:moveTo>
                  <a:lnTo>
                    <a:pt x="28067" y="539902"/>
                  </a:lnTo>
                  <a:lnTo>
                    <a:pt x="44461" y="539902"/>
                  </a:lnTo>
                  <a:lnTo>
                    <a:pt x="49403" y="531825"/>
                  </a:lnTo>
                  <a:lnTo>
                    <a:pt x="30929" y="527536"/>
                  </a:lnTo>
                  <a:close/>
                </a:path>
                <a:path w="152400" h="600710">
                  <a:moveTo>
                    <a:pt x="139954" y="0"/>
                  </a:moveTo>
                  <a:lnTo>
                    <a:pt x="18487" y="524648"/>
                  </a:lnTo>
                  <a:lnTo>
                    <a:pt x="30929" y="527536"/>
                  </a:lnTo>
                  <a:lnTo>
                    <a:pt x="152400" y="2793"/>
                  </a:lnTo>
                  <a:lnTo>
                    <a:pt x="139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3622548" y="5955791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137160" y="0"/>
                  </a:moveTo>
                  <a:lnTo>
                    <a:pt x="93829" y="7031"/>
                  </a:lnTo>
                  <a:lnTo>
                    <a:pt x="56180" y="26610"/>
                  </a:lnTo>
                  <a:lnTo>
                    <a:pt x="26481" y="56466"/>
                  </a:lnTo>
                  <a:lnTo>
                    <a:pt x="6998" y="94327"/>
                  </a:lnTo>
                  <a:lnTo>
                    <a:pt x="0" y="137922"/>
                  </a:lnTo>
                  <a:lnTo>
                    <a:pt x="6998" y="181516"/>
                  </a:lnTo>
                  <a:lnTo>
                    <a:pt x="26481" y="219377"/>
                  </a:lnTo>
                  <a:lnTo>
                    <a:pt x="56180" y="249233"/>
                  </a:lnTo>
                  <a:lnTo>
                    <a:pt x="93829" y="268812"/>
                  </a:lnTo>
                  <a:lnTo>
                    <a:pt x="137160" y="275844"/>
                  </a:lnTo>
                  <a:lnTo>
                    <a:pt x="180490" y="268812"/>
                  </a:lnTo>
                  <a:lnTo>
                    <a:pt x="218139" y="249233"/>
                  </a:lnTo>
                  <a:lnTo>
                    <a:pt x="247838" y="219377"/>
                  </a:lnTo>
                  <a:lnTo>
                    <a:pt x="267321" y="181516"/>
                  </a:lnTo>
                  <a:lnTo>
                    <a:pt x="274319" y="137922"/>
                  </a:lnTo>
                  <a:lnTo>
                    <a:pt x="267321" y="94327"/>
                  </a:lnTo>
                  <a:lnTo>
                    <a:pt x="247838" y="56466"/>
                  </a:lnTo>
                  <a:lnTo>
                    <a:pt x="218139" y="26610"/>
                  </a:lnTo>
                  <a:lnTo>
                    <a:pt x="180490" y="703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3622548" y="5955791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0" y="137922"/>
                  </a:moveTo>
                  <a:lnTo>
                    <a:pt x="6998" y="94327"/>
                  </a:lnTo>
                  <a:lnTo>
                    <a:pt x="26481" y="56466"/>
                  </a:lnTo>
                  <a:lnTo>
                    <a:pt x="56180" y="26610"/>
                  </a:lnTo>
                  <a:lnTo>
                    <a:pt x="93829" y="7031"/>
                  </a:lnTo>
                  <a:lnTo>
                    <a:pt x="137160" y="0"/>
                  </a:lnTo>
                  <a:lnTo>
                    <a:pt x="180490" y="7031"/>
                  </a:lnTo>
                  <a:lnTo>
                    <a:pt x="218139" y="26610"/>
                  </a:lnTo>
                  <a:lnTo>
                    <a:pt x="247838" y="56466"/>
                  </a:lnTo>
                  <a:lnTo>
                    <a:pt x="267321" y="94327"/>
                  </a:lnTo>
                  <a:lnTo>
                    <a:pt x="274319" y="137922"/>
                  </a:lnTo>
                  <a:lnTo>
                    <a:pt x="267321" y="181516"/>
                  </a:lnTo>
                  <a:lnTo>
                    <a:pt x="247838" y="219377"/>
                  </a:lnTo>
                  <a:lnTo>
                    <a:pt x="218139" y="249233"/>
                  </a:lnTo>
                  <a:lnTo>
                    <a:pt x="180490" y="268812"/>
                  </a:lnTo>
                  <a:lnTo>
                    <a:pt x="137160" y="275844"/>
                  </a:lnTo>
                  <a:lnTo>
                    <a:pt x="93829" y="268812"/>
                  </a:lnTo>
                  <a:lnTo>
                    <a:pt x="56180" y="249233"/>
                  </a:lnTo>
                  <a:lnTo>
                    <a:pt x="26481" y="219377"/>
                  </a:lnTo>
                  <a:lnTo>
                    <a:pt x="6998" y="18151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3625469" y="5361558"/>
              <a:ext cx="144780" cy="594360"/>
            </a:xfrm>
            <a:custGeom>
              <a:avLst/>
              <a:gdLst/>
              <a:ahLst/>
              <a:cxnLst/>
              <a:rect l="l" t="t" r="r" b="b"/>
              <a:pathLst>
                <a:path w="144779" h="594360">
                  <a:moveTo>
                    <a:pt x="113243" y="521157"/>
                  </a:moveTo>
                  <a:lnTo>
                    <a:pt x="94741" y="525208"/>
                  </a:lnTo>
                  <a:lnTo>
                    <a:pt x="135762" y="594232"/>
                  </a:lnTo>
                  <a:lnTo>
                    <a:pt x="142227" y="533552"/>
                  </a:lnTo>
                  <a:lnTo>
                    <a:pt x="115950" y="533552"/>
                  </a:lnTo>
                  <a:lnTo>
                    <a:pt x="113243" y="521157"/>
                  </a:lnTo>
                  <a:close/>
                </a:path>
                <a:path w="144779" h="594360">
                  <a:moveTo>
                    <a:pt x="125687" y="518432"/>
                  </a:moveTo>
                  <a:lnTo>
                    <a:pt x="113243" y="521157"/>
                  </a:lnTo>
                  <a:lnTo>
                    <a:pt x="115950" y="533552"/>
                  </a:lnTo>
                  <a:lnTo>
                    <a:pt x="128396" y="530834"/>
                  </a:lnTo>
                  <a:lnTo>
                    <a:pt x="125687" y="518432"/>
                  </a:lnTo>
                  <a:close/>
                </a:path>
                <a:path w="144779" h="594360">
                  <a:moveTo>
                    <a:pt x="144271" y="514362"/>
                  </a:moveTo>
                  <a:lnTo>
                    <a:pt x="125687" y="518432"/>
                  </a:lnTo>
                  <a:lnTo>
                    <a:pt x="128396" y="530834"/>
                  </a:lnTo>
                  <a:lnTo>
                    <a:pt x="115950" y="533552"/>
                  </a:lnTo>
                  <a:lnTo>
                    <a:pt x="142227" y="533552"/>
                  </a:lnTo>
                  <a:lnTo>
                    <a:pt x="144271" y="514362"/>
                  </a:lnTo>
                  <a:close/>
                </a:path>
                <a:path w="144779" h="594360">
                  <a:moveTo>
                    <a:pt x="12445" y="0"/>
                  </a:moveTo>
                  <a:lnTo>
                    <a:pt x="0" y="2793"/>
                  </a:lnTo>
                  <a:lnTo>
                    <a:pt x="113243" y="521157"/>
                  </a:lnTo>
                  <a:lnTo>
                    <a:pt x="125687" y="518432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4867655" y="5955791"/>
              <a:ext cx="277495" cy="276225"/>
            </a:xfrm>
            <a:custGeom>
              <a:avLst/>
              <a:gdLst/>
              <a:ahLst/>
              <a:cxnLst/>
              <a:rect l="l" t="t" r="r" b="b"/>
              <a:pathLst>
                <a:path w="277495" h="276225">
                  <a:moveTo>
                    <a:pt x="138684" y="0"/>
                  </a:moveTo>
                  <a:lnTo>
                    <a:pt x="94853" y="7031"/>
                  </a:lnTo>
                  <a:lnTo>
                    <a:pt x="56784" y="26610"/>
                  </a:lnTo>
                  <a:lnTo>
                    <a:pt x="26761" y="56466"/>
                  </a:lnTo>
                  <a:lnTo>
                    <a:pt x="7071" y="94327"/>
                  </a:lnTo>
                  <a:lnTo>
                    <a:pt x="0" y="137922"/>
                  </a:lnTo>
                  <a:lnTo>
                    <a:pt x="7071" y="181516"/>
                  </a:lnTo>
                  <a:lnTo>
                    <a:pt x="26761" y="219377"/>
                  </a:lnTo>
                  <a:lnTo>
                    <a:pt x="56784" y="249233"/>
                  </a:lnTo>
                  <a:lnTo>
                    <a:pt x="94853" y="268812"/>
                  </a:lnTo>
                  <a:lnTo>
                    <a:pt x="138684" y="275844"/>
                  </a:lnTo>
                  <a:lnTo>
                    <a:pt x="182514" y="268812"/>
                  </a:lnTo>
                  <a:lnTo>
                    <a:pt x="220583" y="249233"/>
                  </a:lnTo>
                  <a:lnTo>
                    <a:pt x="250606" y="219377"/>
                  </a:lnTo>
                  <a:lnTo>
                    <a:pt x="270296" y="181516"/>
                  </a:lnTo>
                  <a:lnTo>
                    <a:pt x="277368" y="137922"/>
                  </a:lnTo>
                  <a:lnTo>
                    <a:pt x="270296" y="94327"/>
                  </a:lnTo>
                  <a:lnTo>
                    <a:pt x="250606" y="56466"/>
                  </a:lnTo>
                  <a:lnTo>
                    <a:pt x="220583" y="26610"/>
                  </a:lnTo>
                  <a:lnTo>
                    <a:pt x="182514" y="7031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867655" y="5955791"/>
              <a:ext cx="277495" cy="276225"/>
            </a:xfrm>
            <a:custGeom>
              <a:avLst/>
              <a:gdLst/>
              <a:ahLst/>
              <a:cxnLst/>
              <a:rect l="l" t="t" r="r" b="b"/>
              <a:pathLst>
                <a:path w="277495" h="276225">
                  <a:moveTo>
                    <a:pt x="0" y="137922"/>
                  </a:moveTo>
                  <a:lnTo>
                    <a:pt x="7071" y="94327"/>
                  </a:lnTo>
                  <a:lnTo>
                    <a:pt x="26761" y="56466"/>
                  </a:lnTo>
                  <a:lnTo>
                    <a:pt x="56784" y="26610"/>
                  </a:lnTo>
                  <a:lnTo>
                    <a:pt x="94853" y="7031"/>
                  </a:lnTo>
                  <a:lnTo>
                    <a:pt x="138684" y="0"/>
                  </a:lnTo>
                  <a:lnTo>
                    <a:pt x="182514" y="7031"/>
                  </a:lnTo>
                  <a:lnTo>
                    <a:pt x="220583" y="26610"/>
                  </a:lnTo>
                  <a:lnTo>
                    <a:pt x="250606" y="56466"/>
                  </a:lnTo>
                  <a:lnTo>
                    <a:pt x="270296" y="94327"/>
                  </a:lnTo>
                  <a:lnTo>
                    <a:pt x="277368" y="137922"/>
                  </a:lnTo>
                  <a:lnTo>
                    <a:pt x="270296" y="181516"/>
                  </a:lnTo>
                  <a:lnTo>
                    <a:pt x="250606" y="219377"/>
                  </a:lnTo>
                  <a:lnTo>
                    <a:pt x="220583" y="249233"/>
                  </a:lnTo>
                  <a:lnTo>
                    <a:pt x="182514" y="268812"/>
                  </a:lnTo>
                  <a:lnTo>
                    <a:pt x="138684" y="275844"/>
                  </a:lnTo>
                  <a:lnTo>
                    <a:pt x="94853" y="268812"/>
                  </a:lnTo>
                  <a:lnTo>
                    <a:pt x="56784" y="249233"/>
                  </a:lnTo>
                  <a:lnTo>
                    <a:pt x="26761" y="219377"/>
                  </a:lnTo>
                  <a:lnTo>
                    <a:pt x="7071" y="181516"/>
                  </a:lnTo>
                  <a:lnTo>
                    <a:pt x="0" y="13792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5014848" y="5337682"/>
              <a:ext cx="109220" cy="618490"/>
            </a:xfrm>
            <a:custGeom>
              <a:avLst/>
              <a:gdLst/>
              <a:ahLst/>
              <a:cxnLst/>
              <a:rect l="l" t="t" r="r" b="b"/>
              <a:pathLst>
                <a:path w="109220" h="618489">
                  <a:moveTo>
                    <a:pt x="0" y="539076"/>
                  </a:moveTo>
                  <a:lnTo>
                    <a:pt x="14350" y="618108"/>
                  </a:lnTo>
                  <a:lnTo>
                    <a:pt x="45354" y="556145"/>
                  </a:lnTo>
                  <a:lnTo>
                    <a:pt x="29590" y="556145"/>
                  </a:lnTo>
                  <a:lnTo>
                    <a:pt x="17017" y="554342"/>
                  </a:lnTo>
                  <a:lnTo>
                    <a:pt x="18820" y="541771"/>
                  </a:lnTo>
                  <a:lnTo>
                    <a:pt x="0" y="539076"/>
                  </a:lnTo>
                  <a:close/>
                </a:path>
                <a:path w="109220" h="618489">
                  <a:moveTo>
                    <a:pt x="18820" y="541771"/>
                  </a:moveTo>
                  <a:lnTo>
                    <a:pt x="17017" y="554342"/>
                  </a:lnTo>
                  <a:lnTo>
                    <a:pt x="29590" y="556145"/>
                  </a:lnTo>
                  <a:lnTo>
                    <a:pt x="31391" y="543571"/>
                  </a:lnTo>
                  <a:lnTo>
                    <a:pt x="18820" y="541771"/>
                  </a:lnTo>
                  <a:close/>
                </a:path>
                <a:path w="109220" h="618489">
                  <a:moveTo>
                    <a:pt x="31391" y="543571"/>
                  </a:moveTo>
                  <a:lnTo>
                    <a:pt x="29590" y="556145"/>
                  </a:lnTo>
                  <a:lnTo>
                    <a:pt x="45354" y="556145"/>
                  </a:lnTo>
                  <a:lnTo>
                    <a:pt x="50291" y="546277"/>
                  </a:lnTo>
                  <a:lnTo>
                    <a:pt x="31391" y="543571"/>
                  </a:lnTo>
                  <a:close/>
                </a:path>
                <a:path w="109220" h="618489">
                  <a:moveTo>
                    <a:pt x="96520" y="0"/>
                  </a:moveTo>
                  <a:lnTo>
                    <a:pt x="18820" y="541771"/>
                  </a:lnTo>
                  <a:lnTo>
                    <a:pt x="31391" y="543571"/>
                  </a:lnTo>
                  <a:lnTo>
                    <a:pt x="108965" y="1777"/>
                  </a:lnTo>
                  <a:lnTo>
                    <a:pt x="96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5477255" y="5955791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137160" y="0"/>
                  </a:moveTo>
                  <a:lnTo>
                    <a:pt x="93829" y="7031"/>
                  </a:lnTo>
                  <a:lnTo>
                    <a:pt x="56180" y="26610"/>
                  </a:lnTo>
                  <a:lnTo>
                    <a:pt x="26481" y="56466"/>
                  </a:lnTo>
                  <a:lnTo>
                    <a:pt x="6998" y="94327"/>
                  </a:lnTo>
                  <a:lnTo>
                    <a:pt x="0" y="137922"/>
                  </a:lnTo>
                  <a:lnTo>
                    <a:pt x="6998" y="181516"/>
                  </a:lnTo>
                  <a:lnTo>
                    <a:pt x="26481" y="219377"/>
                  </a:lnTo>
                  <a:lnTo>
                    <a:pt x="56180" y="249233"/>
                  </a:lnTo>
                  <a:lnTo>
                    <a:pt x="93829" y="268812"/>
                  </a:lnTo>
                  <a:lnTo>
                    <a:pt x="137160" y="275844"/>
                  </a:lnTo>
                  <a:lnTo>
                    <a:pt x="180490" y="268812"/>
                  </a:lnTo>
                  <a:lnTo>
                    <a:pt x="218139" y="249233"/>
                  </a:lnTo>
                  <a:lnTo>
                    <a:pt x="247838" y="219377"/>
                  </a:lnTo>
                  <a:lnTo>
                    <a:pt x="267321" y="181516"/>
                  </a:lnTo>
                  <a:lnTo>
                    <a:pt x="274320" y="137922"/>
                  </a:lnTo>
                  <a:lnTo>
                    <a:pt x="267321" y="94327"/>
                  </a:lnTo>
                  <a:lnTo>
                    <a:pt x="247838" y="56466"/>
                  </a:lnTo>
                  <a:lnTo>
                    <a:pt x="218139" y="26610"/>
                  </a:lnTo>
                  <a:lnTo>
                    <a:pt x="180490" y="703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5477255" y="5955791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0" y="137922"/>
                  </a:moveTo>
                  <a:lnTo>
                    <a:pt x="6998" y="94327"/>
                  </a:lnTo>
                  <a:lnTo>
                    <a:pt x="26481" y="56466"/>
                  </a:lnTo>
                  <a:lnTo>
                    <a:pt x="56180" y="26610"/>
                  </a:lnTo>
                  <a:lnTo>
                    <a:pt x="93829" y="7031"/>
                  </a:lnTo>
                  <a:lnTo>
                    <a:pt x="137160" y="0"/>
                  </a:lnTo>
                  <a:lnTo>
                    <a:pt x="180490" y="7031"/>
                  </a:lnTo>
                  <a:lnTo>
                    <a:pt x="218139" y="26610"/>
                  </a:lnTo>
                  <a:lnTo>
                    <a:pt x="247838" y="56466"/>
                  </a:lnTo>
                  <a:lnTo>
                    <a:pt x="267321" y="94327"/>
                  </a:lnTo>
                  <a:lnTo>
                    <a:pt x="274320" y="137922"/>
                  </a:lnTo>
                  <a:lnTo>
                    <a:pt x="267321" y="181516"/>
                  </a:lnTo>
                  <a:lnTo>
                    <a:pt x="247838" y="219377"/>
                  </a:lnTo>
                  <a:lnTo>
                    <a:pt x="218139" y="249233"/>
                  </a:lnTo>
                  <a:lnTo>
                    <a:pt x="180490" y="268812"/>
                  </a:lnTo>
                  <a:lnTo>
                    <a:pt x="137160" y="275844"/>
                  </a:lnTo>
                  <a:lnTo>
                    <a:pt x="93829" y="268812"/>
                  </a:lnTo>
                  <a:lnTo>
                    <a:pt x="56180" y="249233"/>
                  </a:lnTo>
                  <a:lnTo>
                    <a:pt x="26481" y="219377"/>
                  </a:lnTo>
                  <a:lnTo>
                    <a:pt x="6998" y="18151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5524245" y="5337810"/>
              <a:ext cx="98425" cy="618490"/>
            </a:xfrm>
            <a:custGeom>
              <a:avLst/>
              <a:gdLst/>
              <a:ahLst/>
              <a:cxnLst/>
              <a:rect l="l" t="t" r="r" b="b"/>
              <a:pathLst>
                <a:path w="98425" h="618489">
                  <a:moveTo>
                    <a:pt x="66896" y="543133"/>
                  </a:moveTo>
                  <a:lnTo>
                    <a:pt x="48005" y="545464"/>
                  </a:lnTo>
                  <a:lnTo>
                    <a:pt x="82550" y="617981"/>
                  </a:lnTo>
                  <a:lnTo>
                    <a:pt x="95098" y="555739"/>
                  </a:lnTo>
                  <a:lnTo>
                    <a:pt x="68452" y="555739"/>
                  </a:lnTo>
                  <a:lnTo>
                    <a:pt x="66896" y="543133"/>
                  </a:lnTo>
                  <a:close/>
                </a:path>
                <a:path w="98425" h="618489">
                  <a:moveTo>
                    <a:pt x="79473" y="541581"/>
                  </a:moveTo>
                  <a:lnTo>
                    <a:pt x="66896" y="543133"/>
                  </a:lnTo>
                  <a:lnTo>
                    <a:pt x="68452" y="555739"/>
                  </a:lnTo>
                  <a:lnTo>
                    <a:pt x="81025" y="554177"/>
                  </a:lnTo>
                  <a:lnTo>
                    <a:pt x="79473" y="541581"/>
                  </a:lnTo>
                  <a:close/>
                </a:path>
                <a:path w="98425" h="618489">
                  <a:moveTo>
                    <a:pt x="98425" y="539241"/>
                  </a:moveTo>
                  <a:lnTo>
                    <a:pt x="79473" y="541581"/>
                  </a:lnTo>
                  <a:lnTo>
                    <a:pt x="81025" y="554177"/>
                  </a:lnTo>
                  <a:lnTo>
                    <a:pt x="68452" y="555739"/>
                  </a:lnTo>
                  <a:lnTo>
                    <a:pt x="95098" y="555739"/>
                  </a:lnTo>
                  <a:lnTo>
                    <a:pt x="98425" y="539241"/>
                  </a:lnTo>
                  <a:close/>
                </a:path>
                <a:path w="98425" h="618489">
                  <a:moveTo>
                    <a:pt x="12700" y="0"/>
                  </a:moveTo>
                  <a:lnTo>
                    <a:pt x="0" y="1523"/>
                  </a:lnTo>
                  <a:lnTo>
                    <a:pt x="66896" y="543133"/>
                  </a:lnTo>
                  <a:lnTo>
                    <a:pt x="79473" y="541581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6931151" y="5955791"/>
              <a:ext cx="273050" cy="276225"/>
            </a:xfrm>
            <a:custGeom>
              <a:avLst/>
              <a:gdLst/>
              <a:ahLst/>
              <a:cxnLst/>
              <a:rect l="l" t="t" r="r" b="b"/>
              <a:pathLst>
                <a:path w="273050" h="276225">
                  <a:moveTo>
                    <a:pt x="136398" y="0"/>
                  </a:moveTo>
                  <a:lnTo>
                    <a:pt x="93293" y="7031"/>
                  </a:lnTo>
                  <a:lnTo>
                    <a:pt x="55851" y="26610"/>
                  </a:lnTo>
                  <a:lnTo>
                    <a:pt x="26322" y="56466"/>
                  </a:lnTo>
                  <a:lnTo>
                    <a:pt x="6955" y="94327"/>
                  </a:lnTo>
                  <a:lnTo>
                    <a:pt x="0" y="137922"/>
                  </a:lnTo>
                  <a:lnTo>
                    <a:pt x="6955" y="181516"/>
                  </a:lnTo>
                  <a:lnTo>
                    <a:pt x="26322" y="219377"/>
                  </a:lnTo>
                  <a:lnTo>
                    <a:pt x="55851" y="249233"/>
                  </a:lnTo>
                  <a:lnTo>
                    <a:pt x="93293" y="268812"/>
                  </a:lnTo>
                  <a:lnTo>
                    <a:pt x="136398" y="275844"/>
                  </a:lnTo>
                  <a:lnTo>
                    <a:pt x="179502" y="268812"/>
                  </a:lnTo>
                  <a:lnTo>
                    <a:pt x="216944" y="249233"/>
                  </a:lnTo>
                  <a:lnTo>
                    <a:pt x="246473" y="219377"/>
                  </a:lnTo>
                  <a:lnTo>
                    <a:pt x="265840" y="181516"/>
                  </a:lnTo>
                  <a:lnTo>
                    <a:pt x="272796" y="137922"/>
                  </a:lnTo>
                  <a:lnTo>
                    <a:pt x="265840" y="94327"/>
                  </a:lnTo>
                  <a:lnTo>
                    <a:pt x="246473" y="56466"/>
                  </a:lnTo>
                  <a:lnTo>
                    <a:pt x="216944" y="26610"/>
                  </a:lnTo>
                  <a:lnTo>
                    <a:pt x="179502" y="7031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6931151" y="5955791"/>
              <a:ext cx="273050" cy="276225"/>
            </a:xfrm>
            <a:custGeom>
              <a:avLst/>
              <a:gdLst/>
              <a:ahLst/>
              <a:cxnLst/>
              <a:rect l="l" t="t" r="r" b="b"/>
              <a:pathLst>
                <a:path w="273050" h="276225">
                  <a:moveTo>
                    <a:pt x="0" y="137922"/>
                  </a:moveTo>
                  <a:lnTo>
                    <a:pt x="6955" y="94327"/>
                  </a:lnTo>
                  <a:lnTo>
                    <a:pt x="26322" y="56466"/>
                  </a:lnTo>
                  <a:lnTo>
                    <a:pt x="55851" y="26610"/>
                  </a:lnTo>
                  <a:lnTo>
                    <a:pt x="93293" y="7031"/>
                  </a:lnTo>
                  <a:lnTo>
                    <a:pt x="136398" y="0"/>
                  </a:lnTo>
                  <a:lnTo>
                    <a:pt x="179502" y="7031"/>
                  </a:lnTo>
                  <a:lnTo>
                    <a:pt x="216944" y="26610"/>
                  </a:lnTo>
                  <a:lnTo>
                    <a:pt x="246473" y="56466"/>
                  </a:lnTo>
                  <a:lnTo>
                    <a:pt x="265840" y="94327"/>
                  </a:lnTo>
                  <a:lnTo>
                    <a:pt x="272796" y="137922"/>
                  </a:lnTo>
                  <a:lnTo>
                    <a:pt x="265840" y="181516"/>
                  </a:lnTo>
                  <a:lnTo>
                    <a:pt x="246473" y="219377"/>
                  </a:lnTo>
                  <a:lnTo>
                    <a:pt x="216944" y="249233"/>
                  </a:lnTo>
                  <a:lnTo>
                    <a:pt x="179502" y="268812"/>
                  </a:lnTo>
                  <a:lnTo>
                    <a:pt x="136398" y="275844"/>
                  </a:lnTo>
                  <a:lnTo>
                    <a:pt x="93293" y="268812"/>
                  </a:lnTo>
                  <a:lnTo>
                    <a:pt x="55851" y="249233"/>
                  </a:lnTo>
                  <a:lnTo>
                    <a:pt x="26322" y="219377"/>
                  </a:lnTo>
                  <a:lnTo>
                    <a:pt x="6955" y="18151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7044436" y="5338572"/>
              <a:ext cx="50800" cy="635635"/>
            </a:xfrm>
            <a:custGeom>
              <a:avLst/>
              <a:gdLst/>
              <a:ahLst/>
              <a:cxnLst/>
              <a:rect l="l" t="t" r="r" b="b"/>
              <a:pathLst>
                <a:path w="50800" h="635635">
                  <a:moveTo>
                    <a:pt x="19050" y="559307"/>
                  </a:moveTo>
                  <a:lnTo>
                    <a:pt x="0" y="559307"/>
                  </a:lnTo>
                  <a:lnTo>
                    <a:pt x="25400" y="635507"/>
                  </a:lnTo>
                  <a:lnTo>
                    <a:pt x="46566" y="572007"/>
                  </a:lnTo>
                  <a:lnTo>
                    <a:pt x="19050" y="572007"/>
                  </a:lnTo>
                  <a:lnTo>
                    <a:pt x="19050" y="559307"/>
                  </a:lnTo>
                  <a:close/>
                </a:path>
                <a:path w="50800" h="635635">
                  <a:moveTo>
                    <a:pt x="31750" y="0"/>
                  </a:moveTo>
                  <a:lnTo>
                    <a:pt x="19050" y="0"/>
                  </a:lnTo>
                  <a:lnTo>
                    <a:pt x="19050" y="572007"/>
                  </a:lnTo>
                  <a:lnTo>
                    <a:pt x="31750" y="572007"/>
                  </a:lnTo>
                  <a:lnTo>
                    <a:pt x="31750" y="0"/>
                  </a:lnTo>
                  <a:close/>
                </a:path>
                <a:path w="50800" h="635635">
                  <a:moveTo>
                    <a:pt x="50800" y="559307"/>
                  </a:moveTo>
                  <a:lnTo>
                    <a:pt x="31750" y="559307"/>
                  </a:lnTo>
                  <a:lnTo>
                    <a:pt x="31750" y="572007"/>
                  </a:lnTo>
                  <a:lnTo>
                    <a:pt x="46566" y="572007"/>
                  </a:lnTo>
                  <a:lnTo>
                    <a:pt x="50800" y="5593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6391656" y="5955791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137160" y="0"/>
                  </a:moveTo>
                  <a:lnTo>
                    <a:pt x="93829" y="7031"/>
                  </a:lnTo>
                  <a:lnTo>
                    <a:pt x="56180" y="26610"/>
                  </a:lnTo>
                  <a:lnTo>
                    <a:pt x="26481" y="56466"/>
                  </a:lnTo>
                  <a:lnTo>
                    <a:pt x="6998" y="94327"/>
                  </a:lnTo>
                  <a:lnTo>
                    <a:pt x="0" y="137922"/>
                  </a:lnTo>
                  <a:lnTo>
                    <a:pt x="6998" y="181516"/>
                  </a:lnTo>
                  <a:lnTo>
                    <a:pt x="26481" y="219377"/>
                  </a:lnTo>
                  <a:lnTo>
                    <a:pt x="56180" y="249233"/>
                  </a:lnTo>
                  <a:lnTo>
                    <a:pt x="93829" y="268812"/>
                  </a:lnTo>
                  <a:lnTo>
                    <a:pt x="137160" y="275844"/>
                  </a:lnTo>
                  <a:lnTo>
                    <a:pt x="180490" y="268812"/>
                  </a:lnTo>
                  <a:lnTo>
                    <a:pt x="218139" y="249233"/>
                  </a:lnTo>
                  <a:lnTo>
                    <a:pt x="247838" y="219377"/>
                  </a:lnTo>
                  <a:lnTo>
                    <a:pt x="267321" y="181516"/>
                  </a:lnTo>
                  <a:lnTo>
                    <a:pt x="274320" y="137922"/>
                  </a:lnTo>
                  <a:lnTo>
                    <a:pt x="267321" y="94327"/>
                  </a:lnTo>
                  <a:lnTo>
                    <a:pt x="247838" y="56466"/>
                  </a:lnTo>
                  <a:lnTo>
                    <a:pt x="218139" y="26610"/>
                  </a:lnTo>
                  <a:lnTo>
                    <a:pt x="180490" y="703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6391656" y="5955791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0" y="137922"/>
                  </a:moveTo>
                  <a:lnTo>
                    <a:pt x="6998" y="94327"/>
                  </a:lnTo>
                  <a:lnTo>
                    <a:pt x="26481" y="56466"/>
                  </a:lnTo>
                  <a:lnTo>
                    <a:pt x="56180" y="26610"/>
                  </a:lnTo>
                  <a:lnTo>
                    <a:pt x="93829" y="7031"/>
                  </a:lnTo>
                  <a:lnTo>
                    <a:pt x="137160" y="0"/>
                  </a:lnTo>
                  <a:lnTo>
                    <a:pt x="180490" y="7031"/>
                  </a:lnTo>
                  <a:lnTo>
                    <a:pt x="218139" y="26610"/>
                  </a:lnTo>
                  <a:lnTo>
                    <a:pt x="247838" y="56466"/>
                  </a:lnTo>
                  <a:lnTo>
                    <a:pt x="267321" y="94327"/>
                  </a:lnTo>
                  <a:lnTo>
                    <a:pt x="274320" y="137922"/>
                  </a:lnTo>
                  <a:lnTo>
                    <a:pt x="267321" y="181516"/>
                  </a:lnTo>
                  <a:lnTo>
                    <a:pt x="247838" y="219377"/>
                  </a:lnTo>
                  <a:lnTo>
                    <a:pt x="218139" y="249233"/>
                  </a:lnTo>
                  <a:lnTo>
                    <a:pt x="180490" y="268812"/>
                  </a:lnTo>
                  <a:lnTo>
                    <a:pt x="137160" y="275844"/>
                  </a:lnTo>
                  <a:lnTo>
                    <a:pt x="93829" y="268812"/>
                  </a:lnTo>
                  <a:lnTo>
                    <a:pt x="56180" y="249233"/>
                  </a:lnTo>
                  <a:lnTo>
                    <a:pt x="26481" y="219377"/>
                  </a:lnTo>
                  <a:lnTo>
                    <a:pt x="6998" y="18151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6528562" y="5337301"/>
              <a:ext cx="144145" cy="618490"/>
            </a:xfrm>
            <a:custGeom>
              <a:avLst/>
              <a:gdLst/>
              <a:ahLst/>
              <a:cxnLst/>
              <a:rect l="l" t="t" r="r" b="b"/>
              <a:pathLst>
                <a:path w="144145" h="618489">
                  <a:moveTo>
                    <a:pt x="0" y="538721"/>
                  </a:moveTo>
                  <a:lnTo>
                    <a:pt x="9398" y="618490"/>
                  </a:lnTo>
                  <a:lnTo>
                    <a:pt x="44799" y="557606"/>
                  </a:lnTo>
                  <a:lnTo>
                    <a:pt x="28448" y="557606"/>
                  </a:lnTo>
                  <a:lnTo>
                    <a:pt x="16129" y="555028"/>
                  </a:lnTo>
                  <a:lnTo>
                    <a:pt x="18706" y="542596"/>
                  </a:lnTo>
                  <a:lnTo>
                    <a:pt x="0" y="538721"/>
                  </a:lnTo>
                  <a:close/>
                </a:path>
                <a:path w="144145" h="618489">
                  <a:moveTo>
                    <a:pt x="18706" y="542596"/>
                  </a:moveTo>
                  <a:lnTo>
                    <a:pt x="16129" y="555028"/>
                  </a:lnTo>
                  <a:lnTo>
                    <a:pt x="28448" y="557606"/>
                  </a:lnTo>
                  <a:lnTo>
                    <a:pt x="31033" y="545149"/>
                  </a:lnTo>
                  <a:lnTo>
                    <a:pt x="18706" y="542596"/>
                  </a:lnTo>
                  <a:close/>
                </a:path>
                <a:path w="144145" h="618489">
                  <a:moveTo>
                    <a:pt x="31033" y="545149"/>
                  </a:moveTo>
                  <a:lnTo>
                    <a:pt x="28448" y="557606"/>
                  </a:lnTo>
                  <a:lnTo>
                    <a:pt x="44799" y="557606"/>
                  </a:lnTo>
                  <a:lnTo>
                    <a:pt x="49784" y="549033"/>
                  </a:lnTo>
                  <a:lnTo>
                    <a:pt x="31033" y="545149"/>
                  </a:lnTo>
                  <a:close/>
                </a:path>
                <a:path w="144145" h="618489">
                  <a:moveTo>
                    <a:pt x="131191" y="0"/>
                  </a:moveTo>
                  <a:lnTo>
                    <a:pt x="18706" y="542596"/>
                  </a:lnTo>
                  <a:lnTo>
                    <a:pt x="31033" y="545149"/>
                  </a:lnTo>
                  <a:lnTo>
                    <a:pt x="143637" y="2540"/>
                  </a:lnTo>
                  <a:lnTo>
                    <a:pt x="131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7431024" y="595579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31"/>
                  </a:lnTo>
                  <a:lnTo>
                    <a:pt x="56455" y="26610"/>
                  </a:lnTo>
                  <a:lnTo>
                    <a:pt x="26602" y="56466"/>
                  </a:lnTo>
                  <a:lnTo>
                    <a:pt x="7028" y="94327"/>
                  </a:lnTo>
                  <a:lnTo>
                    <a:pt x="0" y="137922"/>
                  </a:lnTo>
                  <a:lnTo>
                    <a:pt x="7028" y="181516"/>
                  </a:lnTo>
                  <a:lnTo>
                    <a:pt x="26602" y="219377"/>
                  </a:lnTo>
                  <a:lnTo>
                    <a:pt x="56455" y="249233"/>
                  </a:lnTo>
                  <a:lnTo>
                    <a:pt x="94317" y="268812"/>
                  </a:lnTo>
                  <a:lnTo>
                    <a:pt x="137922" y="275844"/>
                  </a:lnTo>
                  <a:lnTo>
                    <a:pt x="181526" y="268812"/>
                  </a:lnTo>
                  <a:lnTo>
                    <a:pt x="219388" y="249233"/>
                  </a:lnTo>
                  <a:lnTo>
                    <a:pt x="249241" y="219377"/>
                  </a:lnTo>
                  <a:lnTo>
                    <a:pt x="268815" y="181516"/>
                  </a:lnTo>
                  <a:lnTo>
                    <a:pt x="275844" y="137922"/>
                  </a:lnTo>
                  <a:lnTo>
                    <a:pt x="268815" y="94327"/>
                  </a:lnTo>
                  <a:lnTo>
                    <a:pt x="249241" y="56466"/>
                  </a:lnTo>
                  <a:lnTo>
                    <a:pt x="219388" y="26610"/>
                  </a:lnTo>
                  <a:lnTo>
                    <a:pt x="181526" y="7031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7431024" y="595579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27"/>
                  </a:lnTo>
                  <a:lnTo>
                    <a:pt x="26602" y="56466"/>
                  </a:lnTo>
                  <a:lnTo>
                    <a:pt x="56455" y="26610"/>
                  </a:lnTo>
                  <a:lnTo>
                    <a:pt x="94317" y="7031"/>
                  </a:lnTo>
                  <a:lnTo>
                    <a:pt x="137922" y="0"/>
                  </a:lnTo>
                  <a:lnTo>
                    <a:pt x="181526" y="7031"/>
                  </a:lnTo>
                  <a:lnTo>
                    <a:pt x="219388" y="26610"/>
                  </a:lnTo>
                  <a:lnTo>
                    <a:pt x="249241" y="56466"/>
                  </a:lnTo>
                  <a:lnTo>
                    <a:pt x="268815" y="94327"/>
                  </a:lnTo>
                  <a:lnTo>
                    <a:pt x="275844" y="137922"/>
                  </a:lnTo>
                  <a:lnTo>
                    <a:pt x="268815" y="181516"/>
                  </a:lnTo>
                  <a:lnTo>
                    <a:pt x="249241" y="219377"/>
                  </a:lnTo>
                  <a:lnTo>
                    <a:pt x="219388" y="249233"/>
                  </a:lnTo>
                  <a:lnTo>
                    <a:pt x="181526" y="268812"/>
                  </a:lnTo>
                  <a:lnTo>
                    <a:pt x="137922" y="275844"/>
                  </a:lnTo>
                  <a:lnTo>
                    <a:pt x="94317" y="268812"/>
                  </a:lnTo>
                  <a:lnTo>
                    <a:pt x="56455" y="249233"/>
                  </a:lnTo>
                  <a:lnTo>
                    <a:pt x="26602" y="219377"/>
                  </a:lnTo>
                  <a:lnTo>
                    <a:pt x="7028" y="18151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7450708" y="5337555"/>
              <a:ext cx="114300" cy="618490"/>
            </a:xfrm>
            <a:custGeom>
              <a:avLst/>
              <a:gdLst/>
              <a:ahLst/>
              <a:cxnLst/>
              <a:rect l="l" t="t" r="r" b="b"/>
              <a:pathLst>
                <a:path w="114300" h="618489">
                  <a:moveTo>
                    <a:pt x="82914" y="543867"/>
                  </a:moveTo>
                  <a:lnTo>
                    <a:pt x="64008" y="546760"/>
                  </a:lnTo>
                  <a:lnTo>
                    <a:pt x="100711" y="618236"/>
                  </a:lnTo>
                  <a:lnTo>
                    <a:pt x="111320" y="556425"/>
                  </a:lnTo>
                  <a:lnTo>
                    <a:pt x="84836" y="556425"/>
                  </a:lnTo>
                  <a:lnTo>
                    <a:pt x="82914" y="543867"/>
                  </a:lnTo>
                  <a:close/>
                </a:path>
                <a:path w="114300" h="618489">
                  <a:moveTo>
                    <a:pt x="95483" y="541943"/>
                  </a:moveTo>
                  <a:lnTo>
                    <a:pt x="82914" y="543867"/>
                  </a:lnTo>
                  <a:lnTo>
                    <a:pt x="84836" y="556425"/>
                  </a:lnTo>
                  <a:lnTo>
                    <a:pt x="97409" y="554507"/>
                  </a:lnTo>
                  <a:lnTo>
                    <a:pt x="95483" y="541943"/>
                  </a:lnTo>
                  <a:close/>
                </a:path>
                <a:path w="114300" h="618489">
                  <a:moveTo>
                    <a:pt x="114300" y="539064"/>
                  </a:moveTo>
                  <a:lnTo>
                    <a:pt x="95483" y="541943"/>
                  </a:lnTo>
                  <a:lnTo>
                    <a:pt x="97409" y="554507"/>
                  </a:lnTo>
                  <a:lnTo>
                    <a:pt x="84836" y="556425"/>
                  </a:lnTo>
                  <a:lnTo>
                    <a:pt x="111320" y="556425"/>
                  </a:lnTo>
                  <a:lnTo>
                    <a:pt x="114300" y="539064"/>
                  </a:lnTo>
                  <a:close/>
                </a:path>
                <a:path w="114300" h="618489">
                  <a:moveTo>
                    <a:pt x="12446" y="0"/>
                  </a:moveTo>
                  <a:lnTo>
                    <a:pt x="0" y="2032"/>
                  </a:lnTo>
                  <a:lnTo>
                    <a:pt x="82914" y="543867"/>
                  </a:lnTo>
                  <a:lnTo>
                    <a:pt x="95483" y="541943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8135112" y="595579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31"/>
                  </a:lnTo>
                  <a:lnTo>
                    <a:pt x="56455" y="26610"/>
                  </a:lnTo>
                  <a:lnTo>
                    <a:pt x="26602" y="56466"/>
                  </a:lnTo>
                  <a:lnTo>
                    <a:pt x="7028" y="94327"/>
                  </a:lnTo>
                  <a:lnTo>
                    <a:pt x="0" y="137922"/>
                  </a:lnTo>
                  <a:lnTo>
                    <a:pt x="7028" y="181516"/>
                  </a:lnTo>
                  <a:lnTo>
                    <a:pt x="26602" y="219377"/>
                  </a:lnTo>
                  <a:lnTo>
                    <a:pt x="56455" y="249233"/>
                  </a:lnTo>
                  <a:lnTo>
                    <a:pt x="94317" y="268812"/>
                  </a:lnTo>
                  <a:lnTo>
                    <a:pt x="137922" y="275844"/>
                  </a:lnTo>
                  <a:lnTo>
                    <a:pt x="181526" y="268812"/>
                  </a:lnTo>
                  <a:lnTo>
                    <a:pt x="219388" y="249233"/>
                  </a:lnTo>
                  <a:lnTo>
                    <a:pt x="249241" y="219377"/>
                  </a:lnTo>
                  <a:lnTo>
                    <a:pt x="268815" y="181516"/>
                  </a:lnTo>
                  <a:lnTo>
                    <a:pt x="275844" y="137922"/>
                  </a:lnTo>
                  <a:lnTo>
                    <a:pt x="268815" y="94327"/>
                  </a:lnTo>
                  <a:lnTo>
                    <a:pt x="249241" y="56466"/>
                  </a:lnTo>
                  <a:lnTo>
                    <a:pt x="219388" y="26610"/>
                  </a:lnTo>
                  <a:lnTo>
                    <a:pt x="181526" y="7031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8135112" y="595579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27"/>
                  </a:lnTo>
                  <a:lnTo>
                    <a:pt x="26602" y="56466"/>
                  </a:lnTo>
                  <a:lnTo>
                    <a:pt x="56455" y="26610"/>
                  </a:lnTo>
                  <a:lnTo>
                    <a:pt x="94317" y="7031"/>
                  </a:lnTo>
                  <a:lnTo>
                    <a:pt x="137922" y="0"/>
                  </a:lnTo>
                  <a:lnTo>
                    <a:pt x="181526" y="7031"/>
                  </a:lnTo>
                  <a:lnTo>
                    <a:pt x="219388" y="26610"/>
                  </a:lnTo>
                  <a:lnTo>
                    <a:pt x="249241" y="56466"/>
                  </a:lnTo>
                  <a:lnTo>
                    <a:pt x="268815" y="94327"/>
                  </a:lnTo>
                  <a:lnTo>
                    <a:pt x="275844" y="137922"/>
                  </a:lnTo>
                  <a:lnTo>
                    <a:pt x="268815" y="181516"/>
                  </a:lnTo>
                  <a:lnTo>
                    <a:pt x="249241" y="219377"/>
                  </a:lnTo>
                  <a:lnTo>
                    <a:pt x="219388" y="249233"/>
                  </a:lnTo>
                  <a:lnTo>
                    <a:pt x="181526" y="268812"/>
                  </a:lnTo>
                  <a:lnTo>
                    <a:pt x="137922" y="275844"/>
                  </a:lnTo>
                  <a:lnTo>
                    <a:pt x="94317" y="268812"/>
                  </a:lnTo>
                  <a:lnTo>
                    <a:pt x="56455" y="249233"/>
                  </a:lnTo>
                  <a:lnTo>
                    <a:pt x="26602" y="219377"/>
                  </a:lnTo>
                  <a:lnTo>
                    <a:pt x="7028" y="18151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8256016" y="5338572"/>
              <a:ext cx="50800" cy="617220"/>
            </a:xfrm>
            <a:custGeom>
              <a:avLst/>
              <a:gdLst/>
              <a:ahLst/>
              <a:cxnLst/>
              <a:rect l="l" t="t" r="r" b="b"/>
              <a:pathLst>
                <a:path w="50800" h="617220">
                  <a:moveTo>
                    <a:pt x="19050" y="541019"/>
                  </a:moveTo>
                  <a:lnTo>
                    <a:pt x="0" y="541019"/>
                  </a:lnTo>
                  <a:lnTo>
                    <a:pt x="25400" y="617219"/>
                  </a:lnTo>
                  <a:lnTo>
                    <a:pt x="46566" y="553719"/>
                  </a:lnTo>
                  <a:lnTo>
                    <a:pt x="19050" y="553719"/>
                  </a:lnTo>
                  <a:lnTo>
                    <a:pt x="19050" y="541019"/>
                  </a:lnTo>
                  <a:close/>
                </a:path>
                <a:path w="50800" h="617220">
                  <a:moveTo>
                    <a:pt x="31750" y="0"/>
                  </a:moveTo>
                  <a:lnTo>
                    <a:pt x="19050" y="0"/>
                  </a:lnTo>
                  <a:lnTo>
                    <a:pt x="19050" y="553719"/>
                  </a:lnTo>
                  <a:lnTo>
                    <a:pt x="31750" y="553719"/>
                  </a:lnTo>
                  <a:lnTo>
                    <a:pt x="31750" y="0"/>
                  </a:lnTo>
                  <a:close/>
                </a:path>
                <a:path w="50800" h="617220">
                  <a:moveTo>
                    <a:pt x="50800" y="541019"/>
                  </a:moveTo>
                  <a:lnTo>
                    <a:pt x="31750" y="541019"/>
                  </a:lnTo>
                  <a:lnTo>
                    <a:pt x="31750" y="553719"/>
                  </a:lnTo>
                  <a:lnTo>
                    <a:pt x="46566" y="553719"/>
                  </a:lnTo>
                  <a:lnTo>
                    <a:pt x="50800" y="541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8668512" y="595579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31"/>
                  </a:lnTo>
                  <a:lnTo>
                    <a:pt x="56455" y="26610"/>
                  </a:lnTo>
                  <a:lnTo>
                    <a:pt x="26602" y="56466"/>
                  </a:lnTo>
                  <a:lnTo>
                    <a:pt x="7028" y="94327"/>
                  </a:lnTo>
                  <a:lnTo>
                    <a:pt x="0" y="137922"/>
                  </a:lnTo>
                  <a:lnTo>
                    <a:pt x="7028" y="181516"/>
                  </a:lnTo>
                  <a:lnTo>
                    <a:pt x="26602" y="219377"/>
                  </a:lnTo>
                  <a:lnTo>
                    <a:pt x="56455" y="249233"/>
                  </a:lnTo>
                  <a:lnTo>
                    <a:pt x="94317" y="268812"/>
                  </a:lnTo>
                  <a:lnTo>
                    <a:pt x="137922" y="275844"/>
                  </a:lnTo>
                  <a:lnTo>
                    <a:pt x="181526" y="268812"/>
                  </a:lnTo>
                  <a:lnTo>
                    <a:pt x="219388" y="249233"/>
                  </a:lnTo>
                  <a:lnTo>
                    <a:pt x="249241" y="219377"/>
                  </a:lnTo>
                  <a:lnTo>
                    <a:pt x="268815" y="181516"/>
                  </a:lnTo>
                  <a:lnTo>
                    <a:pt x="275844" y="137922"/>
                  </a:lnTo>
                  <a:lnTo>
                    <a:pt x="268815" y="94327"/>
                  </a:lnTo>
                  <a:lnTo>
                    <a:pt x="249241" y="56466"/>
                  </a:lnTo>
                  <a:lnTo>
                    <a:pt x="219388" y="26610"/>
                  </a:lnTo>
                  <a:lnTo>
                    <a:pt x="181526" y="7031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8668512" y="595579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27"/>
                  </a:lnTo>
                  <a:lnTo>
                    <a:pt x="26602" y="56466"/>
                  </a:lnTo>
                  <a:lnTo>
                    <a:pt x="56455" y="26610"/>
                  </a:lnTo>
                  <a:lnTo>
                    <a:pt x="94317" y="7031"/>
                  </a:lnTo>
                  <a:lnTo>
                    <a:pt x="137922" y="0"/>
                  </a:lnTo>
                  <a:lnTo>
                    <a:pt x="181526" y="7031"/>
                  </a:lnTo>
                  <a:lnTo>
                    <a:pt x="219388" y="26610"/>
                  </a:lnTo>
                  <a:lnTo>
                    <a:pt x="249241" y="56466"/>
                  </a:lnTo>
                  <a:lnTo>
                    <a:pt x="268815" y="94327"/>
                  </a:lnTo>
                  <a:lnTo>
                    <a:pt x="275844" y="137922"/>
                  </a:lnTo>
                  <a:lnTo>
                    <a:pt x="268815" y="181516"/>
                  </a:lnTo>
                  <a:lnTo>
                    <a:pt x="249241" y="219377"/>
                  </a:lnTo>
                  <a:lnTo>
                    <a:pt x="219388" y="249233"/>
                  </a:lnTo>
                  <a:lnTo>
                    <a:pt x="181526" y="268812"/>
                  </a:lnTo>
                  <a:lnTo>
                    <a:pt x="137922" y="275844"/>
                  </a:lnTo>
                  <a:lnTo>
                    <a:pt x="94317" y="268812"/>
                  </a:lnTo>
                  <a:lnTo>
                    <a:pt x="56455" y="249233"/>
                  </a:lnTo>
                  <a:lnTo>
                    <a:pt x="26602" y="219377"/>
                  </a:lnTo>
                  <a:lnTo>
                    <a:pt x="7028" y="18151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8622792" y="3842765"/>
              <a:ext cx="1789430" cy="2105660"/>
            </a:xfrm>
            <a:custGeom>
              <a:avLst/>
              <a:gdLst/>
              <a:ahLst/>
              <a:cxnLst/>
              <a:rect l="l" t="t" r="r" b="b"/>
              <a:pathLst>
                <a:path w="1789429" h="2105660">
                  <a:moveTo>
                    <a:pt x="203708" y="2025091"/>
                  </a:moveTo>
                  <a:lnTo>
                    <a:pt x="185623" y="2030857"/>
                  </a:lnTo>
                  <a:lnTo>
                    <a:pt x="12192" y="1486281"/>
                  </a:lnTo>
                  <a:lnTo>
                    <a:pt x="0" y="1490091"/>
                  </a:lnTo>
                  <a:lnTo>
                    <a:pt x="173545" y="2034705"/>
                  </a:lnTo>
                  <a:lnTo>
                    <a:pt x="155321" y="2040509"/>
                  </a:lnTo>
                  <a:lnTo>
                    <a:pt x="202692" y="2105406"/>
                  </a:lnTo>
                  <a:lnTo>
                    <a:pt x="203428" y="2046820"/>
                  </a:lnTo>
                  <a:lnTo>
                    <a:pt x="203708" y="2025091"/>
                  </a:lnTo>
                  <a:close/>
                </a:path>
                <a:path w="1789429" h="2105660">
                  <a:moveTo>
                    <a:pt x="1327658" y="1016"/>
                  </a:moveTo>
                  <a:lnTo>
                    <a:pt x="1314958" y="508"/>
                  </a:lnTo>
                  <a:lnTo>
                    <a:pt x="1273784" y="1058252"/>
                  </a:lnTo>
                  <a:lnTo>
                    <a:pt x="1254760" y="1057529"/>
                  </a:lnTo>
                  <a:lnTo>
                    <a:pt x="1277112" y="1134618"/>
                  </a:lnTo>
                  <a:lnTo>
                    <a:pt x="1300924" y="1071372"/>
                  </a:lnTo>
                  <a:lnTo>
                    <a:pt x="1305433" y="1059434"/>
                  </a:lnTo>
                  <a:lnTo>
                    <a:pt x="1286357" y="1058722"/>
                  </a:lnTo>
                  <a:lnTo>
                    <a:pt x="1327658" y="1016"/>
                  </a:lnTo>
                  <a:close/>
                </a:path>
                <a:path w="1789429" h="2105660">
                  <a:moveTo>
                    <a:pt x="1789049" y="1056005"/>
                  </a:moveTo>
                  <a:lnTo>
                    <a:pt x="1770202" y="1058151"/>
                  </a:lnTo>
                  <a:lnTo>
                    <a:pt x="1650746" y="0"/>
                  </a:lnTo>
                  <a:lnTo>
                    <a:pt x="1638046" y="1524"/>
                  </a:lnTo>
                  <a:lnTo>
                    <a:pt x="1757514" y="1059586"/>
                  </a:lnTo>
                  <a:lnTo>
                    <a:pt x="1738630" y="1061720"/>
                  </a:lnTo>
                  <a:lnTo>
                    <a:pt x="1772412" y="1134618"/>
                  </a:lnTo>
                  <a:lnTo>
                    <a:pt x="1785607" y="1072261"/>
                  </a:lnTo>
                  <a:lnTo>
                    <a:pt x="1789049" y="10560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6565392" y="3700272"/>
              <a:ext cx="1100455" cy="0"/>
            </a:xfrm>
            <a:custGeom>
              <a:avLst/>
              <a:gdLst/>
              <a:ahLst/>
              <a:cxnLst/>
              <a:rect l="l" t="t" r="r" b="b"/>
              <a:pathLst>
                <a:path w="1100454" h="0">
                  <a:moveTo>
                    <a:pt x="0" y="0"/>
                  </a:moveTo>
                  <a:lnTo>
                    <a:pt x="1100327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 descr=""/>
          <p:cNvSpPr txBox="1"/>
          <p:nvPr/>
        </p:nvSpPr>
        <p:spPr>
          <a:xfrm>
            <a:off x="2814320" y="6264655"/>
            <a:ext cx="12839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id=13</a:t>
            </a:r>
            <a:r>
              <a:rPr dirty="0" sz="1600" spc="37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id=14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4643120" y="6264655"/>
            <a:ext cx="46532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3425" algn="l"/>
                <a:tab pos="1445260" algn="l"/>
              </a:tabLst>
            </a:pP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id=15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id=16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	id=17</a:t>
            </a:r>
            <a:r>
              <a:rPr dirty="0" sz="1600" spc="15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id=18</a:t>
            </a:r>
            <a:r>
              <a:rPr dirty="0" sz="1600" spc="1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id=19</a:t>
            </a:r>
            <a:r>
              <a:rPr dirty="0" sz="1600" spc="21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id=20</a:t>
            </a:r>
            <a:r>
              <a:rPr dirty="0" sz="1600" spc="13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id=21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582879" y="1442415"/>
            <a:ext cx="5821045" cy="838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符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成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字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符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串，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隔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隔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algn="r" marR="5080">
              <a:lnSpc>
                <a:spcPct val="100000"/>
              </a:lnSpc>
              <a:spcBef>
                <a:spcPts val="1839"/>
              </a:spcBef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3276980" y="3434841"/>
            <a:ext cx="4781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6007353" y="3515614"/>
            <a:ext cx="4787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id=3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9216643" y="3515614"/>
            <a:ext cx="4781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id=4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9521443" y="5264911"/>
            <a:ext cx="1320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330" algn="l"/>
              </a:tabLst>
            </a:pP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id=11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id=12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2533904" y="4937252"/>
            <a:ext cx="4781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id=5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3856482" y="5255514"/>
            <a:ext cx="10572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id=6</a:t>
            </a:r>
            <a:r>
              <a:rPr dirty="0" sz="1600" spc="46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id=7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6664832" y="1588135"/>
            <a:ext cx="7829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根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 /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3700653" y="3014598"/>
            <a:ext cx="8089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子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2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6191758" y="3014598"/>
            <a:ext cx="8255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子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1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b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9926573" y="3014598"/>
            <a:ext cx="7981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子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1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c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2533904" y="4463922"/>
            <a:ext cx="8083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子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1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4932679" y="4248658"/>
            <a:ext cx="767080" cy="50673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79375" marR="5080" indent="-67310">
              <a:lnSpc>
                <a:spcPts val="1870"/>
              </a:lnSpc>
              <a:spcBef>
                <a:spcPts val="20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子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2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f </a:t>
            </a: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id=8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6173215" y="4277105"/>
            <a:ext cx="811530" cy="5060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76530" marR="5080" indent="-164465">
              <a:lnSpc>
                <a:spcPts val="1870"/>
              </a:lnSpc>
              <a:spcBef>
                <a:spcPts val="20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子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1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e </a:t>
            </a:r>
            <a:r>
              <a:rPr dirty="0" sz="1600" spc="-20">
                <a:solidFill>
                  <a:srgbClr val="1F517B"/>
                </a:solidFill>
                <a:latin typeface="微软雅黑"/>
                <a:cs typeface="微软雅黑"/>
              </a:rPr>
              <a:t>id=9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8368030" y="4277105"/>
            <a:ext cx="965200" cy="520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子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16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1600" spc="1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d</a:t>
            </a:r>
            <a:endParaRPr sz="1600">
              <a:latin typeface="微软雅黑"/>
              <a:cs typeface="微软雅黑"/>
            </a:endParaRPr>
          </a:p>
          <a:p>
            <a:pPr marL="381000">
              <a:lnSpc>
                <a:spcPct val="100000"/>
              </a:lnSpc>
              <a:spcBef>
                <a:spcPts val="60"/>
              </a:spcBef>
            </a:pP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id=10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19" name="object 119" descr=""/>
          <p:cNvGrpSpPr/>
          <p:nvPr/>
        </p:nvGrpSpPr>
        <p:grpSpPr>
          <a:xfrm>
            <a:off x="2627376" y="4809744"/>
            <a:ext cx="8371840" cy="1844039"/>
            <a:chOff x="2627376" y="4809744"/>
            <a:chExt cx="8371840" cy="1844039"/>
          </a:xfrm>
        </p:grpSpPr>
        <p:sp>
          <p:nvSpPr>
            <p:cNvPr id="120" name="object 120" descr=""/>
            <p:cNvSpPr/>
            <p:nvPr/>
          </p:nvSpPr>
          <p:spPr>
            <a:xfrm>
              <a:off x="3070860" y="5125212"/>
              <a:ext cx="5834380" cy="13970"/>
            </a:xfrm>
            <a:custGeom>
              <a:avLst/>
              <a:gdLst/>
              <a:ahLst/>
              <a:cxnLst/>
              <a:rect l="l" t="t" r="r" b="b"/>
              <a:pathLst>
                <a:path w="5834380" h="13970">
                  <a:moveTo>
                    <a:pt x="1863852" y="0"/>
                  </a:moveTo>
                  <a:lnTo>
                    <a:pt x="2689860" y="0"/>
                  </a:lnTo>
                </a:path>
                <a:path w="5834380" h="13970">
                  <a:moveTo>
                    <a:pt x="5006340" y="0"/>
                  </a:moveTo>
                  <a:lnTo>
                    <a:pt x="5833871" y="0"/>
                  </a:lnTo>
                </a:path>
                <a:path w="5834380" h="13970">
                  <a:moveTo>
                    <a:pt x="0" y="13715"/>
                  </a:moveTo>
                  <a:lnTo>
                    <a:pt x="745236" y="13715"/>
                  </a:lnTo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2641854" y="4824222"/>
              <a:ext cx="8342630" cy="1815464"/>
            </a:xfrm>
            <a:custGeom>
              <a:avLst/>
              <a:gdLst/>
              <a:ahLst/>
              <a:cxnLst/>
              <a:rect l="l" t="t" r="r" b="b"/>
              <a:pathLst>
                <a:path w="8342630" h="1815465">
                  <a:moveTo>
                    <a:pt x="0" y="1379220"/>
                  </a:moveTo>
                  <a:lnTo>
                    <a:pt x="2548" y="1332889"/>
                  </a:lnTo>
                  <a:lnTo>
                    <a:pt x="10016" y="1288003"/>
                  </a:lnTo>
                  <a:lnTo>
                    <a:pt x="22140" y="1244822"/>
                  </a:lnTo>
                  <a:lnTo>
                    <a:pt x="38654" y="1203605"/>
                  </a:lnTo>
                  <a:lnTo>
                    <a:pt x="59294" y="1164612"/>
                  </a:lnTo>
                  <a:lnTo>
                    <a:pt x="83795" y="1128101"/>
                  </a:lnTo>
                  <a:lnTo>
                    <a:pt x="111892" y="1094333"/>
                  </a:lnTo>
                  <a:lnTo>
                    <a:pt x="143320" y="1063566"/>
                  </a:lnTo>
                  <a:lnTo>
                    <a:pt x="177814" y="1036060"/>
                  </a:lnTo>
                  <a:lnTo>
                    <a:pt x="215109" y="1012074"/>
                  </a:lnTo>
                  <a:lnTo>
                    <a:pt x="254941" y="991867"/>
                  </a:lnTo>
                  <a:lnTo>
                    <a:pt x="297045" y="975700"/>
                  </a:lnTo>
                  <a:lnTo>
                    <a:pt x="341156" y="963830"/>
                  </a:lnTo>
                  <a:lnTo>
                    <a:pt x="387009" y="956518"/>
                  </a:lnTo>
                  <a:lnTo>
                    <a:pt x="434339" y="954023"/>
                  </a:lnTo>
                  <a:lnTo>
                    <a:pt x="481670" y="956518"/>
                  </a:lnTo>
                  <a:lnTo>
                    <a:pt x="527523" y="963830"/>
                  </a:lnTo>
                  <a:lnTo>
                    <a:pt x="571634" y="975700"/>
                  </a:lnTo>
                  <a:lnTo>
                    <a:pt x="613738" y="991867"/>
                  </a:lnTo>
                  <a:lnTo>
                    <a:pt x="653570" y="1012074"/>
                  </a:lnTo>
                  <a:lnTo>
                    <a:pt x="690865" y="1036060"/>
                  </a:lnTo>
                  <a:lnTo>
                    <a:pt x="725359" y="1063566"/>
                  </a:lnTo>
                  <a:lnTo>
                    <a:pt x="756787" y="1094333"/>
                  </a:lnTo>
                  <a:lnTo>
                    <a:pt x="784884" y="1128101"/>
                  </a:lnTo>
                  <a:lnTo>
                    <a:pt x="809385" y="1164612"/>
                  </a:lnTo>
                  <a:lnTo>
                    <a:pt x="830025" y="1203605"/>
                  </a:lnTo>
                  <a:lnTo>
                    <a:pt x="846539" y="1244822"/>
                  </a:lnTo>
                  <a:lnTo>
                    <a:pt x="858663" y="1288003"/>
                  </a:lnTo>
                  <a:lnTo>
                    <a:pt x="866131" y="1332889"/>
                  </a:lnTo>
                  <a:lnTo>
                    <a:pt x="868680" y="1379220"/>
                  </a:lnTo>
                  <a:lnTo>
                    <a:pt x="866131" y="1425548"/>
                  </a:lnTo>
                  <a:lnTo>
                    <a:pt x="858663" y="1470432"/>
                  </a:lnTo>
                  <a:lnTo>
                    <a:pt x="846539" y="1513612"/>
                  </a:lnTo>
                  <a:lnTo>
                    <a:pt x="830025" y="1554828"/>
                  </a:lnTo>
                  <a:lnTo>
                    <a:pt x="809385" y="1593821"/>
                  </a:lnTo>
                  <a:lnTo>
                    <a:pt x="784884" y="1630332"/>
                  </a:lnTo>
                  <a:lnTo>
                    <a:pt x="756787" y="1664101"/>
                  </a:lnTo>
                  <a:lnTo>
                    <a:pt x="725359" y="1694869"/>
                  </a:lnTo>
                  <a:lnTo>
                    <a:pt x="690865" y="1722376"/>
                  </a:lnTo>
                  <a:lnTo>
                    <a:pt x="653570" y="1746362"/>
                  </a:lnTo>
                  <a:lnTo>
                    <a:pt x="613738" y="1766570"/>
                  </a:lnTo>
                  <a:lnTo>
                    <a:pt x="571634" y="1782738"/>
                  </a:lnTo>
                  <a:lnTo>
                    <a:pt x="527523" y="1794608"/>
                  </a:lnTo>
                  <a:lnTo>
                    <a:pt x="481670" y="1801920"/>
                  </a:lnTo>
                  <a:lnTo>
                    <a:pt x="434339" y="1804415"/>
                  </a:lnTo>
                  <a:lnTo>
                    <a:pt x="387009" y="1801920"/>
                  </a:lnTo>
                  <a:lnTo>
                    <a:pt x="341156" y="1794608"/>
                  </a:lnTo>
                  <a:lnTo>
                    <a:pt x="297045" y="1782738"/>
                  </a:lnTo>
                  <a:lnTo>
                    <a:pt x="254941" y="1766570"/>
                  </a:lnTo>
                  <a:lnTo>
                    <a:pt x="215109" y="1746362"/>
                  </a:lnTo>
                  <a:lnTo>
                    <a:pt x="177814" y="1722376"/>
                  </a:lnTo>
                  <a:lnTo>
                    <a:pt x="143320" y="1694869"/>
                  </a:lnTo>
                  <a:lnTo>
                    <a:pt x="111892" y="1664101"/>
                  </a:lnTo>
                  <a:lnTo>
                    <a:pt x="83795" y="1630332"/>
                  </a:lnTo>
                  <a:lnTo>
                    <a:pt x="59294" y="1593821"/>
                  </a:lnTo>
                  <a:lnTo>
                    <a:pt x="38654" y="1554828"/>
                  </a:lnTo>
                  <a:lnTo>
                    <a:pt x="22140" y="1513612"/>
                  </a:lnTo>
                  <a:lnTo>
                    <a:pt x="10016" y="1470432"/>
                  </a:lnTo>
                  <a:lnTo>
                    <a:pt x="2548" y="1425548"/>
                  </a:lnTo>
                  <a:lnTo>
                    <a:pt x="0" y="1379220"/>
                  </a:lnTo>
                  <a:close/>
                </a:path>
                <a:path w="8342630" h="1815465">
                  <a:moveTo>
                    <a:pt x="7473696" y="425195"/>
                  </a:moveTo>
                  <a:lnTo>
                    <a:pt x="7476244" y="378867"/>
                  </a:lnTo>
                  <a:lnTo>
                    <a:pt x="7483712" y="333983"/>
                  </a:lnTo>
                  <a:lnTo>
                    <a:pt x="7495836" y="290803"/>
                  </a:lnTo>
                  <a:lnTo>
                    <a:pt x="7512350" y="249587"/>
                  </a:lnTo>
                  <a:lnTo>
                    <a:pt x="7532990" y="210594"/>
                  </a:lnTo>
                  <a:lnTo>
                    <a:pt x="7557491" y="174083"/>
                  </a:lnTo>
                  <a:lnTo>
                    <a:pt x="7585588" y="140314"/>
                  </a:lnTo>
                  <a:lnTo>
                    <a:pt x="7617016" y="109546"/>
                  </a:lnTo>
                  <a:lnTo>
                    <a:pt x="7651510" y="82039"/>
                  </a:lnTo>
                  <a:lnTo>
                    <a:pt x="7688805" y="58053"/>
                  </a:lnTo>
                  <a:lnTo>
                    <a:pt x="7728637" y="37845"/>
                  </a:lnTo>
                  <a:lnTo>
                    <a:pt x="7770741" y="21677"/>
                  </a:lnTo>
                  <a:lnTo>
                    <a:pt x="7814852" y="9807"/>
                  </a:lnTo>
                  <a:lnTo>
                    <a:pt x="7860705" y="2495"/>
                  </a:lnTo>
                  <a:lnTo>
                    <a:pt x="7908036" y="0"/>
                  </a:lnTo>
                  <a:lnTo>
                    <a:pt x="7955366" y="2495"/>
                  </a:lnTo>
                  <a:lnTo>
                    <a:pt x="8001219" y="9807"/>
                  </a:lnTo>
                  <a:lnTo>
                    <a:pt x="8045330" y="21677"/>
                  </a:lnTo>
                  <a:lnTo>
                    <a:pt x="8087434" y="37845"/>
                  </a:lnTo>
                  <a:lnTo>
                    <a:pt x="8127266" y="58053"/>
                  </a:lnTo>
                  <a:lnTo>
                    <a:pt x="8164561" y="82039"/>
                  </a:lnTo>
                  <a:lnTo>
                    <a:pt x="8199055" y="109546"/>
                  </a:lnTo>
                  <a:lnTo>
                    <a:pt x="8230483" y="140314"/>
                  </a:lnTo>
                  <a:lnTo>
                    <a:pt x="8258580" y="174083"/>
                  </a:lnTo>
                  <a:lnTo>
                    <a:pt x="8283081" y="210594"/>
                  </a:lnTo>
                  <a:lnTo>
                    <a:pt x="8303721" y="249587"/>
                  </a:lnTo>
                  <a:lnTo>
                    <a:pt x="8320235" y="290803"/>
                  </a:lnTo>
                  <a:lnTo>
                    <a:pt x="8332359" y="333983"/>
                  </a:lnTo>
                  <a:lnTo>
                    <a:pt x="8339827" y="378867"/>
                  </a:lnTo>
                  <a:lnTo>
                    <a:pt x="8342376" y="425195"/>
                  </a:lnTo>
                  <a:lnTo>
                    <a:pt x="8339827" y="471524"/>
                  </a:lnTo>
                  <a:lnTo>
                    <a:pt x="8332359" y="516408"/>
                  </a:lnTo>
                  <a:lnTo>
                    <a:pt x="8320235" y="559588"/>
                  </a:lnTo>
                  <a:lnTo>
                    <a:pt x="8303721" y="600804"/>
                  </a:lnTo>
                  <a:lnTo>
                    <a:pt x="8283081" y="639797"/>
                  </a:lnTo>
                  <a:lnTo>
                    <a:pt x="8258580" y="676308"/>
                  </a:lnTo>
                  <a:lnTo>
                    <a:pt x="8230483" y="710077"/>
                  </a:lnTo>
                  <a:lnTo>
                    <a:pt x="8199055" y="740845"/>
                  </a:lnTo>
                  <a:lnTo>
                    <a:pt x="8164561" y="768352"/>
                  </a:lnTo>
                  <a:lnTo>
                    <a:pt x="8127266" y="792338"/>
                  </a:lnTo>
                  <a:lnTo>
                    <a:pt x="8087434" y="812546"/>
                  </a:lnTo>
                  <a:lnTo>
                    <a:pt x="8045330" y="828714"/>
                  </a:lnTo>
                  <a:lnTo>
                    <a:pt x="8001219" y="840584"/>
                  </a:lnTo>
                  <a:lnTo>
                    <a:pt x="7955366" y="847896"/>
                  </a:lnTo>
                  <a:lnTo>
                    <a:pt x="7908036" y="850391"/>
                  </a:lnTo>
                  <a:lnTo>
                    <a:pt x="7860705" y="847896"/>
                  </a:lnTo>
                  <a:lnTo>
                    <a:pt x="7814852" y="840584"/>
                  </a:lnTo>
                  <a:lnTo>
                    <a:pt x="7770741" y="828714"/>
                  </a:lnTo>
                  <a:lnTo>
                    <a:pt x="7728637" y="812546"/>
                  </a:lnTo>
                  <a:lnTo>
                    <a:pt x="7688805" y="792338"/>
                  </a:lnTo>
                  <a:lnTo>
                    <a:pt x="7651510" y="768352"/>
                  </a:lnTo>
                  <a:lnTo>
                    <a:pt x="7617016" y="740845"/>
                  </a:lnTo>
                  <a:lnTo>
                    <a:pt x="7585588" y="710077"/>
                  </a:lnTo>
                  <a:lnTo>
                    <a:pt x="7557491" y="676308"/>
                  </a:lnTo>
                  <a:lnTo>
                    <a:pt x="7532990" y="639797"/>
                  </a:lnTo>
                  <a:lnTo>
                    <a:pt x="7512350" y="600804"/>
                  </a:lnTo>
                  <a:lnTo>
                    <a:pt x="7495836" y="559588"/>
                  </a:lnTo>
                  <a:lnTo>
                    <a:pt x="7483712" y="516408"/>
                  </a:lnTo>
                  <a:lnTo>
                    <a:pt x="7476244" y="471524"/>
                  </a:lnTo>
                  <a:lnTo>
                    <a:pt x="7473696" y="425195"/>
                  </a:lnTo>
                  <a:close/>
                </a:path>
                <a:path w="8342630" h="1815465">
                  <a:moveTo>
                    <a:pt x="5233416" y="1389126"/>
                  </a:moveTo>
                  <a:lnTo>
                    <a:pt x="5235964" y="1342712"/>
                  </a:lnTo>
                  <a:lnTo>
                    <a:pt x="5243432" y="1297746"/>
                  </a:lnTo>
                  <a:lnTo>
                    <a:pt x="5255556" y="1254488"/>
                  </a:lnTo>
                  <a:lnTo>
                    <a:pt x="5272070" y="1213197"/>
                  </a:lnTo>
                  <a:lnTo>
                    <a:pt x="5292710" y="1174134"/>
                  </a:lnTo>
                  <a:lnTo>
                    <a:pt x="5317211" y="1137558"/>
                  </a:lnTo>
                  <a:lnTo>
                    <a:pt x="5345308" y="1103729"/>
                  </a:lnTo>
                  <a:lnTo>
                    <a:pt x="5376736" y="1072907"/>
                  </a:lnTo>
                  <a:lnTo>
                    <a:pt x="5411230" y="1045351"/>
                  </a:lnTo>
                  <a:lnTo>
                    <a:pt x="5448525" y="1021322"/>
                  </a:lnTo>
                  <a:lnTo>
                    <a:pt x="5488357" y="1001079"/>
                  </a:lnTo>
                  <a:lnTo>
                    <a:pt x="5530461" y="984883"/>
                  </a:lnTo>
                  <a:lnTo>
                    <a:pt x="5574572" y="972992"/>
                  </a:lnTo>
                  <a:lnTo>
                    <a:pt x="5620425" y="965667"/>
                  </a:lnTo>
                  <a:lnTo>
                    <a:pt x="5667756" y="963167"/>
                  </a:lnTo>
                  <a:lnTo>
                    <a:pt x="5715086" y="965667"/>
                  </a:lnTo>
                  <a:lnTo>
                    <a:pt x="5760939" y="972992"/>
                  </a:lnTo>
                  <a:lnTo>
                    <a:pt x="5805050" y="984883"/>
                  </a:lnTo>
                  <a:lnTo>
                    <a:pt x="5847154" y="1001079"/>
                  </a:lnTo>
                  <a:lnTo>
                    <a:pt x="5886986" y="1021322"/>
                  </a:lnTo>
                  <a:lnTo>
                    <a:pt x="5924281" y="1045351"/>
                  </a:lnTo>
                  <a:lnTo>
                    <a:pt x="5958775" y="1072907"/>
                  </a:lnTo>
                  <a:lnTo>
                    <a:pt x="5990203" y="1103729"/>
                  </a:lnTo>
                  <a:lnTo>
                    <a:pt x="6018300" y="1137558"/>
                  </a:lnTo>
                  <a:lnTo>
                    <a:pt x="6042801" y="1174134"/>
                  </a:lnTo>
                  <a:lnTo>
                    <a:pt x="6063441" y="1213197"/>
                  </a:lnTo>
                  <a:lnTo>
                    <a:pt x="6079955" y="1254488"/>
                  </a:lnTo>
                  <a:lnTo>
                    <a:pt x="6092079" y="1297746"/>
                  </a:lnTo>
                  <a:lnTo>
                    <a:pt x="6099547" y="1342712"/>
                  </a:lnTo>
                  <a:lnTo>
                    <a:pt x="6102096" y="1389126"/>
                  </a:lnTo>
                  <a:lnTo>
                    <a:pt x="6099547" y="1435539"/>
                  </a:lnTo>
                  <a:lnTo>
                    <a:pt x="6092079" y="1480505"/>
                  </a:lnTo>
                  <a:lnTo>
                    <a:pt x="6079955" y="1523763"/>
                  </a:lnTo>
                  <a:lnTo>
                    <a:pt x="6063441" y="1565054"/>
                  </a:lnTo>
                  <a:lnTo>
                    <a:pt x="6042801" y="1604117"/>
                  </a:lnTo>
                  <a:lnTo>
                    <a:pt x="6018300" y="1640693"/>
                  </a:lnTo>
                  <a:lnTo>
                    <a:pt x="5990203" y="1674522"/>
                  </a:lnTo>
                  <a:lnTo>
                    <a:pt x="5958775" y="1705344"/>
                  </a:lnTo>
                  <a:lnTo>
                    <a:pt x="5924281" y="1732900"/>
                  </a:lnTo>
                  <a:lnTo>
                    <a:pt x="5886986" y="1756929"/>
                  </a:lnTo>
                  <a:lnTo>
                    <a:pt x="5847154" y="1777172"/>
                  </a:lnTo>
                  <a:lnTo>
                    <a:pt x="5805050" y="1793368"/>
                  </a:lnTo>
                  <a:lnTo>
                    <a:pt x="5760939" y="1805259"/>
                  </a:lnTo>
                  <a:lnTo>
                    <a:pt x="5715086" y="1812584"/>
                  </a:lnTo>
                  <a:lnTo>
                    <a:pt x="5667756" y="1815083"/>
                  </a:lnTo>
                  <a:lnTo>
                    <a:pt x="5620425" y="1812584"/>
                  </a:lnTo>
                  <a:lnTo>
                    <a:pt x="5574572" y="1805259"/>
                  </a:lnTo>
                  <a:lnTo>
                    <a:pt x="5530461" y="1793368"/>
                  </a:lnTo>
                  <a:lnTo>
                    <a:pt x="5488357" y="1777172"/>
                  </a:lnTo>
                  <a:lnTo>
                    <a:pt x="5448525" y="1756929"/>
                  </a:lnTo>
                  <a:lnTo>
                    <a:pt x="5411230" y="1732900"/>
                  </a:lnTo>
                  <a:lnTo>
                    <a:pt x="5376736" y="1705344"/>
                  </a:lnTo>
                  <a:lnTo>
                    <a:pt x="5345308" y="1674522"/>
                  </a:lnTo>
                  <a:lnTo>
                    <a:pt x="5317211" y="1640693"/>
                  </a:lnTo>
                  <a:lnTo>
                    <a:pt x="5292710" y="1604117"/>
                  </a:lnTo>
                  <a:lnTo>
                    <a:pt x="5272070" y="1565054"/>
                  </a:lnTo>
                  <a:lnTo>
                    <a:pt x="5255556" y="1523763"/>
                  </a:lnTo>
                  <a:lnTo>
                    <a:pt x="5243432" y="1480505"/>
                  </a:lnTo>
                  <a:lnTo>
                    <a:pt x="5235964" y="1435539"/>
                  </a:lnTo>
                  <a:lnTo>
                    <a:pt x="5233416" y="1389126"/>
                  </a:lnTo>
                  <a:close/>
                </a:path>
              </a:pathLst>
            </a:custGeom>
            <a:ln w="2895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 descr=""/>
          <p:cNvSpPr txBox="1"/>
          <p:nvPr/>
        </p:nvSpPr>
        <p:spPr>
          <a:xfrm>
            <a:off x="582879" y="2563701"/>
            <a:ext cx="2043430" cy="13970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72720" indent="-160020">
              <a:lnSpc>
                <a:spcPct val="100000"/>
              </a:lnSpc>
              <a:spcBef>
                <a:spcPts val="1295"/>
              </a:spcBef>
              <a:buSzPct val="95000"/>
              <a:buFont typeface="Arial"/>
              <a:buChar char="•"/>
              <a:tabLst>
                <a:tab pos="172720" algn="l"/>
              </a:tabLst>
            </a:pPr>
            <a:r>
              <a:rPr dirty="0" sz="2000" spc="-10" b="1">
                <a:solidFill>
                  <a:srgbClr val="C00000"/>
                </a:solidFill>
                <a:latin typeface="微软雅黑"/>
                <a:cs typeface="微软雅黑"/>
              </a:rPr>
              <a:t>id=12：/c/a</a:t>
            </a:r>
            <a:endParaRPr sz="2000">
              <a:latin typeface="微软雅黑"/>
              <a:cs typeface="微软雅黑"/>
            </a:endParaRPr>
          </a:p>
          <a:p>
            <a:pPr marL="177165" indent="-1651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77800" algn="l"/>
              </a:tabLst>
            </a:pPr>
            <a:r>
              <a:rPr dirty="0" sz="2000" spc="-10" b="1">
                <a:solidFill>
                  <a:srgbClr val="C00000"/>
                </a:solidFill>
                <a:latin typeface="微软雅黑"/>
                <a:cs typeface="微软雅黑"/>
              </a:rPr>
              <a:t>id=13：/a/a/a</a:t>
            </a:r>
            <a:endParaRPr sz="2000">
              <a:latin typeface="微软雅黑"/>
              <a:cs typeface="微软雅黑"/>
            </a:endParaRPr>
          </a:p>
          <a:p>
            <a:pPr marL="177165" indent="-1651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77800" algn="l"/>
              </a:tabLst>
            </a:pPr>
            <a:r>
              <a:rPr dirty="0" sz="2000" spc="-10" b="1">
                <a:solidFill>
                  <a:srgbClr val="C00000"/>
                </a:solidFill>
                <a:latin typeface="微软雅黑"/>
                <a:cs typeface="微软雅黑"/>
              </a:rPr>
              <a:t>id=20：/b/d/a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2952750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25114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纯</a:t>
            </a:r>
            <a:r>
              <a:rPr dirty="0" spc="-35"/>
              <a:t>树</a:t>
            </a:r>
            <a:r>
              <a:rPr dirty="0" spc="-35"/>
              <a:t>形</a:t>
            </a:r>
            <a:r>
              <a:rPr dirty="0" spc="-35"/>
              <a:t>目</a:t>
            </a:r>
            <a:r>
              <a:rPr dirty="0" spc="-35"/>
              <a:t>录</a:t>
            </a:r>
            <a:r>
              <a:rPr dirty="0" spc="-35"/>
              <a:t>结</a:t>
            </a:r>
            <a:r>
              <a:rPr dirty="0" spc="-50"/>
              <a:t>构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2503" y="2686811"/>
            <a:ext cx="7295388" cy="33147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46303" y="1170202"/>
            <a:ext cx="5111115" cy="190373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55"/>
              </a:spcBef>
              <a:buSzPct val="93181"/>
              <a:buChar char="•"/>
              <a:tabLst>
                <a:tab pos="354965" algn="l"/>
                <a:tab pos="3556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层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次</a:t>
            </a:r>
            <a:endParaRPr sz="22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1055"/>
              </a:spcBef>
              <a:buSzPct val="93181"/>
              <a:buChar char="•"/>
              <a:tabLst>
                <a:tab pos="354965" algn="l"/>
                <a:tab pos="3556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含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子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含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文件</a:t>
            </a:r>
            <a:endParaRPr sz="22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1055"/>
              </a:spcBef>
              <a:buSzPct val="95454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每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只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endParaRPr sz="22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1060"/>
              </a:spcBef>
              <a:buSzPct val="93181"/>
              <a:buChar char="•"/>
              <a:tabLst>
                <a:tab pos="354965" algn="l"/>
                <a:tab pos="3556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共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享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较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困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难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8327" y="211836"/>
            <a:ext cx="2695575" cy="787400"/>
            <a:chOff x="338327" y="211836"/>
            <a:chExt cx="269557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1274826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047" y="211836"/>
              <a:ext cx="1887474" cy="78714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22548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DAG</a:t>
            </a:r>
            <a:r>
              <a:rPr dirty="0" spc="-35"/>
              <a:t>目</a:t>
            </a:r>
            <a:r>
              <a:rPr dirty="0" spc="-35"/>
              <a:t>录</a:t>
            </a:r>
            <a:r>
              <a:rPr dirty="0" spc="-35"/>
              <a:t>结</a:t>
            </a:r>
            <a:r>
              <a:rPr dirty="0" spc="-50"/>
              <a:t>构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464007" y="3889146"/>
            <a:ext cx="7521575" cy="230632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55"/>
              </a:spcBef>
              <a:buSzPct val="93181"/>
              <a:buChar char="•"/>
              <a:tabLst>
                <a:tab pos="355600" algn="l"/>
                <a:tab pos="3562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endParaRPr sz="2200">
              <a:latin typeface="微软雅黑"/>
              <a:cs typeface="微软雅黑"/>
            </a:endParaRPr>
          </a:p>
          <a:p>
            <a:pPr marL="355600" indent="-343535">
              <a:lnSpc>
                <a:spcPct val="100000"/>
              </a:lnSpc>
              <a:spcBef>
                <a:spcPts val="1060"/>
              </a:spcBef>
              <a:buSzPct val="93181"/>
              <a:buChar char="•"/>
              <a:tabLst>
                <a:tab pos="355600" algn="l"/>
                <a:tab pos="3562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能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较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实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共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享</a:t>
            </a:r>
            <a:endParaRPr sz="2200">
              <a:latin typeface="微软雅黑"/>
              <a:cs typeface="微软雅黑"/>
            </a:endParaRPr>
          </a:p>
          <a:p>
            <a:pPr marL="355600" indent="-343535">
              <a:lnSpc>
                <a:spcPct val="100000"/>
              </a:lnSpc>
              <a:spcBef>
                <a:spcPts val="1055"/>
              </a:spcBef>
              <a:buSzPct val="93181"/>
              <a:buChar char="•"/>
              <a:tabLst>
                <a:tab pos="355600" algn="l"/>
                <a:tab pos="3562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维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护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较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复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杂</a:t>
            </a:r>
            <a:endParaRPr sz="2200">
              <a:latin typeface="微软雅黑"/>
              <a:cs typeface="微软雅黑"/>
            </a:endParaRPr>
          </a:p>
          <a:p>
            <a:pPr marL="355600" indent="-343535">
              <a:lnSpc>
                <a:spcPct val="100000"/>
              </a:lnSpc>
              <a:spcBef>
                <a:spcPts val="1055"/>
              </a:spcBef>
              <a:buSzPct val="93181"/>
              <a:buChar char="•"/>
              <a:tabLst>
                <a:tab pos="355600" algn="l"/>
                <a:tab pos="356235" algn="l"/>
              </a:tabLst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需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要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每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维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护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计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endParaRPr sz="22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535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仅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计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值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时，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删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除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才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正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删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除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92652" y="941832"/>
            <a:ext cx="7659624" cy="493471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9529" y="2819781"/>
            <a:ext cx="43980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05">
                <a:solidFill>
                  <a:srgbClr val="663300"/>
                </a:solidFill>
              </a:rPr>
              <a:t>文件共享与安全</a:t>
            </a:r>
            <a:endParaRPr sz="4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2952750" cy="78714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52322" y="1041298"/>
            <a:ext cx="10382250" cy="509651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443865" indent="-431800">
              <a:lnSpc>
                <a:spcPct val="100000"/>
              </a:lnSpc>
              <a:spcBef>
                <a:spcPts val="1420"/>
              </a:spcBef>
              <a:buSzPct val="93181"/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共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享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某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某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先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规定的某些用户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共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同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使用。</a:t>
            </a:r>
            <a:endParaRPr sz="2200">
              <a:latin typeface="微软雅黑"/>
              <a:cs typeface="微软雅黑"/>
            </a:endParaRPr>
          </a:p>
          <a:p>
            <a:pPr marL="443865" indent="-431800">
              <a:lnSpc>
                <a:spcPct val="100000"/>
              </a:lnSpc>
              <a:spcBef>
                <a:spcPts val="1320"/>
              </a:spcBef>
              <a:buSzPct val="93181"/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文件安全是指保护文件不得被未经文件主授权的任何用户存取，且对于授权用户</a:t>
            </a:r>
            <a:endParaRPr sz="2200">
              <a:latin typeface="微软雅黑"/>
              <a:cs typeface="微软雅黑"/>
            </a:endParaRPr>
          </a:p>
          <a:p>
            <a:pPr marL="443865">
              <a:lnSpc>
                <a:spcPct val="100000"/>
              </a:lnSpc>
              <a:spcBef>
                <a:spcPts val="525"/>
              </a:spcBef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也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只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能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允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许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权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限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内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使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常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权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限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包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括：</a:t>
            </a:r>
            <a:endParaRPr sz="2200">
              <a:latin typeface="微软雅黑"/>
              <a:cs typeface="微软雅黑"/>
            </a:endParaRPr>
          </a:p>
          <a:p>
            <a:pPr lvl="1" marL="1003300" indent="-534035">
              <a:lnSpc>
                <a:spcPct val="100000"/>
              </a:lnSpc>
              <a:spcBef>
                <a:spcPts val="1235"/>
              </a:spcBef>
              <a:buSzPct val="95000"/>
              <a:buFont typeface="Arial"/>
              <a:buChar char="•"/>
              <a:tabLst>
                <a:tab pos="1003300" algn="l"/>
                <a:tab pos="1003935" algn="l"/>
              </a:tabLst>
            </a:pPr>
            <a:r>
              <a:rPr dirty="0" sz="2000" b="1">
                <a:solidFill>
                  <a:srgbClr val="1F517B"/>
                </a:solidFill>
                <a:latin typeface="微软雅黑"/>
                <a:cs typeface="微软雅黑"/>
              </a:rPr>
              <a:t>无</a:t>
            </a:r>
            <a:r>
              <a:rPr dirty="0" sz="2000" spc="-10" b="1">
                <a:solidFill>
                  <a:srgbClr val="1F517B"/>
                </a:solidFill>
                <a:latin typeface="微软雅黑"/>
                <a:cs typeface="微软雅黑"/>
              </a:rPr>
              <a:t>（None）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：用户不知道该文件的存在；</a:t>
            </a:r>
            <a:endParaRPr sz="2000">
              <a:latin typeface="微软雅黑"/>
              <a:cs typeface="微软雅黑"/>
            </a:endParaRPr>
          </a:p>
          <a:p>
            <a:pPr lvl="1" marL="1003300" indent="-534035">
              <a:lnSpc>
                <a:spcPct val="100000"/>
              </a:lnSpc>
              <a:spcBef>
                <a:spcPts val="1200"/>
              </a:spcBef>
              <a:buSzPct val="95000"/>
              <a:buFont typeface="Arial"/>
              <a:buChar char="•"/>
              <a:tabLst>
                <a:tab pos="1003300" algn="l"/>
                <a:tab pos="1003935" algn="l"/>
              </a:tabLst>
            </a:pPr>
            <a:r>
              <a:rPr dirty="0" sz="2000" b="1">
                <a:solidFill>
                  <a:srgbClr val="1F517B"/>
                </a:solidFill>
                <a:latin typeface="微软雅黑"/>
                <a:cs typeface="微软雅黑"/>
              </a:rPr>
              <a:t>知情</a:t>
            </a:r>
            <a:r>
              <a:rPr dirty="0" sz="2000" spc="-10" b="1">
                <a:solidFill>
                  <a:srgbClr val="1F517B"/>
                </a:solidFill>
                <a:latin typeface="微软雅黑"/>
                <a:cs typeface="微软雅黑"/>
              </a:rPr>
              <a:t>（Knowledge）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：用户可以确定该文件的存在和文件的所有者；</a:t>
            </a:r>
            <a:endParaRPr sz="2000">
              <a:latin typeface="微软雅黑"/>
              <a:cs typeface="微软雅黑"/>
            </a:endParaRPr>
          </a:p>
          <a:p>
            <a:pPr lvl="1" marL="1003300" indent="-534035">
              <a:lnSpc>
                <a:spcPct val="100000"/>
              </a:lnSpc>
              <a:spcBef>
                <a:spcPts val="1205"/>
              </a:spcBef>
              <a:buSzPct val="95000"/>
              <a:buFont typeface="Arial"/>
              <a:buChar char="•"/>
              <a:tabLst>
                <a:tab pos="1003300" algn="l"/>
                <a:tab pos="1003935" algn="l"/>
              </a:tabLst>
            </a:pPr>
            <a:r>
              <a:rPr dirty="0" sz="2000" b="1">
                <a:solidFill>
                  <a:srgbClr val="1F517B"/>
                </a:solidFill>
                <a:latin typeface="微软雅黑"/>
                <a:cs typeface="微软雅黑"/>
              </a:rPr>
              <a:t>执行</a:t>
            </a:r>
            <a:r>
              <a:rPr dirty="0" sz="2000" spc="-10" b="1">
                <a:solidFill>
                  <a:srgbClr val="1F517B"/>
                </a:solidFill>
                <a:latin typeface="微软雅黑"/>
                <a:cs typeface="微软雅黑"/>
              </a:rPr>
              <a:t>（Execution）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：用户可以加载并执行一个程序文件；</a:t>
            </a:r>
            <a:endParaRPr sz="2000">
              <a:latin typeface="微软雅黑"/>
              <a:cs typeface="微软雅黑"/>
            </a:endParaRPr>
          </a:p>
          <a:p>
            <a:pPr lvl="1" marL="1003300" indent="-534035">
              <a:lnSpc>
                <a:spcPct val="100000"/>
              </a:lnSpc>
              <a:spcBef>
                <a:spcPts val="1200"/>
              </a:spcBef>
              <a:buSzPct val="95000"/>
              <a:buFont typeface="Arial"/>
              <a:buChar char="•"/>
              <a:tabLst>
                <a:tab pos="1003300" algn="l"/>
                <a:tab pos="1003935" algn="l"/>
              </a:tabLst>
            </a:pPr>
            <a:r>
              <a:rPr dirty="0" sz="2000" b="1">
                <a:solidFill>
                  <a:srgbClr val="1F517B"/>
                </a:solidFill>
                <a:latin typeface="微软雅黑"/>
                <a:cs typeface="微软雅黑"/>
              </a:rPr>
              <a:t>读</a:t>
            </a:r>
            <a:r>
              <a:rPr dirty="0" sz="2000" spc="-10" b="1">
                <a:solidFill>
                  <a:srgbClr val="1F517B"/>
                </a:solidFill>
                <a:latin typeface="微软雅黑"/>
                <a:cs typeface="微软雅黑"/>
              </a:rPr>
              <a:t>（Reading）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：用户可以读该文件；</a:t>
            </a:r>
            <a:endParaRPr sz="2000">
              <a:latin typeface="微软雅黑"/>
              <a:cs typeface="微软雅黑"/>
            </a:endParaRPr>
          </a:p>
          <a:p>
            <a:pPr lvl="1" marL="1003300" indent="-534035">
              <a:lnSpc>
                <a:spcPct val="100000"/>
              </a:lnSpc>
              <a:spcBef>
                <a:spcPts val="1200"/>
              </a:spcBef>
              <a:buSzPct val="95000"/>
              <a:buFont typeface="Arial"/>
              <a:buChar char="•"/>
              <a:tabLst>
                <a:tab pos="1003300" algn="l"/>
                <a:tab pos="1003935" algn="l"/>
              </a:tabLst>
            </a:pPr>
            <a:r>
              <a:rPr dirty="0" sz="2000" b="1">
                <a:solidFill>
                  <a:srgbClr val="1F517B"/>
                </a:solidFill>
                <a:latin typeface="微软雅黑"/>
                <a:cs typeface="微软雅黑"/>
              </a:rPr>
              <a:t>追加</a:t>
            </a:r>
            <a:r>
              <a:rPr dirty="0" sz="2000" spc="-10" b="1">
                <a:solidFill>
                  <a:srgbClr val="1F517B"/>
                </a:solidFill>
                <a:latin typeface="微软雅黑"/>
                <a:cs typeface="微软雅黑"/>
              </a:rPr>
              <a:t>（Appending）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：用户可以在文件末尾追加数据，但不能修改或删除内容；</a:t>
            </a:r>
            <a:endParaRPr sz="2000">
              <a:latin typeface="微软雅黑"/>
              <a:cs typeface="微软雅黑"/>
            </a:endParaRPr>
          </a:p>
          <a:p>
            <a:pPr lvl="1" marL="1003300" indent="-534035">
              <a:lnSpc>
                <a:spcPct val="100000"/>
              </a:lnSpc>
              <a:spcBef>
                <a:spcPts val="1200"/>
              </a:spcBef>
              <a:buSzPct val="95000"/>
              <a:buFont typeface="Arial"/>
              <a:buChar char="•"/>
              <a:tabLst>
                <a:tab pos="1003300" algn="l"/>
                <a:tab pos="1003935" algn="l"/>
              </a:tabLst>
            </a:pPr>
            <a:r>
              <a:rPr dirty="0" sz="2000" b="1">
                <a:solidFill>
                  <a:srgbClr val="1F517B"/>
                </a:solidFill>
                <a:latin typeface="微软雅黑"/>
                <a:cs typeface="微软雅黑"/>
              </a:rPr>
              <a:t>更新</a:t>
            </a:r>
            <a:r>
              <a:rPr dirty="0" sz="2000" spc="-10" b="1">
                <a:solidFill>
                  <a:srgbClr val="1F517B"/>
                </a:solidFill>
                <a:latin typeface="微软雅黑"/>
                <a:cs typeface="微软雅黑"/>
              </a:rPr>
              <a:t>（Updating）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：用户可以在文件中修改、删除或添加数据；</a:t>
            </a:r>
            <a:endParaRPr sz="2000">
              <a:latin typeface="微软雅黑"/>
              <a:cs typeface="微软雅黑"/>
            </a:endParaRPr>
          </a:p>
          <a:p>
            <a:pPr lvl="1" marL="1003300" indent="-534035">
              <a:lnSpc>
                <a:spcPct val="100000"/>
              </a:lnSpc>
              <a:spcBef>
                <a:spcPts val="1200"/>
              </a:spcBef>
              <a:buSzPct val="95000"/>
              <a:buFont typeface="Arial"/>
              <a:buChar char="•"/>
              <a:tabLst>
                <a:tab pos="1003300" algn="l"/>
                <a:tab pos="1003935" algn="l"/>
              </a:tabLst>
            </a:pPr>
            <a:r>
              <a:rPr dirty="0" sz="2000" b="1">
                <a:solidFill>
                  <a:srgbClr val="1F517B"/>
                </a:solidFill>
                <a:latin typeface="微软雅黑"/>
                <a:cs typeface="微软雅黑"/>
              </a:rPr>
              <a:t>变更保护（Changing</a:t>
            </a:r>
            <a:r>
              <a:rPr dirty="0" sz="2000" spc="-20" b="1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000" spc="-10" b="1">
                <a:solidFill>
                  <a:srgbClr val="1F517B"/>
                </a:solidFill>
                <a:latin typeface="微软雅黑"/>
                <a:cs typeface="微软雅黑"/>
              </a:rPr>
              <a:t>protection）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：用户可以变更授予其他用户的访问权限；</a:t>
            </a:r>
            <a:endParaRPr sz="2000">
              <a:latin typeface="微软雅黑"/>
              <a:cs typeface="微软雅黑"/>
            </a:endParaRPr>
          </a:p>
          <a:p>
            <a:pPr lvl="1" marL="1003300" indent="-534035">
              <a:lnSpc>
                <a:spcPct val="100000"/>
              </a:lnSpc>
              <a:spcBef>
                <a:spcPts val="1200"/>
              </a:spcBef>
              <a:buSzPct val="95000"/>
              <a:buFont typeface="Arial"/>
              <a:buChar char="•"/>
              <a:tabLst>
                <a:tab pos="1003300" algn="l"/>
                <a:tab pos="1003935" algn="l"/>
              </a:tabLst>
            </a:pPr>
            <a:r>
              <a:rPr dirty="0" sz="2000" spc="-10" b="1">
                <a:solidFill>
                  <a:srgbClr val="1F517B"/>
                </a:solidFill>
                <a:latin typeface="微软雅黑"/>
                <a:cs typeface="微软雅黑"/>
              </a:rPr>
              <a:t>删除（Deletion）</a:t>
            </a:r>
            <a:r>
              <a:rPr dirty="0" sz="2000" spc="-30">
                <a:solidFill>
                  <a:srgbClr val="1F517B"/>
                </a:solidFill>
                <a:latin typeface="微软雅黑"/>
                <a:cs typeface="微软雅黑"/>
              </a:rPr>
              <a:t>：用户可以从文件系统中删除该文件。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25114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>
                <a:solidFill>
                  <a:srgbClr val="A40020"/>
                </a:solidFill>
              </a:rPr>
              <a:t>文</a:t>
            </a:r>
            <a:r>
              <a:rPr dirty="0" spc="-35">
                <a:solidFill>
                  <a:srgbClr val="A40020"/>
                </a:solidFill>
              </a:rPr>
              <a:t>件</a:t>
            </a:r>
            <a:r>
              <a:rPr dirty="0" spc="-35">
                <a:solidFill>
                  <a:srgbClr val="A40020"/>
                </a:solidFill>
              </a:rPr>
              <a:t>共</a:t>
            </a:r>
            <a:r>
              <a:rPr dirty="0" spc="-35">
                <a:solidFill>
                  <a:srgbClr val="A40020"/>
                </a:solidFill>
              </a:rPr>
              <a:t>享</a:t>
            </a:r>
            <a:r>
              <a:rPr dirty="0" spc="-35">
                <a:solidFill>
                  <a:srgbClr val="A40020"/>
                </a:solidFill>
              </a:rPr>
              <a:t>与</a:t>
            </a:r>
            <a:r>
              <a:rPr dirty="0" spc="-35">
                <a:solidFill>
                  <a:srgbClr val="A40020"/>
                </a:solidFill>
              </a:rPr>
              <a:t>安</a:t>
            </a:r>
            <a:r>
              <a:rPr dirty="0" spc="-50">
                <a:solidFill>
                  <a:srgbClr val="A40020"/>
                </a:solidFill>
              </a:rPr>
              <a:t>全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3662934" cy="78714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53769" y="1142045"/>
            <a:ext cx="9759950" cy="4903470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290"/>
              </a:spcBef>
              <a:buSzPct val="93750"/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 spc="-10" b="1">
                <a:solidFill>
                  <a:srgbClr val="1F517B"/>
                </a:solidFill>
                <a:latin typeface="微软雅黑"/>
                <a:cs typeface="微软雅黑"/>
              </a:rPr>
              <a:t>如何进行文件的保护</a:t>
            </a:r>
            <a:endParaRPr sz="2400">
              <a:latin typeface="微软雅黑"/>
              <a:cs typeface="微软雅黑"/>
            </a:endParaRPr>
          </a:p>
          <a:p>
            <a:pPr lvl="1" marL="812800" indent="-343535">
              <a:lnSpc>
                <a:spcPct val="100000"/>
              </a:lnSpc>
              <a:spcBef>
                <a:spcPts val="1085"/>
              </a:spcBef>
              <a:buSzPct val="95454"/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操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前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先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对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权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限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证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lvl="1" marL="812800" marR="5080" indent="-343535">
              <a:lnSpc>
                <a:spcPct val="120000"/>
              </a:lnSpc>
              <a:spcBef>
                <a:spcPts val="530"/>
              </a:spcBef>
              <a:buSzPct val="93181"/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权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限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，需要检查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权限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合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合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许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，否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则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拒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绝。</a:t>
            </a:r>
            <a:endParaRPr sz="2200">
              <a:latin typeface="微软雅黑"/>
              <a:cs typeface="微软雅黑"/>
            </a:endParaRPr>
          </a:p>
          <a:p>
            <a:pPr marL="354965" indent="-342900">
              <a:lnSpc>
                <a:spcPct val="100000"/>
              </a:lnSpc>
              <a:spcBef>
                <a:spcPts val="2345"/>
              </a:spcBef>
              <a:buSzPct val="93750"/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 spc="-5" b="1">
                <a:solidFill>
                  <a:srgbClr val="1F517B"/>
                </a:solidFill>
                <a:latin typeface="微软雅黑"/>
                <a:cs typeface="微软雅黑"/>
              </a:rPr>
              <a:t>验证用户存取权限的方法</a:t>
            </a:r>
            <a:endParaRPr sz="2400">
              <a:latin typeface="微软雅黑"/>
              <a:cs typeface="微软雅黑"/>
            </a:endParaRPr>
          </a:p>
          <a:p>
            <a:pPr lvl="1" marL="812800" indent="-343535">
              <a:lnSpc>
                <a:spcPct val="100000"/>
              </a:lnSpc>
              <a:spcBef>
                <a:spcPts val="1090"/>
              </a:spcBef>
              <a:buSzPct val="93181"/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矩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阵</a:t>
            </a:r>
            <a:endParaRPr sz="2200">
              <a:latin typeface="微软雅黑"/>
              <a:cs typeface="微软雅黑"/>
            </a:endParaRPr>
          </a:p>
          <a:p>
            <a:pPr lvl="1" marL="812800" indent="-343535">
              <a:lnSpc>
                <a:spcPct val="100000"/>
              </a:lnSpc>
              <a:spcBef>
                <a:spcPts val="1055"/>
              </a:spcBef>
              <a:buSzPct val="95454"/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控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制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endParaRPr sz="2200">
              <a:latin typeface="微软雅黑"/>
              <a:cs typeface="微软雅黑"/>
            </a:endParaRPr>
          </a:p>
          <a:p>
            <a:pPr lvl="1" marL="812800" indent="-343535">
              <a:lnSpc>
                <a:spcPct val="100000"/>
              </a:lnSpc>
              <a:spcBef>
                <a:spcPts val="1060"/>
              </a:spcBef>
              <a:buSzPct val="93181"/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权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限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endParaRPr sz="2200">
              <a:latin typeface="微软雅黑"/>
              <a:cs typeface="微软雅黑"/>
            </a:endParaRPr>
          </a:p>
          <a:p>
            <a:pPr lvl="1" marL="812800" indent="-343535">
              <a:lnSpc>
                <a:spcPct val="100000"/>
              </a:lnSpc>
              <a:spcBef>
                <a:spcPts val="1055"/>
              </a:spcBef>
              <a:buSzPct val="93181"/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口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令</a:t>
            </a:r>
            <a:endParaRPr sz="2200">
              <a:latin typeface="微软雅黑"/>
              <a:cs typeface="微软雅黑"/>
            </a:endParaRPr>
          </a:p>
          <a:p>
            <a:pPr lvl="1" marL="812800" indent="-343535">
              <a:lnSpc>
                <a:spcPct val="100000"/>
              </a:lnSpc>
              <a:spcBef>
                <a:spcPts val="1060"/>
              </a:spcBef>
              <a:buSzPct val="93181"/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密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码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3221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>
                <a:solidFill>
                  <a:srgbClr val="A40020"/>
                </a:solidFill>
              </a:rPr>
              <a:t>文</a:t>
            </a:r>
            <a:r>
              <a:rPr dirty="0" spc="-35">
                <a:solidFill>
                  <a:srgbClr val="A40020"/>
                </a:solidFill>
              </a:rPr>
              <a:t>件</a:t>
            </a:r>
            <a:r>
              <a:rPr dirty="0" spc="-35">
                <a:solidFill>
                  <a:srgbClr val="A40020"/>
                </a:solidFill>
              </a:rPr>
              <a:t>共</a:t>
            </a:r>
            <a:r>
              <a:rPr dirty="0" spc="-35">
                <a:solidFill>
                  <a:srgbClr val="A40020"/>
                </a:solidFill>
              </a:rPr>
              <a:t>享</a:t>
            </a:r>
            <a:r>
              <a:rPr dirty="0" spc="-35">
                <a:solidFill>
                  <a:srgbClr val="A40020"/>
                </a:solidFill>
              </a:rPr>
              <a:t>与</a:t>
            </a:r>
            <a:r>
              <a:rPr dirty="0" spc="-35">
                <a:solidFill>
                  <a:srgbClr val="A40020"/>
                </a:solidFill>
              </a:rPr>
              <a:t>文</a:t>
            </a:r>
            <a:r>
              <a:rPr dirty="0" spc="-35">
                <a:solidFill>
                  <a:srgbClr val="A40020"/>
                </a:solidFill>
              </a:rPr>
              <a:t>件</a:t>
            </a:r>
            <a:r>
              <a:rPr dirty="0" spc="-35">
                <a:solidFill>
                  <a:srgbClr val="A40020"/>
                </a:solidFill>
              </a:rPr>
              <a:t>保</a:t>
            </a:r>
            <a:r>
              <a:rPr dirty="0" spc="-50">
                <a:solidFill>
                  <a:srgbClr val="A40020"/>
                </a:solidFill>
              </a:rPr>
              <a:t>护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3662934" cy="78714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61188" y="2342388"/>
            <a:ext cx="3165475" cy="3447415"/>
          </a:xfrm>
          <a:prstGeom prst="rect">
            <a:avLst/>
          </a:prstGeom>
          <a:solidFill>
            <a:srgbClr val="FFF1CC"/>
          </a:solidFill>
          <a:ln w="9144">
            <a:solidFill>
              <a:srgbClr val="1F517B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marL="471170" indent="-343535">
              <a:lnSpc>
                <a:spcPct val="100000"/>
              </a:lnSpc>
              <a:spcBef>
                <a:spcPts val="1065"/>
              </a:spcBef>
              <a:buSzPct val="95000"/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dirty="0" sz="2000" spc="280">
                <a:solidFill>
                  <a:srgbClr val="1F517B"/>
                </a:solidFill>
                <a:latin typeface="微软雅黑"/>
                <a:cs typeface="微软雅黑"/>
              </a:rPr>
              <a:t>当前目录为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id=8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 时，</a:t>
            </a:r>
            <a:endParaRPr sz="2000">
              <a:latin typeface="微软雅黑"/>
              <a:cs typeface="微软雅黑"/>
            </a:endParaRPr>
          </a:p>
          <a:p>
            <a:pPr algn="ctr" marL="3810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id=15</a:t>
            </a:r>
            <a:r>
              <a:rPr dirty="0" sz="2000" spc="80">
                <a:solidFill>
                  <a:srgbClr val="1F517B"/>
                </a:solidFill>
                <a:latin typeface="微软雅黑"/>
                <a:cs typeface="微软雅黑"/>
              </a:rPr>
              <a:t>的文件的路径名</a:t>
            </a:r>
            <a:endParaRPr sz="2000">
              <a:latin typeface="微软雅黑"/>
              <a:cs typeface="微软雅黑"/>
            </a:endParaRPr>
          </a:p>
          <a:p>
            <a:pPr algn="just" marL="471170">
              <a:lnSpc>
                <a:spcPct val="100000"/>
              </a:lnSpc>
              <a:spcBef>
                <a:spcPts val="1205"/>
              </a:spcBef>
            </a:pP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为： </a:t>
            </a:r>
            <a:r>
              <a:rPr dirty="0" sz="2000" spc="-50" b="1">
                <a:solidFill>
                  <a:srgbClr val="C00000"/>
                </a:solidFill>
                <a:latin typeface="微软雅黑"/>
                <a:cs typeface="微软雅黑"/>
              </a:rPr>
              <a:t>j</a:t>
            </a:r>
            <a:endParaRPr sz="2000">
              <a:latin typeface="微软雅黑"/>
              <a:cs typeface="微软雅黑"/>
            </a:endParaRPr>
          </a:p>
          <a:p>
            <a:pPr algn="just" marL="471170" marR="82550" indent="-342900">
              <a:lnSpc>
                <a:spcPct val="150000"/>
              </a:lnSpc>
              <a:spcBef>
                <a:spcPts val="480"/>
              </a:spcBef>
              <a:buSzPct val="95000"/>
              <a:buFont typeface="Arial"/>
              <a:buChar char="•"/>
              <a:tabLst>
                <a:tab pos="471805" algn="l"/>
              </a:tabLst>
            </a:pPr>
            <a:r>
              <a:rPr dirty="0" sz="2000" spc="105">
                <a:solidFill>
                  <a:srgbClr val="1F517B"/>
                </a:solidFill>
                <a:latin typeface="微软雅黑"/>
                <a:cs typeface="微软雅黑"/>
              </a:rPr>
              <a:t>此时如果要访问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id=12</a:t>
            </a:r>
            <a:r>
              <a:rPr dirty="0" sz="2000" spc="145">
                <a:solidFill>
                  <a:srgbClr val="1F517B"/>
                </a:solidFill>
                <a:latin typeface="微软雅黑"/>
                <a:cs typeface="微软雅黑"/>
              </a:rPr>
              <a:t>的共享文件a</a:t>
            </a:r>
            <a:r>
              <a:rPr dirty="0" sz="2000" spc="90">
                <a:solidFill>
                  <a:srgbClr val="1F517B"/>
                </a:solidFill>
                <a:latin typeface="微软雅黑"/>
                <a:cs typeface="微软雅黑"/>
              </a:rPr>
              <a:t>，则该文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件的相对路径为：</a:t>
            </a:r>
            <a:endParaRPr sz="2000">
              <a:latin typeface="微软雅黑"/>
              <a:cs typeface="微软雅黑"/>
            </a:endParaRPr>
          </a:p>
          <a:p>
            <a:pPr marL="1006475">
              <a:lnSpc>
                <a:spcPct val="100000"/>
              </a:lnSpc>
              <a:spcBef>
                <a:spcPts val="1680"/>
              </a:spcBef>
            </a:pPr>
            <a:r>
              <a:rPr dirty="0" sz="2000" spc="-10" b="1">
                <a:solidFill>
                  <a:srgbClr val="C00000"/>
                </a:solidFill>
                <a:latin typeface="Symbol"/>
                <a:cs typeface="Symbol"/>
              </a:rPr>
              <a:t></a:t>
            </a:r>
            <a:r>
              <a:rPr dirty="0" sz="2000" spc="-10" b="1">
                <a:solidFill>
                  <a:srgbClr val="C00000"/>
                </a:solidFill>
                <a:latin typeface="微软雅黑"/>
                <a:cs typeface="微软雅黑"/>
              </a:rPr>
              <a:t>/</a:t>
            </a:r>
            <a:r>
              <a:rPr dirty="0" sz="2000" spc="-10" b="1">
                <a:solidFill>
                  <a:srgbClr val="C00000"/>
                </a:solidFill>
                <a:latin typeface="Symbol"/>
                <a:cs typeface="Symbol"/>
              </a:rPr>
              <a:t></a:t>
            </a:r>
            <a:r>
              <a:rPr dirty="0" sz="2000" spc="-10" b="1">
                <a:solidFill>
                  <a:srgbClr val="C00000"/>
                </a:solidFill>
                <a:latin typeface="微软雅黑"/>
                <a:cs typeface="微软雅黑"/>
              </a:rPr>
              <a:t>/c/a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3221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如</a:t>
            </a:r>
            <a:r>
              <a:rPr dirty="0" spc="-35"/>
              <a:t>何</a:t>
            </a:r>
            <a:r>
              <a:rPr dirty="0" spc="-35"/>
              <a:t>加</a:t>
            </a:r>
            <a:r>
              <a:rPr dirty="0" spc="-35"/>
              <a:t>快</a:t>
            </a:r>
            <a:r>
              <a:rPr dirty="0" spc="-35"/>
              <a:t>文</a:t>
            </a:r>
            <a:r>
              <a:rPr dirty="0" spc="-35"/>
              <a:t>件</a:t>
            </a:r>
            <a:r>
              <a:rPr dirty="0" spc="-35"/>
              <a:t>的</a:t>
            </a:r>
            <a:r>
              <a:rPr dirty="0" spc="-35"/>
              <a:t>查</a:t>
            </a:r>
            <a:r>
              <a:rPr dirty="0" spc="-50"/>
              <a:t>找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7528306" y="2305557"/>
            <a:ext cx="1090295" cy="558800"/>
            <a:chOff x="7528306" y="2305557"/>
            <a:chExt cx="1090295" cy="558800"/>
          </a:xfrm>
        </p:grpSpPr>
        <p:sp>
          <p:nvSpPr>
            <p:cNvPr id="6" name="object 6" descr=""/>
            <p:cNvSpPr/>
            <p:nvPr/>
          </p:nvSpPr>
          <p:spPr>
            <a:xfrm>
              <a:off x="7534656" y="2311907"/>
              <a:ext cx="1077595" cy="546100"/>
            </a:xfrm>
            <a:custGeom>
              <a:avLst/>
              <a:gdLst/>
              <a:ahLst/>
              <a:cxnLst/>
              <a:rect l="l" t="t" r="r" b="b"/>
              <a:pathLst>
                <a:path w="1077595" h="546100">
                  <a:moveTo>
                    <a:pt x="1077468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1077468" y="545591"/>
                  </a:lnTo>
                  <a:lnTo>
                    <a:pt x="107746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534656" y="2311907"/>
              <a:ext cx="1077595" cy="546100"/>
            </a:xfrm>
            <a:custGeom>
              <a:avLst/>
              <a:gdLst/>
              <a:ahLst/>
              <a:cxnLst/>
              <a:rect l="l" t="t" r="r" b="b"/>
              <a:pathLst>
                <a:path w="1077595" h="546100">
                  <a:moveTo>
                    <a:pt x="0" y="545591"/>
                  </a:moveTo>
                  <a:lnTo>
                    <a:pt x="1077468" y="545591"/>
                  </a:lnTo>
                  <a:lnTo>
                    <a:pt x="1077468" y="0"/>
                  </a:lnTo>
                  <a:lnTo>
                    <a:pt x="0" y="0"/>
                  </a:lnTo>
                  <a:lnTo>
                    <a:pt x="0" y="54559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534656" y="2570987"/>
              <a:ext cx="1077595" cy="12700"/>
            </a:xfrm>
            <a:custGeom>
              <a:avLst/>
              <a:gdLst/>
              <a:ahLst/>
              <a:cxnLst/>
              <a:rect l="l" t="t" r="r" b="b"/>
              <a:pathLst>
                <a:path w="1077595" h="12700">
                  <a:moveTo>
                    <a:pt x="0" y="12192"/>
                  </a:moveTo>
                  <a:lnTo>
                    <a:pt x="1077468" y="12192"/>
                  </a:lnTo>
                  <a:lnTo>
                    <a:pt x="10774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883652" y="2311907"/>
              <a:ext cx="363220" cy="546100"/>
            </a:xfrm>
            <a:custGeom>
              <a:avLst/>
              <a:gdLst/>
              <a:ahLst/>
              <a:cxnLst/>
              <a:rect l="l" t="t" r="r" b="b"/>
              <a:pathLst>
                <a:path w="363220" h="546100">
                  <a:moveTo>
                    <a:pt x="0" y="0"/>
                  </a:moveTo>
                  <a:lnTo>
                    <a:pt x="0" y="545591"/>
                  </a:lnTo>
                </a:path>
                <a:path w="363220" h="546100">
                  <a:moveTo>
                    <a:pt x="362712" y="0"/>
                  </a:moveTo>
                  <a:lnTo>
                    <a:pt x="362712" y="54559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534656" y="2311907"/>
            <a:ext cx="342900" cy="259079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55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889747" y="2311907"/>
            <a:ext cx="350520" cy="259079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59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b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252459" y="2311907"/>
            <a:ext cx="360045" cy="259079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16205">
              <a:lnSpc>
                <a:spcPts val="155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c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558785" y="3572002"/>
            <a:ext cx="1090295" cy="556895"/>
            <a:chOff x="7558785" y="3572002"/>
            <a:chExt cx="1090295" cy="556895"/>
          </a:xfrm>
        </p:grpSpPr>
        <p:sp>
          <p:nvSpPr>
            <p:cNvPr id="14" name="object 14" descr=""/>
            <p:cNvSpPr/>
            <p:nvPr/>
          </p:nvSpPr>
          <p:spPr>
            <a:xfrm>
              <a:off x="7565135" y="3578352"/>
              <a:ext cx="1077595" cy="544195"/>
            </a:xfrm>
            <a:custGeom>
              <a:avLst/>
              <a:gdLst/>
              <a:ahLst/>
              <a:cxnLst/>
              <a:rect l="l" t="t" r="r" b="b"/>
              <a:pathLst>
                <a:path w="1077595" h="544195">
                  <a:moveTo>
                    <a:pt x="1077468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1077468" y="544068"/>
                  </a:lnTo>
                  <a:lnTo>
                    <a:pt x="107746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565135" y="3578352"/>
              <a:ext cx="1077595" cy="544195"/>
            </a:xfrm>
            <a:custGeom>
              <a:avLst/>
              <a:gdLst/>
              <a:ahLst/>
              <a:cxnLst/>
              <a:rect l="l" t="t" r="r" b="b"/>
              <a:pathLst>
                <a:path w="1077595" h="544195">
                  <a:moveTo>
                    <a:pt x="0" y="544068"/>
                  </a:moveTo>
                  <a:lnTo>
                    <a:pt x="1077468" y="544068"/>
                  </a:lnTo>
                  <a:lnTo>
                    <a:pt x="1077468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914131" y="3578352"/>
              <a:ext cx="365760" cy="544195"/>
            </a:xfrm>
            <a:custGeom>
              <a:avLst/>
              <a:gdLst/>
              <a:ahLst/>
              <a:cxnLst/>
              <a:rect l="l" t="t" r="r" b="b"/>
              <a:pathLst>
                <a:path w="365759" h="544195">
                  <a:moveTo>
                    <a:pt x="0" y="0"/>
                  </a:moveTo>
                  <a:lnTo>
                    <a:pt x="0" y="544068"/>
                  </a:lnTo>
                </a:path>
                <a:path w="365759" h="544195">
                  <a:moveTo>
                    <a:pt x="365760" y="0"/>
                  </a:moveTo>
                  <a:lnTo>
                    <a:pt x="365760" y="5440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565135" y="3578352"/>
            <a:ext cx="342900" cy="28194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R="34925">
              <a:lnSpc>
                <a:spcPct val="100000"/>
              </a:lnSpc>
              <a:spcBef>
                <a:spcPts val="27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f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920228" y="3578352"/>
            <a:ext cx="353695" cy="28194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2349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8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e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285988" y="3578352"/>
            <a:ext cx="356870" cy="28194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4925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27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d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922265" y="3555238"/>
            <a:ext cx="1093470" cy="558800"/>
            <a:chOff x="4922265" y="3555238"/>
            <a:chExt cx="1093470" cy="558800"/>
          </a:xfrm>
        </p:grpSpPr>
        <p:sp>
          <p:nvSpPr>
            <p:cNvPr id="21" name="object 21" descr=""/>
            <p:cNvSpPr/>
            <p:nvPr/>
          </p:nvSpPr>
          <p:spPr>
            <a:xfrm>
              <a:off x="4928615" y="3561588"/>
              <a:ext cx="1080770" cy="546100"/>
            </a:xfrm>
            <a:custGeom>
              <a:avLst/>
              <a:gdLst/>
              <a:ahLst/>
              <a:cxnLst/>
              <a:rect l="l" t="t" r="r" b="b"/>
              <a:pathLst>
                <a:path w="1080770" h="546100">
                  <a:moveTo>
                    <a:pt x="1080515" y="0"/>
                  </a:moveTo>
                  <a:lnTo>
                    <a:pt x="0" y="0"/>
                  </a:lnTo>
                  <a:lnTo>
                    <a:pt x="0" y="545592"/>
                  </a:lnTo>
                  <a:lnTo>
                    <a:pt x="1080515" y="545592"/>
                  </a:lnTo>
                  <a:lnTo>
                    <a:pt x="108051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928615" y="3561588"/>
              <a:ext cx="1080770" cy="546100"/>
            </a:xfrm>
            <a:custGeom>
              <a:avLst/>
              <a:gdLst/>
              <a:ahLst/>
              <a:cxnLst/>
              <a:rect l="l" t="t" r="r" b="b"/>
              <a:pathLst>
                <a:path w="1080770" h="546100">
                  <a:moveTo>
                    <a:pt x="0" y="545592"/>
                  </a:moveTo>
                  <a:lnTo>
                    <a:pt x="1080515" y="545592"/>
                  </a:lnTo>
                  <a:lnTo>
                    <a:pt x="1080515" y="0"/>
                  </a:lnTo>
                  <a:lnTo>
                    <a:pt x="0" y="0"/>
                  </a:lnTo>
                  <a:lnTo>
                    <a:pt x="0" y="5455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928615" y="3822192"/>
              <a:ext cx="1080770" cy="12700"/>
            </a:xfrm>
            <a:custGeom>
              <a:avLst/>
              <a:gdLst/>
              <a:ahLst/>
              <a:cxnLst/>
              <a:rect l="l" t="t" r="r" b="b"/>
              <a:pathLst>
                <a:path w="1080770" h="12700">
                  <a:moveTo>
                    <a:pt x="0" y="12191"/>
                  </a:moveTo>
                  <a:lnTo>
                    <a:pt x="1080516" y="12191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276087" y="3561588"/>
              <a:ext cx="367665" cy="546100"/>
            </a:xfrm>
            <a:custGeom>
              <a:avLst/>
              <a:gdLst/>
              <a:ahLst/>
              <a:cxnLst/>
              <a:rect l="l" t="t" r="r" b="b"/>
              <a:pathLst>
                <a:path w="367664" h="546100">
                  <a:moveTo>
                    <a:pt x="0" y="0"/>
                  </a:moveTo>
                  <a:lnTo>
                    <a:pt x="0" y="545592"/>
                  </a:lnTo>
                </a:path>
                <a:path w="367664" h="546100">
                  <a:moveTo>
                    <a:pt x="367284" y="0"/>
                  </a:moveTo>
                  <a:lnTo>
                    <a:pt x="367284" y="5455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928615" y="3561588"/>
            <a:ext cx="341630" cy="26098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55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282184" y="3561588"/>
            <a:ext cx="355600" cy="26098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31445">
              <a:lnSpc>
                <a:spcPts val="159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b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649467" y="3561588"/>
            <a:ext cx="360045" cy="26098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635">
              <a:lnSpc>
                <a:spcPts val="165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c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9081261" y="4820158"/>
            <a:ext cx="817880" cy="558800"/>
            <a:chOff x="9081261" y="4820158"/>
            <a:chExt cx="817880" cy="558800"/>
          </a:xfrm>
        </p:grpSpPr>
        <p:sp>
          <p:nvSpPr>
            <p:cNvPr id="29" name="object 29" descr=""/>
            <p:cNvSpPr/>
            <p:nvPr/>
          </p:nvSpPr>
          <p:spPr>
            <a:xfrm>
              <a:off x="9087611" y="4826508"/>
              <a:ext cx="805180" cy="546100"/>
            </a:xfrm>
            <a:custGeom>
              <a:avLst/>
              <a:gdLst/>
              <a:ahLst/>
              <a:cxnLst/>
              <a:rect l="l" t="t" r="r" b="b"/>
              <a:pathLst>
                <a:path w="805179" h="546100">
                  <a:moveTo>
                    <a:pt x="804672" y="0"/>
                  </a:moveTo>
                  <a:lnTo>
                    <a:pt x="0" y="0"/>
                  </a:lnTo>
                  <a:lnTo>
                    <a:pt x="0" y="545592"/>
                  </a:lnTo>
                  <a:lnTo>
                    <a:pt x="804672" y="545592"/>
                  </a:lnTo>
                  <a:lnTo>
                    <a:pt x="804672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087611" y="4826508"/>
              <a:ext cx="805180" cy="546100"/>
            </a:xfrm>
            <a:custGeom>
              <a:avLst/>
              <a:gdLst/>
              <a:ahLst/>
              <a:cxnLst/>
              <a:rect l="l" t="t" r="r" b="b"/>
              <a:pathLst>
                <a:path w="805179" h="546100">
                  <a:moveTo>
                    <a:pt x="0" y="545592"/>
                  </a:moveTo>
                  <a:lnTo>
                    <a:pt x="804672" y="545592"/>
                  </a:lnTo>
                  <a:lnTo>
                    <a:pt x="804672" y="0"/>
                  </a:lnTo>
                  <a:lnTo>
                    <a:pt x="0" y="0"/>
                  </a:lnTo>
                  <a:lnTo>
                    <a:pt x="0" y="5455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438131" y="4826508"/>
              <a:ext cx="0" cy="546100"/>
            </a:xfrm>
            <a:custGeom>
              <a:avLst/>
              <a:gdLst/>
              <a:ahLst/>
              <a:cxnLst/>
              <a:rect l="l" t="t" r="r" b="b"/>
              <a:pathLst>
                <a:path w="0" h="546100">
                  <a:moveTo>
                    <a:pt x="0" y="0"/>
                  </a:moveTo>
                  <a:lnTo>
                    <a:pt x="0" y="5455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9087611" y="4826508"/>
            <a:ext cx="344805" cy="25336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6350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444228" y="4826508"/>
            <a:ext cx="448309" cy="25336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12700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h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5967729" y="4820158"/>
            <a:ext cx="823594" cy="561340"/>
            <a:chOff x="5967729" y="4820158"/>
            <a:chExt cx="823594" cy="561340"/>
          </a:xfrm>
        </p:grpSpPr>
        <p:sp>
          <p:nvSpPr>
            <p:cNvPr id="35" name="object 35" descr=""/>
            <p:cNvSpPr/>
            <p:nvPr/>
          </p:nvSpPr>
          <p:spPr>
            <a:xfrm>
              <a:off x="5974079" y="4831080"/>
              <a:ext cx="810895" cy="544195"/>
            </a:xfrm>
            <a:custGeom>
              <a:avLst/>
              <a:gdLst/>
              <a:ahLst/>
              <a:cxnLst/>
              <a:rect l="l" t="t" r="r" b="b"/>
              <a:pathLst>
                <a:path w="810895" h="544195">
                  <a:moveTo>
                    <a:pt x="810768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810768" y="544068"/>
                  </a:lnTo>
                  <a:lnTo>
                    <a:pt x="81076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974079" y="4831080"/>
              <a:ext cx="810895" cy="544195"/>
            </a:xfrm>
            <a:custGeom>
              <a:avLst/>
              <a:gdLst/>
              <a:ahLst/>
              <a:cxnLst/>
              <a:rect l="l" t="t" r="r" b="b"/>
              <a:pathLst>
                <a:path w="810895" h="544195">
                  <a:moveTo>
                    <a:pt x="0" y="544068"/>
                  </a:moveTo>
                  <a:lnTo>
                    <a:pt x="810768" y="544068"/>
                  </a:lnTo>
                  <a:lnTo>
                    <a:pt x="810768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342887" y="4826508"/>
              <a:ext cx="0" cy="546100"/>
            </a:xfrm>
            <a:custGeom>
              <a:avLst/>
              <a:gdLst/>
              <a:ahLst/>
              <a:cxnLst/>
              <a:rect l="l" t="t" r="r" b="b"/>
              <a:pathLst>
                <a:path w="0" h="546100">
                  <a:moveTo>
                    <a:pt x="0" y="0"/>
                  </a:moveTo>
                  <a:lnTo>
                    <a:pt x="0" y="5455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5974079" y="4831079"/>
            <a:ext cx="363220" cy="24892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8255">
              <a:lnSpc>
                <a:spcPts val="157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j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348984" y="4831079"/>
            <a:ext cx="436245" cy="24892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h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7528306" y="4835397"/>
            <a:ext cx="1090295" cy="555625"/>
            <a:chOff x="7528306" y="4835397"/>
            <a:chExt cx="1090295" cy="555625"/>
          </a:xfrm>
        </p:grpSpPr>
        <p:sp>
          <p:nvSpPr>
            <p:cNvPr id="41" name="object 41" descr=""/>
            <p:cNvSpPr/>
            <p:nvPr/>
          </p:nvSpPr>
          <p:spPr>
            <a:xfrm>
              <a:off x="7534656" y="4841747"/>
              <a:ext cx="1077595" cy="542925"/>
            </a:xfrm>
            <a:custGeom>
              <a:avLst/>
              <a:gdLst/>
              <a:ahLst/>
              <a:cxnLst/>
              <a:rect l="l" t="t" r="r" b="b"/>
              <a:pathLst>
                <a:path w="1077595" h="542925">
                  <a:moveTo>
                    <a:pt x="1077468" y="0"/>
                  </a:moveTo>
                  <a:lnTo>
                    <a:pt x="0" y="0"/>
                  </a:lnTo>
                  <a:lnTo>
                    <a:pt x="0" y="542543"/>
                  </a:lnTo>
                  <a:lnTo>
                    <a:pt x="1077468" y="542543"/>
                  </a:lnTo>
                  <a:lnTo>
                    <a:pt x="107746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534656" y="4841747"/>
              <a:ext cx="1077595" cy="542925"/>
            </a:xfrm>
            <a:custGeom>
              <a:avLst/>
              <a:gdLst/>
              <a:ahLst/>
              <a:cxnLst/>
              <a:rect l="l" t="t" r="r" b="b"/>
              <a:pathLst>
                <a:path w="1077595" h="542925">
                  <a:moveTo>
                    <a:pt x="0" y="542543"/>
                  </a:moveTo>
                  <a:lnTo>
                    <a:pt x="1077468" y="542543"/>
                  </a:lnTo>
                  <a:lnTo>
                    <a:pt x="1077468" y="0"/>
                  </a:lnTo>
                  <a:lnTo>
                    <a:pt x="0" y="0"/>
                  </a:lnTo>
                  <a:lnTo>
                    <a:pt x="0" y="54254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534656" y="5100827"/>
              <a:ext cx="1077595" cy="12700"/>
            </a:xfrm>
            <a:custGeom>
              <a:avLst/>
              <a:gdLst/>
              <a:ahLst/>
              <a:cxnLst/>
              <a:rect l="l" t="t" r="r" b="b"/>
              <a:pathLst>
                <a:path w="1077595" h="12700">
                  <a:moveTo>
                    <a:pt x="0" y="12192"/>
                  </a:moveTo>
                  <a:lnTo>
                    <a:pt x="1077468" y="12192"/>
                  </a:lnTo>
                  <a:lnTo>
                    <a:pt x="10774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883652" y="4841747"/>
              <a:ext cx="0" cy="542925"/>
            </a:xfrm>
            <a:custGeom>
              <a:avLst/>
              <a:gdLst/>
              <a:ahLst/>
              <a:cxnLst/>
              <a:rect l="l" t="t" r="r" b="b"/>
              <a:pathLst>
                <a:path w="0" h="542925">
                  <a:moveTo>
                    <a:pt x="0" y="0"/>
                  </a:moveTo>
                  <a:lnTo>
                    <a:pt x="0" y="54254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7534656" y="4841747"/>
            <a:ext cx="342900" cy="259079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365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26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j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889747" y="4841747"/>
            <a:ext cx="350520" cy="259079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3655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26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m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252459" y="4841747"/>
            <a:ext cx="360045" cy="259079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3655" rIns="0" bIns="0" rtlCol="0" vert="horz">
            <a:spAutoFit/>
          </a:bodyPr>
          <a:lstStyle/>
          <a:p>
            <a:pPr algn="ctr" marL="40640">
              <a:lnSpc>
                <a:spcPct val="100000"/>
              </a:lnSpc>
              <a:spcBef>
                <a:spcPts val="26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8240014" y="3572002"/>
            <a:ext cx="3222625" cy="1818639"/>
            <a:chOff x="8240014" y="3572002"/>
            <a:chExt cx="3222625" cy="1818639"/>
          </a:xfrm>
        </p:grpSpPr>
        <p:sp>
          <p:nvSpPr>
            <p:cNvPr id="49" name="object 49" descr=""/>
            <p:cNvSpPr/>
            <p:nvPr/>
          </p:nvSpPr>
          <p:spPr>
            <a:xfrm>
              <a:off x="10739628" y="3578352"/>
              <a:ext cx="716280" cy="544195"/>
            </a:xfrm>
            <a:custGeom>
              <a:avLst/>
              <a:gdLst/>
              <a:ahLst/>
              <a:cxnLst/>
              <a:rect l="l" t="t" r="r" b="b"/>
              <a:pathLst>
                <a:path w="716279" h="544195">
                  <a:moveTo>
                    <a:pt x="716279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716279" y="544068"/>
                  </a:lnTo>
                  <a:lnTo>
                    <a:pt x="716279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0739628" y="3578352"/>
              <a:ext cx="716280" cy="544195"/>
            </a:xfrm>
            <a:custGeom>
              <a:avLst/>
              <a:gdLst/>
              <a:ahLst/>
              <a:cxnLst/>
              <a:rect l="l" t="t" r="r" b="b"/>
              <a:pathLst>
                <a:path w="716279" h="544195">
                  <a:moveTo>
                    <a:pt x="0" y="544068"/>
                  </a:moveTo>
                  <a:lnTo>
                    <a:pt x="716279" y="544068"/>
                  </a:lnTo>
                  <a:lnTo>
                    <a:pt x="716279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246364" y="3578352"/>
              <a:ext cx="3209925" cy="1805939"/>
            </a:xfrm>
            <a:custGeom>
              <a:avLst/>
              <a:gdLst/>
              <a:ahLst/>
              <a:cxnLst/>
              <a:rect l="l" t="t" r="r" b="b"/>
              <a:pathLst>
                <a:path w="3209925" h="1805939">
                  <a:moveTo>
                    <a:pt x="2842259" y="0"/>
                  </a:moveTo>
                  <a:lnTo>
                    <a:pt x="2842259" y="544068"/>
                  </a:lnTo>
                </a:path>
                <a:path w="3209925" h="1805939">
                  <a:moveTo>
                    <a:pt x="3209543" y="0"/>
                  </a:moveTo>
                  <a:lnTo>
                    <a:pt x="3209543" y="544068"/>
                  </a:lnTo>
                </a:path>
                <a:path w="3209925" h="1805939">
                  <a:moveTo>
                    <a:pt x="0" y="1263396"/>
                  </a:moveTo>
                  <a:lnTo>
                    <a:pt x="0" y="180593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10739628" y="3578352"/>
            <a:ext cx="342900" cy="259079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05410">
              <a:lnSpc>
                <a:spcPts val="152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g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1094719" y="3578352"/>
            <a:ext cx="355600" cy="259079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85725">
              <a:lnSpc>
                <a:spcPts val="157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4145026" y="3837178"/>
            <a:ext cx="7317740" cy="1524635"/>
            <a:chOff x="4145026" y="3837178"/>
            <a:chExt cx="7317740" cy="1524635"/>
          </a:xfrm>
        </p:grpSpPr>
        <p:sp>
          <p:nvSpPr>
            <p:cNvPr id="55" name="object 55" descr=""/>
            <p:cNvSpPr/>
            <p:nvPr/>
          </p:nvSpPr>
          <p:spPr>
            <a:xfrm>
              <a:off x="10739628" y="3843528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 h="0">
                  <a:moveTo>
                    <a:pt x="0" y="0"/>
                  </a:moveTo>
                  <a:lnTo>
                    <a:pt x="71627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151376" y="4812792"/>
              <a:ext cx="716280" cy="542925"/>
            </a:xfrm>
            <a:custGeom>
              <a:avLst/>
              <a:gdLst/>
              <a:ahLst/>
              <a:cxnLst/>
              <a:rect l="l" t="t" r="r" b="b"/>
              <a:pathLst>
                <a:path w="716279" h="542925">
                  <a:moveTo>
                    <a:pt x="716279" y="0"/>
                  </a:moveTo>
                  <a:lnTo>
                    <a:pt x="0" y="0"/>
                  </a:lnTo>
                  <a:lnTo>
                    <a:pt x="0" y="542543"/>
                  </a:lnTo>
                  <a:lnTo>
                    <a:pt x="716279" y="542543"/>
                  </a:lnTo>
                  <a:lnTo>
                    <a:pt x="716279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151376" y="4812792"/>
              <a:ext cx="716280" cy="542925"/>
            </a:xfrm>
            <a:custGeom>
              <a:avLst/>
              <a:gdLst/>
              <a:ahLst/>
              <a:cxnLst/>
              <a:rect l="l" t="t" r="r" b="b"/>
              <a:pathLst>
                <a:path w="716279" h="542925">
                  <a:moveTo>
                    <a:pt x="0" y="542543"/>
                  </a:moveTo>
                  <a:lnTo>
                    <a:pt x="716279" y="542543"/>
                  </a:lnTo>
                  <a:lnTo>
                    <a:pt x="716279" y="0"/>
                  </a:lnTo>
                  <a:lnTo>
                    <a:pt x="0" y="0"/>
                  </a:lnTo>
                  <a:lnTo>
                    <a:pt x="0" y="54254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498848" y="4812792"/>
              <a:ext cx="368935" cy="542925"/>
            </a:xfrm>
            <a:custGeom>
              <a:avLst/>
              <a:gdLst/>
              <a:ahLst/>
              <a:cxnLst/>
              <a:rect l="l" t="t" r="r" b="b"/>
              <a:pathLst>
                <a:path w="368935" h="542925">
                  <a:moveTo>
                    <a:pt x="0" y="0"/>
                  </a:moveTo>
                  <a:lnTo>
                    <a:pt x="0" y="542543"/>
                  </a:lnTo>
                </a:path>
                <a:path w="368935" h="542925">
                  <a:moveTo>
                    <a:pt x="368807" y="0"/>
                  </a:moveTo>
                  <a:lnTo>
                    <a:pt x="368807" y="54254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4151376" y="4812791"/>
            <a:ext cx="341630" cy="28067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03505">
              <a:lnSpc>
                <a:spcPts val="1639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4504944" y="4812791"/>
            <a:ext cx="356870" cy="28067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85725">
              <a:lnSpc>
                <a:spcPts val="159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c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4160265" y="2747772"/>
            <a:ext cx="7349490" cy="3290570"/>
            <a:chOff x="4160265" y="2747772"/>
            <a:chExt cx="7349490" cy="3290570"/>
          </a:xfrm>
        </p:grpSpPr>
        <p:sp>
          <p:nvSpPr>
            <p:cNvPr id="62" name="object 62" descr=""/>
            <p:cNvSpPr/>
            <p:nvPr/>
          </p:nvSpPr>
          <p:spPr>
            <a:xfrm>
              <a:off x="4498848" y="2747771"/>
              <a:ext cx="6590030" cy="2094230"/>
            </a:xfrm>
            <a:custGeom>
              <a:avLst/>
              <a:gdLst/>
              <a:ahLst/>
              <a:cxnLst/>
              <a:rect l="l" t="t" r="r" b="b"/>
              <a:pathLst>
                <a:path w="6590030" h="2094229">
                  <a:moveTo>
                    <a:pt x="608584" y="1244346"/>
                  </a:moveTo>
                  <a:lnTo>
                    <a:pt x="598424" y="1236726"/>
                  </a:lnTo>
                  <a:lnTo>
                    <a:pt x="39865" y="1999805"/>
                  </a:lnTo>
                  <a:lnTo>
                    <a:pt x="24511" y="1988566"/>
                  </a:lnTo>
                  <a:lnTo>
                    <a:pt x="0" y="2065020"/>
                  </a:lnTo>
                  <a:lnTo>
                    <a:pt x="65532" y="2018538"/>
                  </a:lnTo>
                  <a:lnTo>
                    <a:pt x="64135" y="2017522"/>
                  </a:lnTo>
                  <a:lnTo>
                    <a:pt x="50152" y="2007311"/>
                  </a:lnTo>
                  <a:lnTo>
                    <a:pt x="608584" y="1244346"/>
                  </a:lnTo>
                  <a:close/>
                </a:path>
                <a:path w="6590030" h="2094229">
                  <a:moveTo>
                    <a:pt x="3194939" y="12065"/>
                  </a:moveTo>
                  <a:lnTo>
                    <a:pt x="3190621" y="127"/>
                  </a:lnTo>
                  <a:lnTo>
                    <a:pt x="1008329" y="782129"/>
                  </a:lnTo>
                  <a:lnTo>
                    <a:pt x="1001903" y="764159"/>
                  </a:lnTo>
                  <a:lnTo>
                    <a:pt x="938784" y="813816"/>
                  </a:lnTo>
                  <a:lnTo>
                    <a:pt x="1019048" y="812038"/>
                  </a:lnTo>
                  <a:lnTo>
                    <a:pt x="1014133" y="798334"/>
                  </a:lnTo>
                  <a:lnTo>
                    <a:pt x="1012609" y="794080"/>
                  </a:lnTo>
                  <a:lnTo>
                    <a:pt x="3194939" y="12065"/>
                  </a:lnTo>
                  <a:close/>
                </a:path>
                <a:path w="6590030" h="2094229">
                  <a:moveTo>
                    <a:pt x="3196463" y="1245743"/>
                  </a:moveTo>
                  <a:lnTo>
                    <a:pt x="3189097" y="1235329"/>
                  </a:lnTo>
                  <a:lnTo>
                    <a:pt x="2074621" y="2029320"/>
                  </a:lnTo>
                  <a:lnTo>
                    <a:pt x="2056257" y="2003552"/>
                  </a:lnTo>
                  <a:lnTo>
                    <a:pt x="2016252" y="2078736"/>
                  </a:lnTo>
                  <a:lnTo>
                    <a:pt x="2100453" y="2065528"/>
                  </a:lnTo>
                  <a:lnTo>
                    <a:pt x="2087308" y="2047113"/>
                  </a:lnTo>
                  <a:lnTo>
                    <a:pt x="2082025" y="2039708"/>
                  </a:lnTo>
                  <a:lnTo>
                    <a:pt x="3196463" y="1245743"/>
                  </a:lnTo>
                  <a:close/>
                </a:path>
                <a:path w="6590030" h="2094229">
                  <a:moveTo>
                    <a:pt x="3615944" y="2017776"/>
                  </a:moveTo>
                  <a:lnTo>
                    <a:pt x="3596894" y="2017776"/>
                  </a:lnTo>
                  <a:lnTo>
                    <a:pt x="3596894" y="1240536"/>
                  </a:lnTo>
                  <a:lnTo>
                    <a:pt x="3584194" y="1240536"/>
                  </a:lnTo>
                  <a:lnTo>
                    <a:pt x="3584194" y="2017776"/>
                  </a:lnTo>
                  <a:lnTo>
                    <a:pt x="3565144" y="2017776"/>
                  </a:lnTo>
                  <a:lnTo>
                    <a:pt x="3590544" y="2093976"/>
                  </a:lnTo>
                  <a:lnTo>
                    <a:pt x="3611702" y="2030476"/>
                  </a:lnTo>
                  <a:lnTo>
                    <a:pt x="3615944" y="2017776"/>
                  </a:lnTo>
                  <a:close/>
                </a:path>
                <a:path w="6590030" h="2094229">
                  <a:moveTo>
                    <a:pt x="3615944" y="754380"/>
                  </a:moveTo>
                  <a:lnTo>
                    <a:pt x="3596894" y="754380"/>
                  </a:lnTo>
                  <a:lnTo>
                    <a:pt x="3596894" y="6096"/>
                  </a:lnTo>
                  <a:lnTo>
                    <a:pt x="3584194" y="6096"/>
                  </a:lnTo>
                  <a:lnTo>
                    <a:pt x="3584194" y="754380"/>
                  </a:lnTo>
                  <a:lnTo>
                    <a:pt x="3565144" y="754380"/>
                  </a:lnTo>
                  <a:lnTo>
                    <a:pt x="3590544" y="830580"/>
                  </a:lnTo>
                  <a:lnTo>
                    <a:pt x="3611702" y="767080"/>
                  </a:lnTo>
                  <a:lnTo>
                    <a:pt x="3615944" y="754380"/>
                  </a:lnTo>
                  <a:close/>
                </a:path>
                <a:path w="6590030" h="2094229">
                  <a:moveTo>
                    <a:pt x="5113020" y="2078736"/>
                  </a:moveTo>
                  <a:lnTo>
                    <a:pt x="5090045" y="2046351"/>
                  </a:lnTo>
                  <a:lnTo>
                    <a:pt x="5066538" y="2013204"/>
                  </a:lnTo>
                  <a:lnTo>
                    <a:pt x="5055298" y="2028583"/>
                  </a:lnTo>
                  <a:lnTo>
                    <a:pt x="3972306" y="1235456"/>
                  </a:lnTo>
                  <a:lnTo>
                    <a:pt x="3964686" y="1245616"/>
                  </a:lnTo>
                  <a:lnTo>
                    <a:pt x="5047793" y="2038858"/>
                  </a:lnTo>
                  <a:lnTo>
                    <a:pt x="5036566" y="2054225"/>
                  </a:lnTo>
                  <a:lnTo>
                    <a:pt x="5113020" y="2078736"/>
                  </a:lnTo>
                  <a:close/>
                </a:path>
                <a:path w="6590030" h="2094229">
                  <a:moveTo>
                    <a:pt x="6589776" y="813816"/>
                  </a:moveTo>
                  <a:lnTo>
                    <a:pt x="6572174" y="801243"/>
                  </a:lnTo>
                  <a:lnTo>
                    <a:pt x="6524371" y="767080"/>
                  </a:lnTo>
                  <a:lnTo>
                    <a:pt x="6518783" y="785304"/>
                  </a:lnTo>
                  <a:lnTo>
                    <a:pt x="3970401" y="0"/>
                  </a:lnTo>
                  <a:lnTo>
                    <a:pt x="3966591" y="12192"/>
                  </a:lnTo>
                  <a:lnTo>
                    <a:pt x="6515049" y="797483"/>
                  </a:lnTo>
                  <a:lnTo>
                    <a:pt x="6509512" y="815594"/>
                  </a:lnTo>
                  <a:lnTo>
                    <a:pt x="6589776" y="813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5010911" y="4960620"/>
              <a:ext cx="265430" cy="233679"/>
            </a:xfrm>
            <a:custGeom>
              <a:avLst/>
              <a:gdLst/>
              <a:ahLst/>
              <a:cxnLst/>
              <a:rect l="l" t="t" r="r" b="b"/>
              <a:pathLst>
                <a:path w="265429" h="233679">
                  <a:moveTo>
                    <a:pt x="132587" y="0"/>
                  </a:moveTo>
                  <a:lnTo>
                    <a:pt x="80956" y="9161"/>
                  </a:lnTo>
                  <a:lnTo>
                    <a:pt x="38814" y="34147"/>
                  </a:lnTo>
                  <a:lnTo>
                    <a:pt x="10412" y="71205"/>
                  </a:lnTo>
                  <a:lnTo>
                    <a:pt x="0" y="116585"/>
                  </a:lnTo>
                  <a:lnTo>
                    <a:pt x="10412" y="161966"/>
                  </a:lnTo>
                  <a:lnTo>
                    <a:pt x="38814" y="199024"/>
                  </a:lnTo>
                  <a:lnTo>
                    <a:pt x="80956" y="224010"/>
                  </a:lnTo>
                  <a:lnTo>
                    <a:pt x="132587" y="233171"/>
                  </a:lnTo>
                  <a:lnTo>
                    <a:pt x="184219" y="224010"/>
                  </a:lnTo>
                  <a:lnTo>
                    <a:pt x="226361" y="199024"/>
                  </a:lnTo>
                  <a:lnTo>
                    <a:pt x="254763" y="161966"/>
                  </a:lnTo>
                  <a:lnTo>
                    <a:pt x="265175" y="116585"/>
                  </a:lnTo>
                  <a:lnTo>
                    <a:pt x="254763" y="71205"/>
                  </a:lnTo>
                  <a:lnTo>
                    <a:pt x="226361" y="34147"/>
                  </a:lnTo>
                  <a:lnTo>
                    <a:pt x="184219" y="9161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5010911" y="4960620"/>
              <a:ext cx="265430" cy="233679"/>
            </a:xfrm>
            <a:custGeom>
              <a:avLst/>
              <a:gdLst/>
              <a:ahLst/>
              <a:cxnLst/>
              <a:rect l="l" t="t" r="r" b="b"/>
              <a:pathLst>
                <a:path w="265429" h="233679">
                  <a:moveTo>
                    <a:pt x="0" y="116585"/>
                  </a:moveTo>
                  <a:lnTo>
                    <a:pt x="10412" y="71205"/>
                  </a:lnTo>
                  <a:lnTo>
                    <a:pt x="38814" y="34147"/>
                  </a:lnTo>
                  <a:lnTo>
                    <a:pt x="80956" y="9161"/>
                  </a:lnTo>
                  <a:lnTo>
                    <a:pt x="132587" y="0"/>
                  </a:lnTo>
                  <a:lnTo>
                    <a:pt x="184219" y="9161"/>
                  </a:lnTo>
                  <a:lnTo>
                    <a:pt x="226361" y="34147"/>
                  </a:lnTo>
                  <a:lnTo>
                    <a:pt x="254763" y="71205"/>
                  </a:lnTo>
                  <a:lnTo>
                    <a:pt x="265175" y="116585"/>
                  </a:lnTo>
                  <a:lnTo>
                    <a:pt x="254763" y="161966"/>
                  </a:lnTo>
                  <a:lnTo>
                    <a:pt x="226361" y="199024"/>
                  </a:lnTo>
                  <a:lnTo>
                    <a:pt x="184219" y="224010"/>
                  </a:lnTo>
                  <a:lnTo>
                    <a:pt x="132587" y="233171"/>
                  </a:lnTo>
                  <a:lnTo>
                    <a:pt x="80956" y="224010"/>
                  </a:lnTo>
                  <a:lnTo>
                    <a:pt x="38814" y="199024"/>
                  </a:lnTo>
                  <a:lnTo>
                    <a:pt x="10412" y="161966"/>
                  </a:lnTo>
                  <a:lnTo>
                    <a:pt x="0" y="11658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5437631" y="4960620"/>
              <a:ext cx="269875" cy="233679"/>
            </a:xfrm>
            <a:custGeom>
              <a:avLst/>
              <a:gdLst/>
              <a:ahLst/>
              <a:cxnLst/>
              <a:rect l="l" t="t" r="r" b="b"/>
              <a:pathLst>
                <a:path w="269875" h="233679">
                  <a:moveTo>
                    <a:pt x="134873" y="0"/>
                  </a:moveTo>
                  <a:lnTo>
                    <a:pt x="82349" y="9161"/>
                  </a:lnTo>
                  <a:lnTo>
                    <a:pt x="39481" y="34147"/>
                  </a:lnTo>
                  <a:lnTo>
                    <a:pt x="10590" y="71205"/>
                  </a:lnTo>
                  <a:lnTo>
                    <a:pt x="0" y="116585"/>
                  </a:lnTo>
                  <a:lnTo>
                    <a:pt x="10590" y="161966"/>
                  </a:lnTo>
                  <a:lnTo>
                    <a:pt x="39481" y="199024"/>
                  </a:lnTo>
                  <a:lnTo>
                    <a:pt x="82349" y="224010"/>
                  </a:lnTo>
                  <a:lnTo>
                    <a:pt x="134873" y="233171"/>
                  </a:lnTo>
                  <a:lnTo>
                    <a:pt x="187398" y="224010"/>
                  </a:lnTo>
                  <a:lnTo>
                    <a:pt x="230266" y="199024"/>
                  </a:lnTo>
                  <a:lnTo>
                    <a:pt x="259157" y="161966"/>
                  </a:lnTo>
                  <a:lnTo>
                    <a:pt x="269747" y="116585"/>
                  </a:lnTo>
                  <a:lnTo>
                    <a:pt x="259157" y="71205"/>
                  </a:lnTo>
                  <a:lnTo>
                    <a:pt x="230266" y="34147"/>
                  </a:lnTo>
                  <a:lnTo>
                    <a:pt x="187398" y="9161"/>
                  </a:lnTo>
                  <a:lnTo>
                    <a:pt x="134873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5437631" y="4960620"/>
              <a:ext cx="269875" cy="233679"/>
            </a:xfrm>
            <a:custGeom>
              <a:avLst/>
              <a:gdLst/>
              <a:ahLst/>
              <a:cxnLst/>
              <a:rect l="l" t="t" r="r" b="b"/>
              <a:pathLst>
                <a:path w="269875" h="233679">
                  <a:moveTo>
                    <a:pt x="0" y="116585"/>
                  </a:moveTo>
                  <a:lnTo>
                    <a:pt x="10590" y="71205"/>
                  </a:lnTo>
                  <a:lnTo>
                    <a:pt x="39481" y="34147"/>
                  </a:lnTo>
                  <a:lnTo>
                    <a:pt x="82349" y="9161"/>
                  </a:lnTo>
                  <a:lnTo>
                    <a:pt x="134873" y="0"/>
                  </a:lnTo>
                  <a:lnTo>
                    <a:pt x="187398" y="9161"/>
                  </a:lnTo>
                  <a:lnTo>
                    <a:pt x="230266" y="34147"/>
                  </a:lnTo>
                  <a:lnTo>
                    <a:pt x="259157" y="71205"/>
                  </a:lnTo>
                  <a:lnTo>
                    <a:pt x="269747" y="116585"/>
                  </a:lnTo>
                  <a:lnTo>
                    <a:pt x="259157" y="161966"/>
                  </a:lnTo>
                  <a:lnTo>
                    <a:pt x="230266" y="199024"/>
                  </a:lnTo>
                  <a:lnTo>
                    <a:pt x="187398" y="224010"/>
                  </a:lnTo>
                  <a:lnTo>
                    <a:pt x="134873" y="233171"/>
                  </a:lnTo>
                  <a:lnTo>
                    <a:pt x="82349" y="224010"/>
                  </a:lnTo>
                  <a:lnTo>
                    <a:pt x="39481" y="199024"/>
                  </a:lnTo>
                  <a:lnTo>
                    <a:pt x="10590" y="161966"/>
                  </a:lnTo>
                  <a:lnTo>
                    <a:pt x="0" y="11658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0756391" y="4960620"/>
              <a:ext cx="269875" cy="233679"/>
            </a:xfrm>
            <a:custGeom>
              <a:avLst/>
              <a:gdLst/>
              <a:ahLst/>
              <a:cxnLst/>
              <a:rect l="l" t="t" r="r" b="b"/>
              <a:pathLst>
                <a:path w="269875" h="233679">
                  <a:moveTo>
                    <a:pt x="134874" y="0"/>
                  </a:moveTo>
                  <a:lnTo>
                    <a:pt x="82349" y="9161"/>
                  </a:lnTo>
                  <a:lnTo>
                    <a:pt x="39481" y="34147"/>
                  </a:lnTo>
                  <a:lnTo>
                    <a:pt x="10590" y="71205"/>
                  </a:lnTo>
                  <a:lnTo>
                    <a:pt x="0" y="116585"/>
                  </a:lnTo>
                  <a:lnTo>
                    <a:pt x="10590" y="161966"/>
                  </a:lnTo>
                  <a:lnTo>
                    <a:pt x="39481" y="199024"/>
                  </a:lnTo>
                  <a:lnTo>
                    <a:pt x="82349" y="224010"/>
                  </a:lnTo>
                  <a:lnTo>
                    <a:pt x="134874" y="233171"/>
                  </a:lnTo>
                  <a:lnTo>
                    <a:pt x="187398" y="224010"/>
                  </a:lnTo>
                  <a:lnTo>
                    <a:pt x="230266" y="199024"/>
                  </a:lnTo>
                  <a:lnTo>
                    <a:pt x="259157" y="161966"/>
                  </a:lnTo>
                  <a:lnTo>
                    <a:pt x="269748" y="116585"/>
                  </a:lnTo>
                  <a:lnTo>
                    <a:pt x="259157" y="71205"/>
                  </a:lnTo>
                  <a:lnTo>
                    <a:pt x="230266" y="34147"/>
                  </a:lnTo>
                  <a:lnTo>
                    <a:pt x="187398" y="9161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0756391" y="4960620"/>
              <a:ext cx="269875" cy="233679"/>
            </a:xfrm>
            <a:custGeom>
              <a:avLst/>
              <a:gdLst/>
              <a:ahLst/>
              <a:cxnLst/>
              <a:rect l="l" t="t" r="r" b="b"/>
              <a:pathLst>
                <a:path w="269875" h="233679">
                  <a:moveTo>
                    <a:pt x="0" y="116585"/>
                  </a:moveTo>
                  <a:lnTo>
                    <a:pt x="10590" y="71205"/>
                  </a:lnTo>
                  <a:lnTo>
                    <a:pt x="39481" y="34147"/>
                  </a:lnTo>
                  <a:lnTo>
                    <a:pt x="82349" y="9161"/>
                  </a:lnTo>
                  <a:lnTo>
                    <a:pt x="134874" y="0"/>
                  </a:lnTo>
                  <a:lnTo>
                    <a:pt x="187398" y="9161"/>
                  </a:lnTo>
                  <a:lnTo>
                    <a:pt x="230266" y="34147"/>
                  </a:lnTo>
                  <a:lnTo>
                    <a:pt x="259157" y="71205"/>
                  </a:lnTo>
                  <a:lnTo>
                    <a:pt x="269748" y="116585"/>
                  </a:lnTo>
                  <a:lnTo>
                    <a:pt x="259157" y="161966"/>
                  </a:lnTo>
                  <a:lnTo>
                    <a:pt x="230266" y="199024"/>
                  </a:lnTo>
                  <a:lnTo>
                    <a:pt x="187398" y="224010"/>
                  </a:lnTo>
                  <a:lnTo>
                    <a:pt x="134874" y="233171"/>
                  </a:lnTo>
                  <a:lnTo>
                    <a:pt x="82349" y="224010"/>
                  </a:lnTo>
                  <a:lnTo>
                    <a:pt x="39481" y="199024"/>
                  </a:lnTo>
                  <a:lnTo>
                    <a:pt x="10590" y="161966"/>
                  </a:lnTo>
                  <a:lnTo>
                    <a:pt x="0" y="11658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1231879" y="4960620"/>
              <a:ext cx="271780" cy="233679"/>
            </a:xfrm>
            <a:custGeom>
              <a:avLst/>
              <a:gdLst/>
              <a:ahLst/>
              <a:cxnLst/>
              <a:rect l="l" t="t" r="r" b="b"/>
              <a:pathLst>
                <a:path w="271779" h="233679">
                  <a:moveTo>
                    <a:pt x="135636" y="0"/>
                  </a:moveTo>
                  <a:lnTo>
                    <a:pt x="82831" y="9161"/>
                  </a:lnTo>
                  <a:lnTo>
                    <a:pt x="39719" y="34147"/>
                  </a:lnTo>
                  <a:lnTo>
                    <a:pt x="10656" y="71205"/>
                  </a:lnTo>
                  <a:lnTo>
                    <a:pt x="0" y="116585"/>
                  </a:lnTo>
                  <a:lnTo>
                    <a:pt x="10656" y="161966"/>
                  </a:lnTo>
                  <a:lnTo>
                    <a:pt x="39719" y="199024"/>
                  </a:lnTo>
                  <a:lnTo>
                    <a:pt x="82831" y="224010"/>
                  </a:lnTo>
                  <a:lnTo>
                    <a:pt x="135636" y="233171"/>
                  </a:lnTo>
                  <a:lnTo>
                    <a:pt x="188440" y="224010"/>
                  </a:lnTo>
                  <a:lnTo>
                    <a:pt x="231552" y="199024"/>
                  </a:lnTo>
                  <a:lnTo>
                    <a:pt x="260615" y="161966"/>
                  </a:lnTo>
                  <a:lnTo>
                    <a:pt x="271272" y="116585"/>
                  </a:lnTo>
                  <a:lnTo>
                    <a:pt x="260615" y="71205"/>
                  </a:lnTo>
                  <a:lnTo>
                    <a:pt x="231552" y="34147"/>
                  </a:lnTo>
                  <a:lnTo>
                    <a:pt x="188440" y="9161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1231879" y="4960620"/>
              <a:ext cx="271780" cy="233679"/>
            </a:xfrm>
            <a:custGeom>
              <a:avLst/>
              <a:gdLst/>
              <a:ahLst/>
              <a:cxnLst/>
              <a:rect l="l" t="t" r="r" b="b"/>
              <a:pathLst>
                <a:path w="271779" h="233679">
                  <a:moveTo>
                    <a:pt x="0" y="116585"/>
                  </a:moveTo>
                  <a:lnTo>
                    <a:pt x="10656" y="71205"/>
                  </a:lnTo>
                  <a:lnTo>
                    <a:pt x="39719" y="34147"/>
                  </a:lnTo>
                  <a:lnTo>
                    <a:pt x="82831" y="9161"/>
                  </a:lnTo>
                  <a:lnTo>
                    <a:pt x="135636" y="0"/>
                  </a:lnTo>
                  <a:lnTo>
                    <a:pt x="188440" y="9161"/>
                  </a:lnTo>
                  <a:lnTo>
                    <a:pt x="231552" y="34147"/>
                  </a:lnTo>
                  <a:lnTo>
                    <a:pt x="260615" y="71205"/>
                  </a:lnTo>
                  <a:lnTo>
                    <a:pt x="271272" y="116585"/>
                  </a:lnTo>
                  <a:lnTo>
                    <a:pt x="260615" y="161966"/>
                  </a:lnTo>
                  <a:lnTo>
                    <a:pt x="231552" y="199024"/>
                  </a:lnTo>
                  <a:lnTo>
                    <a:pt x="188440" y="224010"/>
                  </a:lnTo>
                  <a:lnTo>
                    <a:pt x="135636" y="233171"/>
                  </a:lnTo>
                  <a:lnTo>
                    <a:pt x="82831" y="224010"/>
                  </a:lnTo>
                  <a:lnTo>
                    <a:pt x="39719" y="199024"/>
                  </a:lnTo>
                  <a:lnTo>
                    <a:pt x="10656" y="161966"/>
                  </a:lnTo>
                  <a:lnTo>
                    <a:pt x="0" y="11658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191887" y="3986783"/>
              <a:ext cx="663575" cy="974090"/>
            </a:xfrm>
            <a:custGeom>
              <a:avLst/>
              <a:gdLst/>
              <a:ahLst/>
              <a:cxnLst/>
              <a:rect l="l" t="t" r="r" b="b"/>
              <a:pathLst>
                <a:path w="663575" h="974089">
                  <a:moveTo>
                    <a:pt x="251968" y="3048"/>
                  </a:moveTo>
                  <a:lnTo>
                    <a:pt x="239522" y="0"/>
                  </a:lnTo>
                  <a:lnTo>
                    <a:pt x="18529" y="898359"/>
                  </a:lnTo>
                  <a:lnTo>
                    <a:pt x="0" y="893826"/>
                  </a:lnTo>
                  <a:lnTo>
                    <a:pt x="6477" y="973836"/>
                  </a:lnTo>
                  <a:lnTo>
                    <a:pt x="44500" y="913638"/>
                  </a:lnTo>
                  <a:lnTo>
                    <a:pt x="49403" y="905891"/>
                  </a:lnTo>
                  <a:lnTo>
                    <a:pt x="30835" y="901357"/>
                  </a:lnTo>
                  <a:lnTo>
                    <a:pt x="251968" y="3048"/>
                  </a:lnTo>
                  <a:close/>
                </a:path>
                <a:path w="663575" h="974089">
                  <a:moveTo>
                    <a:pt x="663448" y="2794"/>
                  </a:moveTo>
                  <a:lnTo>
                    <a:pt x="651002" y="254"/>
                  </a:lnTo>
                  <a:lnTo>
                    <a:pt x="461073" y="897991"/>
                  </a:lnTo>
                  <a:lnTo>
                    <a:pt x="442468" y="894080"/>
                  </a:lnTo>
                  <a:lnTo>
                    <a:pt x="451485" y="973836"/>
                  </a:lnTo>
                  <a:lnTo>
                    <a:pt x="487133" y="913003"/>
                  </a:lnTo>
                  <a:lnTo>
                    <a:pt x="492125" y="904494"/>
                  </a:lnTo>
                  <a:lnTo>
                    <a:pt x="473417" y="900582"/>
                  </a:lnTo>
                  <a:lnTo>
                    <a:pt x="663448" y="2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166615" y="5797295"/>
              <a:ext cx="269875" cy="234950"/>
            </a:xfrm>
            <a:custGeom>
              <a:avLst/>
              <a:gdLst/>
              <a:ahLst/>
              <a:cxnLst/>
              <a:rect l="l" t="t" r="r" b="b"/>
              <a:pathLst>
                <a:path w="269875" h="234950">
                  <a:moveTo>
                    <a:pt x="134874" y="0"/>
                  </a:moveTo>
                  <a:lnTo>
                    <a:pt x="82349" y="9221"/>
                  </a:lnTo>
                  <a:lnTo>
                    <a:pt x="39481" y="34370"/>
                  </a:lnTo>
                  <a:lnTo>
                    <a:pt x="10590" y="71671"/>
                  </a:lnTo>
                  <a:lnTo>
                    <a:pt x="0" y="117347"/>
                  </a:lnTo>
                  <a:lnTo>
                    <a:pt x="10590" y="163024"/>
                  </a:lnTo>
                  <a:lnTo>
                    <a:pt x="39481" y="200325"/>
                  </a:lnTo>
                  <a:lnTo>
                    <a:pt x="82349" y="225474"/>
                  </a:lnTo>
                  <a:lnTo>
                    <a:pt x="134874" y="234695"/>
                  </a:lnTo>
                  <a:lnTo>
                    <a:pt x="187398" y="225474"/>
                  </a:lnTo>
                  <a:lnTo>
                    <a:pt x="230266" y="200325"/>
                  </a:lnTo>
                  <a:lnTo>
                    <a:pt x="259157" y="163024"/>
                  </a:lnTo>
                  <a:lnTo>
                    <a:pt x="269748" y="117347"/>
                  </a:lnTo>
                  <a:lnTo>
                    <a:pt x="259157" y="71671"/>
                  </a:lnTo>
                  <a:lnTo>
                    <a:pt x="230266" y="34370"/>
                  </a:lnTo>
                  <a:lnTo>
                    <a:pt x="187398" y="9221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166615" y="5797295"/>
              <a:ext cx="269875" cy="234950"/>
            </a:xfrm>
            <a:custGeom>
              <a:avLst/>
              <a:gdLst/>
              <a:ahLst/>
              <a:cxnLst/>
              <a:rect l="l" t="t" r="r" b="b"/>
              <a:pathLst>
                <a:path w="269875" h="234950">
                  <a:moveTo>
                    <a:pt x="0" y="117347"/>
                  </a:moveTo>
                  <a:lnTo>
                    <a:pt x="10590" y="71671"/>
                  </a:lnTo>
                  <a:lnTo>
                    <a:pt x="39481" y="34370"/>
                  </a:lnTo>
                  <a:lnTo>
                    <a:pt x="82349" y="9221"/>
                  </a:lnTo>
                  <a:lnTo>
                    <a:pt x="134874" y="0"/>
                  </a:lnTo>
                  <a:lnTo>
                    <a:pt x="187398" y="9221"/>
                  </a:lnTo>
                  <a:lnTo>
                    <a:pt x="230266" y="34370"/>
                  </a:lnTo>
                  <a:lnTo>
                    <a:pt x="259157" y="71671"/>
                  </a:lnTo>
                  <a:lnTo>
                    <a:pt x="269748" y="117347"/>
                  </a:lnTo>
                  <a:lnTo>
                    <a:pt x="259157" y="163024"/>
                  </a:lnTo>
                  <a:lnTo>
                    <a:pt x="230266" y="200325"/>
                  </a:lnTo>
                  <a:lnTo>
                    <a:pt x="187398" y="225474"/>
                  </a:lnTo>
                  <a:lnTo>
                    <a:pt x="134874" y="234695"/>
                  </a:lnTo>
                  <a:lnTo>
                    <a:pt x="82349" y="225474"/>
                  </a:lnTo>
                  <a:lnTo>
                    <a:pt x="39481" y="200325"/>
                  </a:lnTo>
                  <a:lnTo>
                    <a:pt x="10590" y="163024"/>
                  </a:lnTo>
                  <a:lnTo>
                    <a:pt x="0" y="1173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282947" y="5193792"/>
              <a:ext cx="50800" cy="603885"/>
            </a:xfrm>
            <a:custGeom>
              <a:avLst/>
              <a:gdLst/>
              <a:ahLst/>
              <a:cxnLst/>
              <a:rect l="l" t="t" r="r" b="b"/>
              <a:pathLst>
                <a:path w="50800" h="603885">
                  <a:moveTo>
                    <a:pt x="19050" y="527303"/>
                  </a:moveTo>
                  <a:lnTo>
                    <a:pt x="0" y="527303"/>
                  </a:lnTo>
                  <a:lnTo>
                    <a:pt x="25400" y="603503"/>
                  </a:lnTo>
                  <a:lnTo>
                    <a:pt x="46566" y="540003"/>
                  </a:lnTo>
                  <a:lnTo>
                    <a:pt x="19050" y="540003"/>
                  </a:lnTo>
                  <a:lnTo>
                    <a:pt x="19050" y="527303"/>
                  </a:lnTo>
                  <a:close/>
                </a:path>
                <a:path w="50800" h="603885">
                  <a:moveTo>
                    <a:pt x="31750" y="0"/>
                  </a:moveTo>
                  <a:lnTo>
                    <a:pt x="19050" y="0"/>
                  </a:lnTo>
                  <a:lnTo>
                    <a:pt x="19050" y="540003"/>
                  </a:lnTo>
                  <a:lnTo>
                    <a:pt x="31750" y="540003"/>
                  </a:lnTo>
                  <a:lnTo>
                    <a:pt x="31750" y="0"/>
                  </a:lnTo>
                  <a:close/>
                </a:path>
                <a:path w="50800" h="603885">
                  <a:moveTo>
                    <a:pt x="50800" y="527303"/>
                  </a:moveTo>
                  <a:lnTo>
                    <a:pt x="31750" y="527303"/>
                  </a:lnTo>
                  <a:lnTo>
                    <a:pt x="31750" y="540003"/>
                  </a:lnTo>
                  <a:lnTo>
                    <a:pt x="46566" y="540003"/>
                  </a:lnTo>
                  <a:lnTo>
                    <a:pt x="50800" y="527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704587" y="5797295"/>
              <a:ext cx="269875" cy="234950"/>
            </a:xfrm>
            <a:custGeom>
              <a:avLst/>
              <a:gdLst/>
              <a:ahLst/>
              <a:cxnLst/>
              <a:rect l="l" t="t" r="r" b="b"/>
              <a:pathLst>
                <a:path w="269875" h="234950">
                  <a:moveTo>
                    <a:pt x="134874" y="0"/>
                  </a:moveTo>
                  <a:lnTo>
                    <a:pt x="82349" y="9221"/>
                  </a:lnTo>
                  <a:lnTo>
                    <a:pt x="39481" y="34370"/>
                  </a:lnTo>
                  <a:lnTo>
                    <a:pt x="10590" y="71671"/>
                  </a:lnTo>
                  <a:lnTo>
                    <a:pt x="0" y="117347"/>
                  </a:lnTo>
                  <a:lnTo>
                    <a:pt x="10590" y="163024"/>
                  </a:lnTo>
                  <a:lnTo>
                    <a:pt x="39481" y="200325"/>
                  </a:lnTo>
                  <a:lnTo>
                    <a:pt x="82349" y="225474"/>
                  </a:lnTo>
                  <a:lnTo>
                    <a:pt x="134874" y="234695"/>
                  </a:lnTo>
                  <a:lnTo>
                    <a:pt x="187398" y="225474"/>
                  </a:lnTo>
                  <a:lnTo>
                    <a:pt x="230266" y="200325"/>
                  </a:lnTo>
                  <a:lnTo>
                    <a:pt x="259157" y="163024"/>
                  </a:lnTo>
                  <a:lnTo>
                    <a:pt x="269748" y="117347"/>
                  </a:lnTo>
                  <a:lnTo>
                    <a:pt x="259157" y="71671"/>
                  </a:lnTo>
                  <a:lnTo>
                    <a:pt x="230266" y="34370"/>
                  </a:lnTo>
                  <a:lnTo>
                    <a:pt x="187398" y="9221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704587" y="5797295"/>
              <a:ext cx="269875" cy="234950"/>
            </a:xfrm>
            <a:custGeom>
              <a:avLst/>
              <a:gdLst/>
              <a:ahLst/>
              <a:cxnLst/>
              <a:rect l="l" t="t" r="r" b="b"/>
              <a:pathLst>
                <a:path w="269875" h="234950">
                  <a:moveTo>
                    <a:pt x="0" y="117347"/>
                  </a:moveTo>
                  <a:lnTo>
                    <a:pt x="10590" y="71671"/>
                  </a:lnTo>
                  <a:lnTo>
                    <a:pt x="39481" y="34370"/>
                  </a:lnTo>
                  <a:lnTo>
                    <a:pt x="82349" y="9221"/>
                  </a:lnTo>
                  <a:lnTo>
                    <a:pt x="134874" y="0"/>
                  </a:lnTo>
                  <a:lnTo>
                    <a:pt x="187398" y="9221"/>
                  </a:lnTo>
                  <a:lnTo>
                    <a:pt x="230266" y="34370"/>
                  </a:lnTo>
                  <a:lnTo>
                    <a:pt x="259157" y="71671"/>
                  </a:lnTo>
                  <a:lnTo>
                    <a:pt x="269748" y="117347"/>
                  </a:lnTo>
                  <a:lnTo>
                    <a:pt x="259157" y="163024"/>
                  </a:lnTo>
                  <a:lnTo>
                    <a:pt x="230266" y="200325"/>
                  </a:lnTo>
                  <a:lnTo>
                    <a:pt x="187398" y="225474"/>
                  </a:lnTo>
                  <a:lnTo>
                    <a:pt x="134874" y="234695"/>
                  </a:lnTo>
                  <a:lnTo>
                    <a:pt x="82349" y="225474"/>
                  </a:lnTo>
                  <a:lnTo>
                    <a:pt x="39481" y="200325"/>
                  </a:lnTo>
                  <a:lnTo>
                    <a:pt x="10590" y="163024"/>
                  </a:lnTo>
                  <a:lnTo>
                    <a:pt x="0" y="1173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655946" y="5191760"/>
              <a:ext cx="212090" cy="605790"/>
            </a:xfrm>
            <a:custGeom>
              <a:avLst/>
              <a:gdLst/>
              <a:ahLst/>
              <a:cxnLst/>
              <a:rect l="l" t="t" r="r" b="b"/>
              <a:pathLst>
                <a:path w="212089" h="605789">
                  <a:moveTo>
                    <a:pt x="181072" y="535471"/>
                  </a:moveTo>
                  <a:lnTo>
                    <a:pt x="163067" y="541604"/>
                  </a:lnTo>
                  <a:lnTo>
                    <a:pt x="211708" y="605535"/>
                  </a:lnTo>
                  <a:lnTo>
                    <a:pt x="211341" y="547484"/>
                  </a:lnTo>
                  <a:lnTo>
                    <a:pt x="185165" y="547484"/>
                  </a:lnTo>
                  <a:lnTo>
                    <a:pt x="181072" y="535471"/>
                  </a:lnTo>
                  <a:close/>
                </a:path>
                <a:path w="212089" h="605789">
                  <a:moveTo>
                    <a:pt x="193132" y="531363"/>
                  </a:moveTo>
                  <a:lnTo>
                    <a:pt x="181072" y="535471"/>
                  </a:lnTo>
                  <a:lnTo>
                    <a:pt x="185165" y="547484"/>
                  </a:lnTo>
                  <a:lnTo>
                    <a:pt x="197230" y="543382"/>
                  </a:lnTo>
                  <a:lnTo>
                    <a:pt x="193132" y="531363"/>
                  </a:lnTo>
                  <a:close/>
                </a:path>
                <a:path w="212089" h="605789">
                  <a:moveTo>
                    <a:pt x="211200" y="525208"/>
                  </a:moveTo>
                  <a:lnTo>
                    <a:pt x="193132" y="531363"/>
                  </a:lnTo>
                  <a:lnTo>
                    <a:pt x="197230" y="543382"/>
                  </a:lnTo>
                  <a:lnTo>
                    <a:pt x="185165" y="547484"/>
                  </a:lnTo>
                  <a:lnTo>
                    <a:pt x="211341" y="547484"/>
                  </a:lnTo>
                  <a:lnTo>
                    <a:pt x="211200" y="525208"/>
                  </a:lnTo>
                  <a:close/>
                </a:path>
                <a:path w="212089" h="605789">
                  <a:moveTo>
                    <a:pt x="11937" y="0"/>
                  </a:moveTo>
                  <a:lnTo>
                    <a:pt x="0" y="4063"/>
                  </a:lnTo>
                  <a:lnTo>
                    <a:pt x="181072" y="535471"/>
                  </a:lnTo>
                  <a:lnTo>
                    <a:pt x="193132" y="531363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5961887" y="5797295"/>
              <a:ext cx="271780" cy="234950"/>
            </a:xfrm>
            <a:custGeom>
              <a:avLst/>
              <a:gdLst/>
              <a:ahLst/>
              <a:cxnLst/>
              <a:rect l="l" t="t" r="r" b="b"/>
              <a:pathLst>
                <a:path w="271779" h="234950">
                  <a:moveTo>
                    <a:pt x="135636" y="0"/>
                  </a:moveTo>
                  <a:lnTo>
                    <a:pt x="82831" y="9221"/>
                  </a:lnTo>
                  <a:lnTo>
                    <a:pt x="39719" y="34370"/>
                  </a:lnTo>
                  <a:lnTo>
                    <a:pt x="10656" y="71671"/>
                  </a:lnTo>
                  <a:lnTo>
                    <a:pt x="0" y="117347"/>
                  </a:lnTo>
                  <a:lnTo>
                    <a:pt x="10656" y="163024"/>
                  </a:lnTo>
                  <a:lnTo>
                    <a:pt x="39719" y="200325"/>
                  </a:lnTo>
                  <a:lnTo>
                    <a:pt x="82831" y="225474"/>
                  </a:lnTo>
                  <a:lnTo>
                    <a:pt x="135636" y="234695"/>
                  </a:lnTo>
                  <a:lnTo>
                    <a:pt x="188440" y="225474"/>
                  </a:lnTo>
                  <a:lnTo>
                    <a:pt x="231552" y="200325"/>
                  </a:lnTo>
                  <a:lnTo>
                    <a:pt x="260615" y="163024"/>
                  </a:lnTo>
                  <a:lnTo>
                    <a:pt x="271272" y="117347"/>
                  </a:lnTo>
                  <a:lnTo>
                    <a:pt x="260615" y="71671"/>
                  </a:lnTo>
                  <a:lnTo>
                    <a:pt x="231552" y="34370"/>
                  </a:lnTo>
                  <a:lnTo>
                    <a:pt x="188440" y="9221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5961887" y="5797295"/>
              <a:ext cx="271780" cy="234950"/>
            </a:xfrm>
            <a:custGeom>
              <a:avLst/>
              <a:gdLst/>
              <a:ahLst/>
              <a:cxnLst/>
              <a:rect l="l" t="t" r="r" b="b"/>
              <a:pathLst>
                <a:path w="271779" h="234950">
                  <a:moveTo>
                    <a:pt x="0" y="117347"/>
                  </a:moveTo>
                  <a:lnTo>
                    <a:pt x="10656" y="71671"/>
                  </a:lnTo>
                  <a:lnTo>
                    <a:pt x="39719" y="34370"/>
                  </a:lnTo>
                  <a:lnTo>
                    <a:pt x="82831" y="9221"/>
                  </a:lnTo>
                  <a:lnTo>
                    <a:pt x="135636" y="0"/>
                  </a:lnTo>
                  <a:lnTo>
                    <a:pt x="188440" y="9221"/>
                  </a:lnTo>
                  <a:lnTo>
                    <a:pt x="231552" y="34370"/>
                  </a:lnTo>
                  <a:lnTo>
                    <a:pt x="260615" y="71671"/>
                  </a:lnTo>
                  <a:lnTo>
                    <a:pt x="271272" y="117347"/>
                  </a:lnTo>
                  <a:lnTo>
                    <a:pt x="260615" y="163024"/>
                  </a:lnTo>
                  <a:lnTo>
                    <a:pt x="231552" y="200325"/>
                  </a:lnTo>
                  <a:lnTo>
                    <a:pt x="188440" y="225474"/>
                  </a:lnTo>
                  <a:lnTo>
                    <a:pt x="135636" y="234695"/>
                  </a:lnTo>
                  <a:lnTo>
                    <a:pt x="82831" y="225474"/>
                  </a:lnTo>
                  <a:lnTo>
                    <a:pt x="39719" y="200325"/>
                  </a:lnTo>
                  <a:lnTo>
                    <a:pt x="10656" y="163024"/>
                  </a:lnTo>
                  <a:lnTo>
                    <a:pt x="0" y="1173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6093459" y="5268467"/>
              <a:ext cx="50800" cy="528955"/>
            </a:xfrm>
            <a:custGeom>
              <a:avLst/>
              <a:gdLst/>
              <a:ahLst/>
              <a:cxnLst/>
              <a:rect l="l" t="t" r="r" b="b"/>
              <a:pathLst>
                <a:path w="50800" h="528954">
                  <a:moveTo>
                    <a:pt x="19050" y="452627"/>
                  </a:moveTo>
                  <a:lnTo>
                    <a:pt x="0" y="452627"/>
                  </a:lnTo>
                  <a:lnTo>
                    <a:pt x="25400" y="528827"/>
                  </a:lnTo>
                  <a:lnTo>
                    <a:pt x="46566" y="465327"/>
                  </a:lnTo>
                  <a:lnTo>
                    <a:pt x="19050" y="465327"/>
                  </a:lnTo>
                  <a:lnTo>
                    <a:pt x="19050" y="452627"/>
                  </a:lnTo>
                  <a:close/>
                </a:path>
                <a:path w="50800" h="528954">
                  <a:moveTo>
                    <a:pt x="31750" y="0"/>
                  </a:moveTo>
                  <a:lnTo>
                    <a:pt x="19050" y="0"/>
                  </a:lnTo>
                  <a:lnTo>
                    <a:pt x="19050" y="465327"/>
                  </a:lnTo>
                  <a:lnTo>
                    <a:pt x="31750" y="465327"/>
                  </a:lnTo>
                  <a:lnTo>
                    <a:pt x="31750" y="0"/>
                  </a:lnTo>
                  <a:close/>
                </a:path>
                <a:path w="50800" h="528954">
                  <a:moveTo>
                    <a:pt x="50800" y="452627"/>
                  </a:moveTo>
                  <a:lnTo>
                    <a:pt x="31750" y="452627"/>
                  </a:lnTo>
                  <a:lnTo>
                    <a:pt x="31750" y="465327"/>
                  </a:lnTo>
                  <a:lnTo>
                    <a:pt x="46566" y="465327"/>
                  </a:lnTo>
                  <a:lnTo>
                    <a:pt x="50800" y="45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6371843" y="5797295"/>
              <a:ext cx="271780" cy="234950"/>
            </a:xfrm>
            <a:custGeom>
              <a:avLst/>
              <a:gdLst/>
              <a:ahLst/>
              <a:cxnLst/>
              <a:rect l="l" t="t" r="r" b="b"/>
              <a:pathLst>
                <a:path w="271779" h="234950">
                  <a:moveTo>
                    <a:pt x="135635" y="0"/>
                  </a:moveTo>
                  <a:lnTo>
                    <a:pt x="82831" y="9221"/>
                  </a:lnTo>
                  <a:lnTo>
                    <a:pt x="39719" y="34370"/>
                  </a:lnTo>
                  <a:lnTo>
                    <a:pt x="10656" y="71671"/>
                  </a:lnTo>
                  <a:lnTo>
                    <a:pt x="0" y="117347"/>
                  </a:lnTo>
                  <a:lnTo>
                    <a:pt x="10656" y="163024"/>
                  </a:lnTo>
                  <a:lnTo>
                    <a:pt x="39719" y="200325"/>
                  </a:lnTo>
                  <a:lnTo>
                    <a:pt x="82831" y="225474"/>
                  </a:lnTo>
                  <a:lnTo>
                    <a:pt x="135635" y="234695"/>
                  </a:lnTo>
                  <a:lnTo>
                    <a:pt x="188440" y="225474"/>
                  </a:lnTo>
                  <a:lnTo>
                    <a:pt x="231552" y="200325"/>
                  </a:lnTo>
                  <a:lnTo>
                    <a:pt x="260615" y="163024"/>
                  </a:lnTo>
                  <a:lnTo>
                    <a:pt x="271272" y="117347"/>
                  </a:lnTo>
                  <a:lnTo>
                    <a:pt x="260615" y="71671"/>
                  </a:lnTo>
                  <a:lnTo>
                    <a:pt x="231552" y="34370"/>
                  </a:lnTo>
                  <a:lnTo>
                    <a:pt x="188440" y="9221"/>
                  </a:lnTo>
                  <a:lnTo>
                    <a:pt x="13563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6371843" y="5797295"/>
              <a:ext cx="271780" cy="234950"/>
            </a:xfrm>
            <a:custGeom>
              <a:avLst/>
              <a:gdLst/>
              <a:ahLst/>
              <a:cxnLst/>
              <a:rect l="l" t="t" r="r" b="b"/>
              <a:pathLst>
                <a:path w="271779" h="234950">
                  <a:moveTo>
                    <a:pt x="0" y="117347"/>
                  </a:moveTo>
                  <a:lnTo>
                    <a:pt x="10656" y="71671"/>
                  </a:lnTo>
                  <a:lnTo>
                    <a:pt x="39719" y="34370"/>
                  </a:lnTo>
                  <a:lnTo>
                    <a:pt x="82831" y="9221"/>
                  </a:lnTo>
                  <a:lnTo>
                    <a:pt x="135635" y="0"/>
                  </a:lnTo>
                  <a:lnTo>
                    <a:pt x="188440" y="9221"/>
                  </a:lnTo>
                  <a:lnTo>
                    <a:pt x="231552" y="34370"/>
                  </a:lnTo>
                  <a:lnTo>
                    <a:pt x="260615" y="71671"/>
                  </a:lnTo>
                  <a:lnTo>
                    <a:pt x="271272" y="117347"/>
                  </a:lnTo>
                  <a:lnTo>
                    <a:pt x="260615" y="163024"/>
                  </a:lnTo>
                  <a:lnTo>
                    <a:pt x="231552" y="200325"/>
                  </a:lnTo>
                  <a:lnTo>
                    <a:pt x="188440" y="225474"/>
                  </a:lnTo>
                  <a:lnTo>
                    <a:pt x="135635" y="234695"/>
                  </a:lnTo>
                  <a:lnTo>
                    <a:pt x="82831" y="225474"/>
                  </a:lnTo>
                  <a:lnTo>
                    <a:pt x="39719" y="200325"/>
                  </a:lnTo>
                  <a:lnTo>
                    <a:pt x="10656" y="163024"/>
                  </a:lnTo>
                  <a:lnTo>
                    <a:pt x="0" y="1173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6489699" y="5268467"/>
              <a:ext cx="50800" cy="528955"/>
            </a:xfrm>
            <a:custGeom>
              <a:avLst/>
              <a:gdLst/>
              <a:ahLst/>
              <a:cxnLst/>
              <a:rect l="l" t="t" r="r" b="b"/>
              <a:pathLst>
                <a:path w="50800" h="528954">
                  <a:moveTo>
                    <a:pt x="19050" y="452627"/>
                  </a:moveTo>
                  <a:lnTo>
                    <a:pt x="0" y="452627"/>
                  </a:lnTo>
                  <a:lnTo>
                    <a:pt x="25400" y="528827"/>
                  </a:lnTo>
                  <a:lnTo>
                    <a:pt x="46566" y="465327"/>
                  </a:lnTo>
                  <a:lnTo>
                    <a:pt x="19050" y="465327"/>
                  </a:lnTo>
                  <a:lnTo>
                    <a:pt x="19050" y="452627"/>
                  </a:lnTo>
                  <a:close/>
                </a:path>
                <a:path w="50800" h="528954">
                  <a:moveTo>
                    <a:pt x="31750" y="0"/>
                  </a:moveTo>
                  <a:lnTo>
                    <a:pt x="19050" y="0"/>
                  </a:lnTo>
                  <a:lnTo>
                    <a:pt x="19050" y="465327"/>
                  </a:lnTo>
                  <a:lnTo>
                    <a:pt x="31750" y="465327"/>
                  </a:lnTo>
                  <a:lnTo>
                    <a:pt x="31750" y="0"/>
                  </a:lnTo>
                  <a:close/>
                </a:path>
                <a:path w="50800" h="528954">
                  <a:moveTo>
                    <a:pt x="50800" y="452627"/>
                  </a:moveTo>
                  <a:lnTo>
                    <a:pt x="31750" y="452627"/>
                  </a:lnTo>
                  <a:lnTo>
                    <a:pt x="31750" y="465327"/>
                  </a:lnTo>
                  <a:lnTo>
                    <a:pt x="46566" y="465327"/>
                  </a:lnTo>
                  <a:lnTo>
                    <a:pt x="50800" y="45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7930895" y="5797295"/>
              <a:ext cx="268605" cy="234950"/>
            </a:xfrm>
            <a:custGeom>
              <a:avLst/>
              <a:gdLst/>
              <a:ahLst/>
              <a:cxnLst/>
              <a:rect l="l" t="t" r="r" b="b"/>
              <a:pathLst>
                <a:path w="268604" h="234950">
                  <a:moveTo>
                    <a:pt x="134111" y="0"/>
                  </a:moveTo>
                  <a:lnTo>
                    <a:pt x="81920" y="9221"/>
                  </a:lnTo>
                  <a:lnTo>
                    <a:pt x="39290" y="34370"/>
                  </a:lnTo>
                  <a:lnTo>
                    <a:pt x="10542" y="71671"/>
                  </a:lnTo>
                  <a:lnTo>
                    <a:pt x="0" y="117347"/>
                  </a:lnTo>
                  <a:lnTo>
                    <a:pt x="10542" y="163024"/>
                  </a:lnTo>
                  <a:lnTo>
                    <a:pt x="39290" y="200325"/>
                  </a:lnTo>
                  <a:lnTo>
                    <a:pt x="81920" y="225474"/>
                  </a:lnTo>
                  <a:lnTo>
                    <a:pt x="134111" y="234695"/>
                  </a:lnTo>
                  <a:lnTo>
                    <a:pt x="186303" y="225474"/>
                  </a:lnTo>
                  <a:lnTo>
                    <a:pt x="228933" y="200325"/>
                  </a:lnTo>
                  <a:lnTo>
                    <a:pt x="257681" y="163024"/>
                  </a:lnTo>
                  <a:lnTo>
                    <a:pt x="268224" y="117347"/>
                  </a:lnTo>
                  <a:lnTo>
                    <a:pt x="257681" y="71671"/>
                  </a:lnTo>
                  <a:lnTo>
                    <a:pt x="228933" y="34370"/>
                  </a:lnTo>
                  <a:lnTo>
                    <a:pt x="186303" y="9221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7930895" y="5797295"/>
              <a:ext cx="268605" cy="234950"/>
            </a:xfrm>
            <a:custGeom>
              <a:avLst/>
              <a:gdLst/>
              <a:ahLst/>
              <a:cxnLst/>
              <a:rect l="l" t="t" r="r" b="b"/>
              <a:pathLst>
                <a:path w="268604" h="234950">
                  <a:moveTo>
                    <a:pt x="0" y="117347"/>
                  </a:moveTo>
                  <a:lnTo>
                    <a:pt x="10542" y="71671"/>
                  </a:lnTo>
                  <a:lnTo>
                    <a:pt x="39290" y="34370"/>
                  </a:lnTo>
                  <a:lnTo>
                    <a:pt x="81920" y="9221"/>
                  </a:lnTo>
                  <a:lnTo>
                    <a:pt x="134111" y="0"/>
                  </a:lnTo>
                  <a:lnTo>
                    <a:pt x="186303" y="9221"/>
                  </a:lnTo>
                  <a:lnTo>
                    <a:pt x="228933" y="34370"/>
                  </a:lnTo>
                  <a:lnTo>
                    <a:pt x="257681" y="71671"/>
                  </a:lnTo>
                  <a:lnTo>
                    <a:pt x="268224" y="117347"/>
                  </a:lnTo>
                  <a:lnTo>
                    <a:pt x="257681" y="163024"/>
                  </a:lnTo>
                  <a:lnTo>
                    <a:pt x="228933" y="200325"/>
                  </a:lnTo>
                  <a:lnTo>
                    <a:pt x="186303" y="225474"/>
                  </a:lnTo>
                  <a:lnTo>
                    <a:pt x="134111" y="234695"/>
                  </a:lnTo>
                  <a:lnTo>
                    <a:pt x="81920" y="225474"/>
                  </a:lnTo>
                  <a:lnTo>
                    <a:pt x="39290" y="200325"/>
                  </a:lnTo>
                  <a:lnTo>
                    <a:pt x="10542" y="163024"/>
                  </a:lnTo>
                  <a:lnTo>
                    <a:pt x="0" y="117347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8063991" y="5268467"/>
              <a:ext cx="50800" cy="542925"/>
            </a:xfrm>
            <a:custGeom>
              <a:avLst/>
              <a:gdLst/>
              <a:ahLst/>
              <a:cxnLst/>
              <a:rect l="l" t="t" r="r" b="b"/>
              <a:pathLst>
                <a:path w="50800" h="542925">
                  <a:moveTo>
                    <a:pt x="19050" y="466343"/>
                  </a:moveTo>
                  <a:lnTo>
                    <a:pt x="0" y="466343"/>
                  </a:lnTo>
                  <a:lnTo>
                    <a:pt x="25400" y="542543"/>
                  </a:lnTo>
                  <a:lnTo>
                    <a:pt x="46566" y="479043"/>
                  </a:lnTo>
                  <a:lnTo>
                    <a:pt x="19050" y="479043"/>
                  </a:lnTo>
                  <a:lnTo>
                    <a:pt x="19050" y="466343"/>
                  </a:lnTo>
                  <a:close/>
                </a:path>
                <a:path w="50800" h="542925">
                  <a:moveTo>
                    <a:pt x="31750" y="0"/>
                  </a:moveTo>
                  <a:lnTo>
                    <a:pt x="19050" y="0"/>
                  </a:lnTo>
                  <a:lnTo>
                    <a:pt x="19050" y="479043"/>
                  </a:lnTo>
                  <a:lnTo>
                    <a:pt x="31750" y="479043"/>
                  </a:lnTo>
                  <a:lnTo>
                    <a:pt x="31750" y="0"/>
                  </a:lnTo>
                  <a:close/>
                </a:path>
                <a:path w="50800" h="542925">
                  <a:moveTo>
                    <a:pt x="50800" y="466343"/>
                  </a:moveTo>
                  <a:lnTo>
                    <a:pt x="31750" y="466343"/>
                  </a:lnTo>
                  <a:lnTo>
                    <a:pt x="31750" y="479043"/>
                  </a:lnTo>
                  <a:lnTo>
                    <a:pt x="46566" y="479043"/>
                  </a:lnTo>
                  <a:lnTo>
                    <a:pt x="50800" y="466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7421879" y="5797295"/>
              <a:ext cx="269875" cy="234950"/>
            </a:xfrm>
            <a:custGeom>
              <a:avLst/>
              <a:gdLst/>
              <a:ahLst/>
              <a:cxnLst/>
              <a:rect l="l" t="t" r="r" b="b"/>
              <a:pathLst>
                <a:path w="269875" h="234950">
                  <a:moveTo>
                    <a:pt x="134874" y="0"/>
                  </a:moveTo>
                  <a:lnTo>
                    <a:pt x="82349" y="9221"/>
                  </a:lnTo>
                  <a:lnTo>
                    <a:pt x="39481" y="34370"/>
                  </a:lnTo>
                  <a:lnTo>
                    <a:pt x="10590" y="71671"/>
                  </a:lnTo>
                  <a:lnTo>
                    <a:pt x="0" y="117347"/>
                  </a:lnTo>
                  <a:lnTo>
                    <a:pt x="10590" y="163024"/>
                  </a:lnTo>
                  <a:lnTo>
                    <a:pt x="39481" y="200325"/>
                  </a:lnTo>
                  <a:lnTo>
                    <a:pt x="82349" y="225474"/>
                  </a:lnTo>
                  <a:lnTo>
                    <a:pt x="134874" y="234695"/>
                  </a:lnTo>
                  <a:lnTo>
                    <a:pt x="187398" y="225474"/>
                  </a:lnTo>
                  <a:lnTo>
                    <a:pt x="230266" y="200325"/>
                  </a:lnTo>
                  <a:lnTo>
                    <a:pt x="259157" y="163024"/>
                  </a:lnTo>
                  <a:lnTo>
                    <a:pt x="269748" y="117347"/>
                  </a:lnTo>
                  <a:lnTo>
                    <a:pt x="259157" y="71671"/>
                  </a:lnTo>
                  <a:lnTo>
                    <a:pt x="230266" y="34370"/>
                  </a:lnTo>
                  <a:lnTo>
                    <a:pt x="187398" y="9221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7421879" y="5797295"/>
              <a:ext cx="269875" cy="234950"/>
            </a:xfrm>
            <a:custGeom>
              <a:avLst/>
              <a:gdLst/>
              <a:ahLst/>
              <a:cxnLst/>
              <a:rect l="l" t="t" r="r" b="b"/>
              <a:pathLst>
                <a:path w="269875" h="234950">
                  <a:moveTo>
                    <a:pt x="0" y="117347"/>
                  </a:moveTo>
                  <a:lnTo>
                    <a:pt x="10590" y="71671"/>
                  </a:lnTo>
                  <a:lnTo>
                    <a:pt x="39481" y="34370"/>
                  </a:lnTo>
                  <a:lnTo>
                    <a:pt x="82349" y="9221"/>
                  </a:lnTo>
                  <a:lnTo>
                    <a:pt x="134874" y="0"/>
                  </a:lnTo>
                  <a:lnTo>
                    <a:pt x="187398" y="9221"/>
                  </a:lnTo>
                  <a:lnTo>
                    <a:pt x="230266" y="34370"/>
                  </a:lnTo>
                  <a:lnTo>
                    <a:pt x="259157" y="71671"/>
                  </a:lnTo>
                  <a:lnTo>
                    <a:pt x="269748" y="117347"/>
                  </a:lnTo>
                  <a:lnTo>
                    <a:pt x="259157" y="163024"/>
                  </a:lnTo>
                  <a:lnTo>
                    <a:pt x="230266" y="200325"/>
                  </a:lnTo>
                  <a:lnTo>
                    <a:pt x="187398" y="225474"/>
                  </a:lnTo>
                  <a:lnTo>
                    <a:pt x="134874" y="234695"/>
                  </a:lnTo>
                  <a:lnTo>
                    <a:pt x="82349" y="225474"/>
                  </a:lnTo>
                  <a:lnTo>
                    <a:pt x="39481" y="200325"/>
                  </a:lnTo>
                  <a:lnTo>
                    <a:pt x="10590" y="163024"/>
                  </a:lnTo>
                  <a:lnTo>
                    <a:pt x="0" y="1173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7558150" y="5266944"/>
              <a:ext cx="139700" cy="530860"/>
            </a:xfrm>
            <a:custGeom>
              <a:avLst/>
              <a:gdLst/>
              <a:ahLst/>
              <a:cxnLst/>
              <a:rect l="l" t="t" r="r" b="b"/>
              <a:pathLst>
                <a:path w="139700" h="530860">
                  <a:moveTo>
                    <a:pt x="0" y="450329"/>
                  </a:moveTo>
                  <a:lnTo>
                    <a:pt x="6984" y="530351"/>
                  </a:lnTo>
                  <a:lnTo>
                    <a:pt x="44481" y="470065"/>
                  </a:lnTo>
                  <a:lnTo>
                    <a:pt x="27940" y="470065"/>
                  </a:lnTo>
                  <a:lnTo>
                    <a:pt x="15621" y="467118"/>
                  </a:lnTo>
                  <a:lnTo>
                    <a:pt x="18571" y="454773"/>
                  </a:lnTo>
                  <a:lnTo>
                    <a:pt x="0" y="450329"/>
                  </a:lnTo>
                  <a:close/>
                </a:path>
                <a:path w="139700" h="530860">
                  <a:moveTo>
                    <a:pt x="18571" y="454773"/>
                  </a:moveTo>
                  <a:lnTo>
                    <a:pt x="15621" y="467118"/>
                  </a:lnTo>
                  <a:lnTo>
                    <a:pt x="27940" y="470065"/>
                  </a:lnTo>
                  <a:lnTo>
                    <a:pt x="30893" y="457723"/>
                  </a:lnTo>
                  <a:lnTo>
                    <a:pt x="18571" y="454773"/>
                  </a:lnTo>
                  <a:close/>
                </a:path>
                <a:path w="139700" h="530860">
                  <a:moveTo>
                    <a:pt x="30893" y="457723"/>
                  </a:moveTo>
                  <a:lnTo>
                    <a:pt x="27940" y="470065"/>
                  </a:lnTo>
                  <a:lnTo>
                    <a:pt x="44481" y="470065"/>
                  </a:lnTo>
                  <a:lnTo>
                    <a:pt x="49402" y="462152"/>
                  </a:lnTo>
                  <a:lnTo>
                    <a:pt x="30893" y="457723"/>
                  </a:lnTo>
                  <a:close/>
                </a:path>
                <a:path w="139700" h="530860">
                  <a:moveTo>
                    <a:pt x="127253" y="0"/>
                  </a:moveTo>
                  <a:lnTo>
                    <a:pt x="18571" y="454773"/>
                  </a:lnTo>
                  <a:lnTo>
                    <a:pt x="30893" y="457723"/>
                  </a:lnTo>
                  <a:lnTo>
                    <a:pt x="139700" y="3047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8340851" y="5797295"/>
              <a:ext cx="271780" cy="234950"/>
            </a:xfrm>
            <a:custGeom>
              <a:avLst/>
              <a:gdLst/>
              <a:ahLst/>
              <a:cxnLst/>
              <a:rect l="l" t="t" r="r" b="b"/>
              <a:pathLst>
                <a:path w="271779" h="234950">
                  <a:moveTo>
                    <a:pt x="135636" y="0"/>
                  </a:moveTo>
                  <a:lnTo>
                    <a:pt x="82831" y="9221"/>
                  </a:lnTo>
                  <a:lnTo>
                    <a:pt x="39719" y="34370"/>
                  </a:lnTo>
                  <a:lnTo>
                    <a:pt x="10656" y="71671"/>
                  </a:lnTo>
                  <a:lnTo>
                    <a:pt x="0" y="117347"/>
                  </a:lnTo>
                  <a:lnTo>
                    <a:pt x="10656" y="163024"/>
                  </a:lnTo>
                  <a:lnTo>
                    <a:pt x="39719" y="200325"/>
                  </a:lnTo>
                  <a:lnTo>
                    <a:pt x="82831" y="225474"/>
                  </a:lnTo>
                  <a:lnTo>
                    <a:pt x="135636" y="234695"/>
                  </a:lnTo>
                  <a:lnTo>
                    <a:pt x="188440" y="225474"/>
                  </a:lnTo>
                  <a:lnTo>
                    <a:pt x="231552" y="200325"/>
                  </a:lnTo>
                  <a:lnTo>
                    <a:pt x="260615" y="163024"/>
                  </a:lnTo>
                  <a:lnTo>
                    <a:pt x="271272" y="117347"/>
                  </a:lnTo>
                  <a:lnTo>
                    <a:pt x="260615" y="71671"/>
                  </a:lnTo>
                  <a:lnTo>
                    <a:pt x="231552" y="34370"/>
                  </a:lnTo>
                  <a:lnTo>
                    <a:pt x="188440" y="9221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8340851" y="5797295"/>
              <a:ext cx="271780" cy="234950"/>
            </a:xfrm>
            <a:custGeom>
              <a:avLst/>
              <a:gdLst/>
              <a:ahLst/>
              <a:cxnLst/>
              <a:rect l="l" t="t" r="r" b="b"/>
              <a:pathLst>
                <a:path w="271779" h="234950">
                  <a:moveTo>
                    <a:pt x="0" y="117347"/>
                  </a:moveTo>
                  <a:lnTo>
                    <a:pt x="10656" y="71671"/>
                  </a:lnTo>
                  <a:lnTo>
                    <a:pt x="39719" y="34370"/>
                  </a:lnTo>
                  <a:lnTo>
                    <a:pt x="82831" y="9221"/>
                  </a:lnTo>
                  <a:lnTo>
                    <a:pt x="135636" y="0"/>
                  </a:lnTo>
                  <a:lnTo>
                    <a:pt x="188440" y="9221"/>
                  </a:lnTo>
                  <a:lnTo>
                    <a:pt x="231552" y="34370"/>
                  </a:lnTo>
                  <a:lnTo>
                    <a:pt x="260615" y="71671"/>
                  </a:lnTo>
                  <a:lnTo>
                    <a:pt x="271272" y="117347"/>
                  </a:lnTo>
                  <a:lnTo>
                    <a:pt x="260615" y="163024"/>
                  </a:lnTo>
                  <a:lnTo>
                    <a:pt x="231552" y="200325"/>
                  </a:lnTo>
                  <a:lnTo>
                    <a:pt x="188440" y="225474"/>
                  </a:lnTo>
                  <a:lnTo>
                    <a:pt x="135636" y="234695"/>
                  </a:lnTo>
                  <a:lnTo>
                    <a:pt x="82831" y="225474"/>
                  </a:lnTo>
                  <a:lnTo>
                    <a:pt x="39719" y="200325"/>
                  </a:lnTo>
                  <a:lnTo>
                    <a:pt x="10656" y="163024"/>
                  </a:lnTo>
                  <a:lnTo>
                    <a:pt x="0" y="1173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8441944" y="5268467"/>
              <a:ext cx="50800" cy="528955"/>
            </a:xfrm>
            <a:custGeom>
              <a:avLst/>
              <a:gdLst/>
              <a:ahLst/>
              <a:cxnLst/>
              <a:rect l="l" t="t" r="r" b="b"/>
              <a:pathLst>
                <a:path w="50800" h="528954">
                  <a:moveTo>
                    <a:pt x="19050" y="452627"/>
                  </a:moveTo>
                  <a:lnTo>
                    <a:pt x="0" y="452627"/>
                  </a:lnTo>
                  <a:lnTo>
                    <a:pt x="25400" y="528827"/>
                  </a:lnTo>
                  <a:lnTo>
                    <a:pt x="46566" y="465327"/>
                  </a:lnTo>
                  <a:lnTo>
                    <a:pt x="19050" y="465327"/>
                  </a:lnTo>
                  <a:lnTo>
                    <a:pt x="19050" y="452627"/>
                  </a:lnTo>
                  <a:close/>
                </a:path>
                <a:path w="50800" h="528954">
                  <a:moveTo>
                    <a:pt x="31750" y="0"/>
                  </a:moveTo>
                  <a:lnTo>
                    <a:pt x="19050" y="0"/>
                  </a:lnTo>
                  <a:lnTo>
                    <a:pt x="19050" y="465327"/>
                  </a:lnTo>
                  <a:lnTo>
                    <a:pt x="31750" y="465327"/>
                  </a:lnTo>
                  <a:lnTo>
                    <a:pt x="31750" y="0"/>
                  </a:lnTo>
                  <a:close/>
                </a:path>
                <a:path w="50800" h="528954">
                  <a:moveTo>
                    <a:pt x="50800" y="452627"/>
                  </a:moveTo>
                  <a:lnTo>
                    <a:pt x="31750" y="452627"/>
                  </a:lnTo>
                  <a:lnTo>
                    <a:pt x="31750" y="465327"/>
                  </a:lnTo>
                  <a:lnTo>
                    <a:pt x="46566" y="465327"/>
                  </a:lnTo>
                  <a:lnTo>
                    <a:pt x="50800" y="45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9136379" y="5797295"/>
              <a:ext cx="269875" cy="234950"/>
            </a:xfrm>
            <a:custGeom>
              <a:avLst/>
              <a:gdLst/>
              <a:ahLst/>
              <a:cxnLst/>
              <a:rect l="l" t="t" r="r" b="b"/>
              <a:pathLst>
                <a:path w="269875" h="234950">
                  <a:moveTo>
                    <a:pt x="134874" y="0"/>
                  </a:moveTo>
                  <a:lnTo>
                    <a:pt x="82349" y="9221"/>
                  </a:lnTo>
                  <a:lnTo>
                    <a:pt x="39481" y="34370"/>
                  </a:lnTo>
                  <a:lnTo>
                    <a:pt x="10590" y="71671"/>
                  </a:lnTo>
                  <a:lnTo>
                    <a:pt x="0" y="117347"/>
                  </a:lnTo>
                  <a:lnTo>
                    <a:pt x="10590" y="163024"/>
                  </a:lnTo>
                  <a:lnTo>
                    <a:pt x="39481" y="200325"/>
                  </a:lnTo>
                  <a:lnTo>
                    <a:pt x="82349" y="225474"/>
                  </a:lnTo>
                  <a:lnTo>
                    <a:pt x="134874" y="234695"/>
                  </a:lnTo>
                  <a:lnTo>
                    <a:pt x="187398" y="225474"/>
                  </a:lnTo>
                  <a:lnTo>
                    <a:pt x="230266" y="200325"/>
                  </a:lnTo>
                  <a:lnTo>
                    <a:pt x="259157" y="163024"/>
                  </a:lnTo>
                  <a:lnTo>
                    <a:pt x="269748" y="117347"/>
                  </a:lnTo>
                  <a:lnTo>
                    <a:pt x="259157" y="71671"/>
                  </a:lnTo>
                  <a:lnTo>
                    <a:pt x="230266" y="34370"/>
                  </a:lnTo>
                  <a:lnTo>
                    <a:pt x="187398" y="9221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9136379" y="5797295"/>
              <a:ext cx="269875" cy="234950"/>
            </a:xfrm>
            <a:custGeom>
              <a:avLst/>
              <a:gdLst/>
              <a:ahLst/>
              <a:cxnLst/>
              <a:rect l="l" t="t" r="r" b="b"/>
              <a:pathLst>
                <a:path w="269875" h="234950">
                  <a:moveTo>
                    <a:pt x="0" y="117347"/>
                  </a:moveTo>
                  <a:lnTo>
                    <a:pt x="10590" y="71671"/>
                  </a:lnTo>
                  <a:lnTo>
                    <a:pt x="39481" y="34370"/>
                  </a:lnTo>
                  <a:lnTo>
                    <a:pt x="82349" y="9221"/>
                  </a:lnTo>
                  <a:lnTo>
                    <a:pt x="134874" y="0"/>
                  </a:lnTo>
                  <a:lnTo>
                    <a:pt x="187398" y="9221"/>
                  </a:lnTo>
                  <a:lnTo>
                    <a:pt x="230266" y="34370"/>
                  </a:lnTo>
                  <a:lnTo>
                    <a:pt x="259157" y="71671"/>
                  </a:lnTo>
                  <a:lnTo>
                    <a:pt x="269748" y="117347"/>
                  </a:lnTo>
                  <a:lnTo>
                    <a:pt x="259157" y="163024"/>
                  </a:lnTo>
                  <a:lnTo>
                    <a:pt x="230266" y="200325"/>
                  </a:lnTo>
                  <a:lnTo>
                    <a:pt x="187398" y="225474"/>
                  </a:lnTo>
                  <a:lnTo>
                    <a:pt x="134874" y="234695"/>
                  </a:lnTo>
                  <a:lnTo>
                    <a:pt x="82349" y="225474"/>
                  </a:lnTo>
                  <a:lnTo>
                    <a:pt x="39481" y="200325"/>
                  </a:lnTo>
                  <a:lnTo>
                    <a:pt x="10590" y="163024"/>
                  </a:lnTo>
                  <a:lnTo>
                    <a:pt x="0" y="1173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9254235" y="5268467"/>
              <a:ext cx="50800" cy="528955"/>
            </a:xfrm>
            <a:custGeom>
              <a:avLst/>
              <a:gdLst/>
              <a:ahLst/>
              <a:cxnLst/>
              <a:rect l="l" t="t" r="r" b="b"/>
              <a:pathLst>
                <a:path w="50800" h="528954">
                  <a:moveTo>
                    <a:pt x="19050" y="452627"/>
                  </a:moveTo>
                  <a:lnTo>
                    <a:pt x="0" y="452627"/>
                  </a:lnTo>
                  <a:lnTo>
                    <a:pt x="25400" y="528827"/>
                  </a:lnTo>
                  <a:lnTo>
                    <a:pt x="46566" y="465327"/>
                  </a:lnTo>
                  <a:lnTo>
                    <a:pt x="19050" y="465327"/>
                  </a:lnTo>
                  <a:lnTo>
                    <a:pt x="19050" y="452627"/>
                  </a:lnTo>
                  <a:close/>
                </a:path>
                <a:path w="50800" h="528954">
                  <a:moveTo>
                    <a:pt x="31750" y="0"/>
                  </a:moveTo>
                  <a:lnTo>
                    <a:pt x="19050" y="0"/>
                  </a:lnTo>
                  <a:lnTo>
                    <a:pt x="19050" y="465327"/>
                  </a:lnTo>
                  <a:lnTo>
                    <a:pt x="31750" y="465327"/>
                  </a:lnTo>
                  <a:lnTo>
                    <a:pt x="31750" y="0"/>
                  </a:lnTo>
                  <a:close/>
                </a:path>
                <a:path w="50800" h="528954">
                  <a:moveTo>
                    <a:pt x="50800" y="452627"/>
                  </a:moveTo>
                  <a:lnTo>
                    <a:pt x="31750" y="452627"/>
                  </a:lnTo>
                  <a:lnTo>
                    <a:pt x="31750" y="465327"/>
                  </a:lnTo>
                  <a:lnTo>
                    <a:pt x="46566" y="465327"/>
                  </a:lnTo>
                  <a:lnTo>
                    <a:pt x="50800" y="45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9660635" y="5797295"/>
              <a:ext cx="271780" cy="234950"/>
            </a:xfrm>
            <a:custGeom>
              <a:avLst/>
              <a:gdLst/>
              <a:ahLst/>
              <a:cxnLst/>
              <a:rect l="l" t="t" r="r" b="b"/>
              <a:pathLst>
                <a:path w="271779" h="234950">
                  <a:moveTo>
                    <a:pt x="135636" y="0"/>
                  </a:moveTo>
                  <a:lnTo>
                    <a:pt x="82831" y="9221"/>
                  </a:lnTo>
                  <a:lnTo>
                    <a:pt x="39719" y="34370"/>
                  </a:lnTo>
                  <a:lnTo>
                    <a:pt x="10656" y="71671"/>
                  </a:lnTo>
                  <a:lnTo>
                    <a:pt x="0" y="117347"/>
                  </a:lnTo>
                  <a:lnTo>
                    <a:pt x="10656" y="163024"/>
                  </a:lnTo>
                  <a:lnTo>
                    <a:pt x="39719" y="200325"/>
                  </a:lnTo>
                  <a:lnTo>
                    <a:pt x="82831" y="225474"/>
                  </a:lnTo>
                  <a:lnTo>
                    <a:pt x="135636" y="234695"/>
                  </a:lnTo>
                  <a:lnTo>
                    <a:pt x="188440" y="225474"/>
                  </a:lnTo>
                  <a:lnTo>
                    <a:pt x="231552" y="200325"/>
                  </a:lnTo>
                  <a:lnTo>
                    <a:pt x="260615" y="163024"/>
                  </a:lnTo>
                  <a:lnTo>
                    <a:pt x="271272" y="117347"/>
                  </a:lnTo>
                  <a:lnTo>
                    <a:pt x="260615" y="71671"/>
                  </a:lnTo>
                  <a:lnTo>
                    <a:pt x="231552" y="34370"/>
                  </a:lnTo>
                  <a:lnTo>
                    <a:pt x="188440" y="9221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9660635" y="5797295"/>
              <a:ext cx="271780" cy="234950"/>
            </a:xfrm>
            <a:custGeom>
              <a:avLst/>
              <a:gdLst/>
              <a:ahLst/>
              <a:cxnLst/>
              <a:rect l="l" t="t" r="r" b="b"/>
              <a:pathLst>
                <a:path w="271779" h="234950">
                  <a:moveTo>
                    <a:pt x="0" y="117347"/>
                  </a:moveTo>
                  <a:lnTo>
                    <a:pt x="10656" y="71671"/>
                  </a:lnTo>
                  <a:lnTo>
                    <a:pt x="39719" y="34370"/>
                  </a:lnTo>
                  <a:lnTo>
                    <a:pt x="82831" y="9221"/>
                  </a:lnTo>
                  <a:lnTo>
                    <a:pt x="135636" y="0"/>
                  </a:lnTo>
                  <a:lnTo>
                    <a:pt x="188440" y="9221"/>
                  </a:lnTo>
                  <a:lnTo>
                    <a:pt x="231552" y="34370"/>
                  </a:lnTo>
                  <a:lnTo>
                    <a:pt x="260615" y="71671"/>
                  </a:lnTo>
                  <a:lnTo>
                    <a:pt x="271272" y="117347"/>
                  </a:lnTo>
                  <a:lnTo>
                    <a:pt x="260615" y="163024"/>
                  </a:lnTo>
                  <a:lnTo>
                    <a:pt x="231552" y="200325"/>
                  </a:lnTo>
                  <a:lnTo>
                    <a:pt x="188440" y="225474"/>
                  </a:lnTo>
                  <a:lnTo>
                    <a:pt x="135636" y="234695"/>
                  </a:lnTo>
                  <a:lnTo>
                    <a:pt x="82831" y="225474"/>
                  </a:lnTo>
                  <a:lnTo>
                    <a:pt x="39719" y="200325"/>
                  </a:lnTo>
                  <a:lnTo>
                    <a:pt x="10656" y="163024"/>
                  </a:lnTo>
                  <a:lnTo>
                    <a:pt x="0" y="1173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9605899" y="3987545"/>
              <a:ext cx="1767839" cy="1809750"/>
            </a:xfrm>
            <a:custGeom>
              <a:avLst/>
              <a:gdLst/>
              <a:ahLst/>
              <a:cxnLst/>
              <a:rect l="l" t="t" r="r" b="b"/>
              <a:pathLst>
                <a:path w="1767840" h="1809750">
                  <a:moveTo>
                    <a:pt x="199517" y="1809750"/>
                  </a:moveTo>
                  <a:lnTo>
                    <a:pt x="197878" y="1752295"/>
                  </a:lnTo>
                  <a:lnTo>
                    <a:pt x="197231" y="1729460"/>
                  </a:lnTo>
                  <a:lnTo>
                    <a:pt x="179273" y="1736026"/>
                  </a:lnTo>
                  <a:lnTo>
                    <a:pt x="11938" y="1278763"/>
                  </a:lnTo>
                  <a:lnTo>
                    <a:pt x="0" y="1283081"/>
                  </a:lnTo>
                  <a:lnTo>
                    <a:pt x="167335" y="1740395"/>
                  </a:lnTo>
                  <a:lnTo>
                    <a:pt x="149479" y="1746923"/>
                  </a:lnTo>
                  <a:lnTo>
                    <a:pt x="199517" y="1809750"/>
                  </a:lnTo>
                  <a:close/>
                </a:path>
                <a:path w="1767840" h="1809750">
                  <a:moveTo>
                    <a:pt x="1334389" y="896874"/>
                  </a:moveTo>
                  <a:lnTo>
                    <a:pt x="1315339" y="896874"/>
                  </a:lnTo>
                  <a:lnTo>
                    <a:pt x="1315339" y="762"/>
                  </a:lnTo>
                  <a:lnTo>
                    <a:pt x="1302639" y="762"/>
                  </a:lnTo>
                  <a:lnTo>
                    <a:pt x="1302639" y="896874"/>
                  </a:lnTo>
                  <a:lnTo>
                    <a:pt x="1283589" y="896874"/>
                  </a:lnTo>
                  <a:lnTo>
                    <a:pt x="1308989" y="973074"/>
                  </a:lnTo>
                  <a:lnTo>
                    <a:pt x="1330147" y="909574"/>
                  </a:lnTo>
                  <a:lnTo>
                    <a:pt x="1334389" y="896874"/>
                  </a:lnTo>
                  <a:close/>
                </a:path>
                <a:path w="1767840" h="1809750">
                  <a:moveTo>
                    <a:pt x="1767840" y="894207"/>
                  </a:moveTo>
                  <a:lnTo>
                    <a:pt x="1748917" y="896696"/>
                  </a:lnTo>
                  <a:lnTo>
                    <a:pt x="1632331" y="0"/>
                  </a:lnTo>
                  <a:lnTo>
                    <a:pt x="1619631" y="1524"/>
                  </a:lnTo>
                  <a:lnTo>
                    <a:pt x="1736344" y="898334"/>
                  </a:lnTo>
                  <a:lnTo>
                    <a:pt x="1717421" y="900811"/>
                  </a:lnTo>
                  <a:lnTo>
                    <a:pt x="1752473" y="973074"/>
                  </a:lnTo>
                  <a:lnTo>
                    <a:pt x="1764563" y="910971"/>
                  </a:lnTo>
                  <a:lnTo>
                    <a:pt x="1767840" y="894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7591044" y="3866388"/>
              <a:ext cx="1082040" cy="0"/>
            </a:xfrm>
            <a:custGeom>
              <a:avLst/>
              <a:gdLst/>
              <a:ahLst/>
              <a:cxnLst/>
              <a:rect l="l" t="t" r="r" b="b"/>
              <a:pathLst>
                <a:path w="1082040" h="0">
                  <a:moveTo>
                    <a:pt x="0" y="0"/>
                  </a:moveTo>
                  <a:lnTo>
                    <a:pt x="10820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 descr=""/>
          <p:cNvSpPr txBox="1"/>
          <p:nvPr/>
        </p:nvSpPr>
        <p:spPr>
          <a:xfrm>
            <a:off x="9748773" y="6148832"/>
            <a:ext cx="530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id=21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3954526" y="6148832"/>
            <a:ext cx="11811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2940" algn="l"/>
              </a:tabLst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id=13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id=14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5579745" y="6148832"/>
            <a:ext cx="530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id=15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6312789" y="6148832"/>
            <a:ext cx="530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id=16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7045832" y="6148832"/>
            <a:ext cx="18300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1035" algn="l"/>
                <a:tab pos="1311910" algn="l"/>
              </a:tabLst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id=17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id=18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id=19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9078594" y="6148832"/>
            <a:ext cx="530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id=20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6965442" y="2426588"/>
            <a:ext cx="424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4360545" y="3644646"/>
            <a:ext cx="424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7045832" y="3712845"/>
            <a:ext cx="424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id=3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10134981" y="3712845"/>
            <a:ext cx="424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id=4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10541000" y="5336870"/>
            <a:ext cx="5302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id=11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11273790" y="5336870"/>
            <a:ext cx="5302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id=12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3629405" y="4929377"/>
            <a:ext cx="424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id=5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4928996" y="5202428"/>
            <a:ext cx="424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id=6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5499353" y="5202428"/>
            <a:ext cx="424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id=7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477723" y="788985"/>
            <a:ext cx="9393555" cy="1471295"/>
          </a:xfrm>
          <a:prstGeom prst="rect">
            <a:avLst/>
          </a:prstGeom>
        </p:spPr>
        <p:txBody>
          <a:bodyPr wrap="square" lIns="0" tIns="201295" rIns="0" bIns="0" rtlCol="0" vert="horz">
            <a:spAutoFit/>
          </a:bodyPr>
          <a:lstStyle/>
          <a:p>
            <a:pPr marL="443865" indent="-431800">
              <a:lnSpc>
                <a:spcPct val="100000"/>
              </a:lnSpc>
              <a:spcBef>
                <a:spcPts val="1585"/>
              </a:spcBef>
              <a:buSzPct val="93750"/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dirty="0" sz="2400" spc="-10" b="1">
                <a:solidFill>
                  <a:srgbClr val="1F517B"/>
                </a:solidFill>
                <a:latin typeface="微软雅黑"/>
                <a:cs typeface="微软雅黑"/>
              </a:rPr>
              <a:t>当前目录（又称值班目录</a:t>
            </a:r>
            <a:r>
              <a:rPr dirty="0" sz="2400" spc="-50" b="1">
                <a:solidFill>
                  <a:srgbClr val="1F517B"/>
                </a:solidFill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  <a:p>
            <a:pPr marL="445134">
              <a:lnSpc>
                <a:spcPct val="100000"/>
              </a:lnSpc>
              <a:spcBef>
                <a:spcPts val="1355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后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问都是相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于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录进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algn="r" marR="1569085">
              <a:lnSpc>
                <a:spcPct val="100000"/>
              </a:lnSpc>
              <a:spcBef>
                <a:spcPts val="1340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根目录 /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4768088" y="3239770"/>
            <a:ext cx="7092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子目录 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7126351" y="3239770"/>
            <a:ext cx="7245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子目录 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b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10785729" y="3239770"/>
            <a:ext cx="7004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子目录 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c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3629405" y="4524247"/>
            <a:ext cx="7092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子目录 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5921121" y="4386198"/>
            <a:ext cx="673100" cy="441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35"/>
              </a:lnSpc>
              <a:spcBef>
                <a:spcPts val="100"/>
              </a:spcBef>
            </a:pP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子目录 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f</a:t>
            </a:r>
            <a:endParaRPr sz="1400">
              <a:latin typeface="微软雅黑"/>
              <a:cs typeface="微软雅黑"/>
            </a:endParaRPr>
          </a:p>
          <a:p>
            <a:pPr marL="111125">
              <a:lnSpc>
                <a:spcPts val="1635"/>
              </a:lnSpc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id=8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7208266" y="4363973"/>
            <a:ext cx="712470" cy="44259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73355" marR="5080" indent="-161290">
              <a:lnSpc>
                <a:spcPts val="1600"/>
              </a:lnSpc>
              <a:spcBef>
                <a:spcPts val="22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子目录 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e </a:t>
            </a: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id=9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9366250" y="4363973"/>
            <a:ext cx="893444" cy="45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子目录 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d</a:t>
            </a:r>
            <a:endParaRPr sz="1400">
              <a:latin typeface="微软雅黑"/>
              <a:cs typeface="微软雅黑"/>
            </a:endParaRPr>
          </a:p>
          <a:p>
            <a:pPr marL="375285">
              <a:lnSpc>
                <a:spcPct val="100000"/>
              </a:lnSpc>
              <a:spcBef>
                <a:spcPts val="2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id=10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3" name="object 123" descr=""/>
          <p:cNvSpPr/>
          <p:nvPr/>
        </p:nvSpPr>
        <p:spPr>
          <a:xfrm>
            <a:off x="4155947" y="5085588"/>
            <a:ext cx="5736590" cy="13970"/>
          </a:xfrm>
          <a:custGeom>
            <a:avLst/>
            <a:gdLst/>
            <a:ahLst/>
            <a:cxnLst/>
            <a:rect l="l" t="t" r="r" b="b"/>
            <a:pathLst>
              <a:path w="5736590" h="13970">
                <a:moveTo>
                  <a:pt x="1833372" y="0"/>
                </a:moveTo>
                <a:lnTo>
                  <a:pt x="2645663" y="0"/>
                </a:lnTo>
              </a:path>
              <a:path w="5736590" h="13970">
                <a:moveTo>
                  <a:pt x="4922520" y="0"/>
                </a:moveTo>
                <a:lnTo>
                  <a:pt x="5736335" y="0"/>
                </a:lnTo>
              </a:path>
              <a:path w="5736590" h="13970">
                <a:moveTo>
                  <a:pt x="0" y="13716"/>
                </a:moveTo>
                <a:lnTo>
                  <a:pt x="733043" y="13716"/>
                </a:lnTo>
              </a:path>
            </a:pathLst>
          </a:custGeom>
          <a:ln w="12192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6303" y="862273"/>
            <a:ext cx="10907395" cy="1016635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 marL="443865" indent="-431800">
              <a:lnSpc>
                <a:spcPct val="100000"/>
              </a:lnSpc>
              <a:spcBef>
                <a:spcPts val="1290"/>
              </a:spcBef>
              <a:buSzPct val="93750"/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dirty="0" sz="2400" spc="-15" b="1">
                <a:solidFill>
                  <a:srgbClr val="1F517B"/>
                </a:solidFill>
                <a:latin typeface="微软雅黑"/>
                <a:cs typeface="微软雅黑"/>
              </a:rPr>
              <a:t>链接技术</a:t>
            </a:r>
            <a:endParaRPr sz="2400">
              <a:latin typeface="微软雅黑"/>
              <a:cs typeface="微软雅黑"/>
            </a:endParaRPr>
          </a:p>
          <a:p>
            <a:pPr marL="393700">
              <a:lnSpc>
                <a:spcPct val="100000"/>
              </a:lnSpc>
              <a:spcBef>
                <a:spcPts val="1090"/>
              </a:spcBef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谓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“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”，就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相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应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之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200" spc="15">
                <a:solidFill>
                  <a:srgbClr val="1F517B"/>
                </a:solidFill>
                <a:latin typeface="微软雅黑"/>
                <a:cs typeface="微软雅黑"/>
              </a:rPr>
              <a:t>链接，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即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直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指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向另一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27303" y="1920316"/>
            <a:ext cx="36518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位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置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3662934" cy="7871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3221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如</a:t>
            </a:r>
            <a:r>
              <a:rPr dirty="0" spc="-35"/>
              <a:t>何</a:t>
            </a:r>
            <a:r>
              <a:rPr dirty="0" spc="-35"/>
              <a:t>加</a:t>
            </a:r>
            <a:r>
              <a:rPr dirty="0" spc="-35"/>
              <a:t>快</a:t>
            </a:r>
            <a:r>
              <a:rPr dirty="0" spc="-35"/>
              <a:t>文</a:t>
            </a:r>
            <a:r>
              <a:rPr dirty="0" spc="-35"/>
              <a:t>件</a:t>
            </a:r>
            <a:r>
              <a:rPr dirty="0" spc="-35"/>
              <a:t>的</a:t>
            </a:r>
            <a:r>
              <a:rPr dirty="0" spc="-35"/>
              <a:t>查</a:t>
            </a:r>
            <a:r>
              <a:rPr dirty="0" spc="-50"/>
              <a:t>找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7316469" y="2316226"/>
            <a:ext cx="1046480" cy="558800"/>
            <a:chOff x="7316469" y="2316226"/>
            <a:chExt cx="1046480" cy="558800"/>
          </a:xfrm>
        </p:grpSpPr>
        <p:sp>
          <p:nvSpPr>
            <p:cNvPr id="7" name="object 7" descr=""/>
            <p:cNvSpPr/>
            <p:nvPr/>
          </p:nvSpPr>
          <p:spPr>
            <a:xfrm>
              <a:off x="7322819" y="2322576"/>
              <a:ext cx="1033780" cy="546100"/>
            </a:xfrm>
            <a:custGeom>
              <a:avLst/>
              <a:gdLst/>
              <a:ahLst/>
              <a:cxnLst/>
              <a:rect l="l" t="t" r="r" b="b"/>
              <a:pathLst>
                <a:path w="1033779" h="546100">
                  <a:moveTo>
                    <a:pt x="1033272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1033272" y="545591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322819" y="2322576"/>
              <a:ext cx="1033780" cy="546100"/>
            </a:xfrm>
            <a:custGeom>
              <a:avLst/>
              <a:gdLst/>
              <a:ahLst/>
              <a:cxnLst/>
              <a:rect l="l" t="t" r="r" b="b"/>
              <a:pathLst>
                <a:path w="1033779" h="546100">
                  <a:moveTo>
                    <a:pt x="0" y="545591"/>
                  </a:moveTo>
                  <a:lnTo>
                    <a:pt x="1033272" y="545591"/>
                  </a:lnTo>
                  <a:lnTo>
                    <a:pt x="1033272" y="0"/>
                  </a:lnTo>
                  <a:lnTo>
                    <a:pt x="0" y="0"/>
                  </a:lnTo>
                  <a:lnTo>
                    <a:pt x="0" y="5455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322819" y="2581656"/>
              <a:ext cx="1033780" cy="12700"/>
            </a:xfrm>
            <a:custGeom>
              <a:avLst/>
              <a:gdLst/>
              <a:ahLst/>
              <a:cxnLst/>
              <a:rect l="l" t="t" r="r" b="b"/>
              <a:pathLst>
                <a:path w="1033779" h="12700">
                  <a:moveTo>
                    <a:pt x="0" y="12192"/>
                  </a:moveTo>
                  <a:lnTo>
                    <a:pt x="1033272" y="12192"/>
                  </a:lnTo>
                  <a:lnTo>
                    <a:pt x="103327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656575" y="2322576"/>
              <a:ext cx="349250" cy="546100"/>
            </a:xfrm>
            <a:custGeom>
              <a:avLst/>
              <a:gdLst/>
              <a:ahLst/>
              <a:cxnLst/>
              <a:rect l="l" t="t" r="r" b="b"/>
              <a:pathLst>
                <a:path w="349250" h="546100">
                  <a:moveTo>
                    <a:pt x="0" y="0"/>
                  </a:moveTo>
                  <a:lnTo>
                    <a:pt x="0" y="545591"/>
                  </a:lnTo>
                </a:path>
                <a:path w="349250" h="546100">
                  <a:moveTo>
                    <a:pt x="348996" y="0"/>
                  </a:moveTo>
                  <a:lnTo>
                    <a:pt x="348996" y="54559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7322819" y="2322576"/>
            <a:ext cx="327660" cy="259079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0">
              <a:lnSpc>
                <a:spcPts val="1545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662671" y="2322576"/>
            <a:ext cx="337185" cy="259079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28905">
              <a:lnSpc>
                <a:spcPts val="1585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b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011668" y="2322576"/>
            <a:ext cx="344805" cy="259079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17145">
              <a:lnSpc>
                <a:spcPts val="1545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c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345426" y="3581146"/>
            <a:ext cx="1046480" cy="558800"/>
            <a:chOff x="7345426" y="3581146"/>
            <a:chExt cx="1046480" cy="558800"/>
          </a:xfrm>
        </p:grpSpPr>
        <p:sp>
          <p:nvSpPr>
            <p:cNvPr id="15" name="object 15" descr=""/>
            <p:cNvSpPr/>
            <p:nvPr/>
          </p:nvSpPr>
          <p:spPr>
            <a:xfrm>
              <a:off x="7351776" y="3587496"/>
              <a:ext cx="1033780" cy="546100"/>
            </a:xfrm>
            <a:custGeom>
              <a:avLst/>
              <a:gdLst/>
              <a:ahLst/>
              <a:cxnLst/>
              <a:rect l="l" t="t" r="r" b="b"/>
              <a:pathLst>
                <a:path w="1033779" h="546100">
                  <a:moveTo>
                    <a:pt x="1033272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1033272" y="545591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351776" y="3587496"/>
              <a:ext cx="1033780" cy="546100"/>
            </a:xfrm>
            <a:custGeom>
              <a:avLst/>
              <a:gdLst/>
              <a:ahLst/>
              <a:cxnLst/>
              <a:rect l="l" t="t" r="r" b="b"/>
              <a:pathLst>
                <a:path w="1033779" h="546100">
                  <a:moveTo>
                    <a:pt x="0" y="545591"/>
                  </a:moveTo>
                  <a:lnTo>
                    <a:pt x="1033272" y="545591"/>
                  </a:lnTo>
                  <a:lnTo>
                    <a:pt x="1033272" y="0"/>
                  </a:lnTo>
                  <a:lnTo>
                    <a:pt x="0" y="0"/>
                  </a:lnTo>
                  <a:lnTo>
                    <a:pt x="0" y="5455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685532" y="3587496"/>
              <a:ext cx="352425" cy="546100"/>
            </a:xfrm>
            <a:custGeom>
              <a:avLst/>
              <a:gdLst/>
              <a:ahLst/>
              <a:cxnLst/>
              <a:rect l="l" t="t" r="r" b="b"/>
              <a:pathLst>
                <a:path w="352425" h="546100">
                  <a:moveTo>
                    <a:pt x="0" y="0"/>
                  </a:moveTo>
                  <a:lnTo>
                    <a:pt x="0" y="545591"/>
                  </a:lnTo>
                </a:path>
                <a:path w="352425" h="546100">
                  <a:moveTo>
                    <a:pt x="352044" y="0"/>
                  </a:moveTo>
                  <a:lnTo>
                    <a:pt x="352044" y="54559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351776" y="3587496"/>
            <a:ext cx="327660" cy="28384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6195" rIns="0" bIns="0" rtlCol="0" vert="horz">
            <a:spAutoFit/>
          </a:bodyPr>
          <a:lstStyle/>
          <a:p>
            <a:pPr algn="ctr" marR="21590">
              <a:lnSpc>
                <a:spcPct val="100000"/>
              </a:lnSpc>
              <a:spcBef>
                <a:spcPts val="28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f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691628" y="3587496"/>
            <a:ext cx="340360" cy="28384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24765" rIns="0" bIns="0" rtlCol="0" vert="horz">
            <a:spAutoFit/>
          </a:bodyPr>
          <a:lstStyle/>
          <a:p>
            <a:pPr algn="ctr" marR="1905">
              <a:lnSpc>
                <a:spcPct val="100000"/>
              </a:lnSpc>
              <a:spcBef>
                <a:spcPts val="19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e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043671" y="3587496"/>
            <a:ext cx="341630" cy="28384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619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d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817109" y="3565905"/>
            <a:ext cx="1049020" cy="556895"/>
            <a:chOff x="4817109" y="3565905"/>
            <a:chExt cx="1049020" cy="556895"/>
          </a:xfrm>
        </p:grpSpPr>
        <p:sp>
          <p:nvSpPr>
            <p:cNvPr id="22" name="object 22" descr=""/>
            <p:cNvSpPr/>
            <p:nvPr/>
          </p:nvSpPr>
          <p:spPr>
            <a:xfrm>
              <a:off x="4823459" y="3572255"/>
              <a:ext cx="1036319" cy="544195"/>
            </a:xfrm>
            <a:custGeom>
              <a:avLst/>
              <a:gdLst/>
              <a:ahLst/>
              <a:cxnLst/>
              <a:rect l="l" t="t" r="r" b="b"/>
              <a:pathLst>
                <a:path w="1036320" h="544195">
                  <a:moveTo>
                    <a:pt x="1036319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1036319" y="544068"/>
                  </a:lnTo>
                  <a:lnTo>
                    <a:pt x="1036319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823459" y="3572255"/>
              <a:ext cx="1036319" cy="544195"/>
            </a:xfrm>
            <a:custGeom>
              <a:avLst/>
              <a:gdLst/>
              <a:ahLst/>
              <a:cxnLst/>
              <a:rect l="l" t="t" r="r" b="b"/>
              <a:pathLst>
                <a:path w="1036320" h="544195">
                  <a:moveTo>
                    <a:pt x="0" y="544068"/>
                  </a:moveTo>
                  <a:lnTo>
                    <a:pt x="1036319" y="544068"/>
                  </a:lnTo>
                  <a:lnTo>
                    <a:pt x="1036319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823459" y="3832859"/>
              <a:ext cx="1036319" cy="12700"/>
            </a:xfrm>
            <a:custGeom>
              <a:avLst/>
              <a:gdLst/>
              <a:ahLst/>
              <a:cxnLst/>
              <a:rect l="l" t="t" r="r" b="b"/>
              <a:pathLst>
                <a:path w="1036320" h="12700">
                  <a:moveTo>
                    <a:pt x="0" y="12191"/>
                  </a:moveTo>
                  <a:lnTo>
                    <a:pt x="1036319" y="12191"/>
                  </a:lnTo>
                  <a:lnTo>
                    <a:pt x="1036319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157215" y="3572255"/>
              <a:ext cx="352425" cy="544195"/>
            </a:xfrm>
            <a:custGeom>
              <a:avLst/>
              <a:gdLst/>
              <a:ahLst/>
              <a:cxnLst/>
              <a:rect l="l" t="t" r="r" b="b"/>
              <a:pathLst>
                <a:path w="352425" h="544195">
                  <a:moveTo>
                    <a:pt x="0" y="0"/>
                  </a:moveTo>
                  <a:lnTo>
                    <a:pt x="0" y="544068"/>
                  </a:lnTo>
                </a:path>
                <a:path w="352425" h="544195">
                  <a:moveTo>
                    <a:pt x="352044" y="0"/>
                  </a:moveTo>
                  <a:lnTo>
                    <a:pt x="352044" y="5440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4823459" y="3572255"/>
            <a:ext cx="327660" cy="26098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5080">
              <a:lnSpc>
                <a:spcPts val="1545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163311" y="3572255"/>
            <a:ext cx="340360" cy="26098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28270">
              <a:lnSpc>
                <a:spcPts val="1585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b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515355" y="3572255"/>
            <a:ext cx="344805" cy="26098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ts val="165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c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8805418" y="4830826"/>
            <a:ext cx="785495" cy="558800"/>
            <a:chOff x="8805418" y="4830826"/>
            <a:chExt cx="785495" cy="558800"/>
          </a:xfrm>
        </p:grpSpPr>
        <p:sp>
          <p:nvSpPr>
            <p:cNvPr id="30" name="object 30" descr=""/>
            <p:cNvSpPr/>
            <p:nvPr/>
          </p:nvSpPr>
          <p:spPr>
            <a:xfrm>
              <a:off x="8811768" y="4837176"/>
              <a:ext cx="772795" cy="546100"/>
            </a:xfrm>
            <a:custGeom>
              <a:avLst/>
              <a:gdLst/>
              <a:ahLst/>
              <a:cxnLst/>
              <a:rect l="l" t="t" r="r" b="b"/>
              <a:pathLst>
                <a:path w="772795" h="546100">
                  <a:moveTo>
                    <a:pt x="772668" y="0"/>
                  </a:moveTo>
                  <a:lnTo>
                    <a:pt x="0" y="0"/>
                  </a:lnTo>
                  <a:lnTo>
                    <a:pt x="0" y="545592"/>
                  </a:lnTo>
                  <a:lnTo>
                    <a:pt x="772668" y="545592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811768" y="4837176"/>
              <a:ext cx="772795" cy="546100"/>
            </a:xfrm>
            <a:custGeom>
              <a:avLst/>
              <a:gdLst/>
              <a:ahLst/>
              <a:cxnLst/>
              <a:rect l="l" t="t" r="r" b="b"/>
              <a:pathLst>
                <a:path w="772795" h="546100">
                  <a:moveTo>
                    <a:pt x="0" y="545592"/>
                  </a:moveTo>
                  <a:lnTo>
                    <a:pt x="772668" y="545592"/>
                  </a:lnTo>
                  <a:lnTo>
                    <a:pt x="772668" y="0"/>
                  </a:lnTo>
                  <a:lnTo>
                    <a:pt x="0" y="0"/>
                  </a:lnTo>
                  <a:lnTo>
                    <a:pt x="0" y="5455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148572" y="4837176"/>
              <a:ext cx="0" cy="546100"/>
            </a:xfrm>
            <a:custGeom>
              <a:avLst/>
              <a:gdLst/>
              <a:ahLst/>
              <a:cxnLst/>
              <a:rect l="l" t="t" r="r" b="b"/>
              <a:pathLst>
                <a:path w="0" h="546100">
                  <a:moveTo>
                    <a:pt x="0" y="0"/>
                  </a:moveTo>
                  <a:lnTo>
                    <a:pt x="0" y="5455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8811768" y="4837176"/>
            <a:ext cx="330835" cy="25336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5715" rIns="0" bIns="0" rtlCol="0" vert="horz">
            <a:spAutoFit/>
          </a:bodyPr>
          <a:lstStyle/>
          <a:p>
            <a:pPr marL="140970">
              <a:lnSpc>
                <a:spcPct val="100000"/>
              </a:lnSpc>
              <a:spcBef>
                <a:spcPts val="4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154668" y="4837176"/>
            <a:ext cx="429895" cy="25336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12065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h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5819902" y="4830826"/>
            <a:ext cx="789940" cy="561340"/>
            <a:chOff x="5819902" y="4830826"/>
            <a:chExt cx="789940" cy="561340"/>
          </a:xfrm>
        </p:grpSpPr>
        <p:sp>
          <p:nvSpPr>
            <p:cNvPr id="36" name="object 36" descr=""/>
            <p:cNvSpPr/>
            <p:nvPr/>
          </p:nvSpPr>
          <p:spPr>
            <a:xfrm>
              <a:off x="5826252" y="4840224"/>
              <a:ext cx="777240" cy="546100"/>
            </a:xfrm>
            <a:custGeom>
              <a:avLst/>
              <a:gdLst/>
              <a:ahLst/>
              <a:cxnLst/>
              <a:rect l="l" t="t" r="r" b="b"/>
              <a:pathLst>
                <a:path w="777240" h="546100">
                  <a:moveTo>
                    <a:pt x="777240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777240" y="545591"/>
                  </a:lnTo>
                  <a:lnTo>
                    <a:pt x="77724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826252" y="4840224"/>
              <a:ext cx="777240" cy="546100"/>
            </a:xfrm>
            <a:custGeom>
              <a:avLst/>
              <a:gdLst/>
              <a:ahLst/>
              <a:cxnLst/>
              <a:rect l="l" t="t" r="r" b="b"/>
              <a:pathLst>
                <a:path w="777240" h="546100">
                  <a:moveTo>
                    <a:pt x="0" y="545591"/>
                  </a:moveTo>
                  <a:lnTo>
                    <a:pt x="777240" y="545591"/>
                  </a:lnTo>
                  <a:lnTo>
                    <a:pt x="777240" y="0"/>
                  </a:lnTo>
                  <a:lnTo>
                    <a:pt x="0" y="0"/>
                  </a:lnTo>
                  <a:lnTo>
                    <a:pt x="0" y="5455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179820" y="4837176"/>
              <a:ext cx="0" cy="546100"/>
            </a:xfrm>
            <a:custGeom>
              <a:avLst/>
              <a:gdLst/>
              <a:ahLst/>
              <a:cxnLst/>
              <a:rect l="l" t="t" r="r" b="b"/>
              <a:pathLst>
                <a:path w="0" h="546100">
                  <a:moveTo>
                    <a:pt x="0" y="0"/>
                  </a:moveTo>
                  <a:lnTo>
                    <a:pt x="0" y="5455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5826252" y="4838700"/>
            <a:ext cx="347980" cy="25146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59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j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7316469" y="4846065"/>
            <a:ext cx="1046480" cy="555625"/>
            <a:chOff x="7316469" y="4846065"/>
            <a:chExt cx="1046480" cy="555625"/>
          </a:xfrm>
        </p:grpSpPr>
        <p:sp>
          <p:nvSpPr>
            <p:cNvPr id="41" name="object 41" descr=""/>
            <p:cNvSpPr/>
            <p:nvPr/>
          </p:nvSpPr>
          <p:spPr>
            <a:xfrm>
              <a:off x="7322819" y="4852415"/>
              <a:ext cx="1033780" cy="542925"/>
            </a:xfrm>
            <a:custGeom>
              <a:avLst/>
              <a:gdLst/>
              <a:ahLst/>
              <a:cxnLst/>
              <a:rect l="l" t="t" r="r" b="b"/>
              <a:pathLst>
                <a:path w="1033779" h="542925">
                  <a:moveTo>
                    <a:pt x="1033272" y="0"/>
                  </a:moveTo>
                  <a:lnTo>
                    <a:pt x="0" y="0"/>
                  </a:lnTo>
                  <a:lnTo>
                    <a:pt x="0" y="542544"/>
                  </a:lnTo>
                  <a:lnTo>
                    <a:pt x="1033272" y="542544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322819" y="4852415"/>
              <a:ext cx="1033780" cy="542925"/>
            </a:xfrm>
            <a:custGeom>
              <a:avLst/>
              <a:gdLst/>
              <a:ahLst/>
              <a:cxnLst/>
              <a:rect l="l" t="t" r="r" b="b"/>
              <a:pathLst>
                <a:path w="1033779" h="542925">
                  <a:moveTo>
                    <a:pt x="0" y="542544"/>
                  </a:moveTo>
                  <a:lnTo>
                    <a:pt x="1033272" y="542544"/>
                  </a:lnTo>
                  <a:lnTo>
                    <a:pt x="1033272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322819" y="5111495"/>
              <a:ext cx="1033780" cy="12700"/>
            </a:xfrm>
            <a:custGeom>
              <a:avLst/>
              <a:gdLst/>
              <a:ahLst/>
              <a:cxnLst/>
              <a:rect l="l" t="t" r="r" b="b"/>
              <a:pathLst>
                <a:path w="1033779" h="12700">
                  <a:moveTo>
                    <a:pt x="0" y="12191"/>
                  </a:moveTo>
                  <a:lnTo>
                    <a:pt x="1033272" y="12191"/>
                  </a:lnTo>
                  <a:lnTo>
                    <a:pt x="103327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656575" y="4852415"/>
              <a:ext cx="0" cy="542925"/>
            </a:xfrm>
            <a:custGeom>
              <a:avLst/>
              <a:gdLst/>
              <a:ahLst/>
              <a:cxnLst/>
              <a:rect l="l" t="t" r="r" b="b"/>
              <a:pathLst>
                <a:path w="0" h="542925">
                  <a:moveTo>
                    <a:pt x="0" y="0"/>
                  </a:moveTo>
                  <a:lnTo>
                    <a:pt x="0" y="54254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7322819" y="4852415"/>
            <a:ext cx="327660" cy="259079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3655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26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j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662671" y="4852415"/>
            <a:ext cx="337185" cy="259079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3655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26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m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011668" y="4852415"/>
            <a:ext cx="344805" cy="259079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3655" rIns="0" bIns="0" rtlCol="0" vert="horz">
            <a:spAutoFit/>
          </a:bodyPr>
          <a:lstStyle/>
          <a:p>
            <a:pPr marL="162560">
              <a:lnSpc>
                <a:spcPct val="100000"/>
              </a:lnSpc>
              <a:spcBef>
                <a:spcPts val="26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r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7999221" y="3581146"/>
            <a:ext cx="3091180" cy="1820545"/>
            <a:chOff x="7999221" y="3581146"/>
            <a:chExt cx="3091180" cy="1820545"/>
          </a:xfrm>
        </p:grpSpPr>
        <p:sp>
          <p:nvSpPr>
            <p:cNvPr id="49" name="object 49" descr=""/>
            <p:cNvSpPr/>
            <p:nvPr/>
          </p:nvSpPr>
          <p:spPr>
            <a:xfrm>
              <a:off x="10396727" y="3587496"/>
              <a:ext cx="687705" cy="546100"/>
            </a:xfrm>
            <a:custGeom>
              <a:avLst/>
              <a:gdLst/>
              <a:ahLst/>
              <a:cxnLst/>
              <a:rect l="l" t="t" r="r" b="b"/>
              <a:pathLst>
                <a:path w="687704" h="546100">
                  <a:moveTo>
                    <a:pt x="687324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687324" y="545591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0396727" y="3587496"/>
              <a:ext cx="687705" cy="546100"/>
            </a:xfrm>
            <a:custGeom>
              <a:avLst/>
              <a:gdLst/>
              <a:ahLst/>
              <a:cxnLst/>
              <a:rect l="l" t="t" r="r" b="b"/>
              <a:pathLst>
                <a:path w="687704" h="546100">
                  <a:moveTo>
                    <a:pt x="0" y="545591"/>
                  </a:moveTo>
                  <a:lnTo>
                    <a:pt x="687324" y="545591"/>
                  </a:lnTo>
                  <a:lnTo>
                    <a:pt x="687324" y="0"/>
                  </a:lnTo>
                  <a:lnTo>
                    <a:pt x="0" y="0"/>
                  </a:lnTo>
                  <a:lnTo>
                    <a:pt x="0" y="5455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005571" y="3587496"/>
              <a:ext cx="3078480" cy="1807845"/>
            </a:xfrm>
            <a:custGeom>
              <a:avLst/>
              <a:gdLst/>
              <a:ahLst/>
              <a:cxnLst/>
              <a:rect l="l" t="t" r="r" b="b"/>
              <a:pathLst>
                <a:path w="3078479" h="1807845">
                  <a:moveTo>
                    <a:pt x="2724911" y="0"/>
                  </a:moveTo>
                  <a:lnTo>
                    <a:pt x="2724911" y="545591"/>
                  </a:lnTo>
                </a:path>
                <a:path w="3078479" h="1807845">
                  <a:moveTo>
                    <a:pt x="3078479" y="0"/>
                  </a:moveTo>
                  <a:lnTo>
                    <a:pt x="3078479" y="545591"/>
                  </a:lnTo>
                </a:path>
                <a:path w="3078479" h="1807845">
                  <a:moveTo>
                    <a:pt x="0" y="1264920"/>
                  </a:moveTo>
                  <a:lnTo>
                    <a:pt x="0" y="180746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10396728" y="3587496"/>
            <a:ext cx="327660" cy="259079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04775">
              <a:lnSpc>
                <a:spcPts val="153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g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0736580" y="3587496"/>
            <a:ext cx="341630" cy="259079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86995">
              <a:lnSpc>
                <a:spcPts val="158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4070350" y="3846321"/>
            <a:ext cx="7020559" cy="1526540"/>
            <a:chOff x="4070350" y="3846321"/>
            <a:chExt cx="7020559" cy="1526540"/>
          </a:xfrm>
        </p:grpSpPr>
        <p:sp>
          <p:nvSpPr>
            <p:cNvPr id="55" name="object 55" descr=""/>
            <p:cNvSpPr/>
            <p:nvPr/>
          </p:nvSpPr>
          <p:spPr>
            <a:xfrm>
              <a:off x="10396728" y="3852671"/>
              <a:ext cx="687705" cy="0"/>
            </a:xfrm>
            <a:custGeom>
              <a:avLst/>
              <a:gdLst/>
              <a:ahLst/>
              <a:cxnLst/>
              <a:rect l="l" t="t" r="r" b="b"/>
              <a:pathLst>
                <a:path w="687704" h="0">
                  <a:moveTo>
                    <a:pt x="0" y="0"/>
                  </a:moveTo>
                  <a:lnTo>
                    <a:pt x="687324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076700" y="4823459"/>
              <a:ext cx="687705" cy="542925"/>
            </a:xfrm>
            <a:custGeom>
              <a:avLst/>
              <a:gdLst/>
              <a:ahLst/>
              <a:cxnLst/>
              <a:rect l="l" t="t" r="r" b="b"/>
              <a:pathLst>
                <a:path w="687704" h="542925">
                  <a:moveTo>
                    <a:pt x="687324" y="0"/>
                  </a:moveTo>
                  <a:lnTo>
                    <a:pt x="0" y="0"/>
                  </a:lnTo>
                  <a:lnTo>
                    <a:pt x="0" y="542543"/>
                  </a:lnTo>
                  <a:lnTo>
                    <a:pt x="687324" y="542543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076700" y="4823459"/>
              <a:ext cx="687705" cy="542925"/>
            </a:xfrm>
            <a:custGeom>
              <a:avLst/>
              <a:gdLst/>
              <a:ahLst/>
              <a:cxnLst/>
              <a:rect l="l" t="t" r="r" b="b"/>
              <a:pathLst>
                <a:path w="687704" h="542925">
                  <a:moveTo>
                    <a:pt x="0" y="542543"/>
                  </a:moveTo>
                  <a:lnTo>
                    <a:pt x="687324" y="542543"/>
                  </a:lnTo>
                  <a:lnTo>
                    <a:pt x="687324" y="0"/>
                  </a:lnTo>
                  <a:lnTo>
                    <a:pt x="0" y="0"/>
                  </a:lnTo>
                  <a:lnTo>
                    <a:pt x="0" y="54254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411979" y="4823459"/>
              <a:ext cx="352425" cy="542925"/>
            </a:xfrm>
            <a:custGeom>
              <a:avLst/>
              <a:gdLst/>
              <a:ahLst/>
              <a:cxnLst/>
              <a:rect l="l" t="t" r="r" b="b"/>
              <a:pathLst>
                <a:path w="352425" h="542925">
                  <a:moveTo>
                    <a:pt x="0" y="0"/>
                  </a:moveTo>
                  <a:lnTo>
                    <a:pt x="0" y="542543"/>
                  </a:lnTo>
                </a:path>
                <a:path w="352425" h="542925">
                  <a:moveTo>
                    <a:pt x="352044" y="0"/>
                  </a:moveTo>
                  <a:lnTo>
                    <a:pt x="352044" y="54254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4076700" y="4823459"/>
            <a:ext cx="329565" cy="27940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104139">
              <a:lnSpc>
                <a:spcPts val="1635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4418076" y="4823459"/>
            <a:ext cx="340360" cy="27940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 marL="85090">
              <a:lnSpc>
                <a:spcPts val="1585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c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4085590" y="2758439"/>
            <a:ext cx="7049134" cy="3290570"/>
            <a:chOff x="4085590" y="2758439"/>
            <a:chExt cx="7049134" cy="3290570"/>
          </a:xfrm>
        </p:grpSpPr>
        <p:sp>
          <p:nvSpPr>
            <p:cNvPr id="62" name="object 62" descr=""/>
            <p:cNvSpPr/>
            <p:nvPr/>
          </p:nvSpPr>
          <p:spPr>
            <a:xfrm>
              <a:off x="4411980" y="2758439"/>
              <a:ext cx="6318885" cy="2094230"/>
            </a:xfrm>
            <a:custGeom>
              <a:avLst/>
              <a:gdLst/>
              <a:ahLst/>
              <a:cxnLst/>
              <a:rect l="l" t="t" r="r" b="b"/>
              <a:pathLst>
                <a:path w="6318884" h="2094229">
                  <a:moveTo>
                    <a:pt x="582803" y="1244219"/>
                  </a:moveTo>
                  <a:lnTo>
                    <a:pt x="572389" y="1236853"/>
                  </a:lnTo>
                  <a:lnTo>
                    <a:pt x="38519" y="1999005"/>
                  </a:lnTo>
                  <a:lnTo>
                    <a:pt x="22860" y="1988058"/>
                  </a:lnTo>
                  <a:lnTo>
                    <a:pt x="0" y="2065020"/>
                  </a:lnTo>
                  <a:lnTo>
                    <a:pt x="64516" y="2017141"/>
                  </a:lnTo>
                  <a:lnTo>
                    <a:pt x="63779" y="2016633"/>
                  </a:lnTo>
                  <a:lnTo>
                    <a:pt x="48920" y="2006257"/>
                  </a:lnTo>
                  <a:lnTo>
                    <a:pt x="582803" y="1244219"/>
                  </a:lnTo>
                  <a:close/>
                </a:path>
                <a:path w="6318884" h="2094229">
                  <a:moveTo>
                    <a:pt x="3063875" y="12065"/>
                  </a:moveTo>
                  <a:lnTo>
                    <a:pt x="3059557" y="127"/>
                  </a:lnTo>
                  <a:lnTo>
                    <a:pt x="968298" y="781189"/>
                  </a:lnTo>
                  <a:lnTo>
                    <a:pt x="961644" y="763397"/>
                  </a:lnTo>
                  <a:lnTo>
                    <a:pt x="899160" y="813816"/>
                  </a:lnTo>
                  <a:lnTo>
                    <a:pt x="979424" y="810895"/>
                  </a:lnTo>
                  <a:lnTo>
                    <a:pt x="974420" y="797560"/>
                  </a:lnTo>
                  <a:lnTo>
                    <a:pt x="972769" y="793127"/>
                  </a:lnTo>
                  <a:lnTo>
                    <a:pt x="3063875" y="12065"/>
                  </a:lnTo>
                  <a:close/>
                </a:path>
                <a:path w="6318884" h="2094229">
                  <a:moveTo>
                    <a:pt x="3065526" y="1245616"/>
                  </a:moveTo>
                  <a:lnTo>
                    <a:pt x="3057906" y="1235456"/>
                  </a:lnTo>
                  <a:lnTo>
                    <a:pt x="1991360" y="2028164"/>
                  </a:lnTo>
                  <a:lnTo>
                    <a:pt x="1972437" y="2002663"/>
                  </a:lnTo>
                  <a:lnTo>
                    <a:pt x="1933956" y="2078736"/>
                  </a:lnTo>
                  <a:lnTo>
                    <a:pt x="2017903" y="2063877"/>
                  </a:lnTo>
                  <a:lnTo>
                    <a:pt x="2004593" y="2045970"/>
                  </a:lnTo>
                  <a:lnTo>
                    <a:pt x="1998941" y="2038362"/>
                  </a:lnTo>
                  <a:lnTo>
                    <a:pt x="3065526" y="1245616"/>
                  </a:lnTo>
                  <a:close/>
                </a:path>
                <a:path w="6318884" h="2094229">
                  <a:moveTo>
                    <a:pt x="3468116" y="2017776"/>
                  </a:moveTo>
                  <a:lnTo>
                    <a:pt x="3449066" y="2017776"/>
                  </a:lnTo>
                  <a:lnTo>
                    <a:pt x="3449066" y="1240536"/>
                  </a:lnTo>
                  <a:lnTo>
                    <a:pt x="3436366" y="1240536"/>
                  </a:lnTo>
                  <a:lnTo>
                    <a:pt x="3436366" y="2017776"/>
                  </a:lnTo>
                  <a:lnTo>
                    <a:pt x="3417316" y="2017776"/>
                  </a:lnTo>
                  <a:lnTo>
                    <a:pt x="3442716" y="2093976"/>
                  </a:lnTo>
                  <a:lnTo>
                    <a:pt x="3463874" y="2030476"/>
                  </a:lnTo>
                  <a:lnTo>
                    <a:pt x="3468116" y="2017776"/>
                  </a:lnTo>
                  <a:close/>
                </a:path>
                <a:path w="6318884" h="2094229">
                  <a:moveTo>
                    <a:pt x="3468116" y="752856"/>
                  </a:moveTo>
                  <a:lnTo>
                    <a:pt x="3449066" y="752856"/>
                  </a:lnTo>
                  <a:lnTo>
                    <a:pt x="3449066" y="6096"/>
                  </a:lnTo>
                  <a:lnTo>
                    <a:pt x="3436366" y="6096"/>
                  </a:lnTo>
                  <a:lnTo>
                    <a:pt x="3436366" y="752856"/>
                  </a:lnTo>
                  <a:lnTo>
                    <a:pt x="3417316" y="752856"/>
                  </a:lnTo>
                  <a:lnTo>
                    <a:pt x="3442716" y="829068"/>
                  </a:lnTo>
                  <a:lnTo>
                    <a:pt x="3463874" y="765556"/>
                  </a:lnTo>
                  <a:lnTo>
                    <a:pt x="3468116" y="752856"/>
                  </a:lnTo>
                  <a:close/>
                </a:path>
                <a:path w="6318884" h="2094229">
                  <a:moveTo>
                    <a:pt x="4902708" y="2078736"/>
                  </a:moveTo>
                  <a:lnTo>
                    <a:pt x="4879949" y="2045208"/>
                  </a:lnTo>
                  <a:lnTo>
                    <a:pt x="4857623" y="2012315"/>
                  </a:lnTo>
                  <a:lnTo>
                    <a:pt x="4846028" y="2027491"/>
                  </a:lnTo>
                  <a:lnTo>
                    <a:pt x="3809238" y="1235456"/>
                  </a:lnTo>
                  <a:lnTo>
                    <a:pt x="3801618" y="1245616"/>
                  </a:lnTo>
                  <a:lnTo>
                    <a:pt x="4838331" y="2037562"/>
                  </a:lnTo>
                  <a:lnTo>
                    <a:pt x="4826762" y="2052701"/>
                  </a:lnTo>
                  <a:lnTo>
                    <a:pt x="4902708" y="2078736"/>
                  </a:lnTo>
                  <a:close/>
                </a:path>
                <a:path w="6318884" h="2094229">
                  <a:moveTo>
                    <a:pt x="6318504" y="813816"/>
                  </a:moveTo>
                  <a:lnTo>
                    <a:pt x="6300317" y="800493"/>
                  </a:lnTo>
                  <a:lnTo>
                    <a:pt x="6253734" y="766318"/>
                  </a:lnTo>
                  <a:lnTo>
                    <a:pt x="6247930" y="784428"/>
                  </a:lnTo>
                  <a:lnTo>
                    <a:pt x="3807333" y="0"/>
                  </a:lnTo>
                  <a:lnTo>
                    <a:pt x="3803523" y="12192"/>
                  </a:lnTo>
                  <a:lnTo>
                    <a:pt x="6244031" y="796594"/>
                  </a:lnTo>
                  <a:lnTo>
                    <a:pt x="6238240" y="814717"/>
                  </a:lnTo>
                  <a:lnTo>
                    <a:pt x="6318504" y="813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901184" y="4971288"/>
              <a:ext cx="256540" cy="233679"/>
            </a:xfrm>
            <a:custGeom>
              <a:avLst/>
              <a:gdLst/>
              <a:ahLst/>
              <a:cxnLst/>
              <a:rect l="l" t="t" r="r" b="b"/>
              <a:pathLst>
                <a:path w="256539" h="233679">
                  <a:moveTo>
                    <a:pt x="128015" y="0"/>
                  </a:moveTo>
                  <a:lnTo>
                    <a:pt x="78170" y="9161"/>
                  </a:lnTo>
                  <a:lnTo>
                    <a:pt x="37480" y="34147"/>
                  </a:lnTo>
                  <a:lnTo>
                    <a:pt x="10054" y="71205"/>
                  </a:lnTo>
                  <a:lnTo>
                    <a:pt x="0" y="116586"/>
                  </a:lnTo>
                  <a:lnTo>
                    <a:pt x="10054" y="161966"/>
                  </a:lnTo>
                  <a:lnTo>
                    <a:pt x="37480" y="199024"/>
                  </a:lnTo>
                  <a:lnTo>
                    <a:pt x="78170" y="224010"/>
                  </a:lnTo>
                  <a:lnTo>
                    <a:pt x="128015" y="233172"/>
                  </a:lnTo>
                  <a:lnTo>
                    <a:pt x="177861" y="224010"/>
                  </a:lnTo>
                  <a:lnTo>
                    <a:pt x="218551" y="199024"/>
                  </a:lnTo>
                  <a:lnTo>
                    <a:pt x="245977" y="161966"/>
                  </a:lnTo>
                  <a:lnTo>
                    <a:pt x="256031" y="116586"/>
                  </a:lnTo>
                  <a:lnTo>
                    <a:pt x="245977" y="71205"/>
                  </a:lnTo>
                  <a:lnTo>
                    <a:pt x="218551" y="34147"/>
                  </a:lnTo>
                  <a:lnTo>
                    <a:pt x="177861" y="9161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901184" y="4971288"/>
              <a:ext cx="256540" cy="233679"/>
            </a:xfrm>
            <a:custGeom>
              <a:avLst/>
              <a:gdLst/>
              <a:ahLst/>
              <a:cxnLst/>
              <a:rect l="l" t="t" r="r" b="b"/>
              <a:pathLst>
                <a:path w="256539" h="233679">
                  <a:moveTo>
                    <a:pt x="0" y="116586"/>
                  </a:moveTo>
                  <a:lnTo>
                    <a:pt x="10054" y="71205"/>
                  </a:lnTo>
                  <a:lnTo>
                    <a:pt x="37480" y="34147"/>
                  </a:lnTo>
                  <a:lnTo>
                    <a:pt x="78170" y="9161"/>
                  </a:lnTo>
                  <a:lnTo>
                    <a:pt x="128015" y="0"/>
                  </a:lnTo>
                  <a:lnTo>
                    <a:pt x="177861" y="9161"/>
                  </a:lnTo>
                  <a:lnTo>
                    <a:pt x="218551" y="34147"/>
                  </a:lnTo>
                  <a:lnTo>
                    <a:pt x="245977" y="71205"/>
                  </a:lnTo>
                  <a:lnTo>
                    <a:pt x="256031" y="116586"/>
                  </a:lnTo>
                  <a:lnTo>
                    <a:pt x="245977" y="161966"/>
                  </a:lnTo>
                  <a:lnTo>
                    <a:pt x="218551" y="199024"/>
                  </a:lnTo>
                  <a:lnTo>
                    <a:pt x="177861" y="224010"/>
                  </a:lnTo>
                  <a:lnTo>
                    <a:pt x="128015" y="233172"/>
                  </a:lnTo>
                  <a:lnTo>
                    <a:pt x="78170" y="224010"/>
                  </a:lnTo>
                  <a:lnTo>
                    <a:pt x="37480" y="199024"/>
                  </a:lnTo>
                  <a:lnTo>
                    <a:pt x="10054" y="161966"/>
                  </a:lnTo>
                  <a:lnTo>
                    <a:pt x="0" y="11658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5311140" y="4971288"/>
              <a:ext cx="259079" cy="233679"/>
            </a:xfrm>
            <a:custGeom>
              <a:avLst/>
              <a:gdLst/>
              <a:ahLst/>
              <a:cxnLst/>
              <a:rect l="l" t="t" r="r" b="b"/>
              <a:pathLst>
                <a:path w="259079" h="233679">
                  <a:moveTo>
                    <a:pt x="129539" y="0"/>
                  </a:moveTo>
                  <a:lnTo>
                    <a:pt x="79134" y="9161"/>
                  </a:lnTo>
                  <a:lnTo>
                    <a:pt x="37957" y="34147"/>
                  </a:lnTo>
                  <a:lnTo>
                    <a:pt x="10185" y="71205"/>
                  </a:lnTo>
                  <a:lnTo>
                    <a:pt x="0" y="116586"/>
                  </a:lnTo>
                  <a:lnTo>
                    <a:pt x="10185" y="161966"/>
                  </a:lnTo>
                  <a:lnTo>
                    <a:pt x="37957" y="199024"/>
                  </a:lnTo>
                  <a:lnTo>
                    <a:pt x="79134" y="224010"/>
                  </a:lnTo>
                  <a:lnTo>
                    <a:pt x="129539" y="233172"/>
                  </a:lnTo>
                  <a:lnTo>
                    <a:pt x="179945" y="224010"/>
                  </a:lnTo>
                  <a:lnTo>
                    <a:pt x="221122" y="199024"/>
                  </a:lnTo>
                  <a:lnTo>
                    <a:pt x="248894" y="161966"/>
                  </a:lnTo>
                  <a:lnTo>
                    <a:pt x="259080" y="116586"/>
                  </a:lnTo>
                  <a:lnTo>
                    <a:pt x="248894" y="71205"/>
                  </a:lnTo>
                  <a:lnTo>
                    <a:pt x="221122" y="34147"/>
                  </a:lnTo>
                  <a:lnTo>
                    <a:pt x="179945" y="9161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5311140" y="4971288"/>
              <a:ext cx="259079" cy="233679"/>
            </a:xfrm>
            <a:custGeom>
              <a:avLst/>
              <a:gdLst/>
              <a:ahLst/>
              <a:cxnLst/>
              <a:rect l="l" t="t" r="r" b="b"/>
              <a:pathLst>
                <a:path w="259079" h="233679">
                  <a:moveTo>
                    <a:pt x="0" y="116586"/>
                  </a:moveTo>
                  <a:lnTo>
                    <a:pt x="10185" y="71205"/>
                  </a:lnTo>
                  <a:lnTo>
                    <a:pt x="37957" y="34147"/>
                  </a:lnTo>
                  <a:lnTo>
                    <a:pt x="79134" y="9161"/>
                  </a:lnTo>
                  <a:lnTo>
                    <a:pt x="129539" y="0"/>
                  </a:lnTo>
                  <a:lnTo>
                    <a:pt x="179945" y="9161"/>
                  </a:lnTo>
                  <a:lnTo>
                    <a:pt x="221122" y="34147"/>
                  </a:lnTo>
                  <a:lnTo>
                    <a:pt x="248894" y="71205"/>
                  </a:lnTo>
                  <a:lnTo>
                    <a:pt x="259080" y="116586"/>
                  </a:lnTo>
                  <a:lnTo>
                    <a:pt x="248894" y="161966"/>
                  </a:lnTo>
                  <a:lnTo>
                    <a:pt x="221122" y="199024"/>
                  </a:lnTo>
                  <a:lnTo>
                    <a:pt x="179945" y="224010"/>
                  </a:lnTo>
                  <a:lnTo>
                    <a:pt x="129539" y="233172"/>
                  </a:lnTo>
                  <a:lnTo>
                    <a:pt x="79134" y="224010"/>
                  </a:lnTo>
                  <a:lnTo>
                    <a:pt x="37957" y="199024"/>
                  </a:lnTo>
                  <a:lnTo>
                    <a:pt x="10185" y="161966"/>
                  </a:lnTo>
                  <a:lnTo>
                    <a:pt x="0" y="11658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0411968" y="4971288"/>
              <a:ext cx="259079" cy="233679"/>
            </a:xfrm>
            <a:custGeom>
              <a:avLst/>
              <a:gdLst/>
              <a:ahLst/>
              <a:cxnLst/>
              <a:rect l="l" t="t" r="r" b="b"/>
              <a:pathLst>
                <a:path w="259079" h="233679">
                  <a:moveTo>
                    <a:pt x="129539" y="0"/>
                  </a:moveTo>
                  <a:lnTo>
                    <a:pt x="79134" y="9161"/>
                  </a:lnTo>
                  <a:lnTo>
                    <a:pt x="37957" y="34147"/>
                  </a:lnTo>
                  <a:lnTo>
                    <a:pt x="10185" y="71205"/>
                  </a:lnTo>
                  <a:lnTo>
                    <a:pt x="0" y="116586"/>
                  </a:lnTo>
                  <a:lnTo>
                    <a:pt x="10185" y="161966"/>
                  </a:lnTo>
                  <a:lnTo>
                    <a:pt x="37957" y="199024"/>
                  </a:lnTo>
                  <a:lnTo>
                    <a:pt x="79134" y="224010"/>
                  </a:lnTo>
                  <a:lnTo>
                    <a:pt x="129539" y="233172"/>
                  </a:lnTo>
                  <a:lnTo>
                    <a:pt x="179945" y="224010"/>
                  </a:lnTo>
                  <a:lnTo>
                    <a:pt x="221122" y="199024"/>
                  </a:lnTo>
                  <a:lnTo>
                    <a:pt x="248894" y="161966"/>
                  </a:lnTo>
                  <a:lnTo>
                    <a:pt x="259079" y="116586"/>
                  </a:lnTo>
                  <a:lnTo>
                    <a:pt x="248894" y="71205"/>
                  </a:lnTo>
                  <a:lnTo>
                    <a:pt x="221122" y="34147"/>
                  </a:lnTo>
                  <a:lnTo>
                    <a:pt x="179945" y="9161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0411968" y="4971288"/>
              <a:ext cx="259079" cy="233679"/>
            </a:xfrm>
            <a:custGeom>
              <a:avLst/>
              <a:gdLst/>
              <a:ahLst/>
              <a:cxnLst/>
              <a:rect l="l" t="t" r="r" b="b"/>
              <a:pathLst>
                <a:path w="259079" h="233679">
                  <a:moveTo>
                    <a:pt x="0" y="116586"/>
                  </a:moveTo>
                  <a:lnTo>
                    <a:pt x="10185" y="71205"/>
                  </a:lnTo>
                  <a:lnTo>
                    <a:pt x="37957" y="34147"/>
                  </a:lnTo>
                  <a:lnTo>
                    <a:pt x="79134" y="9161"/>
                  </a:lnTo>
                  <a:lnTo>
                    <a:pt x="129539" y="0"/>
                  </a:lnTo>
                  <a:lnTo>
                    <a:pt x="179945" y="9161"/>
                  </a:lnTo>
                  <a:lnTo>
                    <a:pt x="221122" y="34147"/>
                  </a:lnTo>
                  <a:lnTo>
                    <a:pt x="248894" y="71205"/>
                  </a:lnTo>
                  <a:lnTo>
                    <a:pt x="259079" y="116586"/>
                  </a:lnTo>
                  <a:lnTo>
                    <a:pt x="248894" y="161966"/>
                  </a:lnTo>
                  <a:lnTo>
                    <a:pt x="221122" y="199024"/>
                  </a:lnTo>
                  <a:lnTo>
                    <a:pt x="179945" y="224010"/>
                  </a:lnTo>
                  <a:lnTo>
                    <a:pt x="129539" y="233172"/>
                  </a:lnTo>
                  <a:lnTo>
                    <a:pt x="79134" y="224010"/>
                  </a:lnTo>
                  <a:lnTo>
                    <a:pt x="37957" y="199024"/>
                  </a:lnTo>
                  <a:lnTo>
                    <a:pt x="10185" y="161966"/>
                  </a:lnTo>
                  <a:lnTo>
                    <a:pt x="0" y="11658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0867644" y="4971288"/>
              <a:ext cx="260985" cy="233679"/>
            </a:xfrm>
            <a:custGeom>
              <a:avLst/>
              <a:gdLst/>
              <a:ahLst/>
              <a:cxnLst/>
              <a:rect l="l" t="t" r="r" b="b"/>
              <a:pathLst>
                <a:path w="260984" h="233679">
                  <a:moveTo>
                    <a:pt x="130301" y="0"/>
                  </a:moveTo>
                  <a:lnTo>
                    <a:pt x="79563" y="9161"/>
                  </a:lnTo>
                  <a:lnTo>
                    <a:pt x="38147" y="34147"/>
                  </a:lnTo>
                  <a:lnTo>
                    <a:pt x="10233" y="71205"/>
                  </a:lnTo>
                  <a:lnTo>
                    <a:pt x="0" y="116586"/>
                  </a:lnTo>
                  <a:lnTo>
                    <a:pt x="10233" y="161966"/>
                  </a:lnTo>
                  <a:lnTo>
                    <a:pt x="38147" y="199024"/>
                  </a:lnTo>
                  <a:lnTo>
                    <a:pt x="79563" y="224010"/>
                  </a:lnTo>
                  <a:lnTo>
                    <a:pt x="130301" y="233172"/>
                  </a:lnTo>
                  <a:lnTo>
                    <a:pt x="181040" y="224010"/>
                  </a:lnTo>
                  <a:lnTo>
                    <a:pt x="222456" y="199024"/>
                  </a:lnTo>
                  <a:lnTo>
                    <a:pt x="250370" y="161966"/>
                  </a:lnTo>
                  <a:lnTo>
                    <a:pt x="260603" y="116586"/>
                  </a:lnTo>
                  <a:lnTo>
                    <a:pt x="250370" y="71205"/>
                  </a:lnTo>
                  <a:lnTo>
                    <a:pt x="222456" y="34147"/>
                  </a:lnTo>
                  <a:lnTo>
                    <a:pt x="181040" y="9161"/>
                  </a:lnTo>
                  <a:lnTo>
                    <a:pt x="13030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0867644" y="4971288"/>
              <a:ext cx="260985" cy="233679"/>
            </a:xfrm>
            <a:custGeom>
              <a:avLst/>
              <a:gdLst/>
              <a:ahLst/>
              <a:cxnLst/>
              <a:rect l="l" t="t" r="r" b="b"/>
              <a:pathLst>
                <a:path w="260984" h="233679">
                  <a:moveTo>
                    <a:pt x="0" y="116586"/>
                  </a:moveTo>
                  <a:lnTo>
                    <a:pt x="10233" y="71205"/>
                  </a:lnTo>
                  <a:lnTo>
                    <a:pt x="38147" y="34147"/>
                  </a:lnTo>
                  <a:lnTo>
                    <a:pt x="79563" y="9161"/>
                  </a:lnTo>
                  <a:lnTo>
                    <a:pt x="130301" y="0"/>
                  </a:lnTo>
                  <a:lnTo>
                    <a:pt x="181040" y="9161"/>
                  </a:lnTo>
                  <a:lnTo>
                    <a:pt x="222456" y="34147"/>
                  </a:lnTo>
                  <a:lnTo>
                    <a:pt x="250370" y="71205"/>
                  </a:lnTo>
                  <a:lnTo>
                    <a:pt x="260603" y="116586"/>
                  </a:lnTo>
                  <a:lnTo>
                    <a:pt x="250370" y="161966"/>
                  </a:lnTo>
                  <a:lnTo>
                    <a:pt x="222456" y="199024"/>
                  </a:lnTo>
                  <a:lnTo>
                    <a:pt x="181040" y="224010"/>
                  </a:lnTo>
                  <a:lnTo>
                    <a:pt x="130301" y="233172"/>
                  </a:lnTo>
                  <a:lnTo>
                    <a:pt x="79563" y="224010"/>
                  </a:lnTo>
                  <a:lnTo>
                    <a:pt x="38147" y="199024"/>
                  </a:lnTo>
                  <a:lnTo>
                    <a:pt x="10233" y="161966"/>
                  </a:lnTo>
                  <a:lnTo>
                    <a:pt x="0" y="11658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075301" y="3997578"/>
              <a:ext cx="636905" cy="974090"/>
            </a:xfrm>
            <a:custGeom>
              <a:avLst/>
              <a:gdLst/>
              <a:ahLst/>
              <a:cxnLst/>
              <a:rect l="l" t="t" r="r" b="b"/>
              <a:pathLst>
                <a:path w="636904" h="974089">
                  <a:moveTo>
                    <a:pt x="242062" y="2794"/>
                  </a:moveTo>
                  <a:lnTo>
                    <a:pt x="229616" y="0"/>
                  </a:lnTo>
                  <a:lnTo>
                    <a:pt x="18529" y="898093"/>
                  </a:lnTo>
                  <a:lnTo>
                    <a:pt x="0" y="893699"/>
                  </a:lnTo>
                  <a:lnTo>
                    <a:pt x="7239" y="973709"/>
                  </a:lnTo>
                  <a:lnTo>
                    <a:pt x="44462" y="913384"/>
                  </a:lnTo>
                  <a:lnTo>
                    <a:pt x="49403" y="905383"/>
                  </a:lnTo>
                  <a:lnTo>
                    <a:pt x="30848" y="901001"/>
                  </a:lnTo>
                  <a:lnTo>
                    <a:pt x="242062" y="2794"/>
                  </a:lnTo>
                  <a:close/>
                </a:path>
                <a:path w="636904" h="974089">
                  <a:moveTo>
                    <a:pt x="636778" y="2667"/>
                  </a:moveTo>
                  <a:lnTo>
                    <a:pt x="624332" y="127"/>
                  </a:lnTo>
                  <a:lnTo>
                    <a:pt x="442823" y="897763"/>
                  </a:lnTo>
                  <a:lnTo>
                    <a:pt x="424180" y="893953"/>
                  </a:lnTo>
                  <a:lnTo>
                    <a:pt x="433959" y="973709"/>
                  </a:lnTo>
                  <a:lnTo>
                    <a:pt x="468998" y="912749"/>
                  </a:lnTo>
                  <a:lnTo>
                    <a:pt x="473964" y="904113"/>
                  </a:lnTo>
                  <a:lnTo>
                    <a:pt x="455269" y="900303"/>
                  </a:lnTo>
                  <a:lnTo>
                    <a:pt x="636778" y="2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091940" y="5807963"/>
              <a:ext cx="259079" cy="234950"/>
            </a:xfrm>
            <a:custGeom>
              <a:avLst/>
              <a:gdLst/>
              <a:ahLst/>
              <a:cxnLst/>
              <a:rect l="l" t="t" r="r" b="b"/>
              <a:pathLst>
                <a:path w="259079" h="234950">
                  <a:moveTo>
                    <a:pt x="129539" y="0"/>
                  </a:moveTo>
                  <a:lnTo>
                    <a:pt x="79134" y="9221"/>
                  </a:lnTo>
                  <a:lnTo>
                    <a:pt x="37957" y="34370"/>
                  </a:lnTo>
                  <a:lnTo>
                    <a:pt x="10185" y="71671"/>
                  </a:lnTo>
                  <a:lnTo>
                    <a:pt x="0" y="117348"/>
                  </a:lnTo>
                  <a:lnTo>
                    <a:pt x="10185" y="163024"/>
                  </a:lnTo>
                  <a:lnTo>
                    <a:pt x="37957" y="200325"/>
                  </a:lnTo>
                  <a:lnTo>
                    <a:pt x="79134" y="225474"/>
                  </a:lnTo>
                  <a:lnTo>
                    <a:pt x="129539" y="234696"/>
                  </a:lnTo>
                  <a:lnTo>
                    <a:pt x="179945" y="225474"/>
                  </a:lnTo>
                  <a:lnTo>
                    <a:pt x="221122" y="200325"/>
                  </a:lnTo>
                  <a:lnTo>
                    <a:pt x="248894" y="163024"/>
                  </a:lnTo>
                  <a:lnTo>
                    <a:pt x="259080" y="117348"/>
                  </a:lnTo>
                  <a:lnTo>
                    <a:pt x="248894" y="71671"/>
                  </a:lnTo>
                  <a:lnTo>
                    <a:pt x="221122" y="34370"/>
                  </a:lnTo>
                  <a:lnTo>
                    <a:pt x="179945" y="9221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091940" y="5807963"/>
              <a:ext cx="259079" cy="234950"/>
            </a:xfrm>
            <a:custGeom>
              <a:avLst/>
              <a:gdLst/>
              <a:ahLst/>
              <a:cxnLst/>
              <a:rect l="l" t="t" r="r" b="b"/>
              <a:pathLst>
                <a:path w="259079" h="234950">
                  <a:moveTo>
                    <a:pt x="0" y="117348"/>
                  </a:moveTo>
                  <a:lnTo>
                    <a:pt x="10185" y="71671"/>
                  </a:lnTo>
                  <a:lnTo>
                    <a:pt x="37957" y="34370"/>
                  </a:lnTo>
                  <a:lnTo>
                    <a:pt x="79134" y="9221"/>
                  </a:lnTo>
                  <a:lnTo>
                    <a:pt x="129539" y="0"/>
                  </a:lnTo>
                  <a:lnTo>
                    <a:pt x="179945" y="9221"/>
                  </a:lnTo>
                  <a:lnTo>
                    <a:pt x="221122" y="34370"/>
                  </a:lnTo>
                  <a:lnTo>
                    <a:pt x="248894" y="71671"/>
                  </a:lnTo>
                  <a:lnTo>
                    <a:pt x="259080" y="117348"/>
                  </a:lnTo>
                  <a:lnTo>
                    <a:pt x="248894" y="163024"/>
                  </a:lnTo>
                  <a:lnTo>
                    <a:pt x="221122" y="200325"/>
                  </a:lnTo>
                  <a:lnTo>
                    <a:pt x="179945" y="225474"/>
                  </a:lnTo>
                  <a:lnTo>
                    <a:pt x="129539" y="234696"/>
                  </a:lnTo>
                  <a:lnTo>
                    <a:pt x="79134" y="225474"/>
                  </a:lnTo>
                  <a:lnTo>
                    <a:pt x="37957" y="200325"/>
                  </a:lnTo>
                  <a:lnTo>
                    <a:pt x="10185" y="163024"/>
                  </a:lnTo>
                  <a:lnTo>
                    <a:pt x="0" y="1173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202176" y="5204460"/>
              <a:ext cx="50800" cy="603885"/>
            </a:xfrm>
            <a:custGeom>
              <a:avLst/>
              <a:gdLst/>
              <a:ahLst/>
              <a:cxnLst/>
              <a:rect l="l" t="t" r="r" b="b"/>
              <a:pathLst>
                <a:path w="50800" h="603885">
                  <a:moveTo>
                    <a:pt x="19050" y="527303"/>
                  </a:moveTo>
                  <a:lnTo>
                    <a:pt x="0" y="527303"/>
                  </a:lnTo>
                  <a:lnTo>
                    <a:pt x="25400" y="603503"/>
                  </a:lnTo>
                  <a:lnTo>
                    <a:pt x="46566" y="540003"/>
                  </a:lnTo>
                  <a:lnTo>
                    <a:pt x="19050" y="540003"/>
                  </a:lnTo>
                  <a:lnTo>
                    <a:pt x="19050" y="527303"/>
                  </a:lnTo>
                  <a:close/>
                </a:path>
                <a:path w="50800" h="603885">
                  <a:moveTo>
                    <a:pt x="31750" y="0"/>
                  </a:moveTo>
                  <a:lnTo>
                    <a:pt x="19050" y="0"/>
                  </a:lnTo>
                  <a:lnTo>
                    <a:pt x="19050" y="540003"/>
                  </a:lnTo>
                  <a:lnTo>
                    <a:pt x="31750" y="540003"/>
                  </a:lnTo>
                  <a:lnTo>
                    <a:pt x="31750" y="0"/>
                  </a:lnTo>
                  <a:close/>
                </a:path>
                <a:path w="50800" h="603885">
                  <a:moveTo>
                    <a:pt x="50800" y="527303"/>
                  </a:moveTo>
                  <a:lnTo>
                    <a:pt x="31750" y="527303"/>
                  </a:lnTo>
                  <a:lnTo>
                    <a:pt x="31750" y="540003"/>
                  </a:lnTo>
                  <a:lnTo>
                    <a:pt x="46566" y="540003"/>
                  </a:lnTo>
                  <a:lnTo>
                    <a:pt x="50800" y="527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608576" y="5807963"/>
              <a:ext cx="259079" cy="234950"/>
            </a:xfrm>
            <a:custGeom>
              <a:avLst/>
              <a:gdLst/>
              <a:ahLst/>
              <a:cxnLst/>
              <a:rect l="l" t="t" r="r" b="b"/>
              <a:pathLst>
                <a:path w="259079" h="234950">
                  <a:moveTo>
                    <a:pt x="129539" y="0"/>
                  </a:moveTo>
                  <a:lnTo>
                    <a:pt x="79134" y="9221"/>
                  </a:lnTo>
                  <a:lnTo>
                    <a:pt x="37957" y="34370"/>
                  </a:lnTo>
                  <a:lnTo>
                    <a:pt x="10185" y="71671"/>
                  </a:lnTo>
                  <a:lnTo>
                    <a:pt x="0" y="117348"/>
                  </a:lnTo>
                  <a:lnTo>
                    <a:pt x="10185" y="163024"/>
                  </a:lnTo>
                  <a:lnTo>
                    <a:pt x="37957" y="200325"/>
                  </a:lnTo>
                  <a:lnTo>
                    <a:pt x="79134" y="225474"/>
                  </a:lnTo>
                  <a:lnTo>
                    <a:pt x="129539" y="234696"/>
                  </a:lnTo>
                  <a:lnTo>
                    <a:pt x="179945" y="225474"/>
                  </a:lnTo>
                  <a:lnTo>
                    <a:pt x="221122" y="200325"/>
                  </a:lnTo>
                  <a:lnTo>
                    <a:pt x="248894" y="163024"/>
                  </a:lnTo>
                  <a:lnTo>
                    <a:pt x="259079" y="117348"/>
                  </a:lnTo>
                  <a:lnTo>
                    <a:pt x="248894" y="71671"/>
                  </a:lnTo>
                  <a:lnTo>
                    <a:pt x="221122" y="34370"/>
                  </a:lnTo>
                  <a:lnTo>
                    <a:pt x="179945" y="9221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608576" y="5807963"/>
              <a:ext cx="259079" cy="234950"/>
            </a:xfrm>
            <a:custGeom>
              <a:avLst/>
              <a:gdLst/>
              <a:ahLst/>
              <a:cxnLst/>
              <a:rect l="l" t="t" r="r" b="b"/>
              <a:pathLst>
                <a:path w="259079" h="234950">
                  <a:moveTo>
                    <a:pt x="0" y="117348"/>
                  </a:moveTo>
                  <a:lnTo>
                    <a:pt x="10185" y="71671"/>
                  </a:lnTo>
                  <a:lnTo>
                    <a:pt x="37957" y="34370"/>
                  </a:lnTo>
                  <a:lnTo>
                    <a:pt x="79134" y="9221"/>
                  </a:lnTo>
                  <a:lnTo>
                    <a:pt x="129539" y="0"/>
                  </a:lnTo>
                  <a:lnTo>
                    <a:pt x="179945" y="9221"/>
                  </a:lnTo>
                  <a:lnTo>
                    <a:pt x="221122" y="34370"/>
                  </a:lnTo>
                  <a:lnTo>
                    <a:pt x="248894" y="71671"/>
                  </a:lnTo>
                  <a:lnTo>
                    <a:pt x="259079" y="117348"/>
                  </a:lnTo>
                  <a:lnTo>
                    <a:pt x="248894" y="163024"/>
                  </a:lnTo>
                  <a:lnTo>
                    <a:pt x="221122" y="200325"/>
                  </a:lnTo>
                  <a:lnTo>
                    <a:pt x="179945" y="225474"/>
                  </a:lnTo>
                  <a:lnTo>
                    <a:pt x="129539" y="234696"/>
                  </a:lnTo>
                  <a:lnTo>
                    <a:pt x="79134" y="225474"/>
                  </a:lnTo>
                  <a:lnTo>
                    <a:pt x="37957" y="200325"/>
                  </a:lnTo>
                  <a:lnTo>
                    <a:pt x="10185" y="163024"/>
                  </a:lnTo>
                  <a:lnTo>
                    <a:pt x="0" y="1173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561332" y="5202554"/>
              <a:ext cx="203200" cy="605790"/>
            </a:xfrm>
            <a:custGeom>
              <a:avLst/>
              <a:gdLst/>
              <a:ahLst/>
              <a:cxnLst/>
              <a:rect l="l" t="t" r="r" b="b"/>
              <a:pathLst>
                <a:path w="203200" h="605789">
                  <a:moveTo>
                    <a:pt x="173093" y="534897"/>
                  </a:moveTo>
                  <a:lnTo>
                    <a:pt x="154939" y="540816"/>
                  </a:lnTo>
                  <a:lnTo>
                    <a:pt x="202691" y="605409"/>
                  </a:lnTo>
                  <a:lnTo>
                    <a:pt x="203061" y="547001"/>
                  </a:lnTo>
                  <a:lnTo>
                    <a:pt x="177037" y="547001"/>
                  </a:lnTo>
                  <a:lnTo>
                    <a:pt x="173093" y="534897"/>
                  </a:lnTo>
                  <a:close/>
                </a:path>
                <a:path w="203200" h="605789">
                  <a:moveTo>
                    <a:pt x="185160" y="530963"/>
                  </a:moveTo>
                  <a:lnTo>
                    <a:pt x="173093" y="534897"/>
                  </a:lnTo>
                  <a:lnTo>
                    <a:pt x="177037" y="547001"/>
                  </a:lnTo>
                  <a:lnTo>
                    <a:pt x="189102" y="543064"/>
                  </a:lnTo>
                  <a:lnTo>
                    <a:pt x="185160" y="530963"/>
                  </a:lnTo>
                  <a:close/>
                </a:path>
                <a:path w="203200" h="605789">
                  <a:moveTo>
                    <a:pt x="203200" y="525081"/>
                  </a:moveTo>
                  <a:lnTo>
                    <a:pt x="185160" y="530963"/>
                  </a:lnTo>
                  <a:lnTo>
                    <a:pt x="189102" y="543064"/>
                  </a:lnTo>
                  <a:lnTo>
                    <a:pt x="177037" y="547001"/>
                  </a:lnTo>
                  <a:lnTo>
                    <a:pt x="203061" y="547001"/>
                  </a:lnTo>
                  <a:lnTo>
                    <a:pt x="203200" y="525081"/>
                  </a:lnTo>
                  <a:close/>
                </a:path>
                <a:path w="203200" h="605789">
                  <a:moveTo>
                    <a:pt x="12191" y="0"/>
                  </a:moveTo>
                  <a:lnTo>
                    <a:pt x="0" y="3810"/>
                  </a:lnTo>
                  <a:lnTo>
                    <a:pt x="173093" y="534897"/>
                  </a:lnTo>
                  <a:lnTo>
                    <a:pt x="185160" y="530963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5814060" y="5807963"/>
              <a:ext cx="260985" cy="234950"/>
            </a:xfrm>
            <a:custGeom>
              <a:avLst/>
              <a:gdLst/>
              <a:ahLst/>
              <a:cxnLst/>
              <a:rect l="l" t="t" r="r" b="b"/>
              <a:pathLst>
                <a:path w="260985" h="234950">
                  <a:moveTo>
                    <a:pt x="130301" y="0"/>
                  </a:moveTo>
                  <a:lnTo>
                    <a:pt x="79563" y="9221"/>
                  </a:lnTo>
                  <a:lnTo>
                    <a:pt x="38147" y="34370"/>
                  </a:lnTo>
                  <a:lnTo>
                    <a:pt x="10233" y="71671"/>
                  </a:lnTo>
                  <a:lnTo>
                    <a:pt x="0" y="117348"/>
                  </a:lnTo>
                  <a:lnTo>
                    <a:pt x="10233" y="163024"/>
                  </a:lnTo>
                  <a:lnTo>
                    <a:pt x="38147" y="200325"/>
                  </a:lnTo>
                  <a:lnTo>
                    <a:pt x="79563" y="225474"/>
                  </a:lnTo>
                  <a:lnTo>
                    <a:pt x="130301" y="234696"/>
                  </a:lnTo>
                  <a:lnTo>
                    <a:pt x="181040" y="225474"/>
                  </a:lnTo>
                  <a:lnTo>
                    <a:pt x="222456" y="200325"/>
                  </a:lnTo>
                  <a:lnTo>
                    <a:pt x="250370" y="163024"/>
                  </a:lnTo>
                  <a:lnTo>
                    <a:pt x="260603" y="117348"/>
                  </a:lnTo>
                  <a:lnTo>
                    <a:pt x="250370" y="71671"/>
                  </a:lnTo>
                  <a:lnTo>
                    <a:pt x="222456" y="34370"/>
                  </a:lnTo>
                  <a:lnTo>
                    <a:pt x="181040" y="9221"/>
                  </a:lnTo>
                  <a:lnTo>
                    <a:pt x="13030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5814060" y="5807963"/>
              <a:ext cx="260985" cy="234950"/>
            </a:xfrm>
            <a:custGeom>
              <a:avLst/>
              <a:gdLst/>
              <a:ahLst/>
              <a:cxnLst/>
              <a:rect l="l" t="t" r="r" b="b"/>
              <a:pathLst>
                <a:path w="260985" h="234950">
                  <a:moveTo>
                    <a:pt x="0" y="117348"/>
                  </a:moveTo>
                  <a:lnTo>
                    <a:pt x="10233" y="71671"/>
                  </a:lnTo>
                  <a:lnTo>
                    <a:pt x="38147" y="34370"/>
                  </a:lnTo>
                  <a:lnTo>
                    <a:pt x="79563" y="9221"/>
                  </a:lnTo>
                  <a:lnTo>
                    <a:pt x="130301" y="0"/>
                  </a:lnTo>
                  <a:lnTo>
                    <a:pt x="181040" y="9221"/>
                  </a:lnTo>
                  <a:lnTo>
                    <a:pt x="222456" y="34370"/>
                  </a:lnTo>
                  <a:lnTo>
                    <a:pt x="250370" y="71671"/>
                  </a:lnTo>
                  <a:lnTo>
                    <a:pt x="260603" y="117348"/>
                  </a:lnTo>
                  <a:lnTo>
                    <a:pt x="250370" y="163024"/>
                  </a:lnTo>
                  <a:lnTo>
                    <a:pt x="222456" y="200325"/>
                  </a:lnTo>
                  <a:lnTo>
                    <a:pt x="181040" y="225474"/>
                  </a:lnTo>
                  <a:lnTo>
                    <a:pt x="130301" y="234696"/>
                  </a:lnTo>
                  <a:lnTo>
                    <a:pt x="79563" y="225474"/>
                  </a:lnTo>
                  <a:lnTo>
                    <a:pt x="38147" y="200325"/>
                  </a:lnTo>
                  <a:lnTo>
                    <a:pt x="10233" y="163024"/>
                  </a:lnTo>
                  <a:lnTo>
                    <a:pt x="0" y="1173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5939536" y="5279135"/>
              <a:ext cx="50800" cy="528955"/>
            </a:xfrm>
            <a:custGeom>
              <a:avLst/>
              <a:gdLst/>
              <a:ahLst/>
              <a:cxnLst/>
              <a:rect l="l" t="t" r="r" b="b"/>
              <a:pathLst>
                <a:path w="50800" h="528954">
                  <a:moveTo>
                    <a:pt x="19050" y="452627"/>
                  </a:moveTo>
                  <a:lnTo>
                    <a:pt x="0" y="452627"/>
                  </a:lnTo>
                  <a:lnTo>
                    <a:pt x="25400" y="528827"/>
                  </a:lnTo>
                  <a:lnTo>
                    <a:pt x="46566" y="465327"/>
                  </a:lnTo>
                  <a:lnTo>
                    <a:pt x="19050" y="465327"/>
                  </a:lnTo>
                  <a:lnTo>
                    <a:pt x="19050" y="452627"/>
                  </a:lnTo>
                  <a:close/>
                </a:path>
                <a:path w="50800" h="528954">
                  <a:moveTo>
                    <a:pt x="31750" y="0"/>
                  </a:moveTo>
                  <a:lnTo>
                    <a:pt x="19050" y="0"/>
                  </a:lnTo>
                  <a:lnTo>
                    <a:pt x="19050" y="465327"/>
                  </a:lnTo>
                  <a:lnTo>
                    <a:pt x="31750" y="465327"/>
                  </a:lnTo>
                  <a:lnTo>
                    <a:pt x="31750" y="0"/>
                  </a:lnTo>
                  <a:close/>
                </a:path>
                <a:path w="50800" h="528954">
                  <a:moveTo>
                    <a:pt x="50800" y="452627"/>
                  </a:moveTo>
                  <a:lnTo>
                    <a:pt x="31750" y="452627"/>
                  </a:lnTo>
                  <a:lnTo>
                    <a:pt x="31750" y="465327"/>
                  </a:lnTo>
                  <a:lnTo>
                    <a:pt x="46566" y="465327"/>
                  </a:lnTo>
                  <a:lnTo>
                    <a:pt x="50800" y="45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6208776" y="5807963"/>
              <a:ext cx="259079" cy="234950"/>
            </a:xfrm>
            <a:custGeom>
              <a:avLst/>
              <a:gdLst/>
              <a:ahLst/>
              <a:cxnLst/>
              <a:rect l="l" t="t" r="r" b="b"/>
              <a:pathLst>
                <a:path w="259079" h="234950">
                  <a:moveTo>
                    <a:pt x="129539" y="0"/>
                  </a:moveTo>
                  <a:lnTo>
                    <a:pt x="79134" y="9221"/>
                  </a:lnTo>
                  <a:lnTo>
                    <a:pt x="37957" y="34370"/>
                  </a:lnTo>
                  <a:lnTo>
                    <a:pt x="10185" y="71671"/>
                  </a:lnTo>
                  <a:lnTo>
                    <a:pt x="0" y="117348"/>
                  </a:lnTo>
                  <a:lnTo>
                    <a:pt x="10185" y="163024"/>
                  </a:lnTo>
                  <a:lnTo>
                    <a:pt x="37957" y="200325"/>
                  </a:lnTo>
                  <a:lnTo>
                    <a:pt x="79134" y="225474"/>
                  </a:lnTo>
                  <a:lnTo>
                    <a:pt x="129539" y="234696"/>
                  </a:lnTo>
                  <a:lnTo>
                    <a:pt x="179945" y="225474"/>
                  </a:lnTo>
                  <a:lnTo>
                    <a:pt x="221122" y="200325"/>
                  </a:lnTo>
                  <a:lnTo>
                    <a:pt x="248894" y="163024"/>
                  </a:lnTo>
                  <a:lnTo>
                    <a:pt x="259079" y="117348"/>
                  </a:lnTo>
                  <a:lnTo>
                    <a:pt x="248894" y="71671"/>
                  </a:lnTo>
                  <a:lnTo>
                    <a:pt x="221122" y="34370"/>
                  </a:lnTo>
                  <a:lnTo>
                    <a:pt x="179945" y="9221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6208776" y="5807963"/>
              <a:ext cx="259079" cy="234950"/>
            </a:xfrm>
            <a:custGeom>
              <a:avLst/>
              <a:gdLst/>
              <a:ahLst/>
              <a:cxnLst/>
              <a:rect l="l" t="t" r="r" b="b"/>
              <a:pathLst>
                <a:path w="259079" h="234950">
                  <a:moveTo>
                    <a:pt x="0" y="117348"/>
                  </a:moveTo>
                  <a:lnTo>
                    <a:pt x="10185" y="71671"/>
                  </a:lnTo>
                  <a:lnTo>
                    <a:pt x="37957" y="34370"/>
                  </a:lnTo>
                  <a:lnTo>
                    <a:pt x="79134" y="9221"/>
                  </a:lnTo>
                  <a:lnTo>
                    <a:pt x="129539" y="0"/>
                  </a:lnTo>
                  <a:lnTo>
                    <a:pt x="179945" y="9221"/>
                  </a:lnTo>
                  <a:lnTo>
                    <a:pt x="221122" y="34370"/>
                  </a:lnTo>
                  <a:lnTo>
                    <a:pt x="248894" y="71671"/>
                  </a:lnTo>
                  <a:lnTo>
                    <a:pt x="259079" y="117348"/>
                  </a:lnTo>
                  <a:lnTo>
                    <a:pt x="248894" y="163024"/>
                  </a:lnTo>
                  <a:lnTo>
                    <a:pt x="221122" y="200325"/>
                  </a:lnTo>
                  <a:lnTo>
                    <a:pt x="179945" y="225474"/>
                  </a:lnTo>
                  <a:lnTo>
                    <a:pt x="129539" y="234696"/>
                  </a:lnTo>
                  <a:lnTo>
                    <a:pt x="79134" y="225474"/>
                  </a:lnTo>
                  <a:lnTo>
                    <a:pt x="37957" y="200325"/>
                  </a:lnTo>
                  <a:lnTo>
                    <a:pt x="10185" y="163024"/>
                  </a:lnTo>
                  <a:lnTo>
                    <a:pt x="0" y="1173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6320536" y="5279135"/>
              <a:ext cx="50800" cy="528955"/>
            </a:xfrm>
            <a:custGeom>
              <a:avLst/>
              <a:gdLst/>
              <a:ahLst/>
              <a:cxnLst/>
              <a:rect l="l" t="t" r="r" b="b"/>
              <a:pathLst>
                <a:path w="50800" h="528954">
                  <a:moveTo>
                    <a:pt x="19050" y="452627"/>
                  </a:moveTo>
                  <a:lnTo>
                    <a:pt x="0" y="452627"/>
                  </a:lnTo>
                  <a:lnTo>
                    <a:pt x="25400" y="528827"/>
                  </a:lnTo>
                  <a:lnTo>
                    <a:pt x="46566" y="465327"/>
                  </a:lnTo>
                  <a:lnTo>
                    <a:pt x="19050" y="465327"/>
                  </a:lnTo>
                  <a:lnTo>
                    <a:pt x="19050" y="452627"/>
                  </a:lnTo>
                  <a:close/>
                </a:path>
                <a:path w="50800" h="528954">
                  <a:moveTo>
                    <a:pt x="31750" y="0"/>
                  </a:moveTo>
                  <a:lnTo>
                    <a:pt x="19050" y="0"/>
                  </a:lnTo>
                  <a:lnTo>
                    <a:pt x="19050" y="465327"/>
                  </a:lnTo>
                  <a:lnTo>
                    <a:pt x="31750" y="465327"/>
                  </a:lnTo>
                  <a:lnTo>
                    <a:pt x="31750" y="0"/>
                  </a:lnTo>
                  <a:close/>
                </a:path>
                <a:path w="50800" h="528954">
                  <a:moveTo>
                    <a:pt x="50800" y="452627"/>
                  </a:moveTo>
                  <a:lnTo>
                    <a:pt x="31750" y="452627"/>
                  </a:lnTo>
                  <a:lnTo>
                    <a:pt x="31750" y="465327"/>
                  </a:lnTo>
                  <a:lnTo>
                    <a:pt x="46566" y="465327"/>
                  </a:lnTo>
                  <a:lnTo>
                    <a:pt x="50800" y="45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7703820" y="5807963"/>
              <a:ext cx="256540" cy="234950"/>
            </a:xfrm>
            <a:custGeom>
              <a:avLst/>
              <a:gdLst/>
              <a:ahLst/>
              <a:cxnLst/>
              <a:rect l="l" t="t" r="r" b="b"/>
              <a:pathLst>
                <a:path w="256540" h="234950">
                  <a:moveTo>
                    <a:pt x="128015" y="0"/>
                  </a:moveTo>
                  <a:lnTo>
                    <a:pt x="78170" y="9221"/>
                  </a:lnTo>
                  <a:lnTo>
                    <a:pt x="37480" y="34370"/>
                  </a:lnTo>
                  <a:lnTo>
                    <a:pt x="10054" y="71671"/>
                  </a:lnTo>
                  <a:lnTo>
                    <a:pt x="0" y="117348"/>
                  </a:lnTo>
                  <a:lnTo>
                    <a:pt x="10054" y="163024"/>
                  </a:lnTo>
                  <a:lnTo>
                    <a:pt x="37480" y="200325"/>
                  </a:lnTo>
                  <a:lnTo>
                    <a:pt x="78170" y="225474"/>
                  </a:lnTo>
                  <a:lnTo>
                    <a:pt x="128015" y="234696"/>
                  </a:lnTo>
                  <a:lnTo>
                    <a:pt x="177861" y="225474"/>
                  </a:lnTo>
                  <a:lnTo>
                    <a:pt x="218551" y="200325"/>
                  </a:lnTo>
                  <a:lnTo>
                    <a:pt x="245977" y="163024"/>
                  </a:lnTo>
                  <a:lnTo>
                    <a:pt x="256031" y="117348"/>
                  </a:lnTo>
                  <a:lnTo>
                    <a:pt x="245977" y="71671"/>
                  </a:lnTo>
                  <a:lnTo>
                    <a:pt x="218551" y="34370"/>
                  </a:lnTo>
                  <a:lnTo>
                    <a:pt x="177861" y="9221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7703820" y="5807963"/>
              <a:ext cx="256540" cy="234950"/>
            </a:xfrm>
            <a:custGeom>
              <a:avLst/>
              <a:gdLst/>
              <a:ahLst/>
              <a:cxnLst/>
              <a:rect l="l" t="t" r="r" b="b"/>
              <a:pathLst>
                <a:path w="256540" h="234950">
                  <a:moveTo>
                    <a:pt x="0" y="117348"/>
                  </a:moveTo>
                  <a:lnTo>
                    <a:pt x="10054" y="71671"/>
                  </a:lnTo>
                  <a:lnTo>
                    <a:pt x="37480" y="34370"/>
                  </a:lnTo>
                  <a:lnTo>
                    <a:pt x="78170" y="9221"/>
                  </a:lnTo>
                  <a:lnTo>
                    <a:pt x="128015" y="0"/>
                  </a:lnTo>
                  <a:lnTo>
                    <a:pt x="177861" y="9221"/>
                  </a:lnTo>
                  <a:lnTo>
                    <a:pt x="218551" y="34370"/>
                  </a:lnTo>
                  <a:lnTo>
                    <a:pt x="245977" y="71671"/>
                  </a:lnTo>
                  <a:lnTo>
                    <a:pt x="256031" y="117348"/>
                  </a:lnTo>
                  <a:lnTo>
                    <a:pt x="245977" y="163024"/>
                  </a:lnTo>
                  <a:lnTo>
                    <a:pt x="218551" y="200325"/>
                  </a:lnTo>
                  <a:lnTo>
                    <a:pt x="177861" y="225474"/>
                  </a:lnTo>
                  <a:lnTo>
                    <a:pt x="128015" y="234696"/>
                  </a:lnTo>
                  <a:lnTo>
                    <a:pt x="78170" y="225474"/>
                  </a:lnTo>
                  <a:lnTo>
                    <a:pt x="37480" y="200325"/>
                  </a:lnTo>
                  <a:lnTo>
                    <a:pt x="10054" y="163024"/>
                  </a:lnTo>
                  <a:lnTo>
                    <a:pt x="0" y="1173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7829296" y="5279135"/>
              <a:ext cx="50800" cy="542925"/>
            </a:xfrm>
            <a:custGeom>
              <a:avLst/>
              <a:gdLst/>
              <a:ahLst/>
              <a:cxnLst/>
              <a:rect l="l" t="t" r="r" b="b"/>
              <a:pathLst>
                <a:path w="50800" h="542925">
                  <a:moveTo>
                    <a:pt x="19050" y="466344"/>
                  </a:moveTo>
                  <a:lnTo>
                    <a:pt x="0" y="466344"/>
                  </a:lnTo>
                  <a:lnTo>
                    <a:pt x="25400" y="542544"/>
                  </a:lnTo>
                  <a:lnTo>
                    <a:pt x="46566" y="479044"/>
                  </a:lnTo>
                  <a:lnTo>
                    <a:pt x="19050" y="479044"/>
                  </a:lnTo>
                  <a:lnTo>
                    <a:pt x="19050" y="466344"/>
                  </a:lnTo>
                  <a:close/>
                </a:path>
                <a:path w="50800" h="542925">
                  <a:moveTo>
                    <a:pt x="31750" y="0"/>
                  </a:moveTo>
                  <a:lnTo>
                    <a:pt x="19050" y="0"/>
                  </a:lnTo>
                  <a:lnTo>
                    <a:pt x="19050" y="479044"/>
                  </a:lnTo>
                  <a:lnTo>
                    <a:pt x="31750" y="479044"/>
                  </a:lnTo>
                  <a:lnTo>
                    <a:pt x="31750" y="0"/>
                  </a:lnTo>
                  <a:close/>
                </a:path>
                <a:path w="50800" h="542925">
                  <a:moveTo>
                    <a:pt x="50800" y="466344"/>
                  </a:moveTo>
                  <a:lnTo>
                    <a:pt x="31750" y="466344"/>
                  </a:lnTo>
                  <a:lnTo>
                    <a:pt x="31750" y="479044"/>
                  </a:lnTo>
                  <a:lnTo>
                    <a:pt x="46566" y="479044"/>
                  </a:lnTo>
                  <a:lnTo>
                    <a:pt x="50800" y="466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7214616" y="5807963"/>
              <a:ext cx="259079" cy="234950"/>
            </a:xfrm>
            <a:custGeom>
              <a:avLst/>
              <a:gdLst/>
              <a:ahLst/>
              <a:cxnLst/>
              <a:rect l="l" t="t" r="r" b="b"/>
              <a:pathLst>
                <a:path w="259079" h="234950">
                  <a:moveTo>
                    <a:pt x="129539" y="0"/>
                  </a:moveTo>
                  <a:lnTo>
                    <a:pt x="79134" y="9221"/>
                  </a:lnTo>
                  <a:lnTo>
                    <a:pt x="37957" y="34370"/>
                  </a:lnTo>
                  <a:lnTo>
                    <a:pt x="10185" y="71671"/>
                  </a:lnTo>
                  <a:lnTo>
                    <a:pt x="0" y="117348"/>
                  </a:lnTo>
                  <a:lnTo>
                    <a:pt x="10185" y="163024"/>
                  </a:lnTo>
                  <a:lnTo>
                    <a:pt x="37957" y="200325"/>
                  </a:lnTo>
                  <a:lnTo>
                    <a:pt x="79134" y="225474"/>
                  </a:lnTo>
                  <a:lnTo>
                    <a:pt x="129539" y="234696"/>
                  </a:lnTo>
                  <a:lnTo>
                    <a:pt x="179945" y="225474"/>
                  </a:lnTo>
                  <a:lnTo>
                    <a:pt x="221122" y="200325"/>
                  </a:lnTo>
                  <a:lnTo>
                    <a:pt x="248894" y="163024"/>
                  </a:lnTo>
                  <a:lnTo>
                    <a:pt x="259079" y="117348"/>
                  </a:lnTo>
                  <a:lnTo>
                    <a:pt x="248894" y="71671"/>
                  </a:lnTo>
                  <a:lnTo>
                    <a:pt x="221122" y="34370"/>
                  </a:lnTo>
                  <a:lnTo>
                    <a:pt x="179945" y="9221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7214616" y="5807963"/>
              <a:ext cx="259079" cy="234950"/>
            </a:xfrm>
            <a:custGeom>
              <a:avLst/>
              <a:gdLst/>
              <a:ahLst/>
              <a:cxnLst/>
              <a:rect l="l" t="t" r="r" b="b"/>
              <a:pathLst>
                <a:path w="259079" h="234950">
                  <a:moveTo>
                    <a:pt x="0" y="117348"/>
                  </a:moveTo>
                  <a:lnTo>
                    <a:pt x="10185" y="71671"/>
                  </a:lnTo>
                  <a:lnTo>
                    <a:pt x="37957" y="34370"/>
                  </a:lnTo>
                  <a:lnTo>
                    <a:pt x="79134" y="9221"/>
                  </a:lnTo>
                  <a:lnTo>
                    <a:pt x="129539" y="0"/>
                  </a:lnTo>
                  <a:lnTo>
                    <a:pt x="179945" y="9221"/>
                  </a:lnTo>
                  <a:lnTo>
                    <a:pt x="221122" y="34370"/>
                  </a:lnTo>
                  <a:lnTo>
                    <a:pt x="248894" y="71671"/>
                  </a:lnTo>
                  <a:lnTo>
                    <a:pt x="259079" y="117348"/>
                  </a:lnTo>
                  <a:lnTo>
                    <a:pt x="248894" y="163024"/>
                  </a:lnTo>
                  <a:lnTo>
                    <a:pt x="221122" y="200325"/>
                  </a:lnTo>
                  <a:lnTo>
                    <a:pt x="179945" y="225474"/>
                  </a:lnTo>
                  <a:lnTo>
                    <a:pt x="129539" y="234696"/>
                  </a:lnTo>
                  <a:lnTo>
                    <a:pt x="79134" y="225474"/>
                  </a:lnTo>
                  <a:lnTo>
                    <a:pt x="37957" y="200325"/>
                  </a:lnTo>
                  <a:lnTo>
                    <a:pt x="10185" y="163024"/>
                  </a:lnTo>
                  <a:lnTo>
                    <a:pt x="0" y="1173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7344155" y="5277738"/>
              <a:ext cx="135890" cy="530225"/>
            </a:xfrm>
            <a:custGeom>
              <a:avLst/>
              <a:gdLst/>
              <a:ahLst/>
              <a:cxnLst/>
              <a:rect l="l" t="t" r="r" b="b"/>
              <a:pathLst>
                <a:path w="135890" h="530225">
                  <a:moveTo>
                    <a:pt x="0" y="450265"/>
                  </a:moveTo>
                  <a:lnTo>
                    <a:pt x="7620" y="530225"/>
                  </a:lnTo>
                  <a:lnTo>
                    <a:pt x="44583" y="469773"/>
                  </a:lnTo>
                  <a:lnTo>
                    <a:pt x="28067" y="469773"/>
                  </a:lnTo>
                  <a:lnTo>
                    <a:pt x="15748" y="466915"/>
                  </a:lnTo>
                  <a:lnTo>
                    <a:pt x="18596" y="454552"/>
                  </a:lnTo>
                  <a:lnTo>
                    <a:pt x="0" y="450265"/>
                  </a:lnTo>
                  <a:close/>
                </a:path>
                <a:path w="135890" h="530225">
                  <a:moveTo>
                    <a:pt x="18596" y="454552"/>
                  </a:moveTo>
                  <a:lnTo>
                    <a:pt x="15748" y="466915"/>
                  </a:lnTo>
                  <a:lnTo>
                    <a:pt x="28067" y="469773"/>
                  </a:lnTo>
                  <a:lnTo>
                    <a:pt x="30921" y="457393"/>
                  </a:lnTo>
                  <a:lnTo>
                    <a:pt x="18596" y="454552"/>
                  </a:lnTo>
                  <a:close/>
                </a:path>
                <a:path w="135890" h="530225">
                  <a:moveTo>
                    <a:pt x="30921" y="457393"/>
                  </a:moveTo>
                  <a:lnTo>
                    <a:pt x="28067" y="469773"/>
                  </a:lnTo>
                  <a:lnTo>
                    <a:pt x="44583" y="469773"/>
                  </a:lnTo>
                  <a:lnTo>
                    <a:pt x="49529" y="461683"/>
                  </a:lnTo>
                  <a:lnTo>
                    <a:pt x="30921" y="457393"/>
                  </a:lnTo>
                  <a:close/>
                </a:path>
                <a:path w="135890" h="530225">
                  <a:moveTo>
                    <a:pt x="123317" y="0"/>
                  </a:moveTo>
                  <a:lnTo>
                    <a:pt x="18596" y="454552"/>
                  </a:lnTo>
                  <a:lnTo>
                    <a:pt x="30921" y="457393"/>
                  </a:lnTo>
                  <a:lnTo>
                    <a:pt x="135763" y="2794"/>
                  </a:lnTo>
                  <a:lnTo>
                    <a:pt x="1233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8095488" y="5807963"/>
              <a:ext cx="260985" cy="234950"/>
            </a:xfrm>
            <a:custGeom>
              <a:avLst/>
              <a:gdLst/>
              <a:ahLst/>
              <a:cxnLst/>
              <a:rect l="l" t="t" r="r" b="b"/>
              <a:pathLst>
                <a:path w="260984" h="234950">
                  <a:moveTo>
                    <a:pt x="130301" y="0"/>
                  </a:moveTo>
                  <a:lnTo>
                    <a:pt x="79563" y="9221"/>
                  </a:lnTo>
                  <a:lnTo>
                    <a:pt x="38147" y="34370"/>
                  </a:lnTo>
                  <a:lnTo>
                    <a:pt x="10233" y="71671"/>
                  </a:lnTo>
                  <a:lnTo>
                    <a:pt x="0" y="117348"/>
                  </a:lnTo>
                  <a:lnTo>
                    <a:pt x="10233" y="163024"/>
                  </a:lnTo>
                  <a:lnTo>
                    <a:pt x="38147" y="200325"/>
                  </a:lnTo>
                  <a:lnTo>
                    <a:pt x="79563" y="225474"/>
                  </a:lnTo>
                  <a:lnTo>
                    <a:pt x="130301" y="234696"/>
                  </a:lnTo>
                  <a:lnTo>
                    <a:pt x="181040" y="225474"/>
                  </a:lnTo>
                  <a:lnTo>
                    <a:pt x="222456" y="200325"/>
                  </a:lnTo>
                  <a:lnTo>
                    <a:pt x="250370" y="163024"/>
                  </a:lnTo>
                  <a:lnTo>
                    <a:pt x="260603" y="117348"/>
                  </a:lnTo>
                  <a:lnTo>
                    <a:pt x="250370" y="71671"/>
                  </a:lnTo>
                  <a:lnTo>
                    <a:pt x="222456" y="34370"/>
                  </a:lnTo>
                  <a:lnTo>
                    <a:pt x="181040" y="9221"/>
                  </a:lnTo>
                  <a:lnTo>
                    <a:pt x="13030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8095488" y="5807963"/>
              <a:ext cx="260985" cy="234950"/>
            </a:xfrm>
            <a:custGeom>
              <a:avLst/>
              <a:gdLst/>
              <a:ahLst/>
              <a:cxnLst/>
              <a:rect l="l" t="t" r="r" b="b"/>
              <a:pathLst>
                <a:path w="260984" h="234950">
                  <a:moveTo>
                    <a:pt x="0" y="117348"/>
                  </a:moveTo>
                  <a:lnTo>
                    <a:pt x="10233" y="71671"/>
                  </a:lnTo>
                  <a:lnTo>
                    <a:pt x="38147" y="34370"/>
                  </a:lnTo>
                  <a:lnTo>
                    <a:pt x="79563" y="9221"/>
                  </a:lnTo>
                  <a:lnTo>
                    <a:pt x="130301" y="0"/>
                  </a:lnTo>
                  <a:lnTo>
                    <a:pt x="181040" y="9221"/>
                  </a:lnTo>
                  <a:lnTo>
                    <a:pt x="222456" y="34370"/>
                  </a:lnTo>
                  <a:lnTo>
                    <a:pt x="250370" y="71671"/>
                  </a:lnTo>
                  <a:lnTo>
                    <a:pt x="260603" y="117348"/>
                  </a:lnTo>
                  <a:lnTo>
                    <a:pt x="250370" y="163024"/>
                  </a:lnTo>
                  <a:lnTo>
                    <a:pt x="222456" y="200325"/>
                  </a:lnTo>
                  <a:lnTo>
                    <a:pt x="181040" y="225474"/>
                  </a:lnTo>
                  <a:lnTo>
                    <a:pt x="130301" y="234696"/>
                  </a:lnTo>
                  <a:lnTo>
                    <a:pt x="79563" y="225474"/>
                  </a:lnTo>
                  <a:lnTo>
                    <a:pt x="38147" y="200325"/>
                  </a:lnTo>
                  <a:lnTo>
                    <a:pt x="10233" y="163024"/>
                  </a:lnTo>
                  <a:lnTo>
                    <a:pt x="0" y="1173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8192008" y="5279135"/>
              <a:ext cx="50800" cy="528955"/>
            </a:xfrm>
            <a:custGeom>
              <a:avLst/>
              <a:gdLst/>
              <a:ahLst/>
              <a:cxnLst/>
              <a:rect l="l" t="t" r="r" b="b"/>
              <a:pathLst>
                <a:path w="50800" h="528954">
                  <a:moveTo>
                    <a:pt x="19050" y="452627"/>
                  </a:moveTo>
                  <a:lnTo>
                    <a:pt x="0" y="452627"/>
                  </a:lnTo>
                  <a:lnTo>
                    <a:pt x="25400" y="528827"/>
                  </a:lnTo>
                  <a:lnTo>
                    <a:pt x="46566" y="465327"/>
                  </a:lnTo>
                  <a:lnTo>
                    <a:pt x="19050" y="465327"/>
                  </a:lnTo>
                  <a:lnTo>
                    <a:pt x="19050" y="452627"/>
                  </a:lnTo>
                  <a:close/>
                </a:path>
                <a:path w="50800" h="528954">
                  <a:moveTo>
                    <a:pt x="31750" y="0"/>
                  </a:moveTo>
                  <a:lnTo>
                    <a:pt x="19050" y="0"/>
                  </a:lnTo>
                  <a:lnTo>
                    <a:pt x="19050" y="465327"/>
                  </a:lnTo>
                  <a:lnTo>
                    <a:pt x="31750" y="465327"/>
                  </a:lnTo>
                  <a:lnTo>
                    <a:pt x="31750" y="0"/>
                  </a:lnTo>
                  <a:close/>
                </a:path>
                <a:path w="50800" h="528954">
                  <a:moveTo>
                    <a:pt x="50800" y="452627"/>
                  </a:moveTo>
                  <a:lnTo>
                    <a:pt x="31750" y="452627"/>
                  </a:lnTo>
                  <a:lnTo>
                    <a:pt x="31750" y="465327"/>
                  </a:lnTo>
                  <a:lnTo>
                    <a:pt x="46566" y="465327"/>
                  </a:lnTo>
                  <a:lnTo>
                    <a:pt x="50800" y="45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8859011" y="5807963"/>
              <a:ext cx="259079" cy="234950"/>
            </a:xfrm>
            <a:custGeom>
              <a:avLst/>
              <a:gdLst/>
              <a:ahLst/>
              <a:cxnLst/>
              <a:rect l="l" t="t" r="r" b="b"/>
              <a:pathLst>
                <a:path w="259079" h="234950">
                  <a:moveTo>
                    <a:pt x="129540" y="0"/>
                  </a:moveTo>
                  <a:lnTo>
                    <a:pt x="79134" y="9221"/>
                  </a:lnTo>
                  <a:lnTo>
                    <a:pt x="37957" y="34370"/>
                  </a:lnTo>
                  <a:lnTo>
                    <a:pt x="10185" y="71671"/>
                  </a:lnTo>
                  <a:lnTo>
                    <a:pt x="0" y="117348"/>
                  </a:lnTo>
                  <a:lnTo>
                    <a:pt x="10185" y="163024"/>
                  </a:lnTo>
                  <a:lnTo>
                    <a:pt x="37957" y="200325"/>
                  </a:lnTo>
                  <a:lnTo>
                    <a:pt x="79134" y="225474"/>
                  </a:lnTo>
                  <a:lnTo>
                    <a:pt x="129540" y="234696"/>
                  </a:lnTo>
                  <a:lnTo>
                    <a:pt x="179945" y="225474"/>
                  </a:lnTo>
                  <a:lnTo>
                    <a:pt x="221122" y="200325"/>
                  </a:lnTo>
                  <a:lnTo>
                    <a:pt x="248894" y="163024"/>
                  </a:lnTo>
                  <a:lnTo>
                    <a:pt x="259080" y="117348"/>
                  </a:lnTo>
                  <a:lnTo>
                    <a:pt x="248894" y="71671"/>
                  </a:lnTo>
                  <a:lnTo>
                    <a:pt x="221122" y="34370"/>
                  </a:lnTo>
                  <a:lnTo>
                    <a:pt x="179945" y="9221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8859011" y="5807963"/>
              <a:ext cx="259079" cy="234950"/>
            </a:xfrm>
            <a:custGeom>
              <a:avLst/>
              <a:gdLst/>
              <a:ahLst/>
              <a:cxnLst/>
              <a:rect l="l" t="t" r="r" b="b"/>
              <a:pathLst>
                <a:path w="259079" h="234950">
                  <a:moveTo>
                    <a:pt x="0" y="117348"/>
                  </a:moveTo>
                  <a:lnTo>
                    <a:pt x="10185" y="71671"/>
                  </a:lnTo>
                  <a:lnTo>
                    <a:pt x="37957" y="34370"/>
                  </a:lnTo>
                  <a:lnTo>
                    <a:pt x="79134" y="9221"/>
                  </a:lnTo>
                  <a:lnTo>
                    <a:pt x="129540" y="0"/>
                  </a:lnTo>
                  <a:lnTo>
                    <a:pt x="179945" y="9221"/>
                  </a:lnTo>
                  <a:lnTo>
                    <a:pt x="221122" y="34370"/>
                  </a:lnTo>
                  <a:lnTo>
                    <a:pt x="248894" y="71671"/>
                  </a:lnTo>
                  <a:lnTo>
                    <a:pt x="259080" y="117348"/>
                  </a:lnTo>
                  <a:lnTo>
                    <a:pt x="248894" y="163024"/>
                  </a:lnTo>
                  <a:lnTo>
                    <a:pt x="221122" y="200325"/>
                  </a:lnTo>
                  <a:lnTo>
                    <a:pt x="179945" y="225474"/>
                  </a:lnTo>
                  <a:lnTo>
                    <a:pt x="129540" y="234696"/>
                  </a:lnTo>
                  <a:lnTo>
                    <a:pt x="79134" y="225474"/>
                  </a:lnTo>
                  <a:lnTo>
                    <a:pt x="37957" y="200325"/>
                  </a:lnTo>
                  <a:lnTo>
                    <a:pt x="10185" y="163024"/>
                  </a:lnTo>
                  <a:lnTo>
                    <a:pt x="0" y="1173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8970772" y="5279135"/>
              <a:ext cx="50800" cy="528955"/>
            </a:xfrm>
            <a:custGeom>
              <a:avLst/>
              <a:gdLst/>
              <a:ahLst/>
              <a:cxnLst/>
              <a:rect l="l" t="t" r="r" b="b"/>
              <a:pathLst>
                <a:path w="50800" h="528954">
                  <a:moveTo>
                    <a:pt x="19050" y="452627"/>
                  </a:moveTo>
                  <a:lnTo>
                    <a:pt x="0" y="452627"/>
                  </a:lnTo>
                  <a:lnTo>
                    <a:pt x="25400" y="528827"/>
                  </a:lnTo>
                  <a:lnTo>
                    <a:pt x="46566" y="465327"/>
                  </a:lnTo>
                  <a:lnTo>
                    <a:pt x="19050" y="465327"/>
                  </a:lnTo>
                  <a:lnTo>
                    <a:pt x="19050" y="452627"/>
                  </a:lnTo>
                  <a:close/>
                </a:path>
                <a:path w="50800" h="528954">
                  <a:moveTo>
                    <a:pt x="31750" y="0"/>
                  </a:moveTo>
                  <a:lnTo>
                    <a:pt x="19050" y="0"/>
                  </a:lnTo>
                  <a:lnTo>
                    <a:pt x="19050" y="465327"/>
                  </a:lnTo>
                  <a:lnTo>
                    <a:pt x="31750" y="465327"/>
                  </a:lnTo>
                  <a:lnTo>
                    <a:pt x="31750" y="0"/>
                  </a:lnTo>
                  <a:close/>
                </a:path>
                <a:path w="50800" h="528954">
                  <a:moveTo>
                    <a:pt x="50800" y="452627"/>
                  </a:moveTo>
                  <a:lnTo>
                    <a:pt x="31750" y="452627"/>
                  </a:lnTo>
                  <a:lnTo>
                    <a:pt x="31750" y="465327"/>
                  </a:lnTo>
                  <a:lnTo>
                    <a:pt x="46566" y="465327"/>
                  </a:lnTo>
                  <a:lnTo>
                    <a:pt x="50800" y="45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9360408" y="5807963"/>
              <a:ext cx="260985" cy="234950"/>
            </a:xfrm>
            <a:custGeom>
              <a:avLst/>
              <a:gdLst/>
              <a:ahLst/>
              <a:cxnLst/>
              <a:rect l="l" t="t" r="r" b="b"/>
              <a:pathLst>
                <a:path w="260984" h="234950">
                  <a:moveTo>
                    <a:pt x="130301" y="0"/>
                  </a:moveTo>
                  <a:lnTo>
                    <a:pt x="79563" y="9221"/>
                  </a:lnTo>
                  <a:lnTo>
                    <a:pt x="38147" y="34370"/>
                  </a:lnTo>
                  <a:lnTo>
                    <a:pt x="10233" y="71671"/>
                  </a:lnTo>
                  <a:lnTo>
                    <a:pt x="0" y="117348"/>
                  </a:lnTo>
                  <a:lnTo>
                    <a:pt x="10233" y="163024"/>
                  </a:lnTo>
                  <a:lnTo>
                    <a:pt x="38147" y="200325"/>
                  </a:lnTo>
                  <a:lnTo>
                    <a:pt x="79563" y="225474"/>
                  </a:lnTo>
                  <a:lnTo>
                    <a:pt x="130301" y="234696"/>
                  </a:lnTo>
                  <a:lnTo>
                    <a:pt x="181040" y="225474"/>
                  </a:lnTo>
                  <a:lnTo>
                    <a:pt x="222456" y="200325"/>
                  </a:lnTo>
                  <a:lnTo>
                    <a:pt x="250370" y="163024"/>
                  </a:lnTo>
                  <a:lnTo>
                    <a:pt x="260603" y="117348"/>
                  </a:lnTo>
                  <a:lnTo>
                    <a:pt x="250370" y="71671"/>
                  </a:lnTo>
                  <a:lnTo>
                    <a:pt x="222456" y="34370"/>
                  </a:lnTo>
                  <a:lnTo>
                    <a:pt x="181040" y="9221"/>
                  </a:lnTo>
                  <a:lnTo>
                    <a:pt x="13030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9360408" y="5807963"/>
              <a:ext cx="260985" cy="234950"/>
            </a:xfrm>
            <a:custGeom>
              <a:avLst/>
              <a:gdLst/>
              <a:ahLst/>
              <a:cxnLst/>
              <a:rect l="l" t="t" r="r" b="b"/>
              <a:pathLst>
                <a:path w="260984" h="234950">
                  <a:moveTo>
                    <a:pt x="0" y="117348"/>
                  </a:moveTo>
                  <a:lnTo>
                    <a:pt x="10233" y="71671"/>
                  </a:lnTo>
                  <a:lnTo>
                    <a:pt x="38147" y="34370"/>
                  </a:lnTo>
                  <a:lnTo>
                    <a:pt x="79563" y="9221"/>
                  </a:lnTo>
                  <a:lnTo>
                    <a:pt x="130301" y="0"/>
                  </a:lnTo>
                  <a:lnTo>
                    <a:pt x="181040" y="9221"/>
                  </a:lnTo>
                  <a:lnTo>
                    <a:pt x="222456" y="34370"/>
                  </a:lnTo>
                  <a:lnTo>
                    <a:pt x="250370" y="71671"/>
                  </a:lnTo>
                  <a:lnTo>
                    <a:pt x="260603" y="117348"/>
                  </a:lnTo>
                  <a:lnTo>
                    <a:pt x="250370" y="163024"/>
                  </a:lnTo>
                  <a:lnTo>
                    <a:pt x="222456" y="200325"/>
                  </a:lnTo>
                  <a:lnTo>
                    <a:pt x="181040" y="225474"/>
                  </a:lnTo>
                  <a:lnTo>
                    <a:pt x="130301" y="234696"/>
                  </a:lnTo>
                  <a:lnTo>
                    <a:pt x="79563" y="225474"/>
                  </a:lnTo>
                  <a:lnTo>
                    <a:pt x="38147" y="200325"/>
                  </a:lnTo>
                  <a:lnTo>
                    <a:pt x="10233" y="163024"/>
                  </a:lnTo>
                  <a:lnTo>
                    <a:pt x="0" y="1173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9308719" y="3998213"/>
              <a:ext cx="1696720" cy="1809750"/>
            </a:xfrm>
            <a:custGeom>
              <a:avLst/>
              <a:gdLst/>
              <a:ahLst/>
              <a:cxnLst/>
              <a:rect l="l" t="t" r="r" b="b"/>
              <a:pathLst>
                <a:path w="1696720" h="1809750">
                  <a:moveTo>
                    <a:pt x="191897" y="1809750"/>
                  </a:moveTo>
                  <a:lnTo>
                    <a:pt x="190982" y="1751952"/>
                  </a:lnTo>
                  <a:lnTo>
                    <a:pt x="190627" y="1729435"/>
                  </a:lnTo>
                  <a:lnTo>
                    <a:pt x="172567" y="1735772"/>
                  </a:lnTo>
                  <a:lnTo>
                    <a:pt x="11938" y="1278763"/>
                  </a:lnTo>
                  <a:lnTo>
                    <a:pt x="0" y="1283081"/>
                  </a:lnTo>
                  <a:lnTo>
                    <a:pt x="160629" y="1739976"/>
                  </a:lnTo>
                  <a:lnTo>
                    <a:pt x="142621" y="1746288"/>
                  </a:lnTo>
                  <a:lnTo>
                    <a:pt x="191897" y="1809750"/>
                  </a:lnTo>
                  <a:close/>
                </a:path>
                <a:path w="1696720" h="1809750">
                  <a:moveTo>
                    <a:pt x="1281049" y="896874"/>
                  </a:moveTo>
                  <a:lnTo>
                    <a:pt x="1261999" y="896874"/>
                  </a:lnTo>
                  <a:lnTo>
                    <a:pt x="1261999" y="762"/>
                  </a:lnTo>
                  <a:lnTo>
                    <a:pt x="1249299" y="762"/>
                  </a:lnTo>
                  <a:lnTo>
                    <a:pt x="1249299" y="896874"/>
                  </a:lnTo>
                  <a:lnTo>
                    <a:pt x="1230249" y="896874"/>
                  </a:lnTo>
                  <a:lnTo>
                    <a:pt x="1255649" y="973074"/>
                  </a:lnTo>
                  <a:lnTo>
                    <a:pt x="1276807" y="909574"/>
                  </a:lnTo>
                  <a:lnTo>
                    <a:pt x="1281049" y="896874"/>
                  </a:lnTo>
                  <a:close/>
                </a:path>
                <a:path w="1696720" h="1809750">
                  <a:moveTo>
                    <a:pt x="1696593" y="894334"/>
                  </a:moveTo>
                  <a:lnTo>
                    <a:pt x="1677606" y="896734"/>
                  </a:lnTo>
                  <a:lnTo>
                    <a:pt x="1565275" y="0"/>
                  </a:lnTo>
                  <a:lnTo>
                    <a:pt x="1552575" y="1524"/>
                  </a:lnTo>
                  <a:lnTo>
                    <a:pt x="1665046" y="898309"/>
                  </a:lnTo>
                  <a:lnTo>
                    <a:pt x="1646174" y="900684"/>
                  </a:lnTo>
                  <a:lnTo>
                    <a:pt x="1680845" y="973074"/>
                  </a:lnTo>
                  <a:lnTo>
                    <a:pt x="1693291" y="910844"/>
                  </a:lnTo>
                  <a:lnTo>
                    <a:pt x="1696593" y="894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7377684" y="3877055"/>
              <a:ext cx="1036319" cy="0"/>
            </a:xfrm>
            <a:custGeom>
              <a:avLst/>
              <a:gdLst/>
              <a:ahLst/>
              <a:cxnLst/>
              <a:rect l="l" t="t" r="r" b="b"/>
              <a:pathLst>
                <a:path w="1036320" h="0">
                  <a:moveTo>
                    <a:pt x="0" y="0"/>
                  </a:moveTo>
                  <a:lnTo>
                    <a:pt x="103632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 descr=""/>
          <p:cNvSpPr txBox="1"/>
          <p:nvPr/>
        </p:nvSpPr>
        <p:spPr>
          <a:xfrm>
            <a:off x="3892422" y="6159195"/>
            <a:ext cx="11544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id=13</a:t>
            </a:r>
            <a:r>
              <a:rPr dirty="0" sz="1400" spc="50">
                <a:solidFill>
                  <a:srgbClr val="1F517B"/>
                </a:solidFill>
                <a:latin typeface="微软雅黑"/>
                <a:cs typeface="微软雅黑"/>
              </a:rPr>
              <a:t>  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id=14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5451094" y="6159195"/>
            <a:ext cx="530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id=15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6154039" y="6159195"/>
            <a:ext cx="530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id=16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6857238" y="6159195"/>
            <a:ext cx="17767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id=17</a:t>
            </a:r>
            <a:r>
              <a:rPr dirty="0" sz="1400" spc="40">
                <a:solidFill>
                  <a:srgbClr val="1F517B"/>
                </a:solidFill>
                <a:latin typeface="微软雅黑"/>
                <a:cs typeface="微软雅黑"/>
              </a:rPr>
              <a:t>  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id=18</a:t>
            </a:r>
            <a:r>
              <a:rPr dirty="0" sz="1400" spc="50">
                <a:solidFill>
                  <a:srgbClr val="1F517B"/>
                </a:solidFill>
                <a:latin typeface="微软雅黑"/>
                <a:cs typeface="微软雅黑"/>
              </a:rPr>
              <a:t>  </a:t>
            </a: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id=19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8806688" y="6159195"/>
            <a:ext cx="11734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320" algn="l"/>
              </a:tabLst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id=20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id=21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6780021" y="2437002"/>
            <a:ext cx="424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4281678" y="3654933"/>
            <a:ext cx="424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6857238" y="3723259"/>
            <a:ext cx="424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id=3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9820147" y="3723259"/>
            <a:ext cx="424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id=4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10209403" y="5347157"/>
            <a:ext cx="5302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id=11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10912220" y="5347157"/>
            <a:ext cx="5302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id=12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3580257" y="4939665"/>
            <a:ext cx="424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id=5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4826889" y="5212841"/>
            <a:ext cx="9201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id=6</a:t>
            </a:r>
            <a:r>
              <a:rPr dirty="0" sz="1400" spc="33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id=7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7407402" y="2030730"/>
            <a:ext cx="6870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根目录 /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4672710" y="3250183"/>
            <a:ext cx="7092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子目录 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6934327" y="3250183"/>
            <a:ext cx="7245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子目录 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b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10444098" y="3250183"/>
            <a:ext cx="7004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子目录 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c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3580257" y="4534661"/>
            <a:ext cx="7092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子目录 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5778500" y="4396485"/>
            <a:ext cx="672465" cy="441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35"/>
              </a:lnSpc>
              <a:spcBef>
                <a:spcPts val="100"/>
              </a:spcBef>
            </a:pP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子目录 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f</a:t>
            </a:r>
            <a:endParaRPr sz="1400">
              <a:latin typeface="微软雅黑"/>
              <a:cs typeface="微软雅黑"/>
            </a:endParaRPr>
          </a:p>
          <a:p>
            <a:pPr marL="106680">
              <a:lnSpc>
                <a:spcPts val="1635"/>
              </a:lnSpc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id=8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7013193" y="4374260"/>
            <a:ext cx="711835" cy="4432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66370" marR="5080" indent="-154305">
              <a:lnSpc>
                <a:spcPts val="1600"/>
              </a:lnSpc>
              <a:spcBef>
                <a:spcPts val="220"/>
              </a:spcBef>
            </a:pP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子目录 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e </a:t>
            </a: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id=9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9082785" y="4374260"/>
            <a:ext cx="878205" cy="45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子目录 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d</a:t>
            </a:r>
            <a:endParaRPr sz="1400">
              <a:latin typeface="微软雅黑"/>
              <a:cs typeface="微软雅黑"/>
            </a:endParaRPr>
          </a:p>
          <a:p>
            <a:pPr marL="360680">
              <a:lnSpc>
                <a:spcPct val="100000"/>
              </a:lnSpc>
              <a:spcBef>
                <a:spcPts val="2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id=10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121" name="object 121" descr=""/>
          <p:cNvGrpSpPr/>
          <p:nvPr/>
        </p:nvGrpSpPr>
        <p:grpSpPr>
          <a:xfrm>
            <a:off x="4076446" y="4833937"/>
            <a:ext cx="5514340" cy="553720"/>
            <a:chOff x="4076446" y="4833937"/>
            <a:chExt cx="5514340" cy="553720"/>
          </a:xfrm>
        </p:grpSpPr>
        <p:sp>
          <p:nvSpPr>
            <p:cNvPr id="122" name="object 122" descr=""/>
            <p:cNvSpPr/>
            <p:nvPr/>
          </p:nvSpPr>
          <p:spPr>
            <a:xfrm>
              <a:off x="5841492" y="5096256"/>
              <a:ext cx="756285" cy="0"/>
            </a:xfrm>
            <a:custGeom>
              <a:avLst/>
              <a:gdLst/>
              <a:ahLst/>
              <a:cxnLst/>
              <a:rect l="l" t="t" r="r" b="b"/>
              <a:pathLst>
                <a:path w="756284" h="0">
                  <a:moveTo>
                    <a:pt x="0" y="0"/>
                  </a:moveTo>
                  <a:lnTo>
                    <a:pt x="755904" y="0"/>
                  </a:lnTo>
                </a:path>
              </a:pathLst>
            </a:custGeom>
            <a:ln w="12191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4082796" y="5096256"/>
              <a:ext cx="5501640" cy="12700"/>
            </a:xfrm>
            <a:custGeom>
              <a:avLst/>
              <a:gdLst/>
              <a:ahLst/>
              <a:cxnLst/>
              <a:rect l="l" t="t" r="r" b="b"/>
              <a:pathLst>
                <a:path w="5501640" h="12700">
                  <a:moveTo>
                    <a:pt x="4721352" y="0"/>
                  </a:moveTo>
                  <a:lnTo>
                    <a:pt x="5501639" y="0"/>
                  </a:lnTo>
                </a:path>
                <a:path w="5501640" h="12700">
                  <a:moveTo>
                    <a:pt x="0" y="12192"/>
                  </a:moveTo>
                  <a:lnTo>
                    <a:pt x="702563" y="12192"/>
                  </a:lnTo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6597396" y="4838700"/>
              <a:ext cx="277495" cy="544195"/>
            </a:xfrm>
            <a:custGeom>
              <a:avLst/>
              <a:gdLst/>
              <a:ahLst/>
              <a:cxnLst/>
              <a:rect l="l" t="t" r="r" b="b"/>
              <a:pathLst>
                <a:path w="277495" h="544195">
                  <a:moveTo>
                    <a:pt x="277368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277368" y="544068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6597396" y="4838700"/>
              <a:ext cx="277495" cy="544195"/>
            </a:xfrm>
            <a:custGeom>
              <a:avLst/>
              <a:gdLst/>
              <a:ahLst/>
              <a:cxnLst/>
              <a:rect l="l" t="t" r="r" b="b"/>
              <a:pathLst>
                <a:path w="277495" h="544195">
                  <a:moveTo>
                    <a:pt x="0" y="544068"/>
                  </a:moveTo>
                  <a:lnTo>
                    <a:pt x="277368" y="544068"/>
                  </a:lnTo>
                  <a:lnTo>
                    <a:pt x="277368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6597396" y="5096256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 h="0">
                  <a:moveTo>
                    <a:pt x="0" y="0"/>
                  </a:moveTo>
                  <a:lnTo>
                    <a:pt x="27432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7" name="object 127" descr=""/>
          <p:cNvSpPr txBox="1"/>
          <p:nvPr/>
        </p:nvSpPr>
        <p:spPr>
          <a:xfrm>
            <a:off x="6185915" y="4805553"/>
            <a:ext cx="688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95"/>
              </a:spcBef>
              <a:tabLst>
                <a:tab pos="498475" algn="l"/>
              </a:tabLst>
            </a:pPr>
            <a:r>
              <a:rPr dirty="0" baseline="1984" sz="2100" spc="-75">
                <a:solidFill>
                  <a:srgbClr val="1F517B"/>
                </a:solidFill>
                <a:latin typeface="微软雅黑"/>
                <a:cs typeface="微软雅黑"/>
              </a:rPr>
              <a:t>h</a:t>
            </a:r>
            <a:r>
              <a:rPr dirty="0" baseline="1984" sz="21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1600" spc="-50">
                <a:solidFill>
                  <a:srgbClr val="CC0000"/>
                </a:solidFill>
                <a:latin typeface="微软雅黑"/>
                <a:cs typeface="微软雅黑"/>
              </a:rPr>
              <a:t>k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8" name="object 128" descr=""/>
          <p:cNvSpPr/>
          <p:nvPr/>
        </p:nvSpPr>
        <p:spPr>
          <a:xfrm>
            <a:off x="6730745" y="4959858"/>
            <a:ext cx="608330" cy="331470"/>
          </a:xfrm>
          <a:custGeom>
            <a:avLst/>
            <a:gdLst/>
            <a:ahLst/>
            <a:cxnLst/>
            <a:rect l="l" t="t" r="r" b="b"/>
            <a:pathLst>
              <a:path w="608329" h="331470">
                <a:moveTo>
                  <a:pt x="487631" y="49408"/>
                </a:moveTo>
                <a:lnTo>
                  <a:pt x="0" y="308610"/>
                </a:lnTo>
                <a:lnTo>
                  <a:pt x="12192" y="331470"/>
                </a:lnTo>
                <a:lnTo>
                  <a:pt x="499776" y="72227"/>
                </a:lnTo>
                <a:lnTo>
                  <a:pt x="487631" y="49408"/>
                </a:lnTo>
                <a:close/>
              </a:path>
              <a:path w="608329" h="331470">
                <a:moveTo>
                  <a:pt x="577262" y="43307"/>
                </a:moveTo>
                <a:lnTo>
                  <a:pt x="499109" y="43307"/>
                </a:lnTo>
                <a:lnTo>
                  <a:pt x="511175" y="66167"/>
                </a:lnTo>
                <a:lnTo>
                  <a:pt x="499776" y="72227"/>
                </a:lnTo>
                <a:lnTo>
                  <a:pt x="524128" y="117983"/>
                </a:lnTo>
                <a:lnTo>
                  <a:pt x="577262" y="43307"/>
                </a:lnTo>
                <a:close/>
              </a:path>
              <a:path w="608329" h="331470">
                <a:moveTo>
                  <a:pt x="499109" y="43307"/>
                </a:moveTo>
                <a:lnTo>
                  <a:pt x="487631" y="49408"/>
                </a:lnTo>
                <a:lnTo>
                  <a:pt x="499776" y="72227"/>
                </a:lnTo>
                <a:lnTo>
                  <a:pt x="511175" y="66167"/>
                </a:lnTo>
                <a:lnTo>
                  <a:pt x="499109" y="43307"/>
                </a:lnTo>
                <a:close/>
              </a:path>
              <a:path w="608329" h="331470">
                <a:moveTo>
                  <a:pt x="608076" y="0"/>
                </a:moveTo>
                <a:lnTo>
                  <a:pt x="463296" y="3683"/>
                </a:lnTo>
                <a:lnTo>
                  <a:pt x="487631" y="49408"/>
                </a:lnTo>
                <a:lnTo>
                  <a:pt x="499109" y="43307"/>
                </a:lnTo>
                <a:lnTo>
                  <a:pt x="577262" y="43307"/>
                </a:lnTo>
                <a:lnTo>
                  <a:pt x="60807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 txBox="1"/>
          <p:nvPr/>
        </p:nvSpPr>
        <p:spPr>
          <a:xfrm>
            <a:off x="894588" y="2487167"/>
            <a:ext cx="2862580" cy="1938655"/>
          </a:xfrm>
          <a:prstGeom prst="rect">
            <a:avLst/>
          </a:prstGeom>
          <a:solidFill>
            <a:srgbClr val="FFF1CC"/>
          </a:solidFill>
          <a:ln w="9144">
            <a:solidFill>
              <a:srgbClr val="1F517B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just" marL="127635" marR="80645">
              <a:lnSpc>
                <a:spcPts val="3600"/>
              </a:lnSpc>
              <a:spcBef>
                <a:spcPts val="18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假定当前目录为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id=8，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共享子目录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e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id=17</a:t>
            </a:r>
            <a:r>
              <a:rPr dirty="0" sz="2000" spc="-5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文件j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，可使用文件路径</a:t>
            </a:r>
            <a:endParaRPr sz="2000">
              <a:latin typeface="微软雅黑"/>
              <a:cs typeface="微软雅黑"/>
            </a:endParaRPr>
          </a:p>
          <a:p>
            <a:pPr algn="just" marL="127635">
              <a:lnSpc>
                <a:spcPct val="100000"/>
              </a:lnSpc>
              <a:spcBef>
                <a:spcPts val="885"/>
              </a:spcBef>
            </a:pPr>
            <a:r>
              <a:rPr dirty="0" sz="2000" spc="-5">
                <a:solidFill>
                  <a:srgbClr val="1F517B"/>
                </a:solidFill>
                <a:latin typeface="微软雅黑"/>
                <a:cs typeface="微软雅黑"/>
              </a:rPr>
              <a:t>名 </a:t>
            </a:r>
            <a:r>
              <a:rPr dirty="0" sz="2000" b="1">
                <a:solidFill>
                  <a:srgbClr val="C00000"/>
                </a:solidFill>
                <a:latin typeface="微软雅黑"/>
                <a:cs typeface="微软雅黑"/>
              </a:rPr>
              <a:t>k</a:t>
            </a:r>
            <a:r>
              <a:rPr dirty="0" sz="2000" spc="-5" b="1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直接存取该文件。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8327" y="211836"/>
            <a:ext cx="4321810" cy="787400"/>
            <a:chOff x="338327" y="211836"/>
            <a:chExt cx="4321810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2545842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7063" y="211836"/>
              <a:ext cx="1532382" cy="78714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2339" y="211836"/>
              <a:ext cx="1177289" cy="78714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36498" y="1151795"/>
            <a:ext cx="10899140" cy="976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5465" marR="5080" indent="-533400">
              <a:lnSpc>
                <a:spcPct val="130000"/>
              </a:lnSpc>
              <a:spcBef>
                <a:spcPts val="95"/>
              </a:spcBef>
              <a:buSzPct val="93750"/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UNIX/Linux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下有两种链接文件：</a:t>
            </a: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硬链接(Hard</a:t>
            </a:r>
            <a:r>
              <a:rPr dirty="0" sz="2400" spc="-10" b="1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Link)</a:t>
            </a:r>
            <a:r>
              <a:rPr dirty="0" sz="2400" spc="-25" b="1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软链接(Soft Link)</a:t>
            </a:r>
            <a:r>
              <a:rPr dirty="0" sz="2400" spc="-25" b="1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软链接又称</a:t>
            </a:r>
            <a:r>
              <a:rPr dirty="0" sz="2400" spc="-10" b="1">
                <a:solidFill>
                  <a:srgbClr val="1F517B"/>
                </a:solidFill>
                <a:latin typeface="微软雅黑"/>
                <a:cs typeface="微软雅黑"/>
              </a:rPr>
              <a:t>符号链接(</a:t>
            </a: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Symbolic</a:t>
            </a:r>
            <a:r>
              <a:rPr dirty="0" sz="2400" spc="-30" b="1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 spc="-10" b="1">
                <a:solidFill>
                  <a:srgbClr val="1F517B"/>
                </a:solidFill>
                <a:latin typeface="微软雅黑"/>
                <a:cs typeface="微软雅黑"/>
              </a:rPr>
              <a:t>link)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38804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UNIX/Linux</a:t>
            </a:r>
            <a:r>
              <a:rPr dirty="0" spc="-35"/>
              <a:t>的</a:t>
            </a:r>
            <a:r>
              <a:rPr dirty="0" spc="-35"/>
              <a:t>链</a:t>
            </a:r>
            <a:r>
              <a:rPr dirty="0" spc="-35"/>
              <a:t>接</a:t>
            </a:r>
            <a:r>
              <a:rPr dirty="0" spc="-35"/>
              <a:t>文</a:t>
            </a:r>
            <a:r>
              <a:rPr dirty="0" spc="-50"/>
              <a:t>件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1847088" y="2758439"/>
            <a:ext cx="3834765" cy="1184275"/>
            <a:chOff x="1847088" y="2758439"/>
            <a:chExt cx="3834765" cy="1184275"/>
          </a:xfrm>
        </p:grpSpPr>
        <p:sp>
          <p:nvSpPr>
            <p:cNvPr id="9" name="object 9" descr=""/>
            <p:cNvSpPr/>
            <p:nvPr/>
          </p:nvSpPr>
          <p:spPr>
            <a:xfrm>
              <a:off x="1854708" y="2766059"/>
              <a:ext cx="1478280" cy="1169035"/>
            </a:xfrm>
            <a:custGeom>
              <a:avLst/>
              <a:gdLst/>
              <a:ahLst/>
              <a:cxnLst/>
              <a:rect l="l" t="t" r="r" b="b"/>
              <a:pathLst>
                <a:path w="1478279" h="1169035">
                  <a:moveTo>
                    <a:pt x="1478280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1478280" y="1168908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854708" y="2766059"/>
              <a:ext cx="1478280" cy="1169035"/>
            </a:xfrm>
            <a:custGeom>
              <a:avLst/>
              <a:gdLst/>
              <a:ahLst/>
              <a:cxnLst/>
              <a:rect l="l" t="t" r="r" b="b"/>
              <a:pathLst>
                <a:path w="1478279" h="1169035">
                  <a:moveTo>
                    <a:pt x="0" y="1168908"/>
                  </a:moveTo>
                  <a:lnTo>
                    <a:pt x="1478280" y="1168908"/>
                  </a:lnTo>
                  <a:lnTo>
                    <a:pt x="1478280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854708" y="2831591"/>
              <a:ext cx="1934210" cy="688975"/>
            </a:xfrm>
            <a:custGeom>
              <a:avLst/>
              <a:gdLst/>
              <a:ahLst/>
              <a:cxnLst/>
              <a:rect l="l" t="t" r="r" b="b"/>
              <a:pathLst>
                <a:path w="1934210" h="688975">
                  <a:moveTo>
                    <a:pt x="0" y="291084"/>
                  </a:moveTo>
                  <a:lnTo>
                    <a:pt x="1479804" y="291084"/>
                  </a:lnTo>
                </a:path>
                <a:path w="1934210" h="688975">
                  <a:moveTo>
                    <a:pt x="0" y="688848"/>
                  </a:moveTo>
                  <a:lnTo>
                    <a:pt x="1479804" y="688848"/>
                  </a:lnTo>
                </a:path>
                <a:path w="1934210" h="688975">
                  <a:moveTo>
                    <a:pt x="1350264" y="505968"/>
                  </a:moveTo>
                  <a:lnTo>
                    <a:pt x="1933956" y="505968"/>
                  </a:lnTo>
                </a:path>
                <a:path w="1934210" h="688975">
                  <a:moveTo>
                    <a:pt x="1933956" y="505968"/>
                  </a:moveTo>
                  <a:lnTo>
                    <a:pt x="193395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788664" y="2768091"/>
              <a:ext cx="567055" cy="127000"/>
            </a:xfrm>
            <a:custGeom>
              <a:avLst/>
              <a:gdLst/>
              <a:ahLst/>
              <a:cxnLst/>
              <a:rect l="l" t="t" r="r" b="b"/>
              <a:pathLst>
                <a:path w="567054" h="127000">
                  <a:moveTo>
                    <a:pt x="439927" y="0"/>
                  </a:moveTo>
                  <a:lnTo>
                    <a:pt x="439927" y="127000"/>
                  </a:lnTo>
                  <a:lnTo>
                    <a:pt x="554227" y="69850"/>
                  </a:lnTo>
                  <a:lnTo>
                    <a:pt x="452627" y="69850"/>
                  </a:lnTo>
                  <a:lnTo>
                    <a:pt x="452627" y="57150"/>
                  </a:lnTo>
                  <a:lnTo>
                    <a:pt x="554227" y="57150"/>
                  </a:lnTo>
                  <a:lnTo>
                    <a:pt x="439927" y="0"/>
                  </a:lnTo>
                  <a:close/>
                </a:path>
                <a:path w="567054" h="127000">
                  <a:moveTo>
                    <a:pt x="439927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439927" y="69850"/>
                  </a:lnTo>
                  <a:lnTo>
                    <a:pt x="439927" y="57150"/>
                  </a:lnTo>
                  <a:close/>
                </a:path>
                <a:path w="567054" h="127000">
                  <a:moveTo>
                    <a:pt x="554227" y="57150"/>
                  </a:moveTo>
                  <a:lnTo>
                    <a:pt x="452627" y="57150"/>
                  </a:lnTo>
                  <a:lnTo>
                    <a:pt x="452627" y="69850"/>
                  </a:lnTo>
                  <a:lnTo>
                    <a:pt x="554227" y="69850"/>
                  </a:lnTo>
                  <a:lnTo>
                    <a:pt x="566927" y="63500"/>
                  </a:lnTo>
                  <a:lnTo>
                    <a:pt x="55422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73880" y="2817875"/>
              <a:ext cx="1303020" cy="893444"/>
            </a:xfrm>
            <a:custGeom>
              <a:avLst/>
              <a:gdLst/>
              <a:ahLst/>
              <a:cxnLst/>
              <a:rect l="l" t="t" r="r" b="b"/>
              <a:pathLst>
                <a:path w="1303020" h="893445">
                  <a:moveTo>
                    <a:pt x="130302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303020" y="893063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373880" y="2817875"/>
              <a:ext cx="1303020" cy="893444"/>
            </a:xfrm>
            <a:custGeom>
              <a:avLst/>
              <a:gdLst/>
              <a:ahLst/>
              <a:cxnLst/>
              <a:rect l="l" t="t" r="r" b="b"/>
              <a:pathLst>
                <a:path w="1303020" h="893445">
                  <a:moveTo>
                    <a:pt x="0" y="893063"/>
                  </a:moveTo>
                  <a:lnTo>
                    <a:pt x="1303020" y="893063"/>
                  </a:lnTo>
                  <a:lnTo>
                    <a:pt x="1303020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373880" y="3095243"/>
              <a:ext cx="1303020" cy="0"/>
            </a:xfrm>
            <a:custGeom>
              <a:avLst/>
              <a:gdLst/>
              <a:ahLst/>
              <a:cxnLst/>
              <a:rect l="l" t="t" r="r" b="b"/>
              <a:pathLst>
                <a:path w="1303020" h="0">
                  <a:moveTo>
                    <a:pt x="0" y="0"/>
                  </a:moveTo>
                  <a:lnTo>
                    <a:pt x="130302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900554" y="2420239"/>
            <a:ext cx="873125" cy="606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1F517B"/>
                </a:solidFill>
                <a:latin typeface="微软雅黑"/>
                <a:cs typeface="微软雅黑"/>
              </a:rPr>
              <a:t>/usr/joc</a:t>
            </a:r>
            <a:endParaRPr sz="1800">
              <a:latin typeface="微软雅黑"/>
              <a:cs typeface="微软雅黑"/>
            </a:endParaRPr>
          </a:p>
          <a:p>
            <a:pPr marL="135255">
              <a:lnSpc>
                <a:spcPct val="100000"/>
              </a:lnSpc>
              <a:spcBef>
                <a:spcPts val="10"/>
              </a:spcBef>
            </a:pPr>
            <a:r>
              <a:rPr dirty="0" sz="2000">
                <a:solidFill>
                  <a:srgbClr val="1F517B"/>
                </a:solidFill>
                <a:latin typeface="Symbol"/>
                <a:cs typeface="Symbol"/>
              </a:rPr>
              <a:t>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021839" y="3059401"/>
            <a:ext cx="395605" cy="70929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800" spc="-25">
                <a:solidFill>
                  <a:srgbClr val="1F517B"/>
                </a:solidFill>
                <a:latin typeface="微软雅黑"/>
                <a:cs typeface="微软雅黑"/>
              </a:rPr>
              <a:t>foo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000">
                <a:solidFill>
                  <a:srgbClr val="1F517B"/>
                </a:solidFill>
                <a:latin typeface="Symbol"/>
                <a:cs typeface="Symbol"/>
              </a:rPr>
              <a:t>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373879" y="2817876"/>
            <a:ext cx="1303020" cy="27305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3810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30"/>
              </a:spcBef>
            </a:pP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计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=2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373879" y="3099816"/>
            <a:ext cx="1303020" cy="61150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144145" rIns="0" bIns="0" rtlCol="0" vert="horz">
            <a:spAutoFit/>
          </a:bodyPr>
          <a:lstStyle/>
          <a:p>
            <a:pPr marL="250190">
              <a:lnSpc>
                <a:spcPct val="100000"/>
              </a:lnSpc>
              <a:spcBef>
                <a:spcPts val="113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描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述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850135" y="2972307"/>
            <a:ext cx="2505710" cy="2943860"/>
            <a:chOff x="1850135" y="2972307"/>
            <a:chExt cx="2505710" cy="2943860"/>
          </a:xfrm>
        </p:grpSpPr>
        <p:sp>
          <p:nvSpPr>
            <p:cNvPr id="21" name="object 21" descr=""/>
            <p:cNvSpPr/>
            <p:nvPr/>
          </p:nvSpPr>
          <p:spPr>
            <a:xfrm>
              <a:off x="1857755" y="4738115"/>
              <a:ext cx="1477010" cy="1170940"/>
            </a:xfrm>
            <a:custGeom>
              <a:avLst/>
              <a:gdLst/>
              <a:ahLst/>
              <a:cxnLst/>
              <a:rect l="l" t="t" r="r" b="b"/>
              <a:pathLst>
                <a:path w="1477010" h="1170939">
                  <a:moveTo>
                    <a:pt x="1476756" y="0"/>
                  </a:moveTo>
                  <a:lnTo>
                    <a:pt x="0" y="0"/>
                  </a:lnTo>
                  <a:lnTo>
                    <a:pt x="0" y="1170432"/>
                  </a:lnTo>
                  <a:lnTo>
                    <a:pt x="1476756" y="1170432"/>
                  </a:lnTo>
                  <a:lnTo>
                    <a:pt x="1476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857755" y="4738115"/>
              <a:ext cx="1477010" cy="1170940"/>
            </a:xfrm>
            <a:custGeom>
              <a:avLst/>
              <a:gdLst/>
              <a:ahLst/>
              <a:cxnLst/>
              <a:rect l="l" t="t" r="r" b="b"/>
              <a:pathLst>
                <a:path w="1477010" h="1170939">
                  <a:moveTo>
                    <a:pt x="0" y="1170432"/>
                  </a:moveTo>
                  <a:lnTo>
                    <a:pt x="1476756" y="1170432"/>
                  </a:lnTo>
                  <a:lnTo>
                    <a:pt x="1476756" y="0"/>
                  </a:lnTo>
                  <a:lnTo>
                    <a:pt x="0" y="0"/>
                  </a:lnTo>
                  <a:lnTo>
                    <a:pt x="0" y="1170432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857755" y="3035807"/>
              <a:ext cx="2068195" cy="2458720"/>
            </a:xfrm>
            <a:custGeom>
              <a:avLst/>
              <a:gdLst/>
              <a:ahLst/>
              <a:cxnLst/>
              <a:rect l="l" t="t" r="r" b="b"/>
              <a:pathLst>
                <a:path w="2068195" h="2458720">
                  <a:moveTo>
                    <a:pt x="0" y="2060447"/>
                  </a:moveTo>
                  <a:lnTo>
                    <a:pt x="1478280" y="2060447"/>
                  </a:lnTo>
                </a:path>
                <a:path w="2068195" h="2458720">
                  <a:moveTo>
                    <a:pt x="0" y="2458211"/>
                  </a:moveTo>
                  <a:lnTo>
                    <a:pt x="1478280" y="2458211"/>
                  </a:lnTo>
                </a:path>
                <a:path w="2068195" h="2458720">
                  <a:moveTo>
                    <a:pt x="1353312" y="2278379"/>
                  </a:moveTo>
                  <a:lnTo>
                    <a:pt x="2068068" y="2278379"/>
                  </a:lnTo>
                </a:path>
                <a:path w="2068195" h="2458720">
                  <a:moveTo>
                    <a:pt x="2057399" y="2273807"/>
                  </a:moveTo>
                  <a:lnTo>
                    <a:pt x="205739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899915" y="2972307"/>
              <a:ext cx="455930" cy="127000"/>
            </a:xfrm>
            <a:custGeom>
              <a:avLst/>
              <a:gdLst/>
              <a:ahLst/>
              <a:cxnLst/>
              <a:rect l="l" t="t" r="r" b="b"/>
              <a:pathLst>
                <a:path w="455929" h="127000">
                  <a:moveTo>
                    <a:pt x="328675" y="0"/>
                  </a:moveTo>
                  <a:lnTo>
                    <a:pt x="328675" y="127000"/>
                  </a:lnTo>
                  <a:lnTo>
                    <a:pt x="442975" y="69850"/>
                  </a:lnTo>
                  <a:lnTo>
                    <a:pt x="341375" y="69850"/>
                  </a:lnTo>
                  <a:lnTo>
                    <a:pt x="341375" y="57150"/>
                  </a:lnTo>
                  <a:lnTo>
                    <a:pt x="442975" y="57150"/>
                  </a:lnTo>
                  <a:lnTo>
                    <a:pt x="328675" y="0"/>
                  </a:lnTo>
                  <a:close/>
                </a:path>
                <a:path w="455929" h="127000">
                  <a:moveTo>
                    <a:pt x="328675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328675" y="69850"/>
                  </a:lnTo>
                  <a:lnTo>
                    <a:pt x="328675" y="57150"/>
                  </a:lnTo>
                  <a:close/>
                </a:path>
                <a:path w="455929" h="127000">
                  <a:moveTo>
                    <a:pt x="442975" y="57150"/>
                  </a:moveTo>
                  <a:lnTo>
                    <a:pt x="341375" y="57150"/>
                  </a:lnTo>
                  <a:lnTo>
                    <a:pt x="341375" y="69850"/>
                  </a:lnTo>
                  <a:lnTo>
                    <a:pt x="442975" y="69850"/>
                  </a:lnTo>
                  <a:lnTo>
                    <a:pt x="455675" y="63500"/>
                  </a:lnTo>
                  <a:lnTo>
                    <a:pt x="442975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907539" y="4392295"/>
            <a:ext cx="928369" cy="608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1F517B"/>
                </a:solidFill>
                <a:latin typeface="微软雅黑"/>
                <a:cs typeface="微软雅黑"/>
              </a:rPr>
              <a:t>/usr/sue</a:t>
            </a:r>
            <a:endParaRPr sz="1800">
              <a:latin typeface="微软雅黑"/>
              <a:cs typeface="微软雅黑"/>
            </a:endParaRPr>
          </a:p>
          <a:p>
            <a:pPr marL="130175">
              <a:lnSpc>
                <a:spcPct val="100000"/>
              </a:lnSpc>
              <a:spcBef>
                <a:spcPts val="25"/>
              </a:spcBef>
            </a:pPr>
            <a:r>
              <a:rPr dirty="0" sz="2000">
                <a:solidFill>
                  <a:srgbClr val="1F517B"/>
                </a:solidFill>
                <a:latin typeface="Symbol"/>
                <a:cs typeface="Symbol"/>
              </a:rPr>
              <a:t>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023364" y="5033235"/>
            <a:ext cx="382905" cy="70929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800" spc="-25">
                <a:solidFill>
                  <a:srgbClr val="1F517B"/>
                </a:solidFill>
                <a:latin typeface="微软雅黑"/>
                <a:cs typeface="微软雅黑"/>
              </a:rPr>
              <a:t>bar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000">
                <a:solidFill>
                  <a:srgbClr val="1F517B"/>
                </a:solidFill>
                <a:latin typeface="Symbol"/>
                <a:cs typeface="Symbol"/>
              </a:rPr>
              <a:t>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012694" y="6091529"/>
            <a:ext cx="15544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硬链接示意图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806183" y="2642616"/>
            <a:ext cx="3700779" cy="1186180"/>
            <a:chOff x="6806183" y="2642616"/>
            <a:chExt cx="3700779" cy="1186180"/>
          </a:xfrm>
        </p:grpSpPr>
        <p:sp>
          <p:nvSpPr>
            <p:cNvPr id="29" name="object 29" descr=""/>
            <p:cNvSpPr/>
            <p:nvPr/>
          </p:nvSpPr>
          <p:spPr>
            <a:xfrm>
              <a:off x="6813803" y="2650236"/>
              <a:ext cx="1424940" cy="1170940"/>
            </a:xfrm>
            <a:custGeom>
              <a:avLst/>
              <a:gdLst/>
              <a:ahLst/>
              <a:cxnLst/>
              <a:rect l="l" t="t" r="r" b="b"/>
              <a:pathLst>
                <a:path w="1424940" h="1170939">
                  <a:moveTo>
                    <a:pt x="1424940" y="0"/>
                  </a:moveTo>
                  <a:lnTo>
                    <a:pt x="0" y="0"/>
                  </a:lnTo>
                  <a:lnTo>
                    <a:pt x="0" y="1170432"/>
                  </a:lnTo>
                  <a:lnTo>
                    <a:pt x="1424940" y="1170432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813803" y="2650236"/>
              <a:ext cx="1424940" cy="1170940"/>
            </a:xfrm>
            <a:custGeom>
              <a:avLst/>
              <a:gdLst/>
              <a:ahLst/>
              <a:cxnLst/>
              <a:rect l="l" t="t" r="r" b="b"/>
              <a:pathLst>
                <a:path w="1424940" h="1170939">
                  <a:moveTo>
                    <a:pt x="0" y="1170432"/>
                  </a:moveTo>
                  <a:lnTo>
                    <a:pt x="1424940" y="1170432"/>
                  </a:lnTo>
                  <a:lnTo>
                    <a:pt x="1424940" y="0"/>
                  </a:lnTo>
                  <a:lnTo>
                    <a:pt x="0" y="0"/>
                  </a:lnTo>
                  <a:lnTo>
                    <a:pt x="0" y="1170432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813803" y="2717292"/>
              <a:ext cx="1865630" cy="688975"/>
            </a:xfrm>
            <a:custGeom>
              <a:avLst/>
              <a:gdLst/>
              <a:ahLst/>
              <a:cxnLst/>
              <a:rect l="l" t="t" r="r" b="b"/>
              <a:pathLst>
                <a:path w="1865629" h="688975">
                  <a:moveTo>
                    <a:pt x="0" y="291084"/>
                  </a:moveTo>
                  <a:lnTo>
                    <a:pt x="1427988" y="291084"/>
                  </a:lnTo>
                </a:path>
                <a:path w="1865629" h="688975">
                  <a:moveTo>
                    <a:pt x="0" y="688848"/>
                  </a:moveTo>
                  <a:lnTo>
                    <a:pt x="1427988" y="688848"/>
                  </a:lnTo>
                </a:path>
                <a:path w="1865629" h="688975">
                  <a:moveTo>
                    <a:pt x="1301496" y="504444"/>
                  </a:moveTo>
                  <a:lnTo>
                    <a:pt x="1865376" y="504444"/>
                  </a:lnTo>
                </a:path>
                <a:path w="1865629" h="688975">
                  <a:moveTo>
                    <a:pt x="1865376" y="504444"/>
                  </a:moveTo>
                  <a:lnTo>
                    <a:pt x="186537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679179" y="2653792"/>
              <a:ext cx="547370" cy="127000"/>
            </a:xfrm>
            <a:custGeom>
              <a:avLst/>
              <a:gdLst/>
              <a:ahLst/>
              <a:cxnLst/>
              <a:rect l="l" t="t" r="r" b="b"/>
              <a:pathLst>
                <a:path w="547370" h="127000">
                  <a:moveTo>
                    <a:pt x="420116" y="0"/>
                  </a:moveTo>
                  <a:lnTo>
                    <a:pt x="420116" y="127000"/>
                  </a:lnTo>
                  <a:lnTo>
                    <a:pt x="534416" y="69850"/>
                  </a:lnTo>
                  <a:lnTo>
                    <a:pt x="432816" y="69850"/>
                  </a:lnTo>
                  <a:lnTo>
                    <a:pt x="432816" y="57150"/>
                  </a:lnTo>
                  <a:lnTo>
                    <a:pt x="534416" y="57150"/>
                  </a:lnTo>
                  <a:lnTo>
                    <a:pt x="420116" y="0"/>
                  </a:lnTo>
                  <a:close/>
                </a:path>
                <a:path w="547370" h="127000">
                  <a:moveTo>
                    <a:pt x="420116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420116" y="69850"/>
                  </a:lnTo>
                  <a:lnTo>
                    <a:pt x="420116" y="57150"/>
                  </a:lnTo>
                  <a:close/>
                </a:path>
                <a:path w="547370" h="127000">
                  <a:moveTo>
                    <a:pt x="534416" y="57150"/>
                  </a:moveTo>
                  <a:lnTo>
                    <a:pt x="432816" y="57150"/>
                  </a:lnTo>
                  <a:lnTo>
                    <a:pt x="432816" y="69850"/>
                  </a:lnTo>
                  <a:lnTo>
                    <a:pt x="534416" y="69850"/>
                  </a:lnTo>
                  <a:lnTo>
                    <a:pt x="547116" y="63500"/>
                  </a:lnTo>
                  <a:lnTo>
                    <a:pt x="534416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243059" y="2703576"/>
              <a:ext cx="1259205" cy="893444"/>
            </a:xfrm>
            <a:custGeom>
              <a:avLst/>
              <a:gdLst/>
              <a:ahLst/>
              <a:cxnLst/>
              <a:rect l="l" t="t" r="r" b="b"/>
              <a:pathLst>
                <a:path w="1259204" h="893445">
                  <a:moveTo>
                    <a:pt x="1258824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258824" y="893063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9243059" y="2703576"/>
              <a:ext cx="1259205" cy="893444"/>
            </a:xfrm>
            <a:custGeom>
              <a:avLst/>
              <a:gdLst/>
              <a:ahLst/>
              <a:cxnLst/>
              <a:rect l="l" t="t" r="r" b="b"/>
              <a:pathLst>
                <a:path w="1259204" h="893445">
                  <a:moveTo>
                    <a:pt x="0" y="893063"/>
                  </a:moveTo>
                  <a:lnTo>
                    <a:pt x="1258824" y="893063"/>
                  </a:lnTo>
                  <a:lnTo>
                    <a:pt x="1258824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9243059" y="2990088"/>
              <a:ext cx="1259205" cy="0"/>
            </a:xfrm>
            <a:custGeom>
              <a:avLst/>
              <a:gdLst/>
              <a:ahLst/>
              <a:cxnLst/>
              <a:rect l="l" t="t" r="r" b="b"/>
              <a:pathLst>
                <a:path w="1259204" h="0">
                  <a:moveTo>
                    <a:pt x="0" y="0"/>
                  </a:moveTo>
                  <a:lnTo>
                    <a:pt x="125882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891908" y="2315083"/>
            <a:ext cx="87312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>
                <a:solidFill>
                  <a:srgbClr val="1F517B"/>
                </a:solidFill>
                <a:latin typeface="微软雅黑"/>
                <a:cs typeface="微软雅黑"/>
              </a:rPr>
              <a:t>/usr/joc</a:t>
            </a:r>
            <a:endParaRPr sz="1800">
              <a:latin typeface="微软雅黑"/>
              <a:cs typeface="微软雅黑"/>
            </a:endParaRPr>
          </a:p>
          <a:p>
            <a:pPr marL="99695">
              <a:lnSpc>
                <a:spcPts val="2370"/>
              </a:lnSpc>
            </a:pPr>
            <a:r>
              <a:rPr dirty="0" sz="2000">
                <a:solidFill>
                  <a:srgbClr val="1F517B"/>
                </a:solidFill>
                <a:latin typeface="Symbol"/>
                <a:cs typeface="Symbol"/>
              </a:rPr>
              <a:t>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977888" y="2943921"/>
            <a:ext cx="395605" cy="70993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800" spc="-25">
                <a:solidFill>
                  <a:srgbClr val="1F517B"/>
                </a:solidFill>
                <a:latin typeface="微软雅黑"/>
                <a:cs typeface="微软雅黑"/>
              </a:rPr>
              <a:t>foo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000">
                <a:solidFill>
                  <a:srgbClr val="1F517B"/>
                </a:solidFill>
                <a:latin typeface="Symbol"/>
                <a:cs typeface="Symbol"/>
              </a:rPr>
              <a:t>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243059" y="2703576"/>
            <a:ext cx="1259205" cy="28194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50"/>
              </a:spcBef>
            </a:pP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计</a:t>
            </a:r>
            <a:r>
              <a:rPr dirty="0" sz="1600" spc="-30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=1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9243059" y="2994660"/>
            <a:ext cx="1259205" cy="60198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134620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106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描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述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6807707" y="4616196"/>
            <a:ext cx="3700779" cy="1186180"/>
            <a:chOff x="6807707" y="4616196"/>
            <a:chExt cx="3700779" cy="1186180"/>
          </a:xfrm>
        </p:grpSpPr>
        <p:sp>
          <p:nvSpPr>
            <p:cNvPr id="41" name="object 41" descr=""/>
            <p:cNvSpPr/>
            <p:nvPr/>
          </p:nvSpPr>
          <p:spPr>
            <a:xfrm>
              <a:off x="6815327" y="4623816"/>
              <a:ext cx="1426845" cy="1170940"/>
            </a:xfrm>
            <a:custGeom>
              <a:avLst/>
              <a:gdLst/>
              <a:ahLst/>
              <a:cxnLst/>
              <a:rect l="l" t="t" r="r" b="b"/>
              <a:pathLst>
                <a:path w="1426845" h="1170939">
                  <a:moveTo>
                    <a:pt x="1426464" y="0"/>
                  </a:moveTo>
                  <a:lnTo>
                    <a:pt x="0" y="0"/>
                  </a:lnTo>
                  <a:lnTo>
                    <a:pt x="0" y="1170432"/>
                  </a:lnTo>
                  <a:lnTo>
                    <a:pt x="1426464" y="1170432"/>
                  </a:lnTo>
                  <a:lnTo>
                    <a:pt x="14264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815327" y="4623816"/>
              <a:ext cx="1426845" cy="1170940"/>
            </a:xfrm>
            <a:custGeom>
              <a:avLst/>
              <a:gdLst/>
              <a:ahLst/>
              <a:cxnLst/>
              <a:rect l="l" t="t" r="r" b="b"/>
              <a:pathLst>
                <a:path w="1426845" h="1170939">
                  <a:moveTo>
                    <a:pt x="0" y="1170432"/>
                  </a:moveTo>
                  <a:lnTo>
                    <a:pt x="1426464" y="1170432"/>
                  </a:lnTo>
                  <a:lnTo>
                    <a:pt x="1426464" y="0"/>
                  </a:lnTo>
                  <a:lnTo>
                    <a:pt x="0" y="0"/>
                  </a:lnTo>
                  <a:lnTo>
                    <a:pt x="0" y="1170432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815327" y="4690872"/>
              <a:ext cx="1865630" cy="688975"/>
            </a:xfrm>
            <a:custGeom>
              <a:avLst/>
              <a:gdLst/>
              <a:ahLst/>
              <a:cxnLst/>
              <a:rect l="l" t="t" r="r" b="b"/>
              <a:pathLst>
                <a:path w="1865629" h="688975">
                  <a:moveTo>
                    <a:pt x="0" y="291083"/>
                  </a:moveTo>
                  <a:lnTo>
                    <a:pt x="1427988" y="291083"/>
                  </a:lnTo>
                </a:path>
                <a:path w="1865629" h="688975">
                  <a:moveTo>
                    <a:pt x="0" y="688847"/>
                  </a:moveTo>
                  <a:lnTo>
                    <a:pt x="1427988" y="688847"/>
                  </a:lnTo>
                </a:path>
                <a:path w="1865629" h="688975">
                  <a:moveTo>
                    <a:pt x="1301496" y="504444"/>
                  </a:moveTo>
                  <a:lnTo>
                    <a:pt x="1865376" y="504444"/>
                  </a:lnTo>
                </a:path>
                <a:path w="1865629" h="688975">
                  <a:moveTo>
                    <a:pt x="1865376" y="504444"/>
                  </a:moveTo>
                  <a:lnTo>
                    <a:pt x="186537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680703" y="4627372"/>
              <a:ext cx="547370" cy="127000"/>
            </a:xfrm>
            <a:custGeom>
              <a:avLst/>
              <a:gdLst/>
              <a:ahLst/>
              <a:cxnLst/>
              <a:rect l="l" t="t" r="r" b="b"/>
              <a:pathLst>
                <a:path w="547370" h="127000">
                  <a:moveTo>
                    <a:pt x="420116" y="0"/>
                  </a:moveTo>
                  <a:lnTo>
                    <a:pt x="420116" y="127000"/>
                  </a:lnTo>
                  <a:lnTo>
                    <a:pt x="534416" y="69850"/>
                  </a:lnTo>
                  <a:lnTo>
                    <a:pt x="432816" y="69850"/>
                  </a:lnTo>
                  <a:lnTo>
                    <a:pt x="432816" y="57150"/>
                  </a:lnTo>
                  <a:lnTo>
                    <a:pt x="534416" y="57150"/>
                  </a:lnTo>
                  <a:lnTo>
                    <a:pt x="420116" y="0"/>
                  </a:lnTo>
                  <a:close/>
                </a:path>
                <a:path w="547370" h="127000">
                  <a:moveTo>
                    <a:pt x="420116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420116" y="69850"/>
                  </a:lnTo>
                  <a:lnTo>
                    <a:pt x="420116" y="57150"/>
                  </a:lnTo>
                  <a:close/>
                </a:path>
                <a:path w="547370" h="127000">
                  <a:moveTo>
                    <a:pt x="534416" y="57150"/>
                  </a:moveTo>
                  <a:lnTo>
                    <a:pt x="432816" y="57150"/>
                  </a:lnTo>
                  <a:lnTo>
                    <a:pt x="432816" y="69850"/>
                  </a:lnTo>
                  <a:lnTo>
                    <a:pt x="534416" y="69850"/>
                  </a:lnTo>
                  <a:lnTo>
                    <a:pt x="547116" y="63500"/>
                  </a:lnTo>
                  <a:lnTo>
                    <a:pt x="534416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9244583" y="4677156"/>
              <a:ext cx="1259205" cy="893444"/>
            </a:xfrm>
            <a:custGeom>
              <a:avLst/>
              <a:gdLst/>
              <a:ahLst/>
              <a:cxnLst/>
              <a:rect l="l" t="t" r="r" b="b"/>
              <a:pathLst>
                <a:path w="1259204" h="893445">
                  <a:moveTo>
                    <a:pt x="1258824" y="0"/>
                  </a:moveTo>
                  <a:lnTo>
                    <a:pt x="0" y="0"/>
                  </a:lnTo>
                  <a:lnTo>
                    <a:pt x="0" y="893064"/>
                  </a:lnTo>
                  <a:lnTo>
                    <a:pt x="1258824" y="893064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9244583" y="4677156"/>
              <a:ext cx="1259205" cy="893444"/>
            </a:xfrm>
            <a:custGeom>
              <a:avLst/>
              <a:gdLst/>
              <a:ahLst/>
              <a:cxnLst/>
              <a:rect l="l" t="t" r="r" b="b"/>
              <a:pathLst>
                <a:path w="1259204" h="893445">
                  <a:moveTo>
                    <a:pt x="0" y="893064"/>
                  </a:moveTo>
                  <a:lnTo>
                    <a:pt x="1258824" y="893064"/>
                  </a:lnTo>
                  <a:lnTo>
                    <a:pt x="1258824" y="0"/>
                  </a:lnTo>
                  <a:lnTo>
                    <a:pt x="0" y="0"/>
                  </a:lnTo>
                  <a:lnTo>
                    <a:pt x="0" y="89306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6872985" y="4279138"/>
            <a:ext cx="9283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1F517B"/>
                </a:solidFill>
                <a:latin typeface="微软雅黑"/>
                <a:cs typeface="微软雅黑"/>
              </a:rPr>
              <a:t>/usr/sue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981190" y="4554727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1F517B"/>
                </a:solidFill>
                <a:latin typeface="Symbol"/>
                <a:cs typeface="Symbol"/>
              </a:rPr>
              <a:t>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6979411" y="4918541"/>
            <a:ext cx="382905" cy="70866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800" spc="-25">
                <a:solidFill>
                  <a:srgbClr val="1F517B"/>
                </a:solidFill>
                <a:latin typeface="微软雅黑"/>
                <a:cs typeface="微软雅黑"/>
              </a:rPr>
              <a:t>bar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000">
                <a:solidFill>
                  <a:srgbClr val="1F517B"/>
                </a:solidFill>
                <a:latin typeface="Symbol"/>
                <a:cs typeface="Symbol"/>
              </a:rPr>
              <a:t>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9231883" y="4686046"/>
            <a:ext cx="128460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250">
                <a:solidFill>
                  <a:srgbClr val="1F517B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25">
                <a:solidFill>
                  <a:srgbClr val="1F517B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引</a:t>
            </a:r>
            <a:r>
              <a:rPr dirty="0" u="sng" sz="1600" spc="-25">
                <a:solidFill>
                  <a:srgbClr val="1F517B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用</a:t>
            </a:r>
            <a:r>
              <a:rPr dirty="0" u="sng" sz="1600" spc="-25">
                <a:solidFill>
                  <a:srgbClr val="1F517B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计</a:t>
            </a:r>
            <a:r>
              <a:rPr dirty="0" u="sng" sz="1600" spc="-25">
                <a:solidFill>
                  <a:srgbClr val="1F517B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数</a:t>
            </a:r>
            <a:r>
              <a:rPr dirty="0" u="sng" sz="1600" spc="-25">
                <a:solidFill>
                  <a:srgbClr val="1F517B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=1</a:t>
            </a:r>
            <a:r>
              <a:rPr dirty="0" u="sng" sz="1600" spc="500">
                <a:solidFill>
                  <a:srgbClr val="1F517B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</a:t>
            </a:r>
            <a:endParaRPr sz="1600">
              <a:latin typeface="微软雅黑"/>
              <a:cs typeface="微软雅黑"/>
            </a:endParaRPr>
          </a:p>
          <a:p>
            <a:pPr marL="109220">
              <a:lnSpc>
                <a:spcPct val="100000"/>
              </a:lnSpc>
              <a:spcBef>
                <a:spcPts val="120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/usr/joc/foo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6257544" y="3103372"/>
            <a:ext cx="4646930" cy="2918460"/>
            <a:chOff x="6257544" y="3103372"/>
            <a:chExt cx="4646930" cy="2918460"/>
          </a:xfrm>
        </p:grpSpPr>
        <p:sp>
          <p:nvSpPr>
            <p:cNvPr id="52" name="object 52" descr=""/>
            <p:cNvSpPr/>
            <p:nvPr/>
          </p:nvSpPr>
          <p:spPr>
            <a:xfrm>
              <a:off x="6275832" y="3103372"/>
              <a:ext cx="547370" cy="127000"/>
            </a:xfrm>
            <a:custGeom>
              <a:avLst/>
              <a:gdLst/>
              <a:ahLst/>
              <a:cxnLst/>
              <a:rect l="l" t="t" r="r" b="b"/>
              <a:pathLst>
                <a:path w="547370" h="127000">
                  <a:moveTo>
                    <a:pt x="420115" y="0"/>
                  </a:moveTo>
                  <a:lnTo>
                    <a:pt x="420115" y="127000"/>
                  </a:lnTo>
                  <a:lnTo>
                    <a:pt x="534415" y="69850"/>
                  </a:lnTo>
                  <a:lnTo>
                    <a:pt x="432815" y="69850"/>
                  </a:lnTo>
                  <a:lnTo>
                    <a:pt x="432815" y="57150"/>
                  </a:lnTo>
                  <a:lnTo>
                    <a:pt x="534415" y="57150"/>
                  </a:lnTo>
                  <a:lnTo>
                    <a:pt x="420115" y="0"/>
                  </a:lnTo>
                  <a:close/>
                </a:path>
                <a:path w="547370" h="127000">
                  <a:moveTo>
                    <a:pt x="420115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420115" y="69850"/>
                  </a:lnTo>
                  <a:lnTo>
                    <a:pt x="420115" y="57150"/>
                  </a:lnTo>
                  <a:close/>
                </a:path>
                <a:path w="547370" h="127000">
                  <a:moveTo>
                    <a:pt x="534415" y="57150"/>
                  </a:moveTo>
                  <a:lnTo>
                    <a:pt x="432815" y="57150"/>
                  </a:lnTo>
                  <a:lnTo>
                    <a:pt x="432815" y="69850"/>
                  </a:lnTo>
                  <a:lnTo>
                    <a:pt x="534415" y="69850"/>
                  </a:lnTo>
                  <a:lnTo>
                    <a:pt x="547115" y="63500"/>
                  </a:lnTo>
                  <a:lnTo>
                    <a:pt x="534415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262116" y="3147060"/>
              <a:ext cx="4638040" cy="2874645"/>
            </a:xfrm>
            <a:custGeom>
              <a:avLst/>
              <a:gdLst/>
              <a:ahLst/>
              <a:cxnLst/>
              <a:rect l="l" t="t" r="r" b="b"/>
              <a:pathLst>
                <a:path w="4638040" h="2874645">
                  <a:moveTo>
                    <a:pt x="0" y="0"/>
                  </a:moveTo>
                  <a:lnTo>
                    <a:pt x="0" y="2874264"/>
                  </a:lnTo>
                </a:path>
                <a:path w="4638040" h="2874645">
                  <a:moveTo>
                    <a:pt x="0" y="2859024"/>
                  </a:moveTo>
                  <a:lnTo>
                    <a:pt x="4637532" y="2859024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0387584" y="5207507"/>
              <a:ext cx="512445" cy="0"/>
            </a:xfrm>
            <a:custGeom>
              <a:avLst/>
              <a:gdLst/>
              <a:ahLst/>
              <a:cxnLst/>
              <a:rect l="l" t="t" r="r" b="b"/>
              <a:pathLst>
                <a:path w="512445" h="0">
                  <a:moveTo>
                    <a:pt x="0" y="0"/>
                  </a:moveTo>
                  <a:lnTo>
                    <a:pt x="51206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0899647" y="5207507"/>
              <a:ext cx="0" cy="798830"/>
            </a:xfrm>
            <a:custGeom>
              <a:avLst/>
              <a:gdLst/>
              <a:ahLst/>
              <a:cxnLst/>
              <a:rect l="l" t="t" r="r" b="b"/>
              <a:pathLst>
                <a:path w="0" h="798829">
                  <a:moveTo>
                    <a:pt x="0" y="0"/>
                  </a:moveTo>
                  <a:lnTo>
                    <a:pt x="0" y="798576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7717663" y="6054344"/>
            <a:ext cx="15525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软链接示意图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4323588" y="3732403"/>
            <a:ext cx="1407160" cy="711835"/>
            <a:chOff x="4323588" y="3732403"/>
            <a:chExt cx="1407160" cy="711835"/>
          </a:xfrm>
        </p:grpSpPr>
        <p:sp>
          <p:nvSpPr>
            <p:cNvPr id="58" name="object 58" descr=""/>
            <p:cNvSpPr/>
            <p:nvPr/>
          </p:nvSpPr>
          <p:spPr>
            <a:xfrm>
              <a:off x="4328160" y="3736975"/>
              <a:ext cx="1397635" cy="702945"/>
            </a:xfrm>
            <a:custGeom>
              <a:avLst/>
              <a:gdLst/>
              <a:ahLst/>
              <a:cxnLst/>
              <a:rect l="l" t="t" r="r" b="b"/>
              <a:pathLst>
                <a:path w="1397635" h="702945">
                  <a:moveTo>
                    <a:pt x="1318005" y="225425"/>
                  </a:moveTo>
                  <a:lnTo>
                    <a:pt x="79501" y="225425"/>
                  </a:lnTo>
                  <a:lnTo>
                    <a:pt x="48541" y="231667"/>
                  </a:lnTo>
                  <a:lnTo>
                    <a:pt x="23272" y="248697"/>
                  </a:lnTo>
                  <a:lnTo>
                    <a:pt x="6242" y="273966"/>
                  </a:lnTo>
                  <a:lnTo>
                    <a:pt x="0" y="304926"/>
                  </a:lnTo>
                  <a:lnTo>
                    <a:pt x="0" y="622935"/>
                  </a:lnTo>
                  <a:lnTo>
                    <a:pt x="6242" y="653895"/>
                  </a:lnTo>
                  <a:lnTo>
                    <a:pt x="23272" y="679164"/>
                  </a:lnTo>
                  <a:lnTo>
                    <a:pt x="48541" y="696194"/>
                  </a:lnTo>
                  <a:lnTo>
                    <a:pt x="79501" y="702437"/>
                  </a:lnTo>
                  <a:lnTo>
                    <a:pt x="1318005" y="702437"/>
                  </a:lnTo>
                  <a:lnTo>
                    <a:pt x="1348966" y="696194"/>
                  </a:lnTo>
                  <a:lnTo>
                    <a:pt x="1374235" y="679164"/>
                  </a:lnTo>
                  <a:lnTo>
                    <a:pt x="1391265" y="653895"/>
                  </a:lnTo>
                  <a:lnTo>
                    <a:pt x="1397507" y="622935"/>
                  </a:lnTo>
                  <a:lnTo>
                    <a:pt x="1397507" y="304926"/>
                  </a:lnTo>
                  <a:lnTo>
                    <a:pt x="1391265" y="273966"/>
                  </a:lnTo>
                  <a:lnTo>
                    <a:pt x="1374235" y="248697"/>
                  </a:lnTo>
                  <a:lnTo>
                    <a:pt x="1348966" y="231667"/>
                  </a:lnTo>
                  <a:lnTo>
                    <a:pt x="1318005" y="225425"/>
                  </a:lnTo>
                  <a:close/>
                </a:path>
                <a:path w="1397635" h="702945">
                  <a:moveTo>
                    <a:pt x="975232" y="0"/>
                  </a:moveTo>
                  <a:lnTo>
                    <a:pt x="815213" y="225425"/>
                  </a:lnTo>
                  <a:lnTo>
                    <a:pt x="1164589" y="225425"/>
                  </a:lnTo>
                  <a:lnTo>
                    <a:pt x="975232" y="0"/>
                  </a:lnTo>
                  <a:close/>
                </a:path>
              </a:pathLst>
            </a:custGeom>
            <a:solidFill>
              <a:srgbClr val="C6DD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328160" y="3736975"/>
              <a:ext cx="1397635" cy="702945"/>
            </a:xfrm>
            <a:custGeom>
              <a:avLst/>
              <a:gdLst/>
              <a:ahLst/>
              <a:cxnLst/>
              <a:rect l="l" t="t" r="r" b="b"/>
              <a:pathLst>
                <a:path w="1397635" h="702945">
                  <a:moveTo>
                    <a:pt x="0" y="304926"/>
                  </a:moveTo>
                  <a:lnTo>
                    <a:pt x="6242" y="273966"/>
                  </a:lnTo>
                  <a:lnTo>
                    <a:pt x="23272" y="248697"/>
                  </a:lnTo>
                  <a:lnTo>
                    <a:pt x="48541" y="231667"/>
                  </a:lnTo>
                  <a:lnTo>
                    <a:pt x="79501" y="225425"/>
                  </a:lnTo>
                  <a:lnTo>
                    <a:pt x="815213" y="225425"/>
                  </a:lnTo>
                  <a:lnTo>
                    <a:pt x="975232" y="0"/>
                  </a:lnTo>
                  <a:lnTo>
                    <a:pt x="1164589" y="225425"/>
                  </a:lnTo>
                  <a:lnTo>
                    <a:pt x="1318005" y="225425"/>
                  </a:lnTo>
                  <a:lnTo>
                    <a:pt x="1348966" y="231667"/>
                  </a:lnTo>
                  <a:lnTo>
                    <a:pt x="1374235" y="248697"/>
                  </a:lnTo>
                  <a:lnTo>
                    <a:pt x="1391265" y="273966"/>
                  </a:lnTo>
                  <a:lnTo>
                    <a:pt x="1397507" y="304926"/>
                  </a:lnTo>
                  <a:lnTo>
                    <a:pt x="1397507" y="424180"/>
                  </a:lnTo>
                  <a:lnTo>
                    <a:pt x="1397507" y="622935"/>
                  </a:lnTo>
                  <a:lnTo>
                    <a:pt x="1391265" y="653895"/>
                  </a:lnTo>
                  <a:lnTo>
                    <a:pt x="1374235" y="679164"/>
                  </a:lnTo>
                  <a:lnTo>
                    <a:pt x="1348966" y="696194"/>
                  </a:lnTo>
                  <a:lnTo>
                    <a:pt x="1318005" y="702437"/>
                  </a:lnTo>
                  <a:lnTo>
                    <a:pt x="1164589" y="702437"/>
                  </a:lnTo>
                  <a:lnTo>
                    <a:pt x="815213" y="702437"/>
                  </a:lnTo>
                  <a:lnTo>
                    <a:pt x="79501" y="702437"/>
                  </a:lnTo>
                  <a:lnTo>
                    <a:pt x="48541" y="696194"/>
                  </a:lnTo>
                  <a:lnTo>
                    <a:pt x="23272" y="679164"/>
                  </a:lnTo>
                  <a:lnTo>
                    <a:pt x="6242" y="653895"/>
                  </a:lnTo>
                  <a:lnTo>
                    <a:pt x="0" y="622935"/>
                  </a:lnTo>
                  <a:lnTo>
                    <a:pt x="0" y="424180"/>
                  </a:lnTo>
                  <a:lnTo>
                    <a:pt x="0" y="304926"/>
                  </a:lnTo>
                  <a:close/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4505959" y="4025849"/>
            <a:ext cx="1043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1F517B"/>
                </a:solidFill>
                <a:latin typeface="微软雅黑"/>
                <a:cs typeface="微软雅黑"/>
              </a:rPr>
              <a:t>索引节点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05688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88211" y="947409"/>
            <a:ext cx="9719310" cy="5071745"/>
          </a:xfrm>
          <a:prstGeom prst="rect">
            <a:avLst/>
          </a:prstGeom>
        </p:spPr>
        <p:txBody>
          <a:bodyPr wrap="square" lIns="0" tIns="202565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1595"/>
              </a:spcBef>
              <a:buAutoNum type="arabicParenBoth"/>
              <a:tabLst>
                <a:tab pos="529590" algn="l"/>
              </a:tabLst>
            </a:pP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什么是文件系统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365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责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管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息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528955" indent="-516890">
              <a:lnSpc>
                <a:spcPct val="100000"/>
              </a:lnSpc>
              <a:spcBef>
                <a:spcPts val="1395"/>
              </a:spcBef>
              <a:buAutoNum type="arabicParenBoth" startAt="2"/>
              <a:tabLst>
                <a:tab pos="529590" algn="l"/>
              </a:tabLst>
            </a:pP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文件系统的组成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365"/>
              </a:spcBef>
            </a:pPr>
            <a:r>
              <a:rPr dirty="0" sz="2200" spc="50">
                <a:solidFill>
                  <a:srgbClr val="1F517B"/>
                </a:solidFill>
                <a:latin typeface="微软雅黑"/>
                <a:cs typeface="微软雅黑"/>
              </a:rPr>
              <a:t>① 管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如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储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配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endParaRPr sz="22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dirty="0" sz="2200" spc="-15">
                <a:solidFill>
                  <a:srgbClr val="1F517B"/>
                </a:solidFill>
                <a:latin typeface="微软雅黑"/>
                <a:cs typeface="微软雅黑"/>
              </a:rPr>
              <a:t>② 管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序</a:t>
            </a:r>
            <a:endParaRPr sz="22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325"/>
              </a:spcBef>
            </a:pPr>
            <a:r>
              <a:rPr dirty="0" sz="2200" spc="-15">
                <a:solidFill>
                  <a:srgbClr val="1F517B"/>
                </a:solidFill>
                <a:latin typeface="微软雅黑"/>
                <a:cs typeface="微软雅黑"/>
              </a:rPr>
              <a:t>③ 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操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endParaRPr sz="2200">
              <a:latin typeface="微软雅黑"/>
              <a:cs typeface="微软雅黑"/>
            </a:endParaRPr>
          </a:p>
          <a:p>
            <a:pPr marL="528955" indent="-516890">
              <a:lnSpc>
                <a:spcPct val="100000"/>
              </a:lnSpc>
              <a:spcBef>
                <a:spcPts val="1395"/>
              </a:spcBef>
              <a:buAutoNum type="arabicParenBoth" startAt="3"/>
              <a:tabLst>
                <a:tab pos="529590" algn="l"/>
              </a:tabLst>
            </a:pPr>
            <a:r>
              <a:rPr dirty="0" sz="2400" spc="-20" b="1">
                <a:solidFill>
                  <a:srgbClr val="A40020"/>
                </a:solidFill>
                <a:latin typeface="微软雅黑"/>
                <a:cs typeface="微软雅黑"/>
              </a:rPr>
              <a:t>文件系统的功能</a:t>
            </a:r>
            <a:endParaRPr sz="2400">
              <a:latin typeface="微软雅黑"/>
              <a:cs typeface="微软雅黑"/>
            </a:endParaRPr>
          </a:p>
          <a:p>
            <a:pPr marL="480059">
              <a:lnSpc>
                <a:spcPct val="100000"/>
              </a:lnSpc>
              <a:spcBef>
                <a:spcPts val="1365"/>
              </a:spcBef>
            </a:pPr>
            <a:r>
              <a:rPr dirty="0" sz="2200" spc="-5">
                <a:solidFill>
                  <a:srgbClr val="1F517B"/>
                </a:solidFill>
                <a:latin typeface="微软雅黑"/>
                <a:cs typeface="微软雅黑"/>
              </a:rPr>
              <a:t>① 从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角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度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看</a:t>
            </a:r>
            <a:r>
              <a:rPr dirty="0" sz="2200" spc="5">
                <a:solidFill>
                  <a:srgbClr val="1F517B"/>
                </a:solidFill>
                <a:latin typeface="微软雅黑"/>
                <a:cs typeface="微软雅黑"/>
              </a:rPr>
              <a:t> —— 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实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“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”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能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480059">
              <a:lnSpc>
                <a:spcPct val="100000"/>
              </a:lnSpc>
              <a:spcBef>
                <a:spcPts val="790"/>
              </a:spcBef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② 从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角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度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看</a:t>
            </a:r>
            <a:r>
              <a:rPr dirty="0" sz="2200" spc="10">
                <a:solidFill>
                  <a:srgbClr val="1F517B"/>
                </a:solidFill>
                <a:latin typeface="微软雅黑"/>
                <a:cs typeface="微软雅黑"/>
              </a:rPr>
              <a:t> —— 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提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供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能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括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辅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空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管理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20" b="1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造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endParaRPr sz="2200">
              <a:latin typeface="微软雅黑"/>
              <a:cs typeface="微软雅黑"/>
            </a:endParaRPr>
          </a:p>
          <a:p>
            <a:pPr marL="480059">
              <a:lnSpc>
                <a:spcPct val="100000"/>
              </a:lnSpc>
              <a:spcBef>
                <a:spcPts val="795"/>
              </a:spcBef>
            </a:pP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共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享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方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法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保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护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20" b="1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25" b="1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操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200" spc="-25" b="1">
                <a:solidFill>
                  <a:srgbClr val="1F517B"/>
                </a:solidFill>
                <a:latin typeface="微软雅黑"/>
                <a:cs typeface="微软雅黑"/>
              </a:rPr>
              <a:t>命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令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58140" y="219456"/>
            <a:ext cx="2421255" cy="787400"/>
            <a:chOff x="358140" y="219456"/>
            <a:chExt cx="2421255" cy="787400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1000506" cy="78714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40" y="219456"/>
              <a:ext cx="1887474" cy="787146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19792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2.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系</a:t>
            </a:r>
            <a:r>
              <a:rPr dirty="0" spc="-60">
                <a:solidFill>
                  <a:srgbClr val="990000"/>
                </a:solidFill>
              </a:rPr>
              <a:t>统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4018026" cy="78714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36498" y="1258061"/>
            <a:ext cx="3997325" cy="897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5465" indent="-533400">
              <a:lnSpc>
                <a:spcPct val="100000"/>
              </a:lnSpc>
              <a:spcBef>
                <a:spcPts val="95"/>
              </a:spcBef>
              <a:buSzPct val="93181"/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创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命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令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endParaRPr sz="2200">
              <a:latin typeface="微软雅黑"/>
              <a:cs typeface="微软雅黑"/>
            </a:endParaRPr>
          </a:p>
          <a:p>
            <a:pPr lvl="1" marL="756285" indent="-287020">
              <a:lnSpc>
                <a:spcPct val="100000"/>
              </a:lnSpc>
              <a:spcBef>
                <a:spcPts val="1585"/>
              </a:spcBef>
              <a:buSzPct val="93181"/>
              <a:buFont typeface="Arial"/>
              <a:buChar char="•"/>
              <a:tabLst>
                <a:tab pos="756285" algn="l"/>
                <a:tab pos="756920" algn="l"/>
                <a:tab pos="230314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硬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25" b="1">
                <a:solidFill>
                  <a:srgbClr val="C00000"/>
                </a:solidFill>
                <a:latin typeface="微软雅黑"/>
                <a:cs typeface="微软雅黑"/>
              </a:rPr>
              <a:t>ln</a:t>
            </a:r>
            <a:r>
              <a:rPr dirty="0" sz="2200" b="1">
                <a:solidFill>
                  <a:srgbClr val="C00000"/>
                </a:solidFill>
                <a:latin typeface="微软雅黑"/>
                <a:cs typeface="微软雅黑"/>
              </a:rPr>
              <a:t>	</a:t>
            </a:r>
            <a:r>
              <a:rPr dirty="0" sz="2200" spc="-10" b="1">
                <a:solidFill>
                  <a:srgbClr val="C00000"/>
                </a:solidFill>
                <a:latin typeface="微软雅黑"/>
                <a:cs typeface="微软雅黑"/>
              </a:rPr>
              <a:t>/data/ln/src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60111" y="1794763"/>
            <a:ext cx="17462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C00000"/>
                </a:solidFill>
                <a:latin typeface="微软雅黑"/>
                <a:cs typeface="微软雅黑"/>
              </a:rPr>
              <a:t>/data/ln/dst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36498" y="2331211"/>
            <a:ext cx="10609580" cy="3479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95"/>
              </a:spcBef>
              <a:buSzPct val="93181"/>
              <a:buFont typeface="Arial"/>
              <a:buChar char="•"/>
              <a:tabLst>
                <a:tab pos="756285" algn="l"/>
                <a:tab pos="756920" algn="l"/>
                <a:tab pos="2303145" algn="l"/>
                <a:tab pos="2729230" algn="l"/>
                <a:tab pos="46609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r>
              <a:rPr dirty="0" sz="2200" spc="-25" b="1">
                <a:solidFill>
                  <a:srgbClr val="C00000"/>
                </a:solidFill>
                <a:latin typeface="微软雅黑"/>
                <a:cs typeface="微软雅黑"/>
              </a:rPr>
              <a:t>ln</a:t>
            </a:r>
            <a:r>
              <a:rPr dirty="0" sz="2200" b="1">
                <a:solidFill>
                  <a:srgbClr val="C00000"/>
                </a:solidFill>
                <a:latin typeface="微软雅黑"/>
                <a:cs typeface="微软雅黑"/>
              </a:rPr>
              <a:t>	</a:t>
            </a:r>
            <a:r>
              <a:rPr dirty="0" sz="2200" spc="-10" b="1">
                <a:solidFill>
                  <a:srgbClr val="C00000"/>
                </a:solidFill>
                <a:latin typeface="微软雅黑"/>
                <a:cs typeface="微软雅黑"/>
              </a:rPr>
              <a:t>-</a:t>
            </a:r>
            <a:r>
              <a:rPr dirty="0" sz="2200" spc="-50" b="1">
                <a:solidFill>
                  <a:srgbClr val="C00000"/>
                </a:solidFill>
                <a:latin typeface="微软雅黑"/>
                <a:cs typeface="微软雅黑"/>
              </a:rPr>
              <a:t>s</a:t>
            </a:r>
            <a:r>
              <a:rPr dirty="0" sz="2200" b="1">
                <a:solidFill>
                  <a:srgbClr val="C00000"/>
                </a:solidFill>
                <a:latin typeface="微软雅黑"/>
                <a:cs typeface="微软雅黑"/>
              </a:rPr>
              <a:t>	</a:t>
            </a:r>
            <a:r>
              <a:rPr dirty="0" sz="2200" spc="-10" b="1">
                <a:solidFill>
                  <a:srgbClr val="C00000"/>
                </a:solidFill>
                <a:latin typeface="微软雅黑"/>
                <a:cs typeface="微软雅黑"/>
              </a:rPr>
              <a:t>/data/ln/src</a:t>
            </a:r>
            <a:r>
              <a:rPr dirty="0" sz="2200" b="1">
                <a:solidFill>
                  <a:srgbClr val="C00000"/>
                </a:solidFill>
                <a:latin typeface="微软雅黑"/>
                <a:cs typeface="微软雅黑"/>
              </a:rPr>
              <a:t>	</a:t>
            </a:r>
            <a:r>
              <a:rPr dirty="0" sz="2200" spc="-10" b="1">
                <a:solidFill>
                  <a:srgbClr val="C00000"/>
                </a:solidFill>
                <a:latin typeface="微软雅黑"/>
                <a:cs typeface="微软雅黑"/>
              </a:rPr>
              <a:t>/data/ln/dst</a:t>
            </a:r>
            <a:endParaRPr sz="2200">
              <a:latin typeface="微软雅黑"/>
              <a:cs typeface="微软雅黑"/>
            </a:endParaRPr>
          </a:p>
          <a:p>
            <a:pPr marL="545465" indent="-533400">
              <a:lnSpc>
                <a:spcPct val="100000"/>
              </a:lnSpc>
              <a:spcBef>
                <a:spcPts val="1585"/>
              </a:spcBef>
              <a:buSzPct val="95454"/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硬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与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源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等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价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；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软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括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实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包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括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它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向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endParaRPr sz="22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795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径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545465" indent="-533400">
              <a:lnSpc>
                <a:spcPct val="100000"/>
              </a:lnSpc>
              <a:spcBef>
                <a:spcPts val="1580"/>
              </a:spcBef>
              <a:buSzPct val="93181"/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删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除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源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后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硬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常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；软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则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失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败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545465" indent="-533400">
              <a:lnSpc>
                <a:spcPct val="100000"/>
              </a:lnSpc>
              <a:spcBef>
                <a:spcPts val="1590"/>
              </a:spcBef>
              <a:buSzPct val="93181"/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硬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能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；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接既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到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545465" indent="-533400">
              <a:lnSpc>
                <a:spcPct val="100000"/>
              </a:lnSpc>
              <a:spcBef>
                <a:spcPts val="1585"/>
              </a:spcBef>
              <a:buSzPct val="93181"/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硬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限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于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本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；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处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于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同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及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录。</a:t>
            </a:r>
            <a:endParaRPr sz="2200">
              <a:latin typeface="微软雅黑"/>
              <a:cs typeface="微软雅黑"/>
            </a:endParaRPr>
          </a:p>
          <a:p>
            <a:pPr marL="545465" indent="-533400">
              <a:lnSpc>
                <a:spcPct val="100000"/>
              </a:lnSpc>
              <a:spcBef>
                <a:spcPts val="1580"/>
              </a:spcBef>
              <a:buSzPct val="95454"/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硬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链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加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快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查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找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速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度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；软链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能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35763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硬</a:t>
            </a:r>
            <a:r>
              <a:rPr dirty="0" spc="-35"/>
              <a:t>链</a:t>
            </a:r>
            <a:r>
              <a:rPr dirty="0" spc="-35"/>
              <a:t>接</a:t>
            </a:r>
            <a:r>
              <a:rPr dirty="0" spc="-35"/>
              <a:t>与</a:t>
            </a:r>
            <a:r>
              <a:rPr dirty="0" spc="-35"/>
              <a:t>软</a:t>
            </a:r>
            <a:r>
              <a:rPr dirty="0" spc="-35"/>
              <a:t>链</a:t>
            </a:r>
            <a:r>
              <a:rPr dirty="0" spc="-35"/>
              <a:t>接</a:t>
            </a:r>
            <a:r>
              <a:rPr dirty="0" spc="-35"/>
              <a:t>的</a:t>
            </a:r>
            <a:r>
              <a:rPr dirty="0" spc="-35"/>
              <a:t>区</a:t>
            </a:r>
            <a:r>
              <a:rPr dirty="0" spc="-50"/>
              <a:t>别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328" y="2819781"/>
            <a:ext cx="54044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290">
                <a:solidFill>
                  <a:srgbClr val="663300"/>
                </a:solidFill>
              </a:rPr>
              <a:t>文件操作与文件备份</a:t>
            </a:r>
            <a:endParaRPr sz="4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8327" y="211836"/>
            <a:ext cx="2421255" cy="787400"/>
            <a:chOff x="338327" y="211836"/>
            <a:chExt cx="242125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1000506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727" y="211836"/>
              <a:ext cx="1177290" cy="78714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1911" y="211836"/>
              <a:ext cx="1177289" cy="78714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029106" y="1379346"/>
            <a:ext cx="5657215" cy="1997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9590" indent="-517525">
              <a:lnSpc>
                <a:spcPct val="100000"/>
              </a:lnSpc>
              <a:spcBef>
                <a:spcPts val="100"/>
              </a:spcBef>
              <a:buAutoNum type="arabicParenBoth"/>
              <a:tabLst>
                <a:tab pos="530225" algn="l"/>
              </a:tabLst>
            </a:pP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常用的文件操作命令</a:t>
            </a:r>
            <a:endParaRPr sz="2400">
              <a:latin typeface="微软雅黑"/>
              <a:cs typeface="微软雅黑"/>
            </a:endParaRPr>
          </a:p>
          <a:p>
            <a:pPr lvl="1" marL="928369" indent="-343535">
              <a:lnSpc>
                <a:spcPct val="100000"/>
              </a:lnSpc>
              <a:spcBef>
                <a:spcPts val="1555"/>
              </a:spcBef>
              <a:buSzPct val="95454"/>
              <a:buFont typeface="Arial"/>
              <a:buChar char="•"/>
              <a:tabLst>
                <a:tab pos="928369" algn="l"/>
                <a:tab pos="929005" algn="l"/>
                <a:tab pos="1924050" algn="l"/>
              </a:tabLst>
            </a:pP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create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创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建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新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endParaRPr sz="2200">
              <a:latin typeface="微软雅黑"/>
              <a:cs typeface="微软雅黑"/>
            </a:endParaRPr>
          </a:p>
          <a:p>
            <a:pPr lvl="1" marL="928369" indent="-343535">
              <a:lnSpc>
                <a:spcPct val="100000"/>
              </a:lnSpc>
              <a:spcBef>
                <a:spcPts val="1585"/>
              </a:spcBef>
              <a:buSzPct val="93181"/>
              <a:buFont typeface="Arial"/>
              <a:buChar char="•"/>
              <a:tabLst>
                <a:tab pos="928369" algn="l"/>
                <a:tab pos="929005" algn="l"/>
                <a:tab pos="1924050" algn="l"/>
              </a:tabLst>
            </a:pP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delete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从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撤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消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endParaRPr sz="2200">
              <a:latin typeface="微软雅黑"/>
              <a:cs typeface="微软雅黑"/>
            </a:endParaRPr>
          </a:p>
          <a:p>
            <a:pPr lvl="1" marL="928369" indent="-343535">
              <a:lnSpc>
                <a:spcPct val="100000"/>
              </a:lnSpc>
              <a:spcBef>
                <a:spcPts val="1585"/>
              </a:spcBef>
              <a:buSzPct val="95454"/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rename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 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改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变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字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02486" y="3553205"/>
            <a:ext cx="1054735" cy="1969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SzPct val="9318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open</a:t>
            </a:r>
            <a:endParaRPr sz="22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1585"/>
              </a:spcBef>
              <a:buSzPct val="9318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close</a:t>
            </a:r>
            <a:endParaRPr sz="22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1585"/>
              </a:spcBef>
              <a:buSzPct val="9318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write</a:t>
            </a:r>
            <a:endParaRPr sz="22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1585"/>
              </a:spcBef>
              <a:buSzPct val="9318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read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40557" y="3553205"/>
            <a:ext cx="6910705" cy="1969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(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备)之间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立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逻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通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路</a:t>
            </a:r>
            <a:endParaRPr sz="2200">
              <a:latin typeface="微软雅黑"/>
              <a:cs typeface="微软雅黑"/>
            </a:endParaRPr>
          </a:p>
          <a:p>
            <a:pPr marL="12700" marR="5080">
              <a:lnSpc>
                <a:spcPts val="4230"/>
              </a:lnSpc>
              <a:spcBef>
                <a:spcPts val="40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关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(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备)之间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撤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消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逻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通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写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(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备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)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上</a:t>
            </a:r>
            <a:endParaRPr sz="2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从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(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备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)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信息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19799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1.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操</a:t>
            </a:r>
            <a:r>
              <a:rPr dirty="0" spc="-60">
                <a:solidFill>
                  <a:srgbClr val="990000"/>
                </a:solidFill>
              </a:rPr>
              <a:t>作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8327" y="211836"/>
            <a:ext cx="2421255" cy="787400"/>
            <a:chOff x="338327" y="211836"/>
            <a:chExt cx="242125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1000506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727" y="211836"/>
              <a:ext cx="1177290" cy="78714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1911" y="211836"/>
              <a:ext cx="1177289" cy="78714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013866" y="1461642"/>
            <a:ext cx="10194290" cy="3892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A40020"/>
                </a:solidFill>
                <a:latin typeface="微软雅黑"/>
                <a:cs typeface="微软雅黑"/>
              </a:rPr>
              <a:t>(2)</a:t>
            </a: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 “打开文件”和“关闭文件”操作</a:t>
            </a:r>
            <a:endParaRPr sz="24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2215"/>
              </a:spcBef>
            </a:pPr>
            <a:r>
              <a:rPr dirty="0" sz="2200" spc="-10" b="1">
                <a:solidFill>
                  <a:srgbClr val="1F517B"/>
                </a:solidFill>
                <a:latin typeface="微软雅黑"/>
                <a:cs typeface="微软雅黑"/>
              </a:rPr>
              <a:t>① 打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开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操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endParaRPr sz="2200">
              <a:latin typeface="微软雅黑"/>
              <a:cs typeface="微软雅黑"/>
            </a:endParaRPr>
          </a:p>
          <a:p>
            <a:pPr marL="545465" marR="5080" indent="7620">
              <a:lnSpc>
                <a:spcPct val="153700"/>
              </a:lnSpc>
              <a:spcBef>
                <a:spcPts val="840"/>
              </a:spcBef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谓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打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开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就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把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该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关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复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到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主</a:t>
            </a:r>
            <a:r>
              <a:rPr dirty="0" sz="2200" spc="-5">
                <a:solidFill>
                  <a:srgbClr val="1F517B"/>
                </a:solidFill>
                <a:latin typeface="微软雅黑"/>
                <a:cs typeface="微软雅黑"/>
              </a:rPr>
              <a:t>存中约定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区</a:t>
            </a:r>
            <a:r>
              <a:rPr dirty="0" sz="2200" spc="-5">
                <a:solidFill>
                  <a:srgbClr val="1F517B"/>
                </a:solidFill>
                <a:latin typeface="微软雅黑"/>
                <a:cs typeface="微软雅黑"/>
              </a:rPr>
              <a:t>域，建立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这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联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2160"/>
              </a:spcBef>
            </a:pPr>
            <a:r>
              <a:rPr dirty="0" sz="2200" spc="-10" b="1">
                <a:solidFill>
                  <a:srgbClr val="1F517B"/>
                </a:solidFill>
                <a:latin typeface="微软雅黑"/>
                <a:cs typeface="微软雅黑"/>
              </a:rPr>
              <a:t>② 关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闭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操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endParaRPr sz="22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2255"/>
              </a:spcBef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谓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关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闭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就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宣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布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这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当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前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再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使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用，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将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主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文件</a:t>
            </a:r>
            <a:endParaRPr sz="22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142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删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因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就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这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联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19799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1.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操</a:t>
            </a:r>
            <a:r>
              <a:rPr dirty="0" spc="-60">
                <a:solidFill>
                  <a:srgbClr val="990000"/>
                </a:solidFill>
              </a:rPr>
              <a:t>作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8327" y="211836"/>
            <a:ext cx="2421255" cy="787400"/>
            <a:chOff x="338327" y="211836"/>
            <a:chExt cx="242125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1000506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727" y="211836"/>
              <a:ext cx="1177290" cy="78714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1911" y="211836"/>
              <a:ext cx="1177289" cy="78714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922121" y="1052318"/>
            <a:ext cx="10427335" cy="5102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为了能在软、硬件失效的意外情况下恢复文件，保证文件的完整性、数据的连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续可利用性，文件系统提供适当的机构，以便复制备份。</a:t>
            </a:r>
            <a:endParaRPr sz="2400">
              <a:latin typeface="微软雅黑"/>
              <a:cs typeface="微软雅黑"/>
            </a:endParaRPr>
          </a:p>
          <a:p>
            <a:pPr marL="354965" indent="-342900">
              <a:lnSpc>
                <a:spcPct val="100000"/>
              </a:lnSpc>
              <a:spcBef>
                <a:spcPts val="1155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周期性转储</a:t>
            </a:r>
            <a:endParaRPr sz="2400">
              <a:latin typeface="微软雅黑"/>
              <a:cs typeface="微软雅黑"/>
            </a:endParaRPr>
          </a:p>
          <a:p>
            <a:pPr algn="just" marL="469900" marR="11430">
              <a:lnSpc>
                <a:spcPct val="120000"/>
              </a:lnSpc>
              <a:spcBef>
                <a:spcPts val="560"/>
              </a:spcBef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按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固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定的时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期把存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中所有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的内容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转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到某种介质上，通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常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带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或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。在系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失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效时，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使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这些转存磁盘或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带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，将所有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重新建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立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恢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复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后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次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转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状</a:t>
            </a:r>
            <a:r>
              <a:rPr dirty="0" sz="2200" spc="-45">
                <a:solidFill>
                  <a:srgbClr val="1F517B"/>
                </a:solidFill>
                <a:latin typeface="微软雅黑"/>
                <a:cs typeface="微软雅黑"/>
              </a:rPr>
              <a:t>态。</a:t>
            </a:r>
            <a:endParaRPr sz="2200">
              <a:latin typeface="微软雅黑"/>
              <a:cs typeface="微软雅黑"/>
            </a:endParaRPr>
          </a:p>
          <a:p>
            <a:pPr algn="just" marL="355600" indent="-343535">
              <a:lnSpc>
                <a:spcPct val="100000"/>
              </a:lnSpc>
              <a:spcBef>
                <a:spcPts val="1120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356235" algn="l"/>
              </a:tabLst>
            </a:pPr>
            <a:r>
              <a:rPr dirty="0" sz="2400" spc="-20" b="1">
                <a:solidFill>
                  <a:srgbClr val="A40020"/>
                </a:solidFill>
                <a:latin typeface="微软雅黑"/>
                <a:cs typeface="微软雅黑"/>
              </a:rPr>
              <a:t>增量性转储</a:t>
            </a:r>
            <a:endParaRPr sz="2400">
              <a:latin typeface="微软雅黑"/>
              <a:cs typeface="微软雅黑"/>
            </a:endParaRPr>
          </a:p>
          <a:p>
            <a:pPr marL="469900" marR="10795">
              <a:lnSpc>
                <a:spcPct val="122700"/>
              </a:lnSpc>
              <a:spcBef>
                <a:spcPts val="755"/>
              </a:spcBef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只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转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储从上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次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转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储以后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已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经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改变过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息；增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量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转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储的信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息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量</a:t>
            </a:r>
            <a:r>
              <a:rPr dirty="0" sz="2200" spc="20">
                <a:solidFill>
                  <a:srgbClr val="1F517B"/>
                </a:solidFill>
                <a:latin typeface="微软雅黑"/>
                <a:cs typeface="微软雅黑"/>
              </a:rPr>
              <a:t>较小，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故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转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更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354965" indent="-342900">
              <a:lnSpc>
                <a:spcPct val="100000"/>
              </a:lnSpc>
              <a:spcBef>
                <a:spcPts val="1120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 spc="-15" b="1">
                <a:solidFill>
                  <a:srgbClr val="A40020"/>
                </a:solidFill>
                <a:latin typeface="微软雅黑"/>
                <a:cs typeface="微软雅黑"/>
              </a:rPr>
              <a:t>文件备份技术的发展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09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份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远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份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技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术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19799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2.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备</a:t>
            </a:r>
            <a:r>
              <a:rPr dirty="0" spc="-60">
                <a:solidFill>
                  <a:srgbClr val="990000"/>
                </a:solidFill>
              </a:rPr>
              <a:t>份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328" y="1887046"/>
            <a:ext cx="5403215" cy="2037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375285">
              <a:lnSpc>
                <a:spcPct val="150000"/>
              </a:lnSpc>
              <a:spcBef>
                <a:spcPts val="95"/>
              </a:spcBef>
            </a:pPr>
            <a:r>
              <a:rPr dirty="0" sz="4400" spc="295">
                <a:solidFill>
                  <a:srgbClr val="663300"/>
                </a:solidFill>
              </a:rPr>
              <a:t>UNIX</a:t>
            </a:r>
            <a:r>
              <a:rPr dirty="0" sz="4400" spc="225">
                <a:solidFill>
                  <a:srgbClr val="663300"/>
                </a:solidFill>
              </a:rPr>
              <a:t>文件系统的</a:t>
            </a:r>
            <a:r>
              <a:rPr dirty="0" sz="4400" spc="285">
                <a:solidFill>
                  <a:srgbClr val="663300"/>
                </a:solidFill>
              </a:rPr>
              <a:t>主要结构及实现技术</a:t>
            </a:r>
            <a:endParaRPr sz="4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8327" y="211836"/>
            <a:ext cx="3969385" cy="787400"/>
            <a:chOff x="338327" y="211836"/>
            <a:chExt cx="396938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893826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047" y="211836"/>
              <a:ext cx="1411986" cy="78714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9927" y="211836"/>
              <a:ext cx="2597657" cy="78714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482344" y="1400047"/>
            <a:ext cx="4498340" cy="302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A40020"/>
                </a:solidFill>
                <a:latin typeface="微软雅黑"/>
                <a:cs typeface="微软雅黑"/>
              </a:rPr>
              <a:t>(1)</a:t>
            </a:r>
            <a:r>
              <a:rPr dirty="0" sz="2400" spc="25" b="1">
                <a:solidFill>
                  <a:srgbClr val="A40020"/>
                </a:solidFill>
                <a:latin typeface="微软雅黑"/>
                <a:cs typeface="微软雅黑"/>
              </a:rPr>
              <a:t> </a:t>
            </a: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UNIX文件的特点</a:t>
            </a:r>
            <a:endParaRPr sz="2400">
              <a:latin typeface="微软雅黑"/>
              <a:cs typeface="微软雅黑"/>
            </a:endParaRPr>
          </a:p>
          <a:p>
            <a:pPr marL="128270">
              <a:lnSpc>
                <a:spcPct val="100000"/>
              </a:lnSpc>
              <a:spcBef>
                <a:spcPts val="2300"/>
              </a:spcBef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① 树型文件目录结构</a:t>
            </a:r>
            <a:endParaRPr sz="2400">
              <a:latin typeface="微软雅黑"/>
              <a:cs typeface="微软雅黑"/>
            </a:endParaRPr>
          </a:p>
          <a:p>
            <a:pPr marL="128270">
              <a:lnSpc>
                <a:spcPct val="100000"/>
              </a:lnSpc>
              <a:spcBef>
                <a:spcPts val="2310"/>
              </a:spcBef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② 可安装拆卸的文件系统</a:t>
            </a:r>
            <a:endParaRPr sz="2400">
              <a:latin typeface="微软雅黑"/>
              <a:cs typeface="微软雅黑"/>
            </a:endParaRPr>
          </a:p>
          <a:p>
            <a:pPr marL="128270">
              <a:lnSpc>
                <a:spcPct val="100000"/>
              </a:lnSpc>
              <a:spcBef>
                <a:spcPts val="2305"/>
              </a:spcBef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③ 文件是无结构的字节流式文件</a:t>
            </a:r>
            <a:endParaRPr sz="2400">
              <a:latin typeface="微软雅黑"/>
              <a:cs typeface="微软雅黑"/>
            </a:endParaRPr>
          </a:p>
          <a:p>
            <a:pPr marL="128270">
              <a:lnSpc>
                <a:spcPct val="100000"/>
              </a:lnSpc>
              <a:spcBef>
                <a:spcPts val="2305"/>
              </a:spcBef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④ 将外部设备与文件一样对待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3528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990000"/>
                </a:solidFill>
              </a:rPr>
              <a:t>1.</a:t>
            </a:r>
            <a:r>
              <a:rPr dirty="0" spc="45">
                <a:solidFill>
                  <a:srgbClr val="990000"/>
                </a:solidFill>
              </a:rPr>
              <a:t> </a:t>
            </a:r>
            <a:r>
              <a:rPr dirty="0" spc="-30">
                <a:solidFill>
                  <a:srgbClr val="990000"/>
                </a:solidFill>
              </a:rPr>
              <a:t>UNIX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系</a:t>
            </a:r>
            <a:r>
              <a:rPr dirty="0" spc="-35">
                <a:solidFill>
                  <a:srgbClr val="990000"/>
                </a:solidFill>
              </a:rPr>
              <a:t>统</a:t>
            </a:r>
            <a:r>
              <a:rPr dirty="0" spc="-35">
                <a:solidFill>
                  <a:srgbClr val="990000"/>
                </a:solidFill>
              </a:rPr>
              <a:t>概</a:t>
            </a:r>
            <a:r>
              <a:rPr dirty="0" spc="-50">
                <a:solidFill>
                  <a:srgbClr val="990000"/>
                </a:solidFill>
              </a:rPr>
              <a:t>述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26135" y="986028"/>
            <a:ext cx="10542270" cy="5003800"/>
          </a:xfrm>
          <a:prstGeom prst="rect">
            <a:avLst/>
          </a:prstGeom>
        </p:spPr>
        <p:txBody>
          <a:bodyPr wrap="square" lIns="0" tIns="215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dirty="0" sz="2400" b="1">
                <a:solidFill>
                  <a:srgbClr val="A40020"/>
                </a:solidFill>
                <a:latin typeface="微软雅黑"/>
                <a:cs typeface="微软雅黑"/>
              </a:rPr>
              <a:t>(2)</a:t>
            </a:r>
            <a:r>
              <a:rPr dirty="0" sz="2400" spc="25" b="1">
                <a:solidFill>
                  <a:srgbClr val="A40020"/>
                </a:solidFill>
                <a:latin typeface="微软雅黑"/>
                <a:cs typeface="微软雅黑"/>
              </a:rPr>
              <a:t> </a:t>
            </a: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UNIX文件的类型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610"/>
              </a:spcBef>
            </a:pPr>
            <a:r>
              <a:rPr dirty="0" sz="2400" spc="-20" b="1">
                <a:solidFill>
                  <a:srgbClr val="1F517B"/>
                </a:solidFill>
                <a:latin typeface="微软雅黑"/>
                <a:cs typeface="微软雅黑"/>
              </a:rPr>
              <a:t>① 普通文件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610"/>
              </a:spcBef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用户程序、数据文件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610"/>
              </a:spcBef>
            </a:pPr>
            <a:r>
              <a:rPr dirty="0" sz="2400" spc="-20" b="1">
                <a:solidFill>
                  <a:srgbClr val="1F517B"/>
                </a:solidFill>
                <a:latin typeface="微软雅黑"/>
                <a:cs typeface="微软雅黑"/>
              </a:rPr>
              <a:t>② 目录文件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610"/>
              </a:spcBef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用于组织和形成树型目录结构中的一个单位，由若干目录项组成。</a:t>
            </a:r>
            <a:endParaRPr sz="2400">
              <a:latin typeface="微软雅黑"/>
              <a:cs typeface="微软雅黑"/>
            </a:endParaRPr>
          </a:p>
          <a:p>
            <a:pPr algn="just" marL="469900">
              <a:lnSpc>
                <a:spcPct val="100000"/>
              </a:lnSpc>
              <a:spcBef>
                <a:spcPts val="1605"/>
              </a:spcBef>
            </a:pPr>
            <a:r>
              <a:rPr dirty="0" sz="2400" spc="-20" b="1">
                <a:solidFill>
                  <a:srgbClr val="1F517B"/>
                </a:solidFill>
                <a:latin typeface="微软雅黑"/>
                <a:cs typeface="微软雅黑"/>
              </a:rPr>
              <a:t>③ 特别文件</a:t>
            </a:r>
            <a:endParaRPr sz="2400">
              <a:latin typeface="微软雅黑"/>
              <a:cs typeface="微软雅黑"/>
            </a:endParaRPr>
          </a:p>
          <a:p>
            <a:pPr algn="just" marL="469900" marR="5080">
              <a:lnSpc>
                <a:spcPct val="135000"/>
              </a:lnSpc>
              <a:spcBef>
                <a:spcPts val="605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与硬件设备有关的文件称为特别文件。包括块设备文件、字符设备文件。与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计算机连接每一种输入输出设备都有一个特别文件。它是操作系统核心用于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存取输入输出设备的通道，是用户与硬件设备联系的桥梁。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38327" y="211836"/>
            <a:ext cx="3969385" cy="787400"/>
            <a:chOff x="338327" y="211836"/>
            <a:chExt cx="3969385" cy="7874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893826" cy="78714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047" y="211836"/>
              <a:ext cx="1411986" cy="78714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9927" y="211836"/>
              <a:ext cx="2597657" cy="78714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3528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990000"/>
                </a:solidFill>
              </a:rPr>
              <a:t>1.</a:t>
            </a:r>
            <a:r>
              <a:rPr dirty="0" spc="45">
                <a:solidFill>
                  <a:srgbClr val="990000"/>
                </a:solidFill>
              </a:rPr>
              <a:t> </a:t>
            </a:r>
            <a:r>
              <a:rPr dirty="0" spc="-30">
                <a:solidFill>
                  <a:srgbClr val="990000"/>
                </a:solidFill>
              </a:rPr>
              <a:t>UNIX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系</a:t>
            </a:r>
            <a:r>
              <a:rPr dirty="0" spc="-35">
                <a:solidFill>
                  <a:srgbClr val="990000"/>
                </a:solidFill>
              </a:rPr>
              <a:t>统</a:t>
            </a:r>
            <a:r>
              <a:rPr dirty="0" spc="-35">
                <a:solidFill>
                  <a:srgbClr val="990000"/>
                </a:solidFill>
              </a:rPr>
              <a:t>概</a:t>
            </a:r>
            <a:r>
              <a:rPr dirty="0" spc="-50">
                <a:solidFill>
                  <a:srgbClr val="990000"/>
                </a:solidFill>
              </a:rPr>
              <a:t>述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8327" y="211836"/>
            <a:ext cx="3969385" cy="787400"/>
            <a:chOff x="338327" y="211836"/>
            <a:chExt cx="396938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893826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047" y="211836"/>
              <a:ext cx="1411986" cy="78714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9927" y="211836"/>
              <a:ext cx="2597657" cy="78714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26135" y="1230884"/>
            <a:ext cx="10550525" cy="4598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A40020"/>
                </a:solidFill>
                <a:latin typeface="微软雅黑"/>
                <a:cs typeface="微软雅黑"/>
              </a:rPr>
              <a:t>(2)</a:t>
            </a:r>
            <a:r>
              <a:rPr dirty="0" sz="2400" spc="25" b="1">
                <a:solidFill>
                  <a:srgbClr val="A40020"/>
                </a:solidFill>
                <a:latin typeface="微软雅黑"/>
                <a:cs typeface="微软雅黑"/>
              </a:rPr>
              <a:t> </a:t>
            </a: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UNIX</a:t>
            </a:r>
            <a:r>
              <a:rPr dirty="0" sz="2400" b="1">
                <a:solidFill>
                  <a:srgbClr val="A40020"/>
                </a:solidFill>
                <a:latin typeface="微软雅黑"/>
                <a:cs typeface="微软雅黑"/>
              </a:rPr>
              <a:t>文件的类型（续</a:t>
            </a:r>
            <a:r>
              <a:rPr dirty="0" sz="2400" spc="-50" b="1">
                <a:solidFill>
                  <a:srgbClr val="A40020"/>
                </a:solidFill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2014"/>
              </a:spcBef>
            </a:pPr>
            <a:r>
              <a:rPr dirty="0" sz="2400" spc="-15" b="1">
                <a:solidFill>
                  <a:srgbClr val="1F517B"/>
                </a:solidFill>
                <a:latin typeface="微软雅黑"/>
                <a:cs typeface="微软雅黑"/>
              </a:rPr>
              <a:t>④ 命名管道</a:t>
            </a:r>
            <a:endParaRPr sz="2400">
              <a:latin typeface="微软雅黑"/>
              <a:cs typeface="微软雅黑"/>
            </a:endParaRPr>
          </a:p>
          <a:p>
            <a:pPr marL="469900" marR="5080">
              <a:lnSpc>
                <a:spcPct val="150000"/>
              </a:lnSpc>
              <a:spcBef>
                <a:spcPts val="575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管道是一种进程间通信机制。管道中缓存了从输入端接收的数据，这样从输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出端读数据的进程就能以先进先出的方式来接收数据。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2020"/>
              </a:spcBef>
            </a:pPr>
            <a:r>
              <a:rPr dirty="0" sz="2400" spc="-15" b="1">
                <a:solidFill>
                  <a:srgbClr val="1F517B"/>
                </a:solidFill>
                <a:latin typeface="微软雅黑"/>
                <a:cs typeface="微软雅黑"/>
              </a:rPr>
              <a:t>⑤ 链接文件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2014"/>
              </a:spcBef>
            </a:pP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本质上，链接文件是一个已存在的文件的另一个文件名。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445"/>
              </a:spcBef>
            </a:pPr>
            <a:r>
              <a:rPr dirty="0" sz="2400" spc="-15" b="1">
                <a:solidFill>
                  <a:srgbClr val="1F517B"/>
                </a:solidFill>
                <a:latin typeface="微软雅黑"/>
                <a:cs typeface="微软雅黑"/>
              </a:rPr>
              <a:t>⑥ 符号链接</a:t>
            </a:r>
            <a:endParaRPr sz="24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2014"/>
              </a:spcBef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这是一个数据文件，文件中包含了其所链接的那个文件的名字。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3528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990000"/>
                </a:solidFill>
              </a:rPr>
              <a:t>1.</a:t>
            </a:r>
            <a:r>
              <a:rPr dirty="0" spc="45">
                <a:solidFill>
                  <a:srgbClr val="990000"/>
                </a:solidFill>
              </a:rPr>
              <a:t> </a:t>
            </a:r>
            <a:r>
              <a:rPr dirty="0" spc="-30">
                <a:solidFill>
                  <a:srgbClr val="990000"/>
                </a:solidFill>
              </a:rPr>
              <a:t>UNIX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系</a:t>
            </a:r>
            <a:r>
              <a:rPr dirty="0" spc="-35">
                <a:solidFill>
                  <a:srgbClr val="990000"/>
                </a:solidFill>
              </a:rPr>
              <a:t>统</a:t>
            </a:r>
            <a:r>
              <a:rPr dirty="0" spc="-35">
                <a:solidFill>
                  <a:srgbClr val="990000"/>
                </a:solidFill>
              </a:rPr>
              <a:t>概</a:t>
            </a:r>
            <a:r>
              <a:rPr dirty="0" spc="-50">
                <a:solidFill>
                  <a:srgbClr val="990000"/>
                </a:solidFill>
              </a:rPr>
              <a:t>述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338327" y="211836"/>
            <a:ext cx="5034915" cy="787400"/>
            <a:chOff x="338327" y="211836"/>
            <a:chExt cx="5034915" cy="787400"/>
          </a:xfrm>
        </p:grpSpPr>
        <p:sp>
          <p:nvSpPr>
            <p:cNvPr id="12" name="object 12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327" y="211836"/>
              <a:ext cx="686562" cy="78714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784" y="211836"/>
              <a:ext cx="1619250" cy="78714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9927" y="211836"/>
              <a:ext cx="3662934" cy="787145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45935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990000"/>
                </a:solidFill>
              </a:rPr>
              <a:t>2.</a:t>
            </a:r>
            <a:r>
              <a:rPr dirty="0" spc="60">
                <a:solidFill>
                  <a:srgbClr val="990000"/>
                </a:solidFill>
              </a:rPr>
              <a:t> </a:t>
            </a:r>
            <a:r>
              <a:rPr dirty="0" spc="-30">
                <a:solidFill>
                  <a:srgbClr val="990000"/>
                </a:solidFill>
              </a:rPr>
              <a:t>UNIX</a:t>
            </a:r>
            <a:r>
              <a:rPr dirty="0" spc="-35">
                <a:solidFill>
                  <a:srgbClr val="990000"/>
                </a:solidFill>
              </a:rPr>
              <a:t>系</a:t>
            </a:r>
            <a:r>
              <a:rPr dirty="0" spc="-35">
                <a:solidFill>
                  <a:srgbClr val="990000"/>
                </a:solidFill>
              </a:rPr>
              <a:t>统</a:t>
            </a:r>
            <a:r>
              <a:rPr dirty="0" spc="-35">
                <a:solidFill>
                  <a:srgbClr val="990000"/>
                </a:solidFill>
              </a:rPr>
              <a:t>的</a:t>
            </a:r>
            <a:r>
              <a:rPr dirty="0" spc="-35">
                <a:solidFill>
                  <a:srgbClr val="990000"/>
                </a:solidFill>
              </a:rPr>
              <a:t>索</a:t>
            </a:r>
            <a:r>
              <a:rPr dirty="0" spc="-35">
                <a:solidFill>
                  <a:srgbClr val="990000"/>
                </a:solidFill>
              </a:rPr>
              <a:t>引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结</a:t>
            </a:r>
            <a:r>
              <a:rPr dirty="0" spc="-50">
                <a:solidFill>
                  <a:srgbClr val="990000"/>
                </a:solidFill>
              </a:rPr>
              <a:t>构</a:t>
            </a:r>
          </a:p>
        </p:txBody>
      </p:sp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5816" y="1679639"/>
            <a:ext cx="8945880" cy="1505520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1690753" y="3468623"/>
            <a:ext cx="2534920" cy="677545"/>
            <a:chOff x="1690753" y="3468623"/>
            <a:chExt cx="2534920" cy="677545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0753" y="3623202"/>
              <a:ext cx="400676" cy="31825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3392" y="3468623"/>
              <a:ext cx="2231898" cy="677418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1654301" y="3334511"/>
            <a:ext cx="8790305" cy="2129790"/>
          </a:xfrm>
          <a:prstGeom prst="rect">
            <a:avLst/>
          </a:prstGeom>
        </p:spPr>
        <p:txBody>
          <a:bodyPr wrap="square" lIns="0" tIns="22288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755"/>
              </a:spcBef>
            </a:pPr>
            <a:r>
              <a:rPr dirty="0" sz="2400" b="1">
                <a:solidFill>
                  <a:srgbClr val="A40020"/>
                </a:solidFill>
                <a:latin typeface="微软雅黑"/>
                <a:cs typeface="微软雅黑"/>
              </a:rPr>
              <a:t>(1)</a:t>
            </a:r>
            <a:r>
              <a:rPr dirty="0" sz="2400" spc="-15" b="1">
                <a:solidFill>
                  <a:srgbClr val="A40020"/>
                </a:solidFill>
                <a:latin typeface="微软雅黑"/>
                <a:cs typeface="微软雅黑"/>
              </a:rPr>
              <a:t> 文件索引节点</a:t>
            </a:r>
            <a:endParaRPr sz="2400">
              <a:latin typeface="微软雅黑"/>
              <a:cs typeface="微软雅黑"/>
            </a:endParaRPr>
          </a:p>
          <a:p>
            <a:pPr algn="just" marL="469900" marR="5080">
              <a:lnSpc>
                <a:spcPct val="130000"/>
              </a:lnSpc>
              <a:spcBef>
                <a:spcPts val="795"/>
              </a:spcBef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UNIX</a:t>
            </a:r>
            <a:r>
              <a:rPr dirty="0" sz="2400" spc="60">
                <a:solidFill>
                  <a:srgbClr val="1F517B"/>
                </a:solidFill>
                <a:latin typeface="微软雅黑"/>
                <a:cs typeface="微软雅黑"/>
              </a:rPr>
              <a:t>系统把文件目录项中除了名字以外的信息全部存放到一</a:t>
            </a:r>
            <a:r>
              <a:rPr dirty="0" sz="2400" spc="165">
                <a:solidFill>
                  <a:srgbClr val="1F517B"/>
                </a:solidFill>
                <a:latin typeface="微软雅黑"/>
                <a:cs typeface="微软雅黑"/>
              </a:rPr>
              <a:t>个磁盘的数据块上，这种数据块称为磁盘索引节点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（index node），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简称 i</a:t>
            </a:r>
            <a:r>
              <a:rPr dirty="0" sz="2400" spc="5">
                <a:solidFill>
                  <a:srgbClr val="1F517B"/>
                </a:solidFill>
                <a:latin typeface="微软雅黑"/>
                <a:cs typeface="微软雅黑"/>
              </a:rPr>
              <a:t> 节点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（inode）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05688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15240"/>
                </a:moveTo>
                <a:lnTo>
                  <a:pt x="89293" y="15240"/>
                </a:lnTo>
                <a:lnTo>
                  <a:pt x="8929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88211" y="933368"/>
            <a:ext cx="6696709" cy="401256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b="1">
                <a:solidFill>
                  <a:srgbClr val="A40020"/>
                </a:solidFill>
                <a:latin typeface="微软雅黑"/>
                <a:cs typeface="微软雅黑"/>
              </a:rPr>
              <a:t>(4)</a:t>
            </a: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 文件系统的特点</a:t>
            </a:r>
            <a:endParaRPr sz="2400">
              <a:latin typeface="微软雅黑"/>
              <a:cs typeface="微软雅黑"/>
            </a:endParaRPr>
          </a:p>
          <a:p>
            <a:pPr marL="94615">
              <a:lnSpc>
                <a:spcPct val="100000"/>
              </a:lnSpc>
              <a:spcBef>
                <a:spcPts val="1005"/>
              </a:spcBef>
            </a:pPr>
            <a:r>
              <a:rPr dirty="0" sz="2200" spc="-10" b="1">
                <a:solidFill>
                  <a:srgbClr val="1F517B"/>
                </a:solidFill>
                <a:latin typeface="微软雅黑"/>
                <a:cs typeface="微软雅黑"/>
              </a:rPr>
              <a:t>① 使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简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单</a:t>
            </a:r>
            <a:endParaRPr sz="2200">
              <a:latin typeface="微软雅黑"/>
              <a:cs typeface="微软雅黑"/>
            </a:endParaRPr>
          </a:p>
          <a:p>
            <a:pPr marL="546100">
              <a:lnSpc>
                <a:spcPct val="100000"/>
              </a:lnSpc>
              <a:spcBef>
                <a:spcPts val="132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命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令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94615">
              <a:lnSpc>
                <a:spcPct val="100000"/>
              </a:lnSpc>
              <a:spcBef>
                <a:spcPts val="1320"/>
              </a:spcBef>
            </a:pPr>
            <a:r>
              <a:rPr dirty="0" sz="2200" spc="-10" b="1">
                <a:solidFill>
                  <a:srgbClr val="1F517B"/>
                </a:solidFill>
                <a:latin typeface="微软雅黑"/>
                <a:cs typeface="微软雅黑"/>
              </a:rPr>
              <a:t>② 安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全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靠</a:t>
            </a:r>
            <a:endParaRPr sz="2200">
              <a:latin typeface="微软雅黑"/>
              <a:cs typeface="微软雅黑"/>
            </a:endParaRPr>
          </a:p>
          <a:p>
            <a:pPr marL="546100">
              <a:lnSpc>
                <a:spcPct val="100000"/>
              </a:lnSpc>
              <a:spcBef>
                <a:spcPts val="1320"/>
              </a:spcBef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提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供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防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护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措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施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遭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受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破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坏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能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及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修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复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546100">
              <a:lnSpc>
                <a:spcPct val="100000"/>
              </a:lnSpc>
              <a:spcBef>
                <a:spcPts val="1325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份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增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份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份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远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备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份</a:t>
            </a:r>
            <a:endParaRPr sz="2200">
              <a:latin typeface="微软雅黑"/>
              <a:cs typeface="微软雅黑"/>
            </a:endParaRPr>
          </a:p>
          <a:p>
            <a:pPr marL="94615">
              <a:lnSpc>
                <a:spcPct val="100000"/>
              </a:lnSpc>
              <a:spcBef>
                <a:spcPts val="1320"/>
              </a:spcBef>
            </a:pPr>
            <a:r>
              <a:rPr dirty="0" sz="2200" b="1">
                <a:solidFill>
                  <a:srgbClr val="1F517B"/>
                </a:solidFill>
                <a:latin typeface="微软雅黑"/>
                <a:cs typeface="微软雅黑"/>
              </a:rPr>
              <a:t>③ 既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能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共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享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又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能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保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密</a:t>
            </a:r>
            <a:endParaRPr sz="2200">
              <a:latin typeface="微软雅黑"/>
              <a:cs typeface="微软雅黑"/>
            </a:endParaRPr>
          </a:p>
          <a:p>
            <a:pPr marL="546100">
              <a:lnSpc>
                <a:spcPct val="100000"/>
              </a:lnSpc>
              <a:spcBef>
                <a:spcPts val="132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身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份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权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限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证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58140" y="219456"/>
            <a:ext cx="2421255" cy="787400"/>
            <a:chOff x="358140" y="219456"/>
            <a:chExt cx="2421255" cy="787400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1000506" cy="78714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40" y="219456"/>
              <a:ext cx="1887474" cy="787146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19792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2.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系</a:t>
            </a:r>
            <a:r>
              <a:rPr dirty="0" spc="-60">
                <a:solidFill>
                  <a:srgbClr val="990000"/>
                </a:solidFill>
              </a:rPr>
              <a:t>统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1141475" y="1734311"/>
          <a:ext cx="3850004" cy="290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7855"/>
                <a:gridCol w="1950085"/>
              </a:tblGrid>
              <a:tr h="429259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800" spc="-2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文件所有者标识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1F517B"/>
                      </a:solidFill>
                      <a:prstDash val="solid"/>
                    </a:lnL>
                    <a:lnT w="12700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i_uid，i_gid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71120"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800" spc="-1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文件类型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1F517B"/>
                      </a:solidFill>
                      <a:prstDash val="solid"/>
                    </a:lnL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i_type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86995">
                    <a:lnR w="12700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800" spc="-1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文件存取许可权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1F517B"/>
                      </a:solidFill>
                      <a:prstDash val="solid"/>
                    </a:lnL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i_mode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49530">
                    <a:lnR w="12700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1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链接计数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1F517B"/>
                      </a:solidFill>
                      <a:prstDash val="solid"/>
                    </a:lnL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i_ilink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45720">
                    <a:lnR w="12700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文件存取时间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1F517B"/>
                      </a:solidFill>
                      <a:prstDash val="solid"/>
                    </a:lnL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i_time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8100">
                    <a:lnR w="12700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文件长度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1F517B"/>
                      </a:solidFill>
                      <a:prstDash val="solid"/>
                    </a:lnL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i_size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R w="12700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地址索引表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1F517B"/>
                      </a:solidFill>
                      <a:prstDash val="solid"/>
                    </a:lnL>
                    <a:lnT w="9525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i_addr[13]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53340">
                    <a:lnR w="12700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3" name="object 13" descr=""/>
          <p:cNvGrpSpPr/>
          <p:nvPr/>
        </p:nvGrpSpPr>
        <p:grpSpPr>
          <a:xfrm>
            <a:off x="338327" y="211836"/>
            <a:ext cx="3308350" cy="787400"/>
            <a:chOff x="338327" y="211836"/>
            <a:chExt cx="3308350" cy="787400"/>
          </a:xfrm>
        </p:grpSpPr>
        <p:sp>
          <p:nvSpPr>
            <p:cNvPr id="14" name="object 14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327" y="211836"/>
              <a:ext cx="1177290" cy="78714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511" y="211836"/>
              <a:ext cx="1887474" cy="78714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8879" y="211836"/>
              <a:ext cx="1177290" cy="787145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5385561" y="1064120"/>
            <a:ext cx="5979160" cy="5094605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365"/>
              </a:spcBef>
              <a:buClr>
                <a:srgbClr val="1F517B"/>
              </a:buClr>
              <a:buSzPct val="93181"/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文</a:t>
            </a: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件</a:t>
            </a: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所</a:t>
            </a: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有</a:t>
            </a: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者</a:t>
            </a: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标</a:t>
            </a:r>
            <a:r>
              <a:rPr dirty="0" sz="2200" spc="-50" b="1">
                <a:solidFill>
                  <a:srgbClr val="C00000"/>
                </a:solidFill>
                <a:latin typeface="微软雅黑"/>
                <a:cs typeface="微软雅黑"/>
              </a:rPr>
              <a:t>识</a:t>
            </a:r>
            <a:endParaRPr sz="2200">
              <a:latin typeface="微软雅黑"/>
              <a:cs typeface="微软雅黑"/>
            </a:endParaRPr>
          </a:p>
          <a:p>
            <a:pPr marL="546100" marR="5080">
              <a:lnSpc>
                <a:spcPct val="125000"/>
              </a:lnSpc>
              <a:spcBef>
                <a:spcPts val="600"/>
              </a:spcBef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定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义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对一个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具有存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权</a:t>
            </a:r>
            <a:r>
              <a:rPr dirty="0" sz="2200" spc="5">
                <a:solidFill>
                  <a:srgbClr val="1F517B"/>
                </a:solidFill>
                <a:latin typeface="微软雅黑"/>
                <a:cs typeface="微软雅黑"/>
              </a:rPr>
              <a:t>的用户集合，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者</a:t>
            </a:r>
            <a:endParaRPr sz="2200">
              <a:latin typeface="微软雅黑"/>
              <a:cs typeface="微软雅黑"/>
            </a:endParaRPr>
          </a:p>
          <a:p>
            <a:pPr marL="545465" indent="-532765">
              <a:lnSpc>
                <a:spcPct val="100000"/>
              </a:lnSpc>
              <a:spcBef>
                <a:spcPts val="1260"/>
              </a:spcBef>
              <a:buClr>
                <a:srgbClr val="1F517B"/>
              </a:buClr>
              <a:buSzPct val="95454"/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文</a:t>
            </a: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件</a:t>
            </a: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类</a:t>
            </a:r>
            <a:r>
              <a:rPr dirty="0" sz="2200" spc="-50" b="1">
                <a:solidFill>
                  <a:srgbClr val="C00000"/>
                </a:solidFill>
                <a:latin typeface="微软雅黑"/>
                <a:cs typeface="微软雅黑"/>
              </a:rPr>
              <a:t>型</a:t>
            </a:r>
            <a:endParaRPr sz="2200">
              <a:latin typeface="微软雅黑"/>
              <a:cs typeface="微软雅黑"/>
            </a:endParaRPr>
          </a:p>
          <a:p>
            <a:pPr marL="546100" marR="5080">
              <a:lnSpc>
                <a:spcPct val="125000"/>
              </a:lnSpc>
              <a:spcBef>
                <a:spcPts val="605"/>
              </a:spcBef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正规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、目录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、字符特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殊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殊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等</a:t>
            </a:r>
            <a:endParaRPr sz="2200">
              <a:latin typeface="微软雅黑"/>
              <a:cs typeface="微软雅黑"/>
            </a:endParaRPr>
          </a:p>
          <a:p>
            <a:pPr marL="545465" indent="-532765">
              <a:lnSpc>
                <a:spcPct val="100000"/>
              </a:lnSpc>
              <a:spcBef>
                <a:spcPts val="1260"/>
              </a:spcBef>
              <a:buClr>
                <a:srgbClr val="1F517B"/>
              </a:buClr>
              <a:buSzPct val="93181"/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200" spc="-30" b="1">
                <a:solidFill>
                  <a:srgbClr val="C00000"/>
                </a:solidFill>
                <a:latin typeface="微软雅黑"/>
                <a:cs typeface="微软雅黑"/>
              </a:rPr>
              <a:t>文</a:t>
            </a:r>
            <a:r>
              <a:rPr dirty="0" sz="2200" spc="-30" b="1">
                <a:solidFill>
                  <a:srgbClr val="C00000"/>
                </a:solidFill>
                <a:latin typeface="微软雅黑"/>
                <a:cs typeface="微软雅黑"/>
              </a:rPr>
              <a:t>件</a:t>
            </a:r>
            <a:r>
              <a:rPr dirty="0" sz="2200" spc="-30" b="1">
                <a:solidFill>
                  <a:srgbClr val="C00000"/>
                </a:solidFill>
                <a:latin typeface="微软雅黑"/>
                <a:cs typeface="微软雅黑"/>
              </a:rPr>
              <a:t>存</a:t>
            </a:r>
            <a:r>
              <a:rPr dirty="0" sz="2200" spc="-30" b="1">
                <a:solidFill>
                  <a:srgbClr val="C00000"/>
                </a:solidFill>
                <a:latin typeface="微软雅黑"/>
                <a:cs typeface="微软雅黑"/>
              </a:rPr>
              <a:t>取</a:t>
            </a:r>
            <a:r>
              <a:rPr dirty="0" sz="2200" spc="-30" b="1">
                <a:solidFill>
                  <a:srgbClr val="C00000"/>
                </a:solidFill>
                <a:latin typeface="微软雅黑"/>
                <a:cs typeface="微软雅黑"/>
              </a:rPr>
              <a:t>许</a:t>
            </a:r>
            <a:r>
              <a:rPr dirty="0" sz="2200" spc="-30" b="1">
                <a:solidFill>
                  <a:srgbClr val="C00000"/>
                </a:solidFill>
                <a:latin typeface="微软雅黑"/>
                <a:cs typeface="微软雅黑"/>
              </a:rPr>
              <a:t>可</a:t>
            </a:r>
            <a:r>
              <a:rPr dirty="0" sz="2200" spc="-50" b="1">
                <a:solidFill>
                  <a:srgbClr val="C00000"/>
                </a:solidFill>
                <a:latin typeface="微软雅黑"/>
                <a:cs typeface="微软雅黑"/>
              </a:rPr>
              <a:t>权</a:t>
            </a:r>
            <a:endParaRPr sz="2200">
              <a:latin typeface="微软雅黑"/>
              <a:cs typeface="微软雅黑"/>
            </a:endParaRPr>
          </a:p>
          <a:p>
            <a:pPr algn="just" marL="546100" marR="5715">
              <a:lnSpc>
                <a:spcPct val="125000"/>
              </a:lnSpc>
              <a:spcBef>
                <a:spcPts val="600"/>
              </a:spcBef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按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件所有者、文件的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组所有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者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及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其他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三个类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别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对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文件施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保</a:t>
            </a:r>
            <a:r>
              <a:rPr dirty="0" sz="2200" spc="15">
                <a:solidFill>
                  <a:srgbClr val="1F517B"/>
                </a:solidFill>
                <a:latin typeface="微软雅黑"/>
                <a:cs typeface="微软雅黑"/>
              </a:rPr>
              <a:t>护。每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类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都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具有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读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写、执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该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文件的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权，并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且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能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别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置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28670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>
                <a:solidFill>
                  <a:srgbClr val="1F517B"/>
                </a:solidFill>
              </a:rPr>
              <a:t>磁</a:t>
            </a:r>
            <a:r>
              <a:rPr dirty="0" spc="-35">
                <a:solidFill>
                  <a:srgbClr val="1F517B"/>
                </a:solidFill>
              </a:rPr>
              <a:t>盘</a:t>
            </a:r>
            <a:r>
              <a:rPr dirty="0" spc="-35">
                <a:solidFill>
                  <a:srgbClr val="1F517B"/>
                </a:solidFill>
              </a:rPr>
              <a:t>索</a:t>
            </a:r>
            <a:r>
              <a:rPr dirty="0" spc="-35">
                <a:solidFill>
                  <a:srgbClr val="1F517B"/>
                </a:solidFill>
              </a:rPr>
              <a:t>引</a:t>
            </a:r>
            <a:r>
              <a:rPr dirty="0" spc="-35">
                <a:solidFill>
                  <a:srgbClr val="1F517B"/>
                </a:solidFill>
              </a:rPr>
              <a:t>节</a:t>
            </a:r>
            <a:r>
              <a:rPr dirty="0" spc="-40">
                <a:solidFill>
                  <a:srgbClr val="1F517B"/>
                </a:solidFill>
              </a:rPr>
              <a:t>点</a:t>
            </a:r>
            <a:r>
              <a:rPr dirty="0" spc="-35">
                <a:solidFill>
                  <a:srgbClr val="1F517B"/>
                </a:solidFill>
              </a:rPr>
              <a:t>结</a:t>
            </a:r>
            <a:r>
              <a:rPr dirty="0" spc="-50">
                <a:solidFill>
                  <a:srgbClr val="1F517B"/>
                </a:solidFill>
              </a:rPr>
              <a:t>构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1141475" y="1734311"/>
          <a:ext cx="3850004" cy="290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7855"/>
                <a:gridCol w="1950085"/>
              </a:tblGrid>
              <a:tr h="429259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800" spc="-2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文件所有者标识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1F517B"/>
                      </a:solidFill>
                      <a:prstDash val="solid"/>
                    </a:lnL>
                    <a:lnT w="12700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i_uid，i_gid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71120">
                    <a:lnR w="12700">
                      <a:solidFill>
                        <a:srgbClr val="1F517B"/>
                      </a:solidFill>
                      <a:prstDash val="solid"/>
                    </a:lnR>
                    <a:lnT w="12700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800" spc="-1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文件类型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1F517B"/>
                      </a:solidFill>
                      <a:prstDash val="solid"/>
                    </a:lnL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i_type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86995">
                    <a:lnR w="12700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800" spc="-1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文件存取许可权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1F517B"/>
                      </a:solidFill>
                      <a:prstDash val="solid"/>
                    </a:lnL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i_mode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49530">
                    <a:lnR w="12700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1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链接计数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1F517B"/>
                      </a:solidFill>
                      <a:prstDash val="solid"/>
                    </a:lnL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i_ilink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45720">
                    <a:lnR w="12700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文件存取时间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1F517B"/>
                      </a:solidFill>
                      <a:prstDash val="solid"/>
                    </a:lnL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i_time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8100">
                    <a:lnR w="12700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文件长度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1F517B"/>
                      </a:solidFill>
                      <a:prstDash val="solid"/>
                    </a:lnL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i_size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R w="12700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地址索引表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1F517B"/>
                      </a:solidFill>
                      <a:prstDash val="solid"/>
                    </a:lnL>
                    <a:lnT w="9525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i_addr[13]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53340">
                    <a:lnR w="12700">
                      <a:solidFill>
                        <a:srgbClr val="1F517B"/>
                      </a:solidFill>
                      <a:prstDash val="solid"/>
                    </a:lnR>
                    <a:lnT w="9525">
                      <a:solidFill>
                        <a:srgbClr val="1F517B"/>
                      </a:solidFill>
                      <a:prstDash val="solid"/>
                    </a:lnT>
                    <a:lnB w="12700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3" name="object 13" descr=""/>
          <p:cNvGrpSpPr/>
          <p:nvPr/>
        </p:nvGrpSpPr>
        <p:grpSpPr>
          <a:xfrm>
            <a:off x="338327" y="211836"/>
            <a:ext cx="3308350" cy="787400"/>
            <a:chOff x="338327" y="211836"/>
            <a:chExt cx="3308350" cy="787400"/>
          </a:xfrm>
        </p:grpSpPr>
        <p:sp>
          <p:nvSpPr>
            <p:cNvPr id="14" name="object 14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327" y="211836"/>
              <a:ext cx="1177290" cy="78714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511" y="211836"/>
              <a:ext cx="1887474" cy="78714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8879" y="211836"/>
              <a:ext cx="1177290" cy="787145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5385561" y="1225118"/>
            <a:ext cx="5908040" cy="4105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95"/>
              </a:spcBef>
              <a:buClr>
                <a:srgbClr val="1F517B"/>
              </a:buClr>
              <a:buSzPct val="93181"/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文</a:t>
            </a: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件</a:t>
            </a: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链</a:t>
            </a: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接</a:t>
            </a:r>
            <a:r>
              <a:rPr dirty="0" sz="2200" spc="-35" b="1">
                <a:solidFill>
                  <a:srgbClr val="C00000"/>
                </a:solidFill>
                <a:latin typeface="微软雅黑"/>
                <a:cs typeface="微软雅黑"/>
              </a:rPr>
              <a:t>数</a:t>
            </a:r>
            <a:r>
              <a:rPr dirty="0" sz="2200" spc="-50" b="1">
                <a:solidFill>
                  <a:srgbClr val="C00000"/>
                </a:solidFill>
                <a:latin typeface="微软雅黑"/>
                <a:cs typeface="微软雅黑"/>
              </a:rPr>
              <a:t>目</a:t>
            </a:r>
            <a:endParaRPr sz="2200">
              <a:latin typeface="微软雅黑"/>
              <a:cs typeface="微软雅黑"/>
            </a:endParaRPr>
          </a:p>
          <a:p>
            <a:pPr marL="546100" marR="5080">
              <a:lnSpc>
                <a:spcPct val="130000"/>
              </a:lnSpc>
              <a:spcBef>
                <a:spcPts val="77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少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增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加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，i_ilink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值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加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1，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减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少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值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减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值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减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能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正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删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除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545465" indent="-532765">
              <a:lnSpc>
                <a:spcPct val="100000"/>
              </a:lnSpc>
              <a:spcBef>
                <a:spcPts val="1285"/>
              </a:spcBef>
              <a:buClr>
                <a:srgbClr val="1F517B"/>
              </a:buClr>
              <a:buSzPct val="93181"/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200" spc="-30" b="1">
                <a:solidFill>
                  <a:srgbClr val="C00000"/>
                </a:solidFill>
                <a:latin typeface="微软雅黑"/>
                <a:cs typeface="微软雅黑"/>
              </a:rPr>
              <a:t>地</a:t>
            </a:r>
            <a:r>
              <a:rPr dirty="0" sz="2200" spc="-30" b="1">
                <a:solidFill>
                  <a:srgbClr val="C00000"/>
                </a:solidFill>
                <a:latin typeface="微软雅黑"/>
                <a:cs typeface="微软雅黑"/>
              </a:rPr>
              <a:t>址</a:t>
            </a:r>
            <a:r>
              <a:rPr dirty="0" sz="2200" spc="-30" b="1">
                <a:solidFill>
                  <a:srgbClr val="C00000"/>
                </a:solidFill>
                <a:latin typeface="微软雅黑"/>
                <a:cs typeface="微软雅黑"/>
              </a:rPr>
              <a:t>索</a:t>
            </a:r>
            <a:r>
              <a:rPr dirty="0" sz="2200" spc="-30" b="1">
                <a:solidFill>
                  <a:srgbClr val="C00000"/>
                </a:solidFill>
                <a:latin typeface="微软雅黑"/>
                <a:cs typeface="微软雅黑"/>
              </a:rPr>
              <a:t>引</a:t>
            </a:r>
            <a:r>
              <a:rPr dirty="0" sz="2200" spc="-50" b="1">
                <a:solidFill>
                  <a:srgbClr val="C00000"/>
                </a:solidFill>
                <a:latin typeface="微软雅黑"/>
                <a:cs typeface="微软雅黑"/>
              </a:rPr>
              <a:t>表</a:t>
            </a:r>
            <a:endParaRPr sz="2200">
              <a:latin typeface="微软雅黑"/>
              <a:cs typeface="微软雅黑"/>
            </a:endParaRPr>
          </a:p>
          <a:p>
            <a:pPr marL="546100" marR="52705">
              <a:lnSpc>
                <a:spcPct val="130000"/>
              </a:lnSpc>
              <a:spcBef>
                <a:spcPts val="77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即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址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UNIX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 第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七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版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本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i_addr[8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] 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UNIX</a:t>
            </a:r>
            <a:r>
              <a:rPr dirty="0" sz="2200" spc="-5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system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Ⅴ中用 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i_addr[13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] 来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描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述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28670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>
                <a:solidFill>
                  <a:srgbClr val="1F517B"/>
                </a:solidFill>
              </a:rPr>
              <a:t>磁</a:t>
            </a:r>
            <a:r>
              <a:rPr dirty="0" spc="-35">
                <a:solidFill>
                  <a:srgbClr val="1F517B"/>
                </a:solidFill>
              </a:rPr>
              <a:t>盘</a:t>
            </a:r>
            <a:r>
              <a:rPr dirty="0" spc="-35">
                <a:solidFill>
                  <a:srgbClr val="1F517B"/>
                </a:solidFill>
              </a:rPr>
              <a:t>索</a:t>
            </a:r>
            <a:r>
              <a:rPr dirty="0" spc="-35">
                <a:solidFill>
                  <a:srgbClr val="1F517B"/>
                </a:solidFill>
              </a:rPr>
              <a:t>引</a:t>
            </a:r>
            <a:r>
              <a:rPr dirty="0" spc="-35">
                <a:solidFill>
                  <a:srgbClr val="1F517B"/>
                </a:solidFill>
              </a:rPr>
              <a:t>节</a:t>
            </a:r>
            <a:r>
              <a:rPr dirty="0" spc="-40">
                <a:solidFill>
                  <a:srgbClr val="1F517B"/>
                </a:solidFill>
              </a:rPr>
              <a:t>点</a:t>
            </a:r>
            <a:r>
              <a:rPr dirty="0" spc="-35">
                <a:solidFill>
                  <a:srgbClr val="1F517B"/>
                </a:solidFill>
              </a:rPr>
              <a:t>结</a:t>
            </a:r>
            <a:r>
              <a:rPr dirty="0" spc="-50">
                <a:solidFill>
                  <a:srgbClr val="1F517B"/>
                </a:solidFill>
              </a:rPr>
              <a:t>构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338327" y="211836"/>
            <a:ext cx="3308350" cy="787400"/>
            <a:chOff x="338327" y="211836"/>
            <a:chExt cx="3308350" cy="787400"/>
          </a:xfrm>
        </p:grpSpPr>
        <p:sp>
          <p:nvSpPr>
            <p:cNvPr id="12" name="object 12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327" y="211836"/>
              <a:ext cx="1177290" cy="78714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8511" y="211836"/>
              <a:ext cx="1887474" cy="78714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8879" y="211836"/>
              <a:ext cx="1177290" cy="787145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28670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>
                <a:solidFill>
                  <a:srgbClr val="1F517B"/>
                </a:solidFill>
              </a:rPr>
              <a:t>磁</a:t>
            </a:r>
            <a:r>
              <a:rPr dirty="0" spc="-35">
                <a:solidFill>
                  <a:srgbClr val="1F517B"/>
                </a:solidFill>
              </a:rPr>
              <a:t>盘</a:t>
            </a:r>
            <a:r>
              <a:rPr dirty="0" spc="-35">
                <a:solidFill>
                  <a:srgbClr val="1F517B"/>
                </a:solidFill>
              </a:rPr>
              <a:t>索</a:t>
            </a:r>
            <a:r>
              <a:rPr dirty="0" spc="-35">
                <a:solidFill>
                  <a:srgbClr val="1F517B"/>
                </a:solidFill>
              </a:rPr>
              <a:t>引</a:t>
            </a:r>
            <a:r>
              <a:rPr dirty="0" spc="-35">
                <a:solidFill>
                  <a:srgbClr val="1F517B"/>
                </a:solidFill>
              </a:rPr>
              <a:t>节</a:t>
            </a:r>
            <a:r>
              <a:rPr dirty="0" spc="-40">
                <a:solidFill>
                  <a:srgbClr val="1F517B"/>
                </a:solidFill>
              </a:rPr>
              <a:t>点</a:t>
            </a:r>
            <a:r>
              <a:rPr dirty="0" spc="-35">
                <a:solidFill>
                  <a:srgbClr val="1F517B"/>
                </a:solidFill>
              </a:rPr>
              <a:t>示</a:t>
            </a:r>
            <a:r>
              <a:rPr dirty="0" spc="-50">
                <a:solidFill>
                  <a:srgbClr val="1F517B"/>
                </a:solidFill>
              </a:rPr>
              <a:t>例</a:t>
            </a:r>
          </a:p>
        </p:txBody>
      </p:sp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1296035" y="3025267"/>
          <a:ext cx="4653915" cy="327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1215"/>
              </a:tblGrid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606550" algn="l"/>
                        </a:tabLst>
                      </a:pP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所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有</a:t>
                      </a:r>
                      <a:r>
                        <a:rPr dirty="0" sz="1600" spc="-5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者</a:t>
                      </a:r>
                      <a:r>
                        <a:rPr dirty="0" sz="160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mjb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1606550" algn="l"/>
                        </a:tabLst>
                      </a:pP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用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户</a:t>
                      </a:r>
                      <a:r>
                        <a:rPr dirty="0" sz="1600" spc="-5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组</a:t>
                      </a:r>
                      <a:r>
                        <a:rPr dirty="0" sz="160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os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1583690" algn="l"/>
                        </a:tabLst>
                      </a:pPr>
                      <a:r>
                        <a:rPr dirty="0" sz="160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类</a:t>
                      </a:r>
                      <a:r>
                        <a:rPr dirty="0" sz="1600" spc="-2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600" spc="-5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型</a:t>
                      </a:r>
                      <a:r>
                        <a:rPr dirty="0" sz="160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正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规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</a:t>
                      </a:r>
                      <a:r>
                        <a:rPr dirty="0" sz="1600" spc="-5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件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1606550" algn="l"/>
                        </a:tabLst>
                      </a:pP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许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可</a:t>
                      </a:r>
                      <a:r>
                        <a:rPr dirty="0" sz="1600" spc="-5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权</a:t>
                      </a:r>
                      <a:r>
                        <a:rPr dirty="0" sz="160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	wrx_rx</a:t>
                      </a:r>
                      <a:r>
                        <a:rPr dirty="0" u="sng" sz="1600" spc="250" b="1">
                          <a:solidFill>
                            <a:srgbClr val="1F517B"/>
                          </a:solidFill>
                          <a:uFill>
                            <a:solidFill>
                              <a:srgbClr val="1E507A"/>
                            </a:solidFill>
                          </a:uFill>
                          <a:latin typeface="微软雅黑"/>
                          <a:cs typeface="微软雅黑"/>
                        </a:rPr>
                        <a:t>  </a:t>
                      </a:r>
                      <a:r>
                        <a:rPr dirty="0" sz="1600" spc="-5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x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1996439" algn="l"/>
                        </a:tabLst>
                      </a:pP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最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后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一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次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读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</a:t>
                      </a:r>
                      <a:r>
                        <a:rPr dirty="0" sz="1600" spc="-5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件</a:t>
                      </a:r>
                      <a:r>
                        <a:rPr dirty="0" sz="160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	2013/10/23</a:t>
                      </a:r>
                      <a:r>
                        <a:rPr dirty="0" sz="1600" spc="-5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下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午</a:t>
                      </a:r>
                      <a:r>
                        <a:rPr dirty="0" sz="1600" spc="-2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1∶45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0"/>
                        </a:spcBef>
                        <a:tabLst>
                          <a:tab pos="1996439" algn="l"/>
                          <a:tab pos="3374390" algn="l"/>
                        </a:tabLst>
                      </a:pP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最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后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一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次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写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</a:t>
                      </a:r>
                      <a:r>
                        <a:rPr dirty="0" sz="1600" spc="-5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件</a:t>
                      </a:r>
                      <a:r>
                        <a:rPr dirty="0" sz="160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1600" spc="-1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2013/10/22</a:t>
                      </a:r>
                      <a:r>
                        <a:rPr dirty="0" sz="160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上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午</a:t>
                      </a:r>
                      <a:r>
                        <a:rPr dirty="0" sz="1600" spc="-1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10∶30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最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后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一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次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改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变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索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引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节</a:t>
                      </a:r>
                      <a:r>
                        <a:rPr dirty="0" sz="160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点</a:t>
                      </a:r>
                      <a:r>
                        <a:rPr dirty="0" sz="1600" spc="1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  </a:t>
                      </a:r>
                      <a:r>
                        <a:rPr dirty="0" sz="160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2013/10/23 下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午</a:t>
                      </a:r>
                      <a:r>
                        <a:rPr dirty="0" sz="1600" spc="-2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1∶30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488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1568450" algn="l"/>
                        </a:tabLst>
                      </a:pP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件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长</a:t>
                      </a:r>
                      <a:r>
                        <a:rPr dirty="0" sz="1600" spc="-5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度</a:t>
                      </a:r>
                      <a:r>
                        <a:rPr dirty="0" sz="160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1600" spc="-2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6030</a:t>
                      </a:r>
                      <a:r>
                        <a:rPr dirty="0" sz="1600" spc="-25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字</a:t>
                      </a:r>
                      <a:r>
                        <a:rPr dirty="0" sz="1600" spc="-50" b="1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节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90"/>
                        </a:spcBef>
                        <a:tabLst>
                          <a:tab pos="1589405" algn="l"/>
                        </a:tabLst>
                      </a:pPr>
                      <a:r>
                        <a:rPr dirty="0" sz="1600" spc="-2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地</a:t>
                      </a:r>
                      <a:r>
                        <a:rPr dirty="0" sz="1600" spc="-2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址</a:t>
                      </a:r>
                      <a:r>
                        <a:rPr dirty="0" sz="1600" spc="-2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索</a:t>
                      </a:r>
                      <a:r>
                        <a:rPr dirty="0" sz="1600" spc="-2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引</a:t>
                      </a:r>
                      <a:r>
                        <a:rPr dirty="0" sz="1600" spc="-5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表</a:t>
                      </a:r>
                      <a:r>
                        <a:rPr dirty="0" sz="16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1600" spc="-1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i_addr[13]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003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8" name="object 18" descr=""/>
          <p:cNvGrpSpPr/>
          <p:nvPr/>
        </p:nvGrpSpPr>
        <p:grpSpPr>
          <a:xfrm>
            <a:off x="1493519" y="1229867"/>
            <a:ext cx="8836660" cy="1812289"/>
            <a:chOff x="1493519" y="1229867"/>
            <a:chExt cx="8836660" cy="1812289"/>
          </a:xfrm>
        </p:grpSpPr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2327" y="1229867"/>
              <a:ext cx="8467344" cy="1426464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503425" y="2657093"/>
              <a:ext cx="4238625" cy="374650"/>
            </a:xfrm>
            <a:custGeom>
              <a:avLst/>
              <a:gdLst/>
              <a:ahLst/>
              <a:cxnLst/>
              <a:rect l="l" t="t" r="r" b="b"/>
              <a:pathLst>
                <a:path w="4238625" h="374650">
                  <a:moveTo>
                    <a:pt x="1274826" y="0"/>
                  </a:moveTo>
                  <a:lnTo>
                    <a:pt x="0" y="374650"/>
                  </a:lnTo>
                </a:path>
                <a:path w="4238625" h="374650">
                  <a:moveTo>
                    <a:pt x="1569720" y="0"/>
                  </a:moveTo>
                  <a:lnTo>
                    <a:pt x="4238244" y="374650"/>
                  </a:lnTo>
                </a:path>
              </a:pathLst>
            </a:custGeom>
            <a:ln w="1981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332982" y="3245205"/>
            <a:ext cx="4939030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Inode</a:t>
            </a:r>
            <a:r>
              <a:rPr dirty="0" sz="2000" spc="25">
                <a:solidFill>
                  <a:srgbClr val="1F517B"/>
                </a:solidFill>
                <a:latin typeface="微软雅黑"/>
                <a:cs typeface="微软雅黑"/>
              </a:rPr>
              <a:t>的大小为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128</a:t>
            </a:r>
            <a:r>
              <a:rPr dirty="0" sz="2000" spc="5">
                <a:solidFill>
                  <a:srgbClr val="1F517B"/>
                </a:solidFill>
                <a:latin typeface="微软雅黑"/>
                <a:cs typeface="微软雅黑"/>
              </a:rPr>
              <a:t>字节，在格式化时就</a:t>
            </a:r>
            <a:r>
              <a:rPr dirty="0" sz="2000" spc="165">
                <a:solidFill>
                  <a:srgbClr val="1F517B"/>
                </a:solidFill>
                <a:latin typeface="微软雅黑"/>
                <a:cs typeface="微软雅黑"/>
              </a:rPr>
              <a:t>给定，通常每</a:t>
            </a:r>
            <a:r>
              <a:rPr dirty="0" sz="2000" spc="55">
                <a:solidFill>
                  <a:srgbClr val="1F517B"/>
                </a:solidFill>
                <a:latin typeface="微软雅黑"/>
                <a:cs typeface="微软雅黑"/>
              </a:rPr>
              <a:t>1KB</a:t>
            </a:r>
            <a:r>
              <a:rPr dirty="0" sz="2000" spc="165">
                <a:solidFill>
                  <a:srgbClr val="1F517B"/>
                </a:solidFill>
                <a:latin typeface="微软雅黑"/>
                <a:cs typeface="微软雅黑"/>
              </a:rPr>
              <a:t>或每</a:t>
            </a:r>
            <a:r>
              <a:rPr dirty="0" sz="2000" spc="55">
                <a:solidFill>
                  <a:srgbClr val="1F517B"/>
                </a:solidFill>
                <a:latin typeface="微软雅黑"/>
                <a:cs typeface="微软雅黑"/>
              </a:rPr>
              <a:t>2KB</a:t>
            </a:r>
            <a:r>
              <a:rPr dirty="0" sz="2000" spc="155">
                <a:solidFill>
                  <a:srgbClr val="1F517B"/>
                </a:solidFill>
                <a:latin typeface="微软雅黑"/>
                <a:cs typeface="微软雅黑"/>
              </a:rPr>
              <a:t>就设置一个</a:t>
            </a:r>
            <a:r>
              <a:rPr dirty="0" sz="2000" spc="114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inode</a:t>
            </a:r>
            <a:r>
              <a:rPr dirty="0" sz="20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algn="just" marL="354965" marR="24765" indent="-342900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一个UNIX</a:t>
            </a:r>
            <a:r>
              <a:rPr dirty="0" sz="2000" spc="-5">
                <a:solidFill>
                  <a:srgbClr val="1F517B"/>
                </a:solidFill>
                <a:latin typeface="微软雅黑"/>
                <a:cs typeface="微软雅黑"/>
              </a:rPr>
              <a:t>文件系统中能够创建的文件数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量，既受到索引节点区中inode</a:t>
            </a: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数量的约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束，又受到数据区中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block</a:t>
            </a: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数量的约束。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8327" y="211836"/>
            <a:ext cx="5034915" cy="787400"/>
            <a:chOff x="338327" y="211836"/>
            <a:chExt cx="503491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1838706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927" y="211836"/>
              <a:ext cx="3662934" cy="78714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45935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990000"/>
                </a:solidFill>
              </a:rPr>
              <a:t>2.</a:t>
            </a:r>
            <a:r>
              <a:rPr dirty="0" spc="50">
                <a:solidFill>
                  <a:srgbClr val="990000"/>
                </a:solidFill>
              </a:rPr>
              <a:t> </a:t>
            </a:r>
            <a:r>
              <a:rPr dirty="0" spc="-25">
                <a:solidFill>
                  <a:srgbClr val="990000"/>
                </a:solidFill>
              </a:rPr>
              <a:t>UNIX</a:t>
            </a:r>
            <a:r>
              <a:rPr dirty="0" spc="-35">
                <a:solidFill>
                  <a:srgbClr val="990000"/>
                </a:solidFill>
              </a:rPr>
              <a:t>系</a:t>
            </a:r>
            <a:r>
              <a:rPr dirty="0" spc="-35">
                <a:solidFill>
                  <a:srgbClr val="990000"/>
                </a:solidFill>
              </a:rPr>
              <a:t>统</a:t>
            </a:r>
            <a:r>
              <a:rPr dirty="0" spc="-35">
                <a:solidFill>
                  <a:srgbClr val="990000"/>
                </a:solidFill>
              </a:rPr>
              <a:t>的</a:t>
            </a:r>
            <a:r>
              <a:rPr dirty="0" spc="-35">
                <a:solidFill>
                  <a:srgbClr val="990000"/>
                </a:solidFill>
              </a:rPr>
              <a:t>索</a:t>
            </a:r>
            <a:r>
              <a:rPr dirty="0" spc="-35">
                <a:solidFill>
                  <a:srgbClr val="990000"/>
                </a:solidFill>
              </a:rPr>
              <a:t>引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结</a:t>
            </a:r>
            <a:r>
              <a:rPr dirty="0" spc="-50">
                <a:solidFill>
                  <a:srgbClr val="990000"/>
                </a:solidFill>
              </a:rPr>
              <a:t>构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6104382" y="3241472"/>
            <a:ext cx="5350510" cy="240728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algn="r" marL="532765" marR="6350" indent="-532765">
              <a:lnSpc>
                <a:spcPct val="100000"/>
              </a:lnSpc>
              <a:spcBef>
                <a:spcPts val="894"/>
              </a:spcBef>
              <a:buSzPct val="95454"/>
              <a:buFont typeface="Arial"/>
              <a:buChar char="•"/>
              <a:tabLst>
                <a:tab pos="532765" algn="l"/>
                <a:tab pos="533400" algn="l"/>
              </a:tabLst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在文件i节点中使用一个具有8</a:t>
            </a:r>
            <a:r>
              <a:rPr dirty="0" sz="2200" spc="-15">
                <a:solidFill>
                  <a:srgbClr val="1F517B"/>
                </a:solidFill>
                <a:latin typeface="微软雅黑"/>
                <a:cs typeface="微软雅黑"/>
              </a:rPr>
              <a:t>个数据项</a:t>
            </a:r>
            <a:endParaRPr sz="2200">
              <a:latin typeface="微软雅黑"/>
              <a:cs typeface="微软雅黑"/>
            </a:endParaRPr>
          </a:p>
          <a:p>
            <a:pPr algn="r" marR="78740">
              <a:lnSpc>
                <a:spcPct val="100000"/>
              </a:lnSpc>
              <a:spcBef>
                <a:spcPts val="795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i_addr[]</a:t>
            </a:r>
            <a:r>
              <a:rPr dirty="0" sz="2200" spc="10">
                <a:solidFill>
                  <a:srgbClr val="1F517B"/>
                </a:solidFill>
                <a:latin typeface="微软雅黑"/>
                <a:cs typeface="微软雅黑"/>
              </a:rPr>
              <a:t> 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；</a:t>
            </a:r>
            <a:endParaRPr sz="2200">
              <a:latin typeface="微软雅黑"/>
              <a:cs typeface="微软雅黑"/>
            </a:endParaRPr>
          </a:p>
          <a:p>
            <a:pPr marL="545465" indent="-532765">
              <a:lnSpc>
                <a:spcPct val="100000"/>
              </a:lnSpc>
              <a:spcBef>
                <a:spcPts val="1585"/>
              </a:spcBef>
              <a:buSzPct val="93181"/>
              <a:buFont typeface="Arial"/>
              <a:buChar char="•"/>
              <a:tabLst>
                <a:tab pos="545465" algn="l"/>
                <a:tab pos="546100" algn="l"/>
                <a:tab pos="4401820" algn="l"/>
              </a:tabLst>
            </a:pP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造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小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型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时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i_addr[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	]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直</a:t>
            </a:r>
            <a:endParaRPr sz="2200">
              <a:latin typeface="微软雅黑"/>
              <a:cs typeface="微软雅黑"/>
            </a:endParaRPr>
          </a:p>
          <a:p>
            <a:pPr marL="545465">
              <a:lnSpc>
                <a:spcPct val="100000"/>
              </a:lnSpc>
              <a:spcBef>
                <a:spcPts val="795"/>
              </a:spcBef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；</a:t>
            </a:r>
            <a:endParaRPr sz="2200">
              <a:latin typeface="微软雅黑"/>
              <a:cs typeface="微软雅黑"/>
            </a:endParaRPr>
          </a:p>
          <a:p>
            <a:pPr marL="545465" indent="-532765">
              <a:lnSpc>
                <a:spcPct val="100000"/>
              </a:lnSpc>
              <a:spcBef>
                <a:spcPts val="1585"/>
              </a:spcBef>
              <a:buSzPct val="93181"/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30">
                <a:solidFill>
                  <a:srgbClr val="1F517B"/>
                </a:solidFill>
                <a:latin typeface="微软雅黑"/>
                <a:cs typeface="微软雅黑"/>
              </a:rPr>
              <a:t>： </a:t>
            </a:r>
            <a:r>
              <a:rPr dirty="0" sz="2200" spc="-10" b="1">
                <a:solidFill>
                  <a:srgbClr val="C00000"/>
                </a:solidFill>
                <a:latin typeface="微软雅黑"/>
                <a:cs typeface="微软雅黑"/>
              </a:rPr>
              <a:t>8×512B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97678" y="3925951"/>
            <a:ext cx="933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060257" y="2491549"/>
            <a:ext cx="1428750" cy="3522345"/>
            <a:chOff x="2060257" y="2491549"/>
            <a:chExt cx="1428750" cy="3522345"/>
          </a:xfrm>
        </p:grpSpPr>
        <p:sp>
          <p:nvSpPr>
            <p:cNvPr id="9" name="object 9" descr=""/>
            <p:cNvSpPr/>
            <p:nvPr/>
          </p:nvSpPr>
          <p:spPr>
            <a:xfrm>
              <a:off x="2065020" y="2496311"/>
              <a:ext cx="1419225" cy="3512820"/>
            </a:xfrm>
            <a:custGeom>
              <a:avLst/>
              <a:gdLst/>
              <a:ahLst/>
              <a:cxnLst/>
              <a:rect l="l" t="t" r="r" b="b"/>
              <a:pathLst>
                <a:path w="1419225" h="3512820">
                  <a:moveTo>
                    <a:pt x="1418844" y="0"/>
                  </a:moveTo>
                  <a:lnTo>
                    <a:pt x="0" y="0"/>
                  </a:lnTo>
                  <a:lnTo>
                    <a:pt x="0" y="3512820"/>
                  </a:lnTo>
                  <a:lnTo>
                    <a:pt x="1418844" y="3512820"/>
                  </a:lnTo>
                  <a:lnTo>
                    <a:pt x="141884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65020" y="2496311"/>
              <a:ext cx="1419225" cy="3512820"/>
            </a:xfrm>
            <a:custGeom>
              <a:avLst/>
              <a:gdLst/>
              <a:ahLst/>
              <a:cxnLst/>
              <a:rect l="l" t="t" r="r" b="b"/>
              <a:pathLst>
                <a:path w="1419225" h="3512820">
                  <a:moveTo>
                    <a:pt x="0" y="3512820"/>
                  </a:moveTo>
                  <a:lnTo>
                    <a:pt x="1418844" y="3512820"/>
                  </a:lnTo>
                  <a:lnTo>
                    <a:pt x="1418844" y="0"/>
                  </a:lnTo>
                  <a:lnTo>
                    <a:pt x="0" y="0"/>
                  </a:lnTo>
                  <a:lnTo>
                    <a:pt x="0" y="351282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065020" y="2892551"/>
              <a:ext cx="1419225" cy="2603500"/>
            </a:xfrm>
            <a:custGeom>
              <a:avLst/>
              <a:gdLst/>
              <a:ahLst/>
              <a:cxnLst/>
              <a:rect l="l" t="t" r="r" b="b"/>
              <a:pathLst>
                <a:path w="1419225" h="2603500">
                  <a:moveTo>
                    <a:pt x="0" y="0"/>
                  </a:moveTo>
                  <a:lnTo>
                    <a:pt x="1418844" y="1524"/>
                  </a:lnTo>
                </a:path>
                <a:path w="1419225" h="2603500">
                  <a:moveTo>
                    <a:pt x="0" y="417575"/>
                  </a:moveTo>
                  <a:lnTo>
                    <a:pt x="1418844" y="420624"/>
                  </a:lnTo>
                </a:path>
                <a:path w="1419225" h="2603500">
                  <a:moveTo>
                    <a:pt x="0" y="838200"/>
                  </a:moveTo>
                  <a:lnTo>
                    <a:pt x="1418844" y="839724"/>
                  </a:lnTo>
                </a:path>
                <a:path w="1419225" h="2603500">
                  <a:moveTo>
                    <a:pt x="0" y="1257300"/>
                  </a:moveTo>
                  <a:lnTo>
                    <a:pt x="1418844" y="1258824"/>
                  </a:lnTo>
                </a:path>
                <a:path w="1419225" h="2603500">
                  <a:moveTo>
                    <a:pt x="0" y="1761744"/>
                  </a:moveTo>
                  <a:lnTo>
                    <a:pt x="1418844" y="1763268"/>
                  </a:lnTo>
                </a:path>
                <a:path w="1419225" h="2603500">
                  <a:moveTo>
                    <a:pt x="0" y="2182368"/>
                  </a:moveTo>
                  <a:lnTo>
                    <a:pt x="1418844" y="2183892"/>
                  </a:lnTo>
                </a:path>
                <a:path w="1419225" h="2603500">
                  <a:moveTo>
                    <a:pt x="0" y="2601468"/>
                  </a:moveTo>
                  <a:lnTo>
                    <a:pt x="1418844" y="260299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065377" y="2483866"/>
            <a:ext cx="892175" cy="33451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i_addr[0]</a:t>
            </a:r>
            <a:endParaRPr sz="1600">
              <a:latin typeface="微软雅黑"/>
              <a:cs typeface="微软雅黑"/>
            </a:endParaRPr>
          </a:p>
          <a:p>
            <a:pPr algn="just" marL="12700" marR="6985" indent="15875">
              <a:lnSpc>
                <a:spcPct val="165100"/>
              </a:lnSpc>
              <a:spcBef>
                <a:spcPts val="135"/>
              </a:spcBef>
            </a:pP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i_addr[1] i_addr[2] i_addr[3]</a:t>
            </a:r>
            <a:endParaRPr sz="1600">
              <a:latin typeface="微软雅黑"/>
              <a:cs typeface="微软雅黑"/>
            </a:endParaRPr>
          </a:p>
          <a:p>
            <a:pPr marL="12700" indent="17780">
              <a:lnSpc>
                <a:spcPct val="100000"/>
              </a:lnSpc>
              <a:spcBef>
                <a:spcPts val="1695"/>
              </a:spcBef>
            </a:pP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i_addr[4]</a:t>
            </a:r>
            <a:endParaRPr sz="1600">
              <a:latin typeface="微软雅黑"/>
              <a:cs typeface="微软雅黑"/>
            </a:endParaRPr>
          </a:p>
          <a:p>
            <a:pPr algn="just" marL="12700" marR="21590">
              <a:lnSpc>
                <a:spcPct val="188600"/>
              </a:lnSpc>
              <a:spcBef>
                <a:spcPts val="100"/>
              </a:spcBef>
            </a:pP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i_addr[5] i_addr[6] i_addr[7]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65020" y="2542793"/>
            <a:ext cx="14192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4184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065020" y="2947238"/>
            <a:ext cx="14192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8001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57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393185" y="2468879"/>
            <a:ext cx="1698625" cy="3461385"/>
            <a:chOff x="3393185" y="2468879"/>
            <a:chExt cx="1698625" cy="3461385"/>
          </a:xfrm>
        </p:grpSpPr>
        <p:sp>
          <p:nvSpPr>
            <p:cNvPr id="16" name="object 16" descr=""/>
            <p:cNvSpPr/>
            <p:nvPr/>
          </p:nvSpPr>
          <p:spPr>
            <a:xfrm>
              <a:off x="4640579" y="2473451"/>
              <a:ext cx="447040" cy="335280"/>
            </a:xfrm>
            <a:custGeom>
              <a:avLst/>
              <a:gdLst/>
              <a:ahLst/>
              <a:cxnLst/>
              <a:rect l="l" t="t" r="r" b="b"/>
              <a:pathLst>
                <a:path w="447039" h="335280">
                  <a:moveTo>
                    <a:pt x="446531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446531" y="335279"/>
                  </a:lnTo>
                  <a:lnTo>
                    <a:pt x="44653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640579" y="2473451"/>
              <a:ext cx="447040" cy="335280"/>
            </a:xfrm>
            <a:custGeom>
              <a:avLst/>
              <a:gdLst/>
              <a:ahLst/>
              <a:cxnLst/>
              <a:rect l="l" t="t" r="r" b="b"/>
              <a:pathLst>
                <a:path w="447039" h="335280">
                  <a:moveTo>
                    <a:pt x="0" y="335279"/>
                  </a:moveTo>
                  <a:lnTo>
                    <a:pt x="446531" y="335279"/>
                  </a:lnTo>
                  <a:lnTo>
                    <a:pt x="446531" y="0"/>
                  </a:lnTo>
                  <a:lnTo>
                    <a:pt x="0" y="0"/>
                  </a:lnTo>
                  <a:lnTo>
                    <a:pt x="0" y="33527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93185" y="2616453"/>
              <a:ext cx="1248410" cy="50800"/>
            </a:xfrm>
            <a:custGeom>
              <a:avLst/>
              <a:gdLst/>
              <a:ahLst/>
              <a:cxnLst/>
              <a:rect l="l" t="t" r="r" b="b"/>
              <a:pathLst>
                <a:path w="1248410" h="50800">
                  <a:moveTo>
                    <a:pt x="1171955" y="0"/>
                  </a:moveTo>
                  <a:lnTo>
                    <a:pt x="1171955" y="50800"/>
                  </a:lnTo>
                  <a:lnTo>
                    <a:pt x="1218437" y="35306"/>
                  </a:lnTo>
                  <a:lnTo>
                    <a:pt x="1184655" y="35306"/>
                  </a:lnTo>
                  <a:lnTo>
                    <a:pt x="1184655" y="15494"/>
                  </a:lnTo>
                  <a:lnTo>
                    <a:pt x="1218438" y="15494"/>
                  </a:lnTo>
                  <a:lnTo>
                    <a:pt x="1171955" y="0"/>
                  </a:lnTo>
                  <a:close/>
                </a:path>
                <a:path w="1248410" h="50800">
                  <a:moveTo>
                    <a:pt x="1171955" y="15494"/>
                  </a:moveTo>
                  <a:lnTo>
                    <a:pt x="0" y="15494"/>
                  </a:lnTo>
                  <a:lnTo>
                    <a:pt x="0" y="35306"/>
                  </a:lnTo>
                  <a:lnTo>
                    <a:pt x="1171955" y="35306"/>
                  </a:lnTo>
                  <a:lnTo>
                    <a:pt x="1171955" y="15494"/>
                  </a:lnTo>
                  <a:close/>
                </a:path>
                <a:path w="1248410" h="50800">
                  <a:moveTo>
                    <a:pt x="1218438" y="15494"/>
                  </a:moveTo>
                  <a:lnTo>
                    <a:pt x="1184655" y="15494"/>
                  </a:lnTo>
                  <a:lnTo>
                    <a:pt x="1184655" y="35306"/>
                  </a:lnTo>
                  <a:lnTo>
                    <a:pt x="1218437" y="35306"/>
                  </a:lnTo>
                  <a:lnTo>
                    <a:pt x="1248155" y="25400"/>
                  </a:lnTo>
                  <a:lnTo>
                    <a:pt x="1218438" y="15494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640579" y="5590031"/>
              <a:ext cx="447040" cy="335280"/>
            </a:xfrm>
            <a:custGeom>
              <a:avLst/>
              <a:gdLst/>
              <a:ahLst/>
              <a:cxnLst/>
              <a:rect l="l" t="t" r="r" b="b"/>
              <a:pathLst>
                <a:path w="447039" h="335279">
                  <a:moveTo>
                    <a:pt x="446531" y="0"/>
                  </a:moveTo>
                  <a:lnTo>
                    <a:pt x="0" y="0"/>
                  </a:lnTo>
                  <a:lnTo>
                    <a:pt x="0" y="335280"/>
                  </a:lnTo>
                  <a:lnTo>
                    <a:pt x="446531" y="335280"/>
                  </a:lnTo>
                  <a:lnTo>
                    <a:pt x="44653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640579" y="5590031"/>
              <a:ext cx="447040" cy="335280"/>
            </a:xfrm>
            <a:custGeom>
              <a:avLst/>
              <a:gdLst/>
              <a:ahLst/>
              <a:cxnLst/>
              <a:rect l="l" t="t" r="r" b="b"/>
              <a:pathLst>
                <a:path w="447039" h="335279">
                  <a:moveTo>
                    <a:pt x="0" y="335280"/>
                  </a:moveTo>
                  <a:lnTo>
                    <a:pt x="446531" y="335280"/>
                  </a:lnTo>
                  <a:lnTo>
                    <a:pt x="446531" y="0"/>
                  </a:lnTo>
                  <a:lnTo>
                    <a:pt x="0" y="0"/>
                  </a:lnTo>
                  <a:lnTo>
                    <a:pt x="0" y="3352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393185" y="5733033"/>
              <a:ext cx="1248410" cy="50800"/>
            </a:xfrm>
            <a:custGeom>
              <a:avLst/>
              <a:gdLst/>
              <a:ahLst/>
              <a:cxnLst/>
              <a:rect l="l" t="t" r="r" b="b"/>
              <a:pathLst>
                <a:path w="1248410" h="50800">
                  <a:moveTo>
                    <a:pt x="1171955" y="0"/>
                  </a:moveTo>
                  <a:lnTo>
                    <a:pt x="1171955" y="50799"/>
                  </a:lnTo>
                  <a:lnTo>
                    <a:pt x="1218438" y="35305"/>
                  </a:lnTo>
                  <a:lnTo>
                    <a:pt x="1184655" y="35305"/>
                  </a:lnTo>
                  <a:lnTo>
                    <a:pt x="1184655" y="15493"/>
                  </a:lnTo>
                  <a:lnTo>
                    <a:pt x="1218438" y="15493"/>
                  </a:lnTo>
                  <a:lnTo>
                    <a:pt x="1171955" y="0"/>
                  </a:lnTo>
                  <a:close/>
                </a:path>
                <a:path w="1248410" h="50800">
                  <a:moveTo>
                    <a:pt x="1171955" y="15493"/>
                  </a:moveTo>
                  <a:lnTo>
                    <a:pt x="0" y="15493"/>
                  </a:lnTo>
                  <a:lnTo>
                    <a:pt x="0" y="35305"/>
                  </a:lnTo>
                  <a:lnTo>
                    <a:pt x="1171955" y="35305"/>
                  </a:lnTo>
                  <a:lnTo>
                    <a:pt x="1171955" y="15493"/>
                  </a:lnTo>
                  <a:close/>
                </a:path>
                <a:path w="1248410" h="50800">
                  <a:moveTo>
                    <a:pt x="1218438" y="15493"/>
                  </a:moveTo>
                  <a:lnTo>
                    <a:pt x="1184655" y="15493"/>
                  </a:lnTo>
                  <a:lnTo>
                    <a:pt x="1184655" y="35305"/>
                  </a:lnTo>
                  <a:lnTo>
                    <a:pt x="1218438" y="35305"/>
                  </a:lnTo>
                  <a:lnTo>
                    <a:pt x="1248155" y="25399"/>
                  </a:lnTo>
                  <a:lnTo>
                    <a:pt x="1218438" y="15493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640579" y="2977895"/>
              <a:ext cx="447040" cy="335280"/>
            </a:xfrm>
            <a:custGeom>
              <a:avLst/>
              <a:gdLst/>
              <a:ahLst/>
              <a:cxnLst/>
              <a:rect l="l" t="t" r="r" b="b"/>
              <a:pathLst>
                <a:path w="447039" h="335279">
                  <a:moveTo>
                    <a:pt x="446531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446531" y="335279"/>
                  </a:lnTo>
                  <a:lnTo>
                    <a:pt x="44653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640579" y="2977895"/>
              <a:ext cx="447040" cy="335280"/>
            </a:xfrm>
            <a:custGeom>
              <a:avLst/>
              <a:gdLst/>
              <a:ahLst/>
              <a:cxnLst/>
              <a:rect l="l" t="t" r="r" b="b"/>
              <a:pathLst>
                <a:path w="447039" h="335279">
                  <a:moveTo>
                    <a:pt x="0" y="335279"/>
                  </a:moveTo>
                  <a:lnTo>
                    <a:pt x="446531" y="335279"/>
                  </a:lnTo>
                  <a:lnTo>
                    <a:pt x="446531" y="0"/>
                  </a:lnTo>
                  <a:lnTo>
                    <a:pt x="0" y="0"/>
                  </a:lnTo>
                  <a:lnTo>
                    <a:pt x="0" y="33527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393185" y="3120897"/>
              <a:ext cx="1248410" cy="50800"/>
            </a:xfrm>
            <a:custGeom>
              <a:avLst/>
              <a:gdLst/>
              <a:ahLst/>
              <a:cxnLst/>
              <a:rect l="l" t="t" r="r" b="b"/>
              <a:pathLst>
                <a:path w="1248410" h="50800">
                  <a:moveTo>
                    <a:pt x="1171955" y="0"/>
                  </a:moveTo>
                  <a:lnTo>
                    <a:pt x="1171955" y="50800"/>
                  </a:lnTo>
                  <a:lnTo>
                    <a:pt x="1218438" y="35305"/>
                  </a:lnTo>
                  <a:lnTo>
                    <a:pt x="1184655" y="35305"/>
                  </a:lnTo>
                  <a:lnTo>
                    <a:pt x="1184655" y="15493"/>
                  </a:lnTo>
                  <a:lnTo>
                    <a:pt x="1218437" y="15493"/>
                  </a:lnTo>
                  <a:lnTo>
                    <a:pt x="1171955" y="0"/>
                  </a:lnTo>
                  <a:close/>
                </a:path>
                <a:path w="1248410" h="50800">
                  <a:moveTo>
                    <a:pt x="1171955" y="15493"/>
                  </a:moveTo>
                  <a:lnTo>
                    <a:pt x="0" y="15493"/>
                  </a:lnTo>
                  <a:lnTo>
                    <a:pt x="0" y="35305"/>
                  </a:lnTo>
                  <a:lnTo>
                    <a:pt x="1171955" y="35305"/>
                  </a:lnTo>
                  <a:lnTo>
                    <a:pt x="1171955" y="15493"/>
                  </a:lnTo>
                  <a:close/>
                </a:path>
                <a:path w="1248410" h="50800">
                  <a:moveTo>
                    <a:pt x="1218437" y="15493"/>
                  </a:moveTo>
                  <a:lnTo>
                    <a:pt x="1184655" y="15493"/>
                  </a:lnTo>
                  <a:lnTo>
                    <a:pt x="1184655" y="35305"/>
                  </a:lnTo>
                  <a:lnTo>
                    <a:pt x="1218438" y="35305"/>
                  </a:lnTo>
                  <a:lnTo>
                    <a:pt x="1248155" y="25400"/>
                  </a:lnTo>
                  <a:lnTo>
                    <a:pt x="1218437" y="15493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152135" y="2500960"/>
            <a:ext cx="382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201158" y="5604459"/>
            <a:ext cx="382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200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201158" y="3019170"/>
            <a:ext cx="263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57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065020" y="5577332"/>
            <a:ext cx="14192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667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200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08684" y="898398"/>
            <a:ext cx="4279265" cy="157035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2400" spc="10" b="1">
                <a:solidFill>
                  <a:srgbClr val="C00000"/>
                </a:solidFill>
                <a:latin typeface="微软雅黑"/>
                <a:cs typeface="微软雅黑"/>
              </a:rPr>
              <a:t>① </a:t>
            </a:r>
            <a:r>
              <a:rPr dirty="0" sz="2400" spc="-10" b="1">
                <a:solidFill>
                  <a:srgbClr val="C00000"/>
                </a:solidFill>
                <a:latin typeface="微软雅黑"/>
                <a:cs typeface="微软雅黑"/>
              </a:rPr>
              <a:t>UNIX</a:t>
            </a:r>
            <a:r>
              <a:rPr dirty="0" sz="2400" spc="-5" b="1">
                <a:solidFill>
                  <a:srgbClr val="C00000"/>
                </a:solidFill>
                <a:latin typeface="微软雅黑"/>
                <a:cs typeface="微软雅黑"/>
              </a:rPr>
              <a:t>第七版的文件索引结构</a:t>
            </a:r>
            <a:endParaRPr sz="2400">
              <a:latin typeface="微软雅黑"/>
              <a:cs typeface="微软雅黑"/>
            </a:endParaRPr>
          </a:p>
          <a:p>
            <a:pPr marL="354965" indent="-342900">
              <a:lnSpc>
                <a:spcPct val="100000"/>
              </a:lnSpc>
              <a:spcBef>
                <a:spcPts val="1150"/>
              </a:spcBef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" b="1">
                <a:solidFill>
                  <a:srgbClr val="1F517B"/>
                </a:solidFill>
                <a:latin typeface="微软雅黑"/>
                <a:cs typeface="微软雅黑"/>
              </a:rPr>
              <a:t>小型文件</a:t>
            </a:r>
            <a:endParaRPr sz="2400">
              <a:latin typeface="微软雅黑"/>
              <a:cs typeface="微软雅黑"/>
            </a:endParaRPr>
          </a:p>
          <a:p>
            <a:pPr algn="ctr" marR="738505">
              <a:lnSpc>
                <a:spcPct val="100000"/>
              </a:lnSpc>
              <a:spcBef>
                <a:spcPts val="1700"/>
              </a:spcBef>
            </a:pP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2000" spc="-25">
                <a:solidFill>
                  <a:srgbClr val="1F517B"/>
                </a:solidFill>
                <a:latin typeface="微软雅黑"/>
                <a:cs typeface="微软雅黑"/>
              </a:rPr>
              <a:t>节点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8327" y="211836"/>
            <a:ext cx="5034915" cy="787400"/>
            <a:chOff x="338327" y="211836"/>
            <a:chExt cx="503491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1838706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927" y="211836"/>
              <a:ext cx="3662934" cy="78714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45935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990000"/>
                </a:solidFill>
              </a:rPr>
              <a:t>2.</a:t>
            </a:r>
            <a:r>
              <a:rPr dirty="0" spc="50">
                <a:solidFill>
                  <a:srgbClr val="990000"/>
                </a:solidFill>
              </a:rPr>
              <a:t> </a:t>
            </a:r>
            <a:r>
              <a:rPr dirty="0" spc="-25">
                <a:solidFill>
                  <a:srgbClr val="990000"/>
                </a:solidFill>
              </a:rPr>
              <a:t>UNIX</a:t>
            </a:r>
            <a:r>
              <a:rPr dirty="0" spc="-35">
                <a:solidFill>
                  <a:srgbClr val="990000"/>
                </a:solidFill>
              </a:rPr>
              <a:t>系</a:t>
            </a:r>
            <a:r>
              <a:rPr dirty="0" spc="-35">
                <a:solidFill>
                  <a:srgbClr val="990000"/>
                </a:solidFill>
              </a:rPr>
              <a:t>统</a:t>
            </a:r>
            <a:r>
              <a:rPr dirty="0" spc="-35">
                <a:solidFill>
                  <a:srgbClr val="990000"/>
                </a:solidFill>
              </a:rPr>
              <a:t>的</a:t>
            </a:r>
            <a:r>
              <a:rPr dirty="0" spc="-35">
                <a:solidFill>
                  <a:srgbClr val="990000"/>
                </a:solidFill>
              </a:rPr>
              <a:t>索</a:t>
            </a:r>
            <a:r>
              <a:rPr dirty="0" spc="-35">
                <a:solidFill>
                  <a:srgbClr val="990000"/>
                </a:solidFill>
              </a:rPr>
              <a:t>引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结</a:t>
            </a:r>
            <a:r>
              <a:rPr dirty="0" spc="-50">
                <a:solidFill>
                  <a:srgbClr val="990000"/>
                </a:solidFill>
              </a:rPr>
              <a:t>构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008684" y="1250060"/>
            <a:ext cx="1588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" b="1">
                <a:solidFill>
                  <a:srgbClr val="1F517B"/>
                </a:solidFill>
                <a:latin typeface="微软雅黑"/>
                <a:cs typeface="微软雅黑"/>
              </a:rPr>
              <a:t>大型文件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977961" y="2357437"/>
            <a:ext cx="3534410" cy="3147060"/>
            <a:chOff x="1977961" y="2357437"/>
            <a:chExt cx="3534410" cy="3147060"/>
          </a:xfrm>
        </p:grpSpPr>
        <p:sp>
          <p:nvSpPr>
            <p:cNvPr id="8" name="object 8" descr=""/>
            <p:cNvSpPr/>
            <p:nvPr/>
          </p:nvSpPr>
          <p:spPr>
            <a:xfrm>
              <a:off x="4832604" y="4875783"/>
              <a:ext cx="680085" cy="628650"/>
            </a:xfrm>
            <a:custGeom>
              <a:avLst/>
              <a:gdLst/>
              <a:ahLst/>
              <a:cxnLst/>
              <a:rect l="l" t="t" r="r" b="b"/>
              <a:pathLst>
                <a:path w="680085" h="628650">
                  <a:moveTo>
                    <a:pt x="679704" y="602996"/>
                  </a:moveTo>
                  <a:lnTo>
                    <a:pt x="660654" y="596646"/>
                  </a:lnTo>
                  <a:lnTo>
                    <a:pt x="603504" y="577596"/>
                  </a:lnTo>
                  <a:lnTo>
                    <a:pt x="603504" y="596646"/>
                  </a:lnTo>
                  <a:lnTo>
                    <a:pt x="0" y="596646"/>
                  </a:lnTo>
                  <a:lnTo>
                    <a:pt x="0" y="609346"/>
                  </a:lnTo>
                  <a:lnTo>
                    <a:pt x="603504" y="609346"/>
                  </a:lnTo>
                  <a:lnTo>
                    <a:pt x="603504" y="628396"/>
                  </a:lnTo>
                  <a:lnTo>
                    <a:pt x="660654" y="609346"/>
                  </a:lnTo>
                  <a:lnTo>
                    <a:pt x="679704" y="602996"/>
                  </a:lnTo>
                  <a:close/>
                </a:path>
                <a:path w="680085" h="628650">
                  <a:moveTo>
                    <a:pt x="679704" y="25400"/>
                  </a:moveTo>
                  <a:lnTo>
                    <a:pt x="660654" y="19050"/>
                  </a:lnTo>
                  <a:lnTo>
                    <a:pt x="603504" y="0"/>
                  </a:lnTo>
                  <a:lnTo>
                    <a:pt x="603504" y="19050"/>
                  </a:lnTo>
                  <a:lnTo>
                    <a:pt x="0" y="19050"/>
                  </a:lnTo>
                  <a:lnTo>
                    <a:pt x="0" y="31750"/>
                  </a:lnTo>
                  <a:lnTo>
                    <a:pt x="603504" y="31750"/>
                  </a:lnTo>
                  <a:lnTo>
                    <a:pt x="603504" y="50800"/>
                  </a:lnTo>
                  <a:lnTo>
                    <a:pt x="660654" y="31750"/>
                  </a:lnTo>
                  <a:lnTo>
                    <a:pt x="679704" y="2540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82723" y="2362200"/>
              <a:ext cx="1461770" cy="2978150"/>
            </a:xfrm>
            <a:custGeom>
              <a:avLst/>
              <a:gdLst/>
              <a:ahLst/>
              <a:cxnLst/>
              <a:rect l="l" t="t" r="r" b="b"/>
              <a:pathLst>
                <a:path w="1461770" h="2978150">
                  <a:moveTo>
                    <a:pt x="1461515" y="0"/>
                  </a:moveTo>
                  <a:lnTo>
                    <a:pt x="0" y="0"/>
                  </a:lnTo>
                  <a:lnTo>
                    <a:pt x="0" y="2977896"/>
                  </a:lnTo>
                  <a:lnTo>
                    <a:pt x="1461515" y="2977896"/>
                  </a:lnTo>
                  <a:lnTo>
                    <a:pt x="146151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82723" y="2362200"/>
              <a:ext cx="1461770" cy="2978150"/>
            </a:xfrm>
            <a:custGeom>
              <a:avLst/>
              <a:gdLst/>
              <a:ahLst/>
              <a:cxnLst/>
              <a:rect l="l" t="t" r="r" b="b"/>
              <a:pathLst>
                <a:path w="1461770" h="2978150">
                  <a:moveTo>
                    <a:pt x="0" y="2977896"/>
                  </a:moveTo>
                  <a:lnTo>
                    <a:pt x="1461515" y="2977896"/>
                  </a:lnTo>
                  <a:lnTo>
                    <a:pt x="1461515" y="0"/>
                  </a:lnTo>
                  <a:lnTo>
                    <a:pt x="0" y="0"/>
                  </a:lnTo>
                  <a:lnTo>
                    <a:pt x="0" y="2977896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982723" y="2703575"/>
              <a:ext cx="1461770" cy="2234565"/>
            </a:xfrm>
            <a:custGeom>
              <a:avLst/>
              <a:gdLst/>
              <a:ahLst/>
              <a:cxnLst/>
              <a:rect l="l" t="t" r="r" b="b"/>
              <a:pathLst>
                <a:path w="1461770" h="2234565">
                  <a:moveTo>
                    <a:pt x="0" y="0"/>
                  </a:moveTo>
                  <a:lnTo>
                    <a:pt x="1461515" y="1524"/>
                  </a:lnTo>
                </a:path>
                <a:path w="1461770" h="2234565">
                  <a:moveTo>
                    <a:pt x="0" y="358139"/>
                  </a:moveTo>
                  <a:lnTo>
                    <a:pt x="1461515" y="359663"/>
                  </a:lnTo>
                </a:path>
                <a:path w="1461770" h="2234565">
                  <a:moveTo>
                    <a:pt x="0" y="719327"/>
                  </a:moveTo>
                  <a:lnTo>
                    <a:pt x="1461515" y="720851"/>
                  </a:lnTo>
                </a:path>
                <a:path w="1461770" h="2234565">
                  <a:moveTo>
                    <a:pt x="0" y="1080516"/>
                  </a:moveTo>
                  <a:lnTo>
                    <a:pt x="1461515" y="1080516"/>
                  </a:lnTo>
                </a:path>
                <a:path w="1461770" h="2234565">
                  <a:moveTo>
                    <a:pt x="0" y="1511808"/>
                  </a:moveTo>
                  <a:lnTo>
                    <a:pt x="1461515" y="1513332"/>
                  </a:lnTo>
                </a:path>
                <a:path w="1461770" h="2234565">
                  <a:moveTo>
                    <a:pt x="0" y="1872996"/>
                  </a:moveTo>
                  <a:lnTo>
                    <a:pt x="1461515" y="1874520"/>
                  </a:lnTo>
                </a:path>
                <a:path w="1461770" h="2234565">
                  <a:moveTo>
                    <a:pt x="0" y="2232660"/>
                  </a:moveTo>
                  <a:lnTo>
                    <a:pt x="1461515" y="22341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539234" y="3692728"/>
            <a:ext cx="93345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08684" y="2198577"/>
            <a:ext cx="903605" cy="3043555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195"/>
              </a:spcBef>
            </a:pP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i_addr[0]</a:t>
            </a:r>
            <a:endParaRPr sz="1600">
              <a:latin typeface="微软雅黑"/>
              <a:cs typeface="微软雅黑"/>
            </a:endParaRPr>
          </a:p>
          <a:p>
            <a:pPr algn="just" marL="24765" marR="6350">
              <a:lnSpc>
                <a:spcPct val="141000"/>
              </a:lnSpc>
              <a:spcBef>
                <a:spcPts val="310"/>
              </a:spcBef>
            </a:pP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i_addr[1] i_addr[2] i_addr[3]</a:t>
            </a:r>
            <a:endParaRPr sz="1600">
              <a:latin typeface="微软雅黑"/>
              <a:cs typeface="微软雅黑"/>
            </a:endParaRPr>
          </a:p>
          <a:p>
            <a:pPr marL="24765" indent="-12700">
              <a:lnSpc>
                <a:spcPct val="100000"/>
              </a:lnSpc>
              <a:spcBef>
                <a:spcPts val="1190"/>
              </a:spcBef>
            </a:pP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i_addr[4]</a:t>
            </a:r>
            <a:endParaRPr sz="1600">
              <a:latin typeface="微软雅黑"/>
              <a:cs typeface="微软雅黑"/>
            </a:endParaRPr>
          </a:p>
          <a:p>
            <a:pPr algn="just" marL="24765" marR="5080">
              <a:lnSpc>
                <a:spcPct val="153000"/>
              </a:lnSpc>
              <a:spcBef>
                <a:spcPts val="390"/>
              </a:spcBef>
            </a:pP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i_addr[5] i_addr[6] i_addr[7]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982723" y="2368372"/>
            <a:ext cx="1461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5615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387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982723" y="2709672"/>
            <a:ext cx="1461770" cy="347980"/>
          </a:xfrm>
          <a:prstGeom prst="rect">
            <a:avLst/>
          </a:prstGeom>
          <a:solidFill>
            <a:srgbClr val="99CCFF"/>
          </a:solidFill>
        </p:spPr>
        <p:txBody>
          <a:bodyPr wrap="square" lIns="0" tIns="29845" rIns="0" bIns="0" rtlCol="0" vert="horz">
            <a:spAutoFit/>
          </a:bodyPr>
          <a:lstStyle/>
          <a:p>
            <a:pPr algn="ctr" marR="169545">
              <a:lnSpc>
                <a:spcPct val="100000"/>
              </a:lnSpc>
              <a:spcBef>
                <a:spcPts val="23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97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82723" y="4630039"/>
            <a:ext cx="1461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07314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200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108953" y="2397379"/>
            <a:ext cx="383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928615" y="2387917"/>
            <a:ext cx="1144905" cy="945515"/>
            <a:chOff x="4928615" y="2387917"/>
            <a:chExt cx="1144905" cy="945515"/>
          </a:xfrm>
        </p:grpSpPr>
        <p:sp>
          <p:nvSpPr>
            <p:cNvPr id="19" name="object 19" descr=""/>
            <p:cNvSpPr/>
            <p:nvPr/>
          </p:nvSpPr>
          <p:spPr>
            <a:xfrm>
              <a:off x="5608319" y="2392679"/>
              <a:ext cx="460375" cy="288290"/>
            </a:xfrm>
            <a:custGeom>
              <a:avLst/>
              <a:gdLst/>
              <a:ahLst/>
              <a:cxnLst/>
              <a:rect l="l" t="t" r="r" b="b"/>
              <a:pathLst>
                <a:path w="460375" h="288289">
                  <a:moveTo>
                    <a:pt x="460248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460248" y="288036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608319" y="2392679"/>
              <a:ext cx="460375" cy="288290"/>
            </a:xfrm>
            <a:custGeom>
              <a:avLst/>
              <a:gdLst/>
              <a:ahLst/>
              <a:cxnLst/>
              <a:rect l="l" t="t" r="r" b="b"/>
              <a:pathLst>
                <a:path w="460375" h="288289">
                  <a:moveTo>
                    <a:pt x="0" y="288036"/>
                  </a:moveTo>
                  <a:lnTo>
                    <a:pt x="460248" y="288036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928615" y="2547111"/>
              <a:ext cx="680085" cy="50800"/>
            </a:xfrm>
            <a:custGeom>
              <a:avLst/>
              <a:gdLst/>
              <a:ahLst/>
              <a:cxnLst/>
              <a:rect l="l" t="t" r="r" b="b"/>
              <a:pathLst>
                <a:path w="680085" h="50800">
                  <a:moveTo>
                    <a:pt x="603504" y="0"/>
                  </a:moveTo>
                  <a:lnTo>
                    <a:pt x="603504" y="50800"/>
                  </a:lnTo>
                  <a:lnTo>
                    <a:pt x="660654" y="31750"/>
                  </a:lnTo>
                  <a:lnTo>
                    <a:pt x="616204" y="31750"/>
                  </a:lnTo>
                  <a:lnTo>
                    <a:pt x="616204" y="19050"/>
                  </a:lnTo>
                  <a:lnTo>
                    <a:pt x="660654" y="19050"/>
                  </a:lnTo>
                  <a:lnTo>
                    <a:pt x="603504" y="0"/>
                  </a:lnTo>
                  <a:close/>
                </a:path>
                <a:path w="680085" h="50800">
                  <a:moveTo>
                    <a:pt x="603504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03504" y="31750"/>
                  </a:lnTo>
                  <a:lnTo>
                    <a:pt x="603504" y="19050"/>
                  </a:lnTo>
                  <a:close/>
                </a:path>
                <a:path w="680085" h="50800">
                  <a:moveTo>
                    <a:pt x="660654" y="19050"/>
                  </a:moveTo>
                  <a:lnTo>
                    <a:pt x="616204" y="19050"/>
                  </a:lnTo>
                  <a:lnTo>
                    <a:pt x="616204" y="31750"/>
                  </a:lnTo>
                  <a:lnTo>
                    <a:pt x="660654" y="31750"/>
                  </a:lnTo>
                  <a:lnTo>
                    <a:pt x="679704" y="25400"/>
                  </a:lnTo>
                  <a:lnTo>
                    <a:pt x="660654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608319" y="3041903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460248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0248" y="286512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608319" y="3041903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0" y="286512"/>
                  </a:moveTo>
                  <a:lnTo>
                    <a:pt x="460248" y="286512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928615" y="3106419"/>
              <a:ext cx="680085" cy="50800"/>
            </a:xfrm>
            <a:custGeom>
              <a:avLst/>
              <a:gdLst/>
              <a:ahLst/>
              <a:cxnLst/>
              <a:rect l="l" t="t" r="r" b="b"/>
              <a:pathLst>
                <a:path w="680085" h="50800">
                  <a:moveTo>
                    <a:pt x="603504" y="0"/>
                  </a:moveTo>
                  <a:lnTo>
                    <a:pt x="603504" y="50800"/>
                  </a:lnTo>
                  <a:lnTo>
                    <a:pt x="660654" y="31750"/>
                  </a:lnTo>
                  <a:lnTo>
                    <a:pt x="616204" y="31750"/>
                  </a:lnTo>
                  <a:lnTo>
                    <a:pt x="616204" y="19050"/>
                  </a:lnTo>
                  <a:lnTo>
                    <a:pt x="660654" y="19050"/>
                  </a:lnTo>
                  <a:lnTo>
                    <a:pt x="603504" y="0"/>
                  </a:lnTo>
                  <a:close/>
                </a:path>
                <a:path w="680085" h="50800">
                  <a:moveTo>
                    <a:pt x="603504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03504" y="31750"/>
                  </a:lnTo>
                  <a:lnTo>
                    <a:pt x="603504" y="19050"/>
                  </a:lnTo>
                  <a:close/>
                </a:path>
                <a:path w="680085" h="50800">
                  <a:moveTo>
                    <a:pt x="660654" y="19050"/>
                  </a:moveTo>
                  <a:lnTo>
                    <a:pt x="616204" y="19050"/>
                  </a:lnTo>
                  <a:lnTo>
                    <a:pt x="616204" y="31750"/>
                  </a:lnTo>
                  <a:lnTo>
                    <a:pt x="660654" y="31750"/>
                  </a:lnTo>
                  <a:lnTo>
                    <a:pt x="679704" y="25400"/>
                  </a:lnTo>
                  <a:lnTo>
                    <a:pt x="660654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797677" y="2705480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077203" y="4740605"/>
            <a:ext cx="263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58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286505" y="4718113"/>
            <a:ext cx="2691130" cy="945515"/>
            <a:chOff x="3286505" y="4718113"/>
            <a:chExt cx="2691130" cy="945515"/>
          </a:xfrm>
        </p:grpSpPr>
        <p:sp>
          <p:nvSpPr>
            <p:cNvPr id="28" name="object 28" descr=""/>
            <p:cNvSpPr/>
            <p:nvPr/>
          </p:nvSpPr>
          <p:spPr>
            <a:xfrm>
              <a:off x="5512307" y="5370576"/>
              <a:ext cx="460375" cy="288290"/>
            </a:xfrm>
            <a:custGeom>
              <a:avLst/>
              <a:gdLst/>
              <a:ahLst/>
              <a:cxnLst/>
              <a:rect l="l" t="t" r="r" b="b"/>
              <a:pathLst>
                <a:path w="460375" h="288289">
                  <a:moveTo>
                    <a:pt x="460248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460248" y="288036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512307" y="5370576"/>
              <a:ext cx="460375" cy="288290"/>
            </a:xfrm>
            <a:custGeom>
              <a:avLst/>
              <a:gdLst/>
              <a:ahLst/>
              <a:cxnLst/>
              <a:rect l="l" t="t" r="r" b="b"/>
              <a:pathLst>
                <a:path w="460375" h="288289">
                  <a:moveTo>
                    <a:pt x="0" y="288036"/>
                  </a:moveTo>
                  <a:lnTo>
                    <a:pt x="460248" y="288036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512307" y="4722876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460248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0248" y="286512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512307" y="4722876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0" y="286512"/>
                  </a:moveTo>
                  <a:lnTo>
                    <a:pt x="460248" y="286512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286505" y="4783582"/>
              <a:ext cx="848994" cy="50800"/>
            </a:xfrm>
            <a:custGeom>
              <a:avLst/>
              <a:gdLst/>
              <a:ahLst/>
              <a:cxnLst/>
              <a:rect l="l" t="t" r="r" b="b"/>
              <a:pathLst>
                <a:path w="848995" h="50800">
                  <a:moveTo>
                    <a:pt x="772668" y="0"/>
                  </a:moveTo>
                  <a:lnTo>
                    <a:pt x="772668" y="50800"/>
                  </a:lnTo>
                  <a:lnTo>
                    <a:pt x="819150" y="35306"/>
                  </a:lnTo>
                  <a:lnTo>
                    <a:pt x="785368" y="35306"/>
                  </a:lnTo>
                  <a:lnTo>
                    <a:pt x="785368" y="15494"/>
                  </a:lnTo>
                  <a:lnTo>
                    <a:pt x="819150" y="15494"/>
                  </a:lnTo>
                  <a:lnTo>
                    <a:pt x="772668" y="0"/>
                  </a:lnTo>
                  <a:close/>
                </a:path>
                <a:path w="848995" h="50800">
                  <a:moveTo>
                    <a:pt x="772668" y="15494"/>
                  </a:moveTo>
                  <a:lnTo>
                    <a:pt x="0" y="15494"/>
                  </a:lnTo>
                  <a:lnTo>
                    <a:pt x="0" y="35306"/>
                  </a:lnTo>
                  <a:lnTo>
                    <a:pt x="772668" y="35306"/>
                  </a:lnTo>
                  <a:lnTo>
                    <a:pt x="772668" y="15494"/>
                  </a:lnTo>
                  <a:close/>
                </a:path>
                <a:path w="848995" h="50800">
                  <a:moveTo>
                    <a:pt x="819150" y="15494"/>
                  </a:moveTo>
                  <a:lnTo>
                    <a:pt x="785368" y="15494"/>
                  </a:lnTo>
                  <a:lnTo>
                    <a:pt x="785368" y="35306"/>
                  </a:lnTo>
                  <a:lnTo>
                    <a:pt x="819150" y="35306"/>
                  </a:lnTo>
                  <a:lnTo>
                    <a:pt x="848868" y="25400"/>
                  </a:lnTo>
                  <a:lnTo>
                    <a:pt x="819150" y="15494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5675503" y="5043042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154928" y="3027375"/>
            <a:ext cx="263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37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390771" y="2236977"/>
            <a:ext cx="382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387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4166615" y="2540507"/>
            <a:ext cx="829310" cy="756285"/>
          </a:xfrm>
          <a:custGeom>
            <a:avLst/>
            <a:gdLst/>
            <a:ahLst/>
            <a:cxnLst/>
            <a:rect l="l" t="t" r="r" b="b"/>
            <a:pathLst>
              <a:path w="829310" h="756285">
                <a:moveTo>
                  <a:pt x="829056" y="0"/>
                </a:moveTo>
                <a:lnTo>
                  <a:pt x="0" y="0"/>
                </a:lnTo>
                <a:lnTo>
                  <a:pt x="0" y="755903"/>
                </a:lnTo>
                <a:lnTo>
                  <a:pt x="829056" y="755903"/>
                </a:lnTo>
                <a:lnTo>
                  <a:pt x="829056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4166615" y="2540507"/>
            <a:ext cx="829310" cy="291465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166615" y="3067811"/>
            <a:ext cx="829310" cy="228600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19405">
              <a:lnSpc>
                <a:spcPts val="1700"/>
              </a:lnSpc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37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166615" y="2831592"/>
            <a:ext cx="829310" cy="236220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700"/>
              </a:lnSpc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045200" y="5366765"/>
            <a:ext cx="382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322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982723" y="3067811"/>
            <a:ext cx="1461770" cy="350520"/>
          </a:xfrm>
          <a:prstGeom prst="rect">
            <a:avLst/>
          </a:prstGeom>
          <a:solidFill>
            <a:srgbClr val="99CCFF"/>
          </a:solidFill>
        </p:spPr>
        <p:txBody>
          <a:bodyPr wrap="square" lIns="0" tIns="40640" rIns="0" bIns="0" rtlCol="0" vert="horz">
            <a:spAutoFit/>
          </a:bodyPr>
          <a:lstStyle/>
          <a:p>
            <a:pPr algn="ctr" marR="218440">
              <a:lnSpc>
                <a:spcPct val="100000"/>
              </a:lnSpc>
              <a:spcBef>
                <a:spcPts val="320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353559" y="4501388"/>
            <a:ext cx="382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200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4128515" y="4805171"/>
            <a:ext cx="830580" cy="756285"/>
          </a:xfrm>
          <a:custGeom>
            <a:avLst/>
            <a:gdLst/>
            <a:ahLst/>
            <a:cxnLst/>
            <a:rect l="l" t="t" r="r" b="b"/>
            <a:pathLst>
              <a:path w="830579" h="756285">
                <a:moveTo>
                  <a:pt x="830580" y="0"/>
                </a:moveTo>
                <a:lnTo>
                  <a:pt x="0" y="0"/>
                </a:lnTo>
                <a:lnTo>
                  <a:pt x="0" y="755903"/>
                </a:lnTo>
                <a:lnTo>
                  <a:pt x="830580" y="755903"/>
                </a:lnTo>
                <a:lnTo>
                  <a:pt x="83058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4128515" y="4805171"/>
            <a:ext cx="830580" cy="289560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8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58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128515" y="5332476"/>
            <a:ext cx="830580" cy="228600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40665">
              <a:lnSpc>
                <a:spcPts val="1700"/>
              </a:lnSpc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322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128515" y="5094732"/>
            <a:ext cx="830580" cy="238125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705"/>
              </a:lnSpc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3316985" y="2520442"/>
            <a:ext cx="850900" cy="50800"/>
          </a:xfrm>
          <a:custGeom>
            <a:avLst/>
            <a:gdLst/>
            <a:ahLst/>
            <a:cxnLst/>
            <a:rect l="l" t="t" r="r" b="b"/>
            <a:pathLst>
              <a:path w="850900" h="50800">
                <a:moveTo>
                  <a:pt x="774191" y="0"/>
                </a:moveTo>
                <a:lnTo>
                  <a:pt x="774191" y="50800"/>
                </a:lnTo>
                <a:lnTo>
                  <a:pt x="820673" y="35306"/>
                </a:lnTo>
                <a:lnTo>
                  <a:pt x="786891" y="35306"/>
                </a:lnTo>
                <a:lnTo>
                  <a:pt x="786891" y="15494"/>
                </a:lnTo>
                <a:lnTo>
                  <a:pt x="820674" y="15494"/>
                </a:lnTo>
                <a:lnTo>
                  <a:pt x="774191" y="0"/>
                </a:lnTo>
                <a:close/>
              </a:path>
              <a:path w="850900" h="50800">
                <a:moveTo>
                  <a:pt x="774191" y="15494"/>
                </a:moveTo>
                <a:lnTo>
                  <a:pt x="0" y="15494"/>
                </a:lnTo>
                <a:lnTo>
                  <a:pt x="0" y="35306"/>
                </a:lnTo>
                <a:lnTo>
                  <a:pt x="774191" y="35306"/>
                </a:lnTo>
                <a:lnTo>
                  <a:pt x="774191" y="15494"/>
                </a:lnTo>
                <a:close/>
              </a:path>
              <a:path w="850900" h="50800">
                <a:moveTo>
                  <a:pt x="820674" y="15494"/>
                </a:moveTo>
                <a:lnTo>
                  <a:pt x="786891" y="15494"/>
                </a:lnTo>
                <a:lnTo>
                  <a:pt x="786891" y="35306"/>
                </a:lnTo>
                <a:lnTo>
                  <a:pt x="820673" y="35306"/>
                </a:lnTo>
                <a:lnTo>
                  <a:pt x="850391" y="25400"/>
                </a:lnTo>
                <a:lnTo>
                  <a:pt x="820674" y="15494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6968108" y="2380640"/>
            <a:ext cx="4840605" cy="1995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5465" marR="5080" indent="-532765">
              <a:lnSpc>
                <a:spcPct val="130000"/>
              </a:lnSpc>
              <a:spcBef>
                <a:spcPts val="100"/>
              </a:spcBef>
              <a:buSzPct val="93181"/>
              <a:buFont typeface="Arial"/>
              <a:buChar char="•"/>
              <a:tabLst>
                <a:tab pos="545465" algn="l"/>
                <a:tab pos="546100" algn="l"/>
                <a:tab pos="1548765" algn="l"/>
              </a:tabLst>
            </a:pPr>
            <a:r>
              <a:rPr dirty="0" sz="2200" spc="120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12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i_addr[]</a:t>
            </a:r>
            <a:r>
              <a:rPr dirty="0" sz="2200" spc="114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125">
                <a:solidFill>
                  <a:srgbClr val="1F517B"/>
                </a:solidFill>
                <a:latin typeface="微软雅黑"/>
                <a:cs typeface="微软雅黑"/>
              </a:rPr>
              <a:t>于</a:t>
            </a:r>
            <a:r>
              <a:rPr dirty="0" sz="2200" spc="114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125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2200" spc="114">
                <a:solidFill>
                  <a:srgbClr val="1F517B"/>
                </a:solidFill>
                <a:latin typeface="微软雅黑"/>
                <a:cs typeface="微软雅黑"/>
              </a:rPr>
              <a:t>间接索</a:t>
            </a:r>
            <a:r>
              <a:rPr dirty="0" sz="2200" spc="14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使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	i_addr[0]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-</a:t>
            </a:r>
            <a:r>
              <a:rPr dirty="0" sz="2200" spc="-6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[6]</a:t>
            </a:r>
            <a:endParaRPr sz="2200">
              <a:latin typeface="微软雅黑"/>
              <a:cs typeface="微软雅黑"/>
            </a:endParaRPr>
          </a:p>
          <a:p>
            <a:pPr marL="545465" indent="-532765">
              <a:lnSpc>
                <a:spcPct val="100000"/>
              </a:lnSpc>
              <a:spcBef>
                <a:spcPts val="1585"/>
              </a:spcBef>
              <a:buSzPct val="93181"/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模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endParaRPr sz="2200">
              <a:latin typeface="微软雅黑"/>
              <a:cs typeface="微软雅黑"/>
            </a:endParaRPr>
          </a:p>
          <a:p>
            <a:pPr algn="ctr" marL="337185">
              <a:lnSpc>
                <a:spcPct val="100000"/>
              </a:lnSpc>
              <a:spcBef>
                <a:spcPts val="1785"/>
              </a:spcBef>
            </a:pPr>
            <a:r>
              <a:rPr dirty="0" sz="2200" spc="-10" b="1">
                <a:solidFill>
                  <a:srgbClr val="C00000"/>
                </a:solidFill>
                <a:latin typeface="微软雅黑"/>
                <a:cs typeface="微软雅黑"/>
              </a:rPr>
              <a:t>7×256×512B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8327" y="211836"/>
            <a:ext cx="5034915" cy="787400"/>
            <a:chOff x="338327" y="211836"/>
            <a:chExt cx="503491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1838706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927" y="211836"/>
              <a:ext cx="3662934" cy="78714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45935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990000"/>
                </a:solidFill>
              </a:rPr>
              <a:t>2.</a:t>
            </a:r>
            <a:r>
              <a:rPr dirty="0" spc="50">
                <a:solidFill>
                  <a:srgbClr val="990000"/>
                </a:solidFill>
              </a:rPr>
              <a:t> </a:t>
            </a:r>
            <a:r>
              <a:rPr dirty="0" spc="-25">
                <a:solidFill>
                  <a:srgbClr val="990000"/>
                </a:solidFill>
              </a:rPr>
              <a:t>UNIX</a:t>
            </a:r>
            <a:r>
              <a:rPr dirty="0" spc="-35">
                <a:solidFill>
                  <a:srgbClr val="990000"/>
                </a:solidFill>
              </a:rPr>
              <a:t>系</a:t>
            </a:r>
            <a:r>
              <a:rPr dirty="0" spc="-35">
                <a:solidFill>
                  <a:srgbClr val="990000"/>
                </a:solidFill>
              </a:rPr>
              <a:t>统</a:t>
            </a:r>
            <a:r>
              <a:rPr dirty="0" spc="-35">
                <a:solidFill>
                  <a:srgbClr val="990000"/>
                </a:solidFill>
              </a:rPr>
              <a:t>的</a:t>
            </a:r>
            <a:r>
              <a:rPr dirty="0" spc="-35">
                <a:solidFill>
                  <a:srgbClr val="990000"/>
                </a:solidFill>
              </a:rPr>
              <a:t>索</a:t>
            </a:r>
            <a:r>
              <a:rPr dirty="0" spc="-35">
                <a:solidFill>
                  <a:srgbClr val="990000"/>
                </a:solidFill>
              </a:rPr>
              <a:t>引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结</a:t>
            </a:r>
            <a:r>
              <a:rPr dirty="0" spc="-50">
                <a:solidFill>
                  <a:srgbClr val="990000"/>
                </a:solidFill>
              </a:rPr>
              <a:t>构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009903" y="4869637"/>
            <a:ext cx="4428490" cy="1431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95"/>
              </a:spcBef>
              <a:buSzPct val="93181"/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i_addr[0]-[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6]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于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一级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endParaRPr sz="2200">
              <a:latin typeface="微软雅黑"/>
              <a:cs typeface="微软雅黑"/>
            </a:endParaRPr>
          </a:p>
          <a:p>
            <a:pPr marL="545465" indent="-532765">
              <a:lnSpc>
                <a:spcPct val="100000"/>
              </a:lnSpc>
              <a:spcBef>
                <a:spcPts val="1590"/>
              </a:spcBef>
              <a:buSzPct val="93181"/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i_addr[7]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于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6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endParaRPr sz="2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2050" spc="10">
                <a:solidFill>
                  <a:srgbClr val="1F517B"/>
                </a:solidFill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08684" y="1208913"/>
            <a:ext cx="1588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" b="1">
                <a:solidFill>
                  <a:srgbClr val="1F517B"/>
                </a:solidFill>
                <a:latin typeface="微软雅黑"/>
                <a:cs typeface="微软雅黑"/>
              </a:rPr>
              <a:t>巨型文件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885423" y="4421835"/>
            <a:ext cx="382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296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901553" y="5579770"/>
            <a:ext cx="382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466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323397" y="1098613"/>
            <a:ext cx="6040120" cy="5134610"/>
            <a:chOff x="4323397" y="1098613"/>
            <a:chExt cx="6040120" cy="5134610"/>
          </a:xfrm>
        </p:grpSpPr>
        <p:sp>
          <p:nvSpPr>
            <p:cNvPr id="11" name="object 11" descr=""/>
            <p:cNvSpPr/>
            <p:nvPr/>
          </p:nvSpPr>
          <p:spPr>
            <a:xfrm>
              <a:off x="9675876" y="4563363"/>
              <a:ext cx="687705" cy="1669414"/>
            </a:xfrm>
            <a:custGeom>
              <a:avLst/>
              <a:gdLst/>
              <a:ahLst/>
              <a:cxnLst/>
              <a:rect l="l" t="t" r="r" b="b"/>
              <a:pathLst>
                <a:path w="687704" h="1669414">
                  <a:moveTo>
                    <a:pt x="687324" y="1643888"/>
                  </a:moveTo>
                  <a:lnTo>
                    <a:pt x="668274" y="1637538"/>
                  </a:lnTo>
                  <a:lnTo>
                    <a:pt x="611124" y="1618488"/>
                  </a:lnTo>
                  <a:lnTo>
                    <a:pt x="611124" y="1637538"/>
                  </a:lnTo>
                  <a:lnTo>
                    <a:pt x="0" y="1637538"/>
                  </a:lnTo>
                  <a:lnTo>
                    <a:pt x="0" y="1650238"/>
                  </a:lnTo>
                  <a:lnTo>
                    <a:pt x="611124" y="1650238"/>
                  </a:lnTo>
                  <a:lnTo>
                    <a:pt x="611124" y="1669288"/>
                  </a:lnTo>
                  <a:lnTo>
                    <a:pt x="668274" y="1650238"/>
                  </a:lnTo>
                  <a:lnTo>
                    <a:pt x="687324" y="1643888"/>
                  </a:lnTo>
                  <a:close/>
                </a:path>
                <a:path w="687704" h="1669414">
                  <a:moveTo>
                    <a:pt x="687324" y="529844"/>
                  </a:moveTo>
                  <a:lnTo>
                    <a:pt x="668274" y="523494"/>
                  </a:lnTo>
                  <a:lnTo>
                    <a:pt x="611124" y="504444"/>
                  </a:lnTo>
                  <a:lnTo>
                    <a:pt x="611124" y="523494"/>
                  </a:lnTo>
                  <a:lnTo>
                    <a:pt x="0" y="523494"/>
                  </a:lnTo>
                  <a:lnTo>
                    <a:pt x="0" y="536194"/>
                  </a:lnTo>
                  <a:lnTo>
                    <a:pt x="611124" y="536194"/>
                  </a:lnTo>
                  <a:lnTo>
                    <a:pt x="611124" y="555244"/>
                  </a:lnTo>
                  <a:lnTo>
                    <a:pt x="668274" y="536194"/>
                  </a:lnTo>
                  <a:lnTo>
                    <a:pt x="687324" y="529844"/>
                  </a:lnTo>
                  <a:close/>
                </a:path>
                <a:path w="687704" h="1669414">
                  <a:moveTo>
                    <a:pt x="687324" y="25400"/>
                  </a:moveTo>
                  <a:lnTo>
                    <a:pt x="668274" y="19050"/>
                  </a:lnTo>
                  <a:lnTo>
                    <a:pt x="611124" y="0"/>
                  </a:lnTo>
                  <a:lnTo>
                    <a:pt x="611124" y="19050"/>
                  </a:lnTo>
                  <a:lnTo>
                    <a:pt x="0" y="19050"/>
                  </a:lnTo>
                  <a:lnTo>
                    <a:pt x="0" y="31750"/>
                  </a:lnTo>
                  <a:lnTo>
                    <a:pt x="611124" y="31750"/>
                  </a:lnTo>
                  <a:lnTo>
                    <a:pt x="611124" y="50800"/>
                  </a:lnTo>
                  <a:lnTo>
                    <a:pt x="668274" y="31750"/>
                  </a:lnTo>
                  <a:lnTo>
                    <a:pt x="687324" y="2540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613903" y="5192267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w="0" h="386079">
                  <a:moveTo>
                    <a:pt x="0" y="0"/>
                  </a:moveTo>
                  <a:lnTo>
                    <a:pt x="0" y="385571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729727" y="4461255"/>
              <a:ext cx="1184275" cy="50800"/>
            </a:xfrm>
            <a:custGeom>
              <a:avLst/>
              <a:gdLst/>
              <a:ahLst/>
              <a:cxnLst/>
              <a:rect l="l" t="t" r="r" b="b"/>
              <a:pathLst>
                <a:path w="1184275" h="50800">
                  <a:moveTo>
                    <a:pt x="1107948" y="0"/>
                  </a:moveTo>
                  <a:lnTo>
                    <a:pt x="1107948" y="50800"/>
                  </a:lnTo>
                  <a:lnTo>
                    <a:pt x="1165098" y="31750"/>
                  </a:lnTo>
                  <a:lnTo>
                    <a:pt x="1120648" y="31750"/>
                  </a:lnTo>
                  <a:lnTo>
                    <a:pt x="1120648" y="19050"/>
                  </a:lnTo>
                  <a:lnTo>
                    <a:pt x="1165098" y="19050"/>
                  </a:lnTo>
                  <a:lnTo>
                    <a:pt x="1107948" y="0"/>
                  </a:lnTo>
                  <a:close/>
                </a:path>
                <a:path w="1184275" h="50800">
                  <a:moveTo>
                    <a:pt x="1107948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1107948" y="31750"/>
                  </a:lnTo>
                  <a:lnTo>
                    <a:pt x="1107948" y="19050"/>
                  </a:lnTo>
                  <a:close/>
                </a:path>
                <a:path w="1184275" h="50800">
                  <a:moveTo>
                    <a:pt x="1165098" y="19050"/>
                  </a:moveTo>
                  <a:lnTo>
                    <a:pt x="1120648" y="19050"/>
                  </a:lnTo>
                  <a:lnTo>
                    <a:pt x="1120648" y="31750"/>
                  </a:lnTo>
                  <a:lnTo>
                    <a:pt x="1165098" y="31750"/>
                  </a:lnTo>
                  <a:lnTo>
                    <a:pt x="1184148" y="25400"/>
                  </a:lnTo>
                  <a:lnTo>
                    <a:pt x="1165098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328159" y="1103375"/>
              <a:ext cx="1478280" cy="2708275"/>
            </a:xfrm>
            <a:custGeom>
              <a:avLst/>
              <a:gdLst/>
              <a:ahLst/>
              <a:cxnLst/>
              <a:rect l="l" t="t" r="r" b="b"/>
              <a:pathLst>
                <a:path w="1478279" h="2708275">
                  <a:moveTo>
                    <a:pt x="1478280" y="0"/>
                  </a:moveTo>
                  <a:lnTo>
                    <a:pt x="0" y="0"/>
                  </a:lnTo>
                  <a:lnTo>
                    <a:pt x="0" y="2708148"/>
                  </a:lnTo>
                  <a:lnTo>
                    <a:pt x="1478280" y="2708148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328159" y="1103375"/>
              <a:ext cx="1478280" cy="2708275"/>
            </a:xfrm>
            <a:custGeom>
              <a:avLst/>
              <a:gdLst/>
              <a:ahLst/>
              <a:cxnLst/>
              <a:rect l="l" t="t" r="r" b="b"/>
              <a:pathLst>
                <a:path w="1478279" h="2708275">
                  <a:moveTo>
                    <a:pt x="0" y="2708148"/>
                  </a:moveTo>
                  <a:lnTo>
                    <a:pt x="1478280" y="2708148"/>
                  </a:lnTo>
                  <a:lnTo>
                    <a:pt x="1478280" y="0"/>
                  </a:lnTo>
                  <a:lnTo>
                    <a:pt x="0" y="0"/>
                  </a:lnTo>
                  <a:lnTo>
                    <a:pt x="0" y="27081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328159" y="1438655"/>
              <a:ext cx="1478280" cy="2054860"/>
            </a:xfrm>
            <a:custGeom>
              <a:avLst/>
              <a:gdLst/>
              <a:ahLst/>
              <a:cxnLst/>
              <a:rect l="l" t="t" r="r" b="b"/>
              <a:pathLst>
                <a:path w="1478279" h="2054860">
                  <a:moveTo>
                    <a:pt x="0" y="0"/>
                  </a:moveTo>
                  <a:lnTo>
                    <a:pt x="1478279" y="1524"/>
                  </a:lnTo>
                </a:path>
                <a:path w="1478279" h="2054860">
                  <a:moveTo>
                    <a:pt x="0" y="350520"/>
                  </a:moveTo>
                  <a:lnTo>
                    <a:pt x="1478279" y="352044"/>
                  </a:lnTo>
                </a:path>
                <a:path w="1478279" h="2054860">
                  <a:moveTo>
                    <a:pt x="0" y="702564"/>
                  </a:moveTo>
                  <a:lnTo>
                    <a:pt x="1478279" y="704088"/>
                  </a:lnTo>
                </a:path>
                <a:path w="1478279" h="2054860">
                  <a:moveTo>
                    <a:pt x="0" y="1028700"/>
                  </a:moveTo>
                  <a:lnTo>
                    <a:pt x="1478279" y="1030224"/>
                  </a:lnTo>
                </a:path>
                <a:path w="1478279" h="2054860">
                  <a:moveTo>
                    <a:pt x="0" y="1376172"/>
                  </a:moveTo>
                  <a:lnTo>
                    <a:pt x="1478279" y="1377696"/>
                  </a:lnTo>
                </a:path>
                <a:path w="1478279" h="2054860">
                  <a:moveTo>
                    <a:pt x="0" y="1687068"/>
                  </a:moveTo>
                  <a:lnTo>
                    <a:pt x="1478279" y="1688592"/>
                  </a:lnTo>
                </a:path>
                <a:path w="1478279" h="2054860">
                  <a:moveTo>
                    <a:pt x="0" y="2052828"/>
                  </a:moveTo>
                  <a:lnTo>
                    <a:pt x="1478279" y="205435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690104" y="1251711"/>
              <a:ext cx="688975" cy="2663190"/>
            </a:xfrm>
            <a:custGeom>
              <a:avLst/>
              <a:gdLst/>
              <a:ahLst/>
              <a:cxnLst/>
              <a:rect l="l" t="t" r="r" b="b"/>
              <a:pathLst>
                <a:path w="688975" h="2663190">
                  <a:moveTo>
                    <a:pt x="688848" y="2637536"/>
                  </a:moveTo>
                  <a:lnTo>
                    <a:pt x="669798" y="2631186"/>
                  </a:lnTo>
                  <a:lnTo>
                    <a:pt x="612648" y="2612136"/>
                  </a:lnTo>
                  <a:lnTo>
                    <a:pt x="612648" y="2631186"/>
                  </a:lnTo>
                  <a:lnTo>
                    <a:pt x="0" y="2631186"/>
                  </a:lnTo>
                  <a:lnTo>
                    <a:pt x="0" y="2643886"/>
                  </a:lnTo>
                  <a:lnTo>
                    <a:pt x="612648" y="2643886"/>
                  </a:lnTo>
                  <a:lnTo>
                    <a:pt x="612648" y="2662936"/>
                  </a:lnTo>
                  <a:lnTo>
                    <a:pt x="669798" y="2643886"/>
                  </a:lnTo>
                  <a:lnTo>
                    <a:pt x="688848" y="2637536"/>
                  </a:lnTo>
                  <a:close/>
                </a:path>
                <a:path w="688975" h="2663190">
                  <a:moveTo>
                    <a:pt x="688848" y="2114804"/>
                  </a:moveTo>
                  <a:lnTo>
                    <a:pt x="669798" y="2108454"/>
                  </a:lnTo>
                  <a:lnTo>
                    <a:pt x="612648" y="2089404"/>
                  </a:lnTo>
                  <a:lnTo>
                    <a:pt x="612648" y="2108454"/>
                  </a:lnTo>
                  <a:lnTo>
                    <a:pt x="0" y="2108454"/>
                  </a:lnTo>
                  <a:lnTo>
                    <a:pt x="0" y="2121154"/>
                  </a:lnTo>
                  <a:lnTo>
                    <a:pt x="612648" y="2121154"/>
                  </a:lnTo>
                  <a:lnTo>
                    <a:pt x="612648" y="2140204"/>
                  </a:lnTo>
                  <a:lnTo>
                    <a:pt x="669798" y="2121154"/>
                  </a:lnTo>
                  <a:lnTo>
                    <a:pt x="688848" y="2114804"/>
                  </a:lnTo>
                  <a:close/>
                </a:path>
                <a:path w="688975" h="2663190">
                  <a:moveTo>
                    <a:pt x="688848" y="548132"/>
                  </a:moveTo>
                  <a:lnTo>
                    <a:pt x="669798" y="541782"/>
                  </a:lnTo>
                  <a:lnTo>
                    <a:pt x="612648" y="522732"/>
                  </a:lnTo>
                  <a:lnTo>
                    <a:pt x="612648" y="541782"/>
                  </a:lnTo>
                  <a:lnTo>
                    <a:pt x="0" y="541782"/>
                  </a:lnTo>
                  <a:lnTo>
                    <a:pt x="0" y="554482"/>
                  </a:lnTo>
                  <a:lnTo>
                    <a:pt x="612648" y="554482"/>
                  </a:lnTo>
                  <a:lnTo>
                    <a:pt x="612648" y="573532"/>
                  </a:lnTo>
                  <a:lnTo>
                    <a:pt x="669798" y="554482"/>
                  </a:lnTo>
                  <a:lnTo>
                    <a:pt x="688848" y="548132"/>
                  </a:lnTo>
                  <a:close/>
                </a:path>
                <a:path w="688975" h="2663190">
                  <a:moveTo>
                    <a:pt x="688848" y="25400"/>
                  </a:moveTo>
                  <a:lnTo>
                    <a:pt x="669798" y="19050"/>
                  </a:lnTo>
                  <a:lnTo>
                    <a:pt x="612648" y="0"/>
                  </a:lnTo>
                  <a:lnTo>
                    <a:pt x="612648" y="19050"/>
                  </a:lnTo>
                  <a:lnTo>
                    <a:pt x="0" y="19050"/>
                  </a:lnTo>
                  <a:lnTo>
                    <a:pt x="0" y="31750"/>
                  </a:lnTo>
                  <a:lnTo>
                    <a:pt x="612648" y="31750"/>
                  </a:lnTo>
                  <a:lnTo>
                    <a:pt x="612648" y="50800"/>
                  </a:lnTo>
                  <a:lnTo>
                    <a:pt x="669798" y="31750"/>
                  </a:lnTo>
                  <a:lnTo>
                    <a:pt x="688848" y="2540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283577" y="2218436"/>
            <a:ext cx="933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341370" y="935982"/>
            <a:ext cx="875665" cy="28149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ct val="143500"/>
              </a:lnSpc>
              <a:spcBef>
                <a:spcPts val="155"/>
              </a:spcBef>
            </a:pP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i_addr[0] i_addr[1] i_addr[2] i_addr[3] i_addr[4] i_addr[5]</a:t>
            </a:r>
            <a:endParaRPr sz="1600">
              <a:latin typeface="微软雅黑"/>
              <a:cs typeface="微软雅黑"/>
            </a:endParaRPr>
          </a:p>
          <a:p>
            <a:pPr marL="12700" marR="5080" indent="1270">
              <a:lnSpc>
                <a:spcPct val="128200"/>
              </a:lnSpc>
              <a:spcBef>
                <a:spcPts val="450"/>
              </a:spcBef>
            </a:pP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i_addr[6] i_addr[7]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328159" y="1109853"/>
            <a:ext cx="14782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33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387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328159" y="1444752"/>
            <a:ext cx="1478280" cy="340360"/>
          </a:xfrm>
          <a:prstGeom prst="rect">
            <a:avLst/>
          </a:prstGeom>
          <a:solidFill>
            <a:srgbClr val="99CCFF"/>
          </a:solidFill>
        </p:spPr>
        <p:txBody>
          <a:bodyPr wrap="square" lIns="0" tIns="45720" rIns="0" bIns="0" rtlCol="0" vert="horz">
            <a:spAutoFit/>
          </a:bodyPr>
          <a:lstStyle/>
          <a:p>
            <a:pPr algn="ctr" marR="118110">
              <a:lnSpc>
                <a:spcPct val="100000"/>
              </a:lnSpc>
              <a:spcBef>
                <a:spcPts val="36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139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328159" y="3132836"/>
            <a:ext cx="14782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858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200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916161" y="1171397"/>
            <a:ext cx="382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5630417" y="1133665"/>
            <a:ext cx="3218180" cy="852805"/>
            <a:chOff x="5630417" y="1133665"/>
            <a:chExt cx="3218180" cy="852805"/>
          </a:xfrm>
        </p:grpSpPr>
        <p:sp>
          <p:nvSpPr>
            <p:cNvPr id="25" name="object 25" descr=""/>
            <p:cNvSpPr/>
            <p:nvPr/>
          </p:nvSpPr>
          <p:spPr>
            <a:xfrm>
              <a:off x="5630417" y="1200657"/>
              <a:ext cx="1297305" cy="50800"/>
            </a:xfrm>
            <a:custGeom>
              <a:avLst/>
              <a:gdLst/>
              <a:ahLst/>
              <a:cxnLst/>
              <a:rect l="l" t="t" r="r" b="b"/>
              <a:pathLst>
                <a:path w="1297304" h="50800">
                  <a:moveTo>
                    <a:pt x="1220724" y="0"/>
                  </a:moveTo>
                  <a:lnTo>
                    <a:pt x="1220724" y="50800"/>
                  </a:lnTo>
                  <a:lnTo>
                    <a:pt x="1267206" y="35305"/>
                  </a:lnTo>
                  <a:lnTo>
                    <a:pt x="1233424" y="35305"/>
                  </a:lnTo>
                  <a:lnTo>
                    <a:pt x="1233424" y="15493"/>
                  </a:lnTo>
                  <a:lnTo>
                    <a:pt x="1267205" y="15493"/>
                  </a:lnTo>
                  <a:lnTo>
                    <a:pt x="1220724" y="0"/>
                  </a:lnTo>
                  <a:close/>
                </a:path>
                <a:path w="1297304" h="50800">
                  <a:moveTo>
                    <a:pt x="1220724" y="15493"/>
                  </a:moveTo>
                  <a:lnTo>
                    <a:pt x="0" y="15493"/>
                  </a:lnTo>
                  <a:lnTo>
                    <a:pt x="0" y="35305"/>
                  </a:lnTo>
                  <a:lnTo>
                    <a:pt x="1220724" y="35305"/>
                  </a:lnTo>
                  <a:lnTo>
                    <a:pt x="1220724" y="15493"/>
                  </a:lnTo>
                  <a:close/>
                </a:path>
                <a:path w="1297304" h="50800">
                  <a:moveTo>
                    <a:pt x="1267205" y="15493"/>
                  </a:moveTo>
                  <a:lnTo>
                    <a:pt x="1233424" y="15493"/>
                  </a:lnTo>
                  <a:lnTo>
                    <a:pt x="1233424" y="35305"/>
                  </a:lnTo>
                  <a:lnTo>
                    <a:pt x="1267206" y="35305"/>
                  </a:lnTo>
                  <a:lnTo>
                    <a:pt x="1296924" y="25400"/>
                  </a:lnTo>
                  <a:lnTo>
                    <a:pt x="1267205" y="15493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378951" y="1720595"/>
              <a:ext cx="464820" cy="260985"/>
            </a:xfrm>
            <a:custGeom>
              <a:avLst/>
              <a:gdLst/>
              <a:ahLst/>
              <a:cxnLst/>
              <a:rect l="l" t="t" r="r" b="b"/>
              <a:pathLst>
                <a:path w="464820" h="260985">
                  <a:moveTo>
                    <a:pt x="464820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464820" y="260603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378951" y="1720595"/>
              <a:ext cx="464820" cy="260985"/>
            </a:xfrm>
            <a:custGeom>
              <a:avLst/>
              <a:gdLst/>
              <a:ahLst/>
              <a:cxnLst/>
              <a:rect l="l" t="t" r="r" b="b"/>
              <a:pathLst>
                <a:path w="464820" h="260985">
                  <a:moveTo>
                    <a:pt x="0" y="260603"/>
                  </a:moveTo>
                  <a:lnTo>
                    <a:pt x="464820" y="260603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26060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378951" y="1138427"/>
              <a:ext cx="464820" cy="260985"/>
            </a:xfrm>
            <a:custGeom>
              <a:avLst/>
              <a:gdLst/>
              <a:ahLst/>
              <a:cxnLst/>
              <a:rect l="l" t="t" r="r" b="b"/>
              <a:pathLst>
                <a:path w="464820" h="260984">
                  <a:moveTo>
                    <a:pt x="464820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464820" y="260603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378951" y="1138427"/>
              <a:ext cx="464820" cy="260985"/>
            </a:xfrm>
            <a:custGeom>
              <a:avLst/>
              <a:gdLst/>
              <a:ahLst/>
              <a:cxnLst/>
              <a:rect l="l" t="t" r="r" b="b"/>
              <a:pathLst>
                <a:path w="464820" h="260984">
                  <a:moveTo>
                    <a:pt x="0" y="260603"/>
                  </a:moveTo>
                  <a:lnTo>
                    <a:pt x="464820" y="260603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26060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8571992" y="1422908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916161" y="3218814"/>
            <a:ext cx="263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58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630417" y="3195637"/>
            <a:ext cx="3218180" cy="861694"/>
            <a:chOff x="5630417" y="3195637"/>
            <a:chExt cx="3218180" cy="861694"/>
          </a:xfrm>
        </p:grpSpPr>
        <p:sp>
          <p:nvSpPr>
            <p:cNvPr id="33" name="object 33" descr=""/>
            <p:cNvSpPr/>
            <p:nvPr/>
          </p:nvSpPr>
          <p:spPr>
            <a:xfrm>
              <a:off x="5630417" y="3279393"/>
              <a:ext cx="1297305" cy="50800"/>
            </a:xfrm>
            <a:custGeom>
              <a:avLst/>
              <a:gdLst/>
              <a:ahLst/>
              <a:cxnLst/>
              <a:rect l="l" t="t" r="r" b="b"/>
              <a:pathLst>
                <a:path w="1297304" h="50800">
                  <a:moveTo>
                    <a:pt x="1220724" y="0"/>
                  </a:moveTo>
                  <a:lnTo>
                    <a:pt x="1220724" y="50800"/>
                  </a:lnTo>
                  <a:lnTo>
                    <a:pt x="1267206" y="35305"/>
                  </a:lnTo>
                  <a:lnTo>
                    <a:pt x="1233424" y="35305"/>
                  </a:lnTo>
                  <a:lnTo>
                    <a:pt x="1233424" y="15493"/>
                  </a:lnTo>
                  <a:lnTo>
                    <a:pt x="1267205" y="15493"/>
                  </a:lnTo>
                  <a:lnTo>
                    <a:pt x="1220724" y="0"/>
                  </a:lnTo>
                  <a:close/>
                </a:path>
                <a:path w="1297304" h="50800">
                  <a:moveTo>
                    <a:pt x="1220724" y="15493"/>
                  </a:moveTo>
                  <a:lnTo>
                    <a:pt x="0" y="15493"/>
                  </a:lnTo>
                  <a:lnTo>
                    <a:pt x="0" y="35305"/>
                  </a:lnTo>
                  <a:lnTo>
                    <a:pt x="1220724" y="35305"/>
                  </a:lnTo>
                  <a:lnTo>
                    <a:pt x="1220724" y="15493"/>
                  </a:lnTo>
                  <a:close/>
                </a:path>
                <a:path w="1297304" h="50800">
                  <a:moveTo>
                    <a:pt x="1267205" y="15493"/>
                  </a:moveTo>
                  <a:lnTo>
                    <a:pt x="1233424" y="15493"/>
                  </a:lnTo>
                  <a:lnTo>
                    <a:pt x="1233424" y="35305"/>
                  </a:lnTo>
                  <a:lnTo>
                    <a:pt x="1267206" y="35305"/>
                  </a:lnTo>
                  <a:lnTo>
                    <a:pt x="1296924" y="25400"/>
                  </a:lnTo>
                  <a:lnTo>
                    <a:pt x="1267205" y="15493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378951" y="3791712"/>
              <a:ext cx="464820" cy="260985"/>
            </a:xfrm>
            <a:custGeom>
              <a:avLst/>
              <a:gdLst/>
              <a:ahLst/>
              <a:cxnLst/>
              <a:rect l="l" t="t" r="r" b="b"/>
              <a:pathLst>
                <a:path w="464820" h="260985">
                  <a:moveTo>
                    <a:pt x="464820" y="0"/>
                  </a:moveTo>
                  <a:lnTo>
                    <a:pt x="0" y="0"/>
                  </a:lnTo>
                  <a:lnTo>
                    <a:pt x="0" y="260604"/>
                  </a:lnTo>
                  <a:lnTo>
                    <a:pt x="464820" y="260604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378951" y="3791712"/>
              <a:ext cx="464820" cy="260985"/>
            </a:xfrm>
            <a:custGeom>
              <a:avLst/>
              <a:gdLst/>
              <a:ahLst/>
              <a:cxnLst/>
              <a:rect l="l" t="t" r="r" b="b"/>
              <a:pathLst>
                <a:path w="464820" h="260985">
                  <a:moveTo>
                    <a:pt x="0" y="260604"/>
                  </a:moveTo>
                  <a:lnTo>
                    <a:pt x="464820" y="260604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2606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378951" y="3200400"/>
              <a:ext cx="464820" cy="262255"/>
            </a:xfrm>
            <a:custGeom>
              <a:avLst/>
              <a:gdLst/>
              <a:ahLst/>
              <a:cxnLst/>
              <a:rect l="l" t="t" r="r" b="b"/>
              <a:pathLst>
                <a:path w="464820" h="262254">
                  <a:moveTo>
                    <a:pt x="464820" y="0"/>
                  </a:moveTo>
                  <a:lnTo>
                    <a:pt x="0" y="0"/>
                  </a:lnTo>
                  <a:lnTo>
                    <a:pt x="0" y="262127"/>
                  </a:lnTo>
                  <a:lnTo>
                    <a:pt x="464820" y="262127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378951" y="3200400"/>
              <a:ext cx="464820" cy="262255"/>
            </a:xfrm>
            <a:custGeom>
              <a:avLst/>
              <a:gdLst/>
              <a:ahLst/>
              <a:cxnLst/>
              <a:rect l="l" t="t" r="r" b="b"/>
              <a:pathLst>
                <a:path w="464820" h="262254">
                  <a:moveTo>
                    <a:pt x="0" y="262127"/>
                  </a:moveTo>
                  <a:lnTo>
                    <a:pt x="464820" y="262127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2621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8541257" y="3483990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0358437" y="4413313"/>
            <a:ext cx="474345" cy="898525"/>
            <a:chOff x="10358437" y="4413313"/>
            <a:chExt cx="474345" cy="898525"/>
          </a:xfrm>
        </p:grpSpPr>
        <p:sp>
          <p:nvSpPr>
            <p:cNvPr id="40" name="object 40" descr=""/>
            <p:cNvSpPr/>
            <p:nvPr/>
          </p:nvSpPr>
          <p:spPr>
            <a:xfrm>
              <a:off x="10363200" y="5033772"/>
              <a:ext cx="464820" cy="273050"/>
            </a:xfrm>
            <a:custGeom>
              <a:avLst/>
              <a:gdLst/>
              <a:ahLst/>
              <a:cxnLst/>
              <a:rect l="l" t="t" r="r" b="b"/>
              <a:pathLst>
                <a:path w="464820" h="273050">
                  <a:moveTo>
                    <a:pt x="464820" y="0"/>
                  </a:moveTo>
                  <a:lnTo>
                    <a:pt x="0" y="0"/>
                  </a:lnTo>
                  <a:lnTo>
                    <a:pt x="0" y="272795"/>
                  </a:lnTo>
                  <a:lnTo>
                    <a:pt x="464820" y="272795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0363200" y="5033772"/>
              <a:ext cx="464820" cy="273050"/>
            </a:xfrm>
            <a:custGeom>
              <a:avLst/>
              <a:gdLst/>
              <a:ahLst/>
              <a:cxnLst/>
              <a:rect l="l" t="t" r="r" b="b"/>
              <a:pathLst>
                <a:path w="464820" h="273050">
                  <a:moveTo>
                    <a:pt x="0" y="272795"/>
                  </a:moveTo>
                  <a:lnTo>
                    <a:pt x="464820" y="272795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27279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0363200" y="4418076"/>
              <a:ext cx="464820" cy="273050"/>
            </a:xfrm>
            <a:custGeom>
              <a:avLst/>
              <a:gdLst/>
              <a:ahLst/>
              <a:cxnLst/>
              <a:rect l="l" t="t" r="r" b="b"/>
              <a:pathLst>
                <a:path w="464820" h="273050">
                  <a:moveTo>
                    <a:pt x="464820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464820" y="272796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0363200" y="4418076"/>
              <a:ext cx="464820" cy="273050"/>
            </a:xfrm>
            <a:custGeom>
              <a:avLst/>
              <a:gdLst/>
              <a:ahLst/>
              <a:cxnLst/>
              <a:rect l="l" t="t" r="r" b="b"/>
              <a:pathLst>
                <a:path w="464820" h="273050">
                  <a:moveTo>
                    <a:pt x="0" y="272796"/>
                  </a:moveTo>
                  <a:lnTo>
                    <a:pt x="464820" y="272796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10537697" y="4700142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5391658" y="3686302"/>
            <a:ext cx="5441315" cy="2712085"/>
            <a:chOff x="5391658" y="3686302"/>
            <a:chExt cx="5441315" cy="2712085"/>
          </a:xfrm>
        </p:grpSpPr>
        <p:sp>
          <p:nvSpPr>
            <p:cNvPr id="46" name="object 46" descr=""/>
            <p:cNvSpPr/>
            <p:nvPr/>
          </p:nvSpPr>
          <p:spPr>
            <a:xfrm>
              <a:off x="10363200" y="6120384"/>
              <a:ext cx="464820" cy="273050"/>
            </a:xfrm>
            <a:custGeom>
              <a:avLst/>
              <a:gdLst/>
              <a:ahLst/>
              <a:cxnLst/>
              <a:rect l="l" t="t" r="r" b="b"/>
              <a:pathLst>
                <a:path w="464820" h="273050">
                  <a:moveTo>
                    <a:pt x="464820" y="0"/>
                  </a:moveTo>
                  <a:lnTo>
                    <a:pt x="0" y="0"/>
                  </a:lnTo>
                  <a:lnTo>
                    <a:pt x="0" y="272795"/>
                  </a:lnTo>
                  <a:lnTo>
                    <a:pt x="464820" y="272795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0363200" y="6120384"/>
              <a:ext cx="464820" cy="273050"/>
            </a:xfrm>
            <a:custGeom>
              <a:avLst/>
              <a:gdLst/>
              <a:ahLst/>
              <a:cxnLst/>
              <a:rect l="l" t="t" r="r" b="b"/>
              <a:pathLst>
                <a:path w="464820" h="273050">
                  <a:moveTo>
                    <a:pt x="0" y="272795"/>
                  </a:moveTo>
                  <a:lnTo>
                    <a:pt x="464820" y="272795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27279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401818" y="4422394"/>
              <a:ext cx="3512185" cy="1181100"/>
            </a:xfrm>
            <a:custGeom>
              <a:avLst/>
              <a:gdLst/>
              <a:ahLst/>
              <a:cxnLst/>
              <a:rect l="l" t="t" r="r" b="b"/>
              <a:pathLst>
                <a:path w="3512184" h="1181100">
                  <a:moveTo>
                    <a:pt x="1603248" y="25400"/>
                  </a:moveTo>
                  <a:lnTo>
                    <a:pt x="1573530" y="15494"/>
                  </a:lnTo>
                  <a:lnTo>
                    <a:pt x="1527048" y="0"/>
                  </a:lnTo>
                  <a:lnTo>
                    <a:pt x="1527048" y="15494"/>
                  </a:lnTo>
                  <a:lnTo>
                    <a:pt x="0" y="15494"/>
                  </a:lnTo>
                  <a:lnTo>
                    <a:pt x="0" y="35306"/>
                  </a:lnTo>
                  <a:lnTo>
                    <a:pt x="1527048" y="35306"/>
                  </a:lnTo>
                  <a:lnTo>
                    <a:pt x="1527048" y="50800"/>
                  </a:lnTo>
                  <a:lnTo>
                    <a:pt x="1573530" y="35306"/>
                  </a:lnTo>
                  <a:lnTo>
                    <a:pt x="1603248" y="25400"/>
                  </a:lnTo>
                  <a:close/>
                </a:path>
                <a:path w="3512184" h="1181100">
                  <a:moveTo>
                    <a:pt x="3512058" y="1155446"/>
                  </a:moveTo>
                  <a:lnTo>
                    <a:pt x="3493008" y="1149096"/>
                  </a:lnTo>
                  <a:lnTo>
                    <a:pt x="3435858" y="1130046"/>
                  </a:lnTo>
                  <a:lnTo>
                    <a:pt x="3435858" y="1149096"/>
                  </a:lnTo>
                  <a:lnTo>
                    <a:pt x="2212086" y="1149096"/>
                  </a:lnTo>
                  <a:lnTo>
                    <a:pt x="2212086" y="1161796"/>
                  </a:lnTo>
                  <a:lnTo>
                    <a:pt x="3435858" y="1161796"/>
                  </a:lnTo>
                  <a:lnTo>
                    <a:pt x="3435858" y="1180846"/>
                  </a:lnTo>
                  <a:lnTo>
                    <a:pt x="3493008" y="1161796"/>
                  </a:lnTo>
                  <a:lnTo>
                    <a:pt x="3512058" y="1155446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401818" y="3696462"/>
              <a:ext cx="15240" cy="749935"/>
            </a:xfrm>
            <a:custGeom>
              <a:avLst/>
              <a:gdLst/>
              <a:ahLst/>
              <a:cxnLst/>
              <a:rect l="l" t="t" r="r" b="b"/>
              <a:pathLst>
                <a:path w="15239" h="749935">
                  <a:moveTo>
                    <a:pt x="0" y="0"/>
                  </a:moveTo>
                  <a:lnTo>
                    <a:pt x="15240" y="749807"/>
                  </a:lnTo>
                </a:path>
              </a:pathLst>
            </a:custGeom>
            <a:ln w="1981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0363200" y="5574792"/>
              <a:ext cx="464820" cy="273050"/>
            </a:xfrm>
            <a:custGeom>
              <a:avLst/>
              <a:gdLst/>
              <a:ahLst/>
              <a:cxnLst/>
              <a:rect l="l" t="t" r="r" b="b"/>
              <a:pathLst>
                <a:path w="464820" h="273050">
                  <a:moveTo>
                    <a:pt x="464820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464820" y="272796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0363200" y="5574792"/>
              <a:ext cx="464820" cy="273050"/>
            </a:xfrm>
            <a:custGeom>
              <a:avLst/>
              <a:gdLst/>
              <a:ahLst/>
              <a:cxnLst/>
              <a:rect l="l" t="t" r="r" b="b"/>
              <a:pathLst>
                <a:path w="464820" h="273050">
                  <a:moveTo>
                    <a:pt x="0" y="272796"/>
                  </a:moveTo>
                  <a:lnTo>
                    <a:pt x="464820" y="272796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9675876" y="5663692"/>
              <a:ext cx="687705" cy="50800"/>
            </a:xfrm>
            <a:custGeom>
              <a:avLst/>
              <a:gdLst/>
              <a:ahLst/>
              <a:cxnLst/>
              <a:rect l="l" t="t" r="r" b="b"/>
              <a:pathLst>
                <a:path w="687704" h="50800">
                  <a:moveTo>
                    <a:pt x="611124" y="0"/>
                  </a:moveTo>
                  <a:lnTo>
                    <a:pt x="611124" y="50800"/>
                  </a:lnTo>
                  <a:lnTo>
                    <a:pt x="668274" y="31750"/>
                  </a:lnTo>
                  <a:lnTo>
                    <a:pt x="623824" y="31750"/>
                  </a:lnTo>
                  <a:lnTo>
                    <a:pt x="623824" y="19050"/>
                  </a:lnTo>
                  <a:lnTo>
                    <a:pt x="668274" y="19050"/>
                  </a:lnTo>
                  <a:lnTo>
                    <a:pt x="611124" y="0"/>
                  </a:lnTo>
                  <a:close/>
                </a:path>
                <a:path w="687704" h="50800">
                  <a:moveTo>
                    <a:pt x="611124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11124" y="31750"/>
                  </a:lnTo>
                  <a:lnTo>
                    <a:pt x="611124" y="19050"/>
                  </a:lnTo>
                  <a:close/>
                </a:path>
                <a:path w="687704" h="50800">
                  <a:moveTo>
                    <a:pt x="668274" y="19050"/>
                  </a:moveTo>
                  <a:lnTo>
                    <a:pt x="623824" y="19050"/>
                  </a:lnTo>
                  <a:lnTo>
                    <a:pt x="623824" y="31750"/>
                  </a:lnTo>
                  <a:lnTo>
                    <a:pt x="668274" y="31750"/>
                  </a:lnTo>
                  <a:lnTo>
                    <a:pt x="687324" y="25400"/>
                  </a:lnTo>
                  <a:lnTo>
                    <a:pt x="668274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4328159" y="1795272"/>
            <a:ext cx="1478280" cy="341630"/>
          </a:xfrm>
          <a:prstGeom prst="rect">
            <a:avLst/>
          </a:prstGeom>
          <a:solidFill>
            <a:srgbClr val="99CCFF"/>
          </a:solidFill>
        </p:spPr>
        <p:txBody>
          <a:bodyPr wrap="square" lIns="0" tIns="45720" rIns="0" bIns="0" rtlCol="0" vert="horz">
            <a:spAutoFit/>
          </a:bodyPr>
          <a:lstStyle/>
          <a:p>
            <a:pPr algn="ctr" marR="238125">
              <a:lnSpc>
                <a:spcPct val="100000"/>
              </a:lnSpc>
              <a:spcBef>
                <a:spcPts val="360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0505313" y="5830925"/>
            <a:ext cx="93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7245857" y="4128642"/>
            <a:ext cx="382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482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7018019" y="4431791"/>
            <a:ext cx="845819" cy="756285"/>
          </a:xfrm>
          <a:custGeom>
            <a:avLst/>
            <a:gdLst/>
            <a:ahLst/>
            <a:cxnLst/>
            <a:rect l="l" t="t" r="r" b="b"/>
            <a:pathLst>
              <a:path w="845820" h="756285">
                <a:moveTo>
                  <a:pt x="845820" y="0"/>
                </a:moveTo>
                <a:lnTo>
                  <a:pt x="0" y="0"/>
                </a:lnTo>
                <a:lnTo>
                  <a:pt x="0" y="755904"/>
                </a:lnTo>
                <a:lnTo>
                  <a:pt x="845820" y="755904"/>
                </a:lnTo>
                <a:lnTo>
                  <a:pt x="84582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7018019" y="4431791"/>
            <a:ext cx="845819" cy="291465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40029">
              <a:lnSpc>
                <a:spcPts val="1889"/>
              </a:lnSpc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768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7018019" y="4959096"/>
            <a:ext cx="845819" cy="228600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76225">
              <a:lnSpc>
                <a:spcPts val="1700"/>
              </a:lnSpc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389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7018019" y="4722876"/>
            <a:ext cx="845819" cy="236220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R="1270">
              <a:lnSpc>
                <a:spcPts val="1700"/>
              </a:lnSpc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8909304" y="4489703"/>
            <a:ext cx="845819" cy="756285"/>
          </a:xfrm>
          <a:custGeom>
            <a:avLst/>
            <a:gdLst/>
            <a:ahLst/>
            <a:cxnLst/>
            <a:rect l="l" t="t" r="r" b="b"/>
            <a:pathLst>
              <a:path w="845820" h="756285">
                <a:moveTo>
                  <a:pt x="845820" y="0"/>
                </a:moveTo>
                <a:lnTo>
                  <a:pt x="0" y="0"/>
                </a:lnTo>
                <a:lnTo>
                  <a:pt x="0" y="755904"/>
                </a:lnTo>
                <a:lnTo>
                  <a:pt x="845820" y="755904"/>
                </a:lnTo>
                <a:lnTo>
                  <a:pt x="84582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8909304" y="4489703"/>
            <a:ext cx="845819" cy="289560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9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296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8909304" y="5017008"/>
            <a:ext cx="845819" cy="228600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43180">
              <a:lnSpc>
                <a:spcPts val="1700"/>
              </a:lnSpc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87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8909304" y="4779264"/>
            <a:ext cx="845819" cy="238125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705"/>
              </a:lnSpc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7161021" y="2994786"/>
            <a:ext cx="382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200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5" name="object 65" descr=""/>
          <p:cNvSpPr/>
          <p:nvPr/>
        </p:nvSpPr>
        <p:spPr>
          <a:xfrm>
            <a:off x="6934200" y="3299459"/>
            <a:ext cx="844550" cy="754380"/>
          </a:xfrm>
          <a:custGeom>
            <a:avLst/>
            <a:gdLst/>
            <a:ahLst/>
            <a:cxnLst/>
            <a:rect l="l" t="t" r="r" b="b"/>
            <a:pathLst>
              <a:path w="844550" h="754379">
                <a:moveTo>
                  <a:pt x="844296" y="0"/>
                </a:moveTo>
                <a:lnTo>
                  <a:pt x="0" y="0"/>
                </a:lnTo>
                <a:lnTo>
                  <a:pt x="0" y="754379"/>
                </a:lnTo>
                <a:lnTo>
                  <a:pt x="844296" y="754379"/>
                </a:lnTo>
                <a:lnTo>
                  <a:pt x="844296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6934200" y="3299459"/>
            <a:ext cx="844550" cy="289560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10795" rIns="0" bIns="0" rtlCol="0" vert="horz">
            <a:spAutoFit/>
          </a:bodyPr>
          <a:lstStyle/>
          <a:p>
            <a:pPr algn="ctr" marL="30480">
              <a:lnSpc>
                <a:spcPct val="100000"/>
              </a:lnSpc>
              <a:spcBef>
                <a:spcPts val="8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58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934200" y="3825240"/>
            <a:ext cx="844550" cy="228600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41910">
              <a:lnSpc>
                <a:spcPts val="1700"/>
              </a:lnSpc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93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6934200" y="3589020"/>
            <a:ext cx="844550" cy="236220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700"/>
              </a:lnSpc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9045702" y="1694179"/>
            <a:ext cx="263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37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8948419" y="3769614"/>
            <a:ext cx="571500" cy="685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93</a:t>
            </a:r>
            <a:endParaRPr sz="1600">
              <a:latin typeface="微软雅黑"/>
              <a:cs typeface="微软雅黑"/>
            </a:endParaRPr>
          </a:p>
          <a:p>
            <a:pPr marL="201295">
              <a:lnSpc>
                <a:spcPct val="100000"/>
              </a:lnSpc>
              <a:spcBef>
                <a:spcPts val="135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768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4908930" y="3510788"/>
            <a:ext cx="382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482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10982706" y="5031994"/>
            <a:ext cx="263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87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7161021" y="919353"/>
            <a:ext cx="382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387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4" name="object 74" descr=""/>
          <p:cNvSpPr/>
          <p:nvPr/>
        </p:nvSpPr>
        <p:spPr>
          <a:xfrm>
            <a:off x="6934200" y="1223772"/>
            <a:ext cx="844550" cy="756285"/>
          </a:xfrm>
          <a:custGeom>
            <a:avLst/>
            <a:gdLst/>
            <a:ahLst/>
            <a:cxnLst/>
            <a:rect l="l" t="t" r="r" b="b"/>
            <a:pathLst>
              <a:path w="844550" h="756285">
                <a:moveTo>
                  <a:pt x="844296" y="0"/>
                </a:moveTo>
                <a:lnTo>
                  <a:pt x="0" y="0"/>
                </a:lnTo>
                <a:lnTo>
                  <a:pt x="0" y="755903"/>
                </a:lnTo>
                <a:lnTo>
                  <a:pt x="844296" y="755903"/>
                </a:lnTo>
                <a:lnTo>
                  <a:pt x="844296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 txBox="1"/>
          <p:nvPr/>
        </p:nvSpPr>
        <p:spPr>
          <a:xfrm>
            <a:off x="6934200" y="1223772"/>
            <a:ext cx="844550" cy="291465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10795" rIns="0" bIns="0" rtlCol="0" vert="horz">
            <a:spAutoFit/>
          </a:bodyPr>
          <a:lstStyle/>
          <a:p>
            <a:pPr marL="253365">
              <a:lnSpc>
                <a:spcPct val="100000"/>
              </a:lnSpc>
              <a:spcBef>
                <a:spcPts val="8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6934200" y="1751076"/>
            <a:ext cx="844550" cy="228600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41910">
              <a:lnSpc>
                <a:spcPts val="1695"/>
              </a:lnSpc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37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6934200" y="1514855"/>
            <a:ext cx="844550" cy="236220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689"/>
              </a:lnSpc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9137650" y="5271896"/>
            <a:ext cx="382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389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9" name="object 79" descr=""/>
          <p:cNvSpPr/>
          <p:nvPr/>
        </p:nvSpPr>
        <p:spPr>
          <a:xfrm>
            <a:off x="8909304" y="5574791"/>
            <a:ext cx="845819" cy="756285"/>
          </a:xfrm>
          <a:custGeom>
            <a:avLst/>
            <a:gdLst/>
            <a:ahLst/>
            <a:cxnLst/>
            <a:rect l="l" t="t" r="r" b="b"/>
            <a:pathLst>
              <a:path w="845820" h="756285">
                <a:moveTo>
                  <a:pt x="845820" y="0"/>
                </a:moveTo>
                <a:lnTo>
                  <a:pt x="0" y="0"/>
                </a:lnTo>
                <a:lnTo>
                  <a:pt x="0" y="755904"/>
                </a:lnTo>
                <a:lnTo>
                  <a:pt x="845820" y="755904"/>
                </a:lnTo>
                <a:lnTo>
                  <a:pt x="84582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 txBox="1"/>
          <p:nvPr/>
        </p:nvSpPr>
        <p:spPr>
          <a:xfrm>
            <a:off x="8909304" y="5574791"/>
            <a:ext cx="845819" cy="291465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254635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466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8909304" y="6102096"/>
            <a:ext cx="845819" cy="228600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76860">
              <a:lnSpc>
                <a:spcPts val="1705"/>
              </a:lnSpc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108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8909304" y="5865876"/>
            <a:ext cx="845819" cy="236220"/>
          </a:xfrm>
          <a:prstGeom prst="rect">
            <a:avLst/>
          </a:prstGeom>
          <a:solidFill>
            <a:srgbClr val="FFCCFF"/>
          </a:solidFill>
          <a:ln w="9144">
            <a:solidFill>
              <a:srgbClr val="1F51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700"/>
              </a:lnSpc>
            </a:pPr>
            <a:r>
              <a:rPr dirty="0" sz="1600" spc="-5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600">
              <a:latin typeface="MT Extra"/>
              <a:cs typeface="MT Extra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10901553" y="6102197"/>
            <a:ext cx="382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108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1517903" y="5929985"/>
            <a:ext cx="61131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525" sz="3300" spc="-44">
                <a:solidFill>
                  <a:srgbClr val="1F517B"/>
                </a:solidFill>
                <a:latin typeface="微软雅黑"/>
                <a:cs typeface="微软雅黑"/>
              </a:rPr>
              <a:t>巨</a:t>
            </a:r>
            <a:r>
              <a:rPr dirty="0" baseline="-2525" sz="3300" spc="-44">
                <a:solidFill>
                  <a:srgbClr val="1F517B"/>
                </a:solidFill>
                <a:latin typeface="微软雅黑"/>
                <a:cs typeface="微软雅黑"/>
              </a:rPr>
              <a:t>型</a:t>
            </a:r>
            <a:r>
              <a:rPr dirty="0" baseline="-2525" sz="3300" spc="-44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baseline="-2525" sz="3300" spc="-44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baseline="-2525" sz="3300" spc="-44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baseline="-2525" sz="3300" spc="-44">
                <a:solidFill>
                  <a:srgbClr val="1F517B"/>
                </a:solidFill>
                <a:latin typeface="微软雅黑"/>
                <a:cs typeface="微软雅黑"/>
              </a:rPr>
              <a:t>最</a:t>
            </a:r>
            <a:r>
              <a:rPr dirty="0" baseline="-2525" sz="3300" spc="-44">
                <a:solidFill>
                  <a:srgbClr val="1F517B"/>
                </a:solidFill>
                <a:latin typeface="微软雅黑"/>
                <a:cs typeface="微软雅黑"/>
              </a:rPr>
              <a:t>大</a:t>
            </a:r>
            <a:r>
              <a:rPr dirty="0" baseline="-2525" sz="3300" spc="-44">
                <a:solidFill>
                  <a:srgbClr val="1F517B"/>
                </a:solidFill>
                <a:latin typeface="微软雅黑"/>
                <a:cs typeface="微软雅黑"/>
              </a:rPr>
              <a:t>规</a:t>
            </a:r>
            <a:r>
              <a:rPr dirty="0" baseline="-2525" sz="3300" spc="-44">
                <a:solidFill>
                  <a:srgbClr val="1F517B"/>
                </a:solidFill>
                <a:latin typeface="微软雅黑"/>
                <a:cs typeface="微软雅黑"/>
              </a:rPr>
              <a:t>模</a:t>
            </a:r>
            <a:r>
              <a:rPr dirty="0" baseline="-2525" sz="3300" spc="150">
                <a:solidFill>
                  <a:srgbClr val="1F517B"/>
                </a:solidFill>
                <a:latin typeface="微软雅黑"/>
                <a:cs typeface="微软雅黑"/>
              </a:rPr>
              <a:t>？ </a:t>
            </a:r>
            <a:r>
              <a:rPr dirty="0" sz="2200" b="1">
                <a:solidFill>
                  <a:srgbClr val="C00000"/>
                </a:solidFill>
                <a:latin typeface="微软雅黑"/>
                <a:cs typeface="微软雅黑"/>
              </a:rPr>
              <a:t>(7×256</a:t>
            </a:r>
            <a:r>
              <a:rPr dirty="0" sz="2200" spc="-5" b="1">
                <a:solidFill>
                  <a:srgbClr val="C00000"/>
                </a:solidFill>
                <a:latin typeface="微软雅黑"/>
                <a:cs typeface="微软雅黑"/>
              </a:rPr>
              <a:t> + </a:t>
            </a:r>
            <a:r>
              <a:rPr dirty="0" sz="2200" b="1">
                <a:solidFill>
                  <a:srgbClr val="C00000"/>
                </a:solidFill>
                <a:latin typeface="微软雅黑"/>
                <a:cs typeface="微软雅黑"/>
              </a:rPr>
              <a:t>256</a:t>
            </a:r>
            <a:r>
              <a:rPr dirty="0" baseline="24904" sz="2175" b="1">
                <a:solidFill>
                  <a:srgbClr val="C00000"/>
                </a:solidFill>
                <a:latin typeface="微软雅黑"/>
                <a:cs typeface="微软雅黑"/>
              </a:rPr>
              <a:t>2</a:t>
            </a:r>
            <a:r>
              <a:rPr dirty="0" baseline="24904" sz="2175" spc="300" b="1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dirty="0" sz="2200" spc="-10" b="1">
                <a:solidFill>
                  <a:srgbClr val="C00000"/>
                </a:solidFill>
                <a:latin typeface="微软雅黑"/>
                <a:cs typeface="微软雅黑"/>
              </a:rPr>
              <a:t>)×512B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8327" y="211836"/>
            <a:ext cx="5034915" cy="787400"/>
            <a:chOff x="338327" y="211836"/>
            <a:chExt cx="503491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1838706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927" y="211836"/>
              <a:ext cx="3662934" cy="78714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45935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990000"/>
                </a:solidFill>
              </a:rPr>
              <a:t>2.</a:t>
            </a:r>
            <a:r>
              <a:rPr dirty="0" spc="50">
                <a:solidFill>
                  <a:srgbClr val="990000"/>
                </a:solidFill>
              </a:rPr>
              <a:t> </a:t>
            </a:r>
            <a:r>
              <a:rPr dirty="0" spc="-25">
                <a:solidFill>
                  <a:srgbClr val="990000"/>
                </a:solidFill>
              </a:rPr>
              <a:t>UNIX</a:t>
            </a:r>
            <a:r>
              <a:rPr dirty="0" spc="-35">
                <a:solidFill>
                  <a:srgbClr val="990000"/>
                </a:solidFill>
              </a:rPr>
              <a:t>系</a:t>
            </a:r>
            <a:r>
              <a:rPr dirty="0" spc="-35">
                <a:solidFill>
                  <a:srgbClr val="990000"/>
                </a:solidFill>
              </a:rPr>
              <a:t>统</a:t>
            </a:r>
            <a:r>
              <a:rPr dirty="0" spc="-35">
                <a:solidFill>
                  <a:srgbClr val="990000"/>
                </a:solidFill>
              </a:rPr>
              <a:t>的</a:t>
            </a:r>
            <a:r>
              <a:rPr dirty="0" spc="-35">
                <a:solidFill>
                  <a:srgbClr val="990000"/>
                </a:solidFill>
              </a:rPr>
              <a:t>索</a:t>
            </a:r>
            <a:r>
              <a:rPr dirty="0" spc="-35">
                <a:solidFill>
                  <a:srgbClr val="990000"/>
                </a:solidFill>
              </a:rPr>
              <a:t>引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结</a:t>
            </a:r>
            <a:r>
              <a:rPr dirty="0" spc="-50">
                <a:solidFill>
                  <a:srgbClr val="990000"/>
                </a:solidFill>
              </a:rPr>
              <a:t>构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05687" y="4847318"/>
            <a:ext cx="4226560" cy="84836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1KB，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4B，</a:t>
            </a:r>
            <a:endParaRPr sz="2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最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大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模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？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9655" y="960501"/>
            <a:ext cx="49301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C00000"/>
                </a:solidFill>
                <a:latin typeface="微软雅黑"/>
                <a:cs typeface="微软雅黑"/>
              </a:rPr>
              <a:t>② </a:t>
            </a:r>
            <a:r>
              <a:rPr dirty="0" sz="2400" b="1">
                <a:solidFill>
                  <a:srgbClr val="C00000"/>
                </a:solidFill>
                <a:latin typeface="微软雅黑"/>
                <a:cs typeface="微软雅黑"/>
              </a:rPr>
              <a:t>UNIX</a:t>
            </a:r>
            <a:r>
              <a:rPr dirty="0" sz="2400" spc="-15" b="1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dirty="0" sz="2400" b="1">
                <a:solidFill>
                  <a:srgbClr val="C00000"/>
                </a:solidFill>
                <a:latin typeface="微软雅黑"/>
                <a:cs typeface="微软雅黑"/>
              </a:rPr>
              <a:t>system</a:t>
            </a:r>
            <a:r>
              <a:rPr dirty="0" sz="2400" spc="-10" b="1">
                <a:solidFill>
                  <a:srgbClr val="C00000"/>
                </a:solidFill>
                <a:latin typeface="微软雅黑"/>
                <a:cs typeface="微软雅黑"/>
              </a:rPr>
              <a:t> ⅴ的文件索引结构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9055" y="5810199"/>
            <a:ext cx="38290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C00000"/>
                </a:solidFill>
                <a:latin typeface="微软雅黑"/>
                <a:cs typeface="微软雅黑"/>
              </a:rPr>
              <a:t>(10+256+256</a:t>
            </a:r>
            <a:r>
              <a:rPr dirty="0" baseline="24904" sz="2175" spc="-15" b="1">
                <a:solidFill>
                  <a:srgbClr val="C00000"/>
                </a:solidFill>
                <a:latin typeface="微软雅黑"/>
                <a:cs typeface="微软雅黑"/>
              </a:rPr>
              <a:t>2</a:t>
            </a:r>
            <a:r>
              <a:rPr dirty="0" sz="2200" spc="-10" b="1">
                <a:solidFill>
                  <a:srgbClr val="C00000"/>
                </a:solidFill>
                <a:latin typeface="微软雅黑"/>
                <a:cs typeface="微软雅黑"/>
              </a:rPr>
              <a:t>+256</a:t>
            </a:r>
            <a:r>
              <a:rPr dirty="0" baseline="24904" sz="2175" spc="-15" b="1">
                <a:solidFill>
                  <a:srgbClr val="C00000"/>
                </a:solidFill>
                <a:latin typeface="微软雅黑"/>
                <a:cs typeface="微软雅黑"/>
              </a:rPr>
              <a:t>3</a:t>
            </a:r>
            <a:r>
              <a:rPr dirty="0" sz="2200" spc="-10" b="1">
                <a:solidFill>
                  <a:srgbClr val="C00000"/>
                </a:solidFill>
                <a:latin typeface="微软雅黑"/>
                <a:cs typeface="微软雅黑"/>
              </a:rPr>
              <a:t>)×1KB</a:t>
            </a:r>
            <a:endParaRPr sz="2200">
              <a:latin typeface="微软雅黑"/>
              <a:cs typeface="微软雅黑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427029" y="1516189"/>
            <a:ext cx="6872605" cy="4915535"/>
            <a:chOff x="4427029" y="1516189"/>
            <a:chExt cx="6872605" cy="4915535"/>
          </a:xfrm>
        </p:grpSpPr>
        <p:sp>
          <p:nvSpPr>
            <p:cNvPr id="10" name="object 10" descr=""/>
            <p:cNvSpPr/>
            <p:nvPr/>
          </p:nvSpPr>
          <p:spPr>
            <a:xfrm>
              <a:off x="4431791" y="1674876"/>
              <a:ext cx="1385570" cy="2748280"/>
            </a:xfrm>
            <a:custGeom>
              <a:avLst/>
              <a:gdLst/>
              <a:ahLst/>
              <a:cxnLst/>
              <a:rect l="l" t="t" r="r" b="b"/>
              <a:pathLst>
                <a:path w="1385570" h="2748279">
                  <a:moveTo>
                    <a:pt x="1385315" y="0"/>
                  </a:moveTo>
                  <a:lnTo>
                    <a:pt x="0" y="0"/>
                  </a:lnTo>
                  <a:lnTo>
                    <a:pt x="0" y="2747772"/>
                  </a:lnTo>
                  <a:lnTo>
                    <a:pt x="1385315" y="2747772"/>
                  </a:lnTo>
                  <a:lnTo>
                    <a:pt x="138531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431791" y="1674876"/>
              <a:ext cx="1385570" cy="2748280"/>
            </a:xfrm>
            <a:custGeom>
              <a:avLst/>
              <a:gdLst/>
              <a:ahLst/>
              <a:cxnLst/>
              <a:rect l="l" t="t" r="r" b="b"/>
              <a:pathLst>
                <a:path w="1385570" h="2748279">
                  <a:moveTo>
                    <a:pt x="0" y="2747772"/>
                  </a:moveTo>
                  <a:lnTo>
                    <a:pt x="1385315" y="2747772"/>
                  </a:lnTo>
                  <a:lnTo>
                    <a:pt x="1385315" y="0"/>
                  </a:lnTo>
                  <a:lnTo>
                    <a:pt x="0" y="0"/>
                  </a:lnTo>
                  <a:lnTo>
                    <a:pt x="0" y="2747772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431791" y="1915668"/>
              <a:ext cx="1385570" cy="2295525"/>
            </a:xfrm>
            <a:custGeom>
              <a:avLst/>
              <a:gdLst/>
              <a:ahLst/>
              <a:cxnLst/>
              <a:rect l="l" t="t" r="r" b="b"/>
              <a:pathLst>
                <a:path w="1385570" h="2295525">
                  <a:moveTo>
                    <a:pt x="0" y="0"/>
                  </a:moveTo>
                  <a:lnTo>
                    <a:pt x="1385316" y="0"/>
                  </a:lnTo>
                </a:path>
                <a:path w="1385570" h="2295525">
                  <a:moveTo>
                    <a:pt x="0" y="211836"/>
                  </a:moveTo>
                  <a:lnTo>
                    <a:pt x="1385316" y="211836"/>
                  </a:lnTo>
                </a:path>
                <a:path w="1385570" h="2295525">
                  <a:moveTo>
                    <a:pt x="0" y="405384"/>
                  </a:moveTo>
                  <a:lnTo>
                    <a:pt x="1385316" y="405384"/>
                  </a:lnTo>
                </a:path>
                <a:path w="1385570" h="2295525">
                  <a:moveTo>
                    <a:pt x="0" y="626364"/>
                  </a:moveTo>
                  <a:lnTo>
                    <a:pt x="1385316" y="626364"/>
                  </a:lnTo>
                </a:path>
                <a:path w="1385570" h="2295525">
                  <a:moveTo>
                    <a:pt x="0" y="830580"/>
                  </a:moveTo>
                  <a:lnTo>
                    <a:pt x="1385316" y="830580"/>
                  </a:lnTo>
                </a:path>
                <a:path w="1385570" h="2295525">
                  <a:moveTo>
                    <a:pt x="0" y="1033272"/>
                  </a:moveTo>
                  <a:lnTo>
                    <a:pt x="1385316" y="1033272"/>
                  </a:lnTo>
                </a:path>
                <a:path w="1385570" h="2295525">
                  <a:moveTo>
                    <a:pt x="0" y="1223772"/>
                  </a:moveTo>
                  <a:lnTo>
                    <a:pt x="1385316" y="1223772"/>
                  </a:lnTo>
                </a:path>
                <a:path w="1385570" h="2295525">
                  <a:moveTo>
                    <a:pt x="0" y="1417320"/>
                  </a:moveTo>
                  <a:lnTo>
                    <a:pt x="1385316" y="1417320"/>
                  </a:lnTo>
                </a:path>
                <a:path w="1385570" h="2295525">
                  <a:moveTo>
                    <a:pt x="0" y="1638300"/>
                  </a:moveTo>
                  <a:lnTo>
                    <a:pt x="1385316" y="1638300"/>
                  </a:lnTo>
                </a:path>
                <a:path w="1385570" h="2295525">
                  <a:moveTo>
                    <a:pt x="0" y="1851660"/>
                  </a:moveTo>
                  <a:lnTo>
                    <a:pt x="1385316" y="1851660"/>
                  </a:lnTo>
                </a:path>
                <a:path w="1385570" h="2295525">
                  <a:moveTo>
                    <a:pt x="0" y="2087880"/>
                  </a:moveTo>
                  <a:lnTo>
                    <a:pt x="1385316" y="2087880"/>
                  </a:lnTo>
                </a:path>
                <a:path w="1385570" h="2295525">
                  <a:moveTo>
                    <a:pt x="0" y="2295144"/>
                  </a:moveTo>
                  <a:lnTo>
                    <a:pt x="1385316" y="229514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778751" y="4940808"/>
              <a:ext cx="708660" cy="436245"/>
            </a:xfrm>
            <a:custGeom>
              <a:avLst/>
              <a:gdLst/>
              <a:ahLst/>
              <a:cxnLst/>
              <a:rect l="l" t="t" r="r" b="b"/>
              <a:pathLst>
                <a:path w="708659" h="436245">
                  <a:moveTo>
                    <a:pt x="708659" y="0"/>
                  </a:moveTo>
                  <a:lnTo>
                    <a:pt x="0" y="0"/>
                  </a:lnTo>
                  <a:lnTo>
                    <a:pt x="0" y="435864"/>
                  </a:lnTo>
                  <a:lnTo>
                    <a:pt x="708659" y="435864"/>
                  </a:lnTo>
                  <a:lnTo>
                    <a:pt x="70865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778751" y="4940808"/>
              <a:ext cx="708660" cy="436245"/>
            </a:xfrm>
            <a:custGeom>
              <a:avLst/>
              <a:gdLst/>
              <a:ahLst/>
              <a:cxnLst/>
              <a:rect l="l" t="t" r="r" b="b"/>
              <a:pathLst>
                <a:path w="708659" h="436245">
                  <a:moveTo>
                    <a:pt x="0" y="435864"/>
                  </a:moveTo>
                  <a:lnTo>
                    <a:pt x="708659" y="435864"/>
                  </a:lnTo>
                  <a:lnTo>
                    <a:pt x="708659" y="0"/>
                  </a:lnTo>
                  <a:lnTo>
                    <a:pt x="0" y="0"/>
                  </a:lnTo>
                  <a:lnTo>
                    <a:pt x="0" y="43586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778751" y="5049011"/>
              <a:ext cx="708660" cy="230504"/>
            </a:xfrm>
            <a:custGeom>
              <a:avLst/>
              <a:gdLst/>
              <a:ahLst/>
              <a:cxnLst/>
              <a:rect l="l" t="t" r="r" b="b"/>
              <a:pathLst>
                <a:path w="708659" h="230504">
                  <a:moveTo>
                    <a:pt x="0" y="0"/>
                  </a:moveTo>
                  <a:lnTo>
                    <a:pt x="708659" y="0"/>
                  </a:lnTo>
                </a:path>
                <a:path w="708659" h="230504">
                  <a:moveTo>
                    <a:pt x="0" y="230124"/>
                  </a:moveTo>
                  <a:lnTo>
                    <a:pt x="708659" y="2301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029955" y="4344924"/>
              <a:ext cx="707390" cy="434340"/>
            </a:xfrm>
            <a:custGeom>
              <a:avLst/>
              <a:gdLst/>
              <a:ahLst/>
              <a:cxnLst/>
              <a:rect l="l" t="t" r="r" b="b"/>
              <a:pathLst>
                <a:path w="707390" h="434339">
                  <a:moveTo>
                    <a:pt x="707135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707135" y="434339"/>
                  </a:lnTo>
                  <a:lnTo>
                    <a:pt x="70713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029955" y="4344924"/>
              <a:ext cx="707390" cy="434340"/>
            </a:xfrm>
            <a:custGeom>
              <a:avLst/>
              <a:gdLst/>
              <a:ahLst/>
              <a:cxnLst/>
              <a:rect l="l" t="t" r="r" b="b"/>
              <a:pathLst>
                <a:path w="707390" h="434339">
                  <a:moveTo>
                    <a:pt x="0" y="434339"/>
                  </a:moveTo>
                  <a:lnTo>
                    <a:pt x="707135" y="434339"/>
                  </a:lnTo>
                  <a:lnTo>
                    <a:pt x="707135" y="0"/>
                  </a:lnTo>
                  <a:lnTo>
                    <a:pt x="0" y="0"/>
                  </a:lnTo>
                  <a:lnTo>
                    <a:pt x="0" y="4343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029955" y="4451603"/>
              <a:ext cx="707390" cy="231775"/>
            </a:xfrm>
            <a:custGeom>
              <a:avLst/>
              <a:gdLst/>
              <a:ahLst/>
              <a:cxnLst/>
              <a:rect l="l" t="t" r="r" b="b"/>
              <a:pathLst>
                <a:path w="707390" h="231775">
                  <a:moveTo>
                    <a:pt x="0" y="0"/>
                  </a:moveTo>
                  <a:lnTo>
                    <a:pt x="707136" y="0"/>
                  </a:lnTo>
                </a:path>
                <a:path w="707390" h="231775">
                  <a:moveTo>
                    <a:pt x="0" y="231648"/>
                  </a:moveTo>
                  <a:lnTo>
                    <a:pt x="707136" y="2316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362443" y="4337303"/>
              <a:ext cx="668020" cy="676910"/>
            </a:xfrm>
            <a:custGeom>
              <a:avLst/>
              <a:gdLst/>
              <a:ahLst/>
              <a:cxnLst/>
              <a:rect l="l" t="t" r="r" b="b"/>
              <a:pathLst>
                <a:path w="668020" h="676910">
                  <a:moveTo>
                    <a:pt x="609439" y="49813"/>
                  </a:moveTo>
                  <a:lnTo>
                    <a:pt x="0" y="667639"/>
                  </a:lnTo>
                  <a:lnTo>
                    <a:pt x="9144" y="676529"/>
                  </a:lnTo>
                  <a:lnTo>
                    <a:pt x="618456" y="58704"/>
                  </a:lnTo>
                  <a:lnTo>
                    <a:pt x="609439" y="49813"/>
                  </a:lnTo>
                  <a:close/>
                </a:path>
                <a:path w="668020" h="676910">
                  <a:moveTo>
                    <a:pt x="647487" y="40767"/>
                  </a:moveTo>
                  <a:lnTo>
                    <a:pt x="618362" y="40767"/>
                  </a:lnTo>
                  <a:lnTo>
                    <a:pt x="627379" y="49657"/>
                  </a:lnTo>
                  <a:lnTo>
                    <a:pt x="618456" y="58704"/>
                  </a:lnTo>
                  <a:lnTo>
                    <a:pt x="632078" y="72136"/>
                  </a:lnTo>
                  <a:lnTo>
                    <a:pt x="647487" y="40767"/>
                  </a:lnTo>
                  <a:close/>
                </a:path>
                <a:path w="668020" h="676910">
                  <a:moveTo>
                    <a:pt x="618362" y="40767"/>
                  </a:moveTo>
                  <a:lnTo>
                    <a:pt x="609439" y="49813"/>
                  </a:lnTo>
                  <a:lnTo>
                    <a:pt x="618456" y="58704"/>
                  </a:lnTo>
                  <a:lnTo>
                    <a:pt x="627379" y="49657"/>
                  </a:lnTo>
                  <a:lnTo>
                    <a:pt x="618362" y="40767"/>
                  </a:lnTo>
                  <a:close/>
                </a:path>
                <a:path w="668020" h="676910">
                  <a:moveTo>
                    <a:pt x="667511" y="0"/>
                  </a:moveTo>
                  <a:lnTo>
                    <a:pt x="595883" y="36449"/>
                  </a:lnTo>
                  <a:lnTo>
                    <a:pt x="609439" y="49813"/>
                  </a:lnTo>
                  <a:lnTo>
                    <a:pt x="618362" y="40767"/>
                  </a:lnTo>
                  <a:lnTo>
                    <a:pt x="647487" y="40767"/>
                  </a:lnTo>
                  <a:lnTo>
                    <a:pt x="667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428988" y="4094987"/>
              <a:ext cx="708660" cy="433070"/>
            </a:xfrm>
            <a:custGeom>
              <a:avLst/>
              <a:gdLst/>
              <a:ahLst/>
              <a:cxnLst/>
              <a:rect l="l" t="t" r="r" b="b"/>
              <a:pathLst>
                <a:path w="708659" h="433070">
                  <a:moveTo>
                    <a:pt x="708659" y="0"/>
                  </a:moveTo>
                  <a:lnTo>
                    <a:pt x="0" y="0"/>
                  </a:lnTo>
                  <a:lnTo>
                    <a:pt x="0" y="432816"/>
                  </a:lnTo>
                  <a:lnTo>
                    <a:pt x="708659" y="432816"/>
                  </a:lnTo>
                  <a:lnTo>
                    <a:pt x="70865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428988" y="4094987"/>
              <a:ext cx="708660" cy="433070"/>
            </a:xfrm>
            <a:custGeom>
              <a:avLst/>
              <a:gdLst/>
              <a:ahLst/>
              <a:cxnLst/>
              <a:rect l="l" t="t" r="r" b="b"/>
              <a:pathLst>
                <a:path w="708659" h="433070">
                  <a:moveTo>
                    <a:pt x="0" y="432816"/>
                  </a:moveTo>
                  <a:lnTo>
                    <a:pt x="708659" y="432816"/>
                  </a:lnTo>
                  <a:lnTo>
                    <a:pt x="708659" y="0"/>
                  </a:lnTo>
                  <a:lnTo>
                    <a:pt x="0" y="0"/>
                  </a:lnTo>
                  <a:lnTo>
                    <a:pt x="0" y="4328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428988" y="4201668"/>
              <a:ext cx="708660" cy="230504"/>
            </a:xfrm>
            <a:custGeom>
              <a:avLst/>
              <a:gdLst/>
              <a:ahLst/>
              <a:cxnLst/>
              <a:rect l="l" t="t" r="r" b="b"/>
              <a:pathLst>
                <a:path w="708659" h="230504">
                  <a:moveTo>
                    <a:pt x="0" y="0"/>
                  </a:moveTo>
                  <a:lnTo>
                    <a:pt x="708659" y="0"/>
                  </a:lnTo>
                </a:path>
                <a:path w="708659" h="230504">
                  <a:moveTo>
                    <a:pt x="0" y="230123"/>
                  </a:moveTo>
                  <a:lnTo>
                    <a:pt x="708659" y="23012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628252" y="4104131"/>
              <a:ext cx="800735" cy="286385"/>
            </a:xfrm>
            <a:custGeom>
              <a:avLst/>
              <a:gdLst/>
              <a:ahLst/>
              <a:cxnLst/>
              <a:rect l="l" t="t" r="r" b="b"/>
              <a:pathLst>
                <a:path w="800734" h="286385">
                  <a:moveTo>
                    <a:pt x="726750" y="19203"/>
                  </a:moveTo>
                  <a:lnTo>
                    <a:pt x="0" y="274447"/>
                  </a:lnTo>
                  <a:lnTo>
                    <a:pt x="4318" y="286385"/>
                  </a:lnTo>
                  <a:lnTo>
                    <a:pt x="730970" y="31257"/>
                  </a:lnTo>
                  <a:lnTo>
                    <a:pt x="726750" y="19203"/>
                  </a:lnTo>
                  <a:close/>
                </a:path>
                <a:path w="800734" h="286385">
                  <a:moveTo>
                    <a:pt x="781373" y="14986"/>
                  </a:moveTo>
                  <a:lnTo>
                    <a:pt x="738758" y="14986"/>
                  </a:lnTo>
                  <a:lnTo>
                    <a:pt x="742950" y="27051"/>
                  </a:lnTo>
                  <a:lnTo>
                    <a:pt x="730970" y="31257"/>
                  </a:lnTo>
                  <a:lnTo>
                    <a:pt x="737235" y="49149"/>
                  </a:lnTo>
                  <a:lnTo>
                    <a:pt x="781373" y="14986"/>
                  </a:lnTo>
                  <a:close/>
                </a:path>
                <a:path w="800734" h="286385">
                  <a:moveTo>
                    <a:pt x="738758" y="14986"/>
                  </a:moveTo>
                  <a:lnTo>
                    <a:pt x="726750" y="19203"/>
                  </a:lnTo>
                  <a:lnTo>
                    <a:pt x="730970" y="31257"/>
                  </a:lnTo>
                  <a:lnTo>
                    <a:pt x="742950" y="27051"/>
                  </a:lnTo>
                  <a:lnTo>
                    <a:pt x="738758" y="14986"/>
                  </a:lnTo>
                  <a:close/>
                </a:path>
                <a:path w="800734" h="286385">
                  <a:moveTo>
                    <a:pt x="800735" y="0"/>
                  </a:moveTo>
                  <a:lnTo>
                    <a:pt x="720471" y="1270"/>
                  </a:lnTo>
                  <a:lnTo>
                    <a:pt x="726750" y="19203"/>
                  </a:lnTo>
                  <a:lnTo>
                    <a:pt x="738758" y="14986"/>
                  </a:lnTo>
                  <a:lnTo>
                    <a:pt x="781373" y="14986"/>
                  </a:lnTo>
                  <a:lnTo>
                    <a:pt x="800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428988" y="4739640"/>
              <a:ext cx="708660" cy="434340"/>
            </a:xfrm>
            <a:custGeom>
              <a:avLst/>
              <a:gdLst/>
              <a:ahLst/>
              <a:cxnLst/>
              <a:rect l="l" t="t" r="r" b="b"/>
              <a:pathLst>
                <a:path w="708659" h="434339">
                  <a:moveTo>
                    <a:pt x="708659" y="0"/>
                  </a:moveTo>
                  <a:lnTo>
                    <a:pt x="0" y="0"/>
                  </a:lnTo>
                  <a:lnTo>
                    <a:pt x="0" y="434340"/>
                  </a:lnTo>
                  <a:lnTo>
                    <a:pt x="708659" y="434340"/>
                  </a:lnTo>
                  <a:lnTo>
                    <a:pt x="70865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428988" y="4739640"/>
              <a:ext cx="708660" cy="434340"/>
            </a:xfrm>
            <a:custGeom>
              <a:avLst/>
              <a:gdLst/>
              <a:ahLst/>
              <a:cxnLst/>
              <a:rect l="l" t="t" r="r" b="b"/>
              <a:pathLst>
                <a:path w="708659" h="434339">
                  <a:moveTo>
                    <a:pt x="0" y="434340"/>
                  </a:moveTo>
                  <a:lnTo>
                    <a:pt x="708659" y="434340"/>
                  </a:lnTo>
                  <a:lnTo>
                    <a:pt x="708659" y="0"/>
                  </a:lnTo>
                  <a:lnTo>
                    <a:pt x="0" y="0"/>
                  </a:lnTo>
                  <a:lnTo>
                    <a:pt x="0" y="43434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428988" y="4846319"/>
              <a:ext cx="708660" cy="230504"/>
            </a:xfrm>
            <a:custGeom>
              <a:avLst/>
              <a:gdLst/>
              <a:ahLst/>
              <a:cxnLst/>
              <a:rect l="l" t="t" r="r" b="b"/>
              <a:pathLst>
                <a:path w="708659" h="230504">
                  <a:moveTo>
                    <a:pt x="0" y="0"/>
                  </a:moveTo>
                  <a:lnTo>
                    <a:pt x="708659" y="0"/>
                  </a:lnTo>
                </a:path>
                <a:path w="708659" h="230504">
                  <a:moveTo>
                    <a:pt x="0" y="230123"/>
                  </a:moveTo>
                  <a:lnTo>
                    <a:pt x="708659" y="23012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630411" y="4714240"/>
              <a:ext cx="798830" cy="50800"/>
            </a:xfrm>
            <a:custGeom>
              <a:avLst/>
              <a:gdLst/>
              <a:ahLst/>
              <a:cxnLst/>
              <a:rect l="l" t="t" r="r" b="b"/>
              <a:pathLst>
                <a:path w="798829" h="50800">
                  <a:moveTo>
                    <a:pt x="722376" y="0"/>
                  </a:moveTo>
                  <a:lnTo>
                    <a:pt x="722376" y="50800"/>
                  </a:lnTo>
                  <a:lnTo>
                    <a:pt x="779526" y="31750"/>
                  </a:lnTo>
                  <a:lnTo>
                    <a:pt x="735076" y="31750"/>
                  </a:lnTo>
                  <a:lnTo>
                    <a:pt x="735076" y="19050"/>
                  </a:lnTo>
                  <a:lnTo>
                    <a:pt x="779526" y="19050"/>
                  </a:lnTo>
                  <a:lnTo>
                    <a:pt x="722376" y="0"/>
                  </a:lnTo>
                  <a:close/>
                </a:path>
                <a:path w="798829" h="50800">
                  <a:moveTo>
                    <a:pt x="722376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722376" y="31750"/>
                  </a:lnTo>
                  <a:lnTo>
                    <a:pt x="722376" y="19050"/>
                  </a:lnTo>
                  <a:close/>
                </a:path>
                <a:path w="798829" h="50800">
                  <a:moveTo>
                    <a:pt x="779526" y="19050"/>
                  </a:moveTo>
                  <a:lnTo>
                    <a:pt x="735076" y="19050"/>
                  </a:lnTo>
                  <a:lnTo>
                    <a:pt x="735076" y="31750"/>
                  </a:lnTo>
                  <a:lnTo>
                    <a:pt x="779526" y="31750"/>
                  </a:lnTo>
                  <a:lnTo>
                    <a:pt x="798576" y="25400"/>
                  </a:lnTo>
                  <a:lnTo>
                    <a:pt x="779526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029955" y="5599175"/>
              <a:ext cx="707390" cy="433070"/>
            </a:xfrm>
            <a:custGeom>
              <a:avLst/>
              <a:gdLst/>
              <a:ahLst/>
              <a:cxnLst/>
              <a:rect l="l" t="t" r="r" b="b"/>
              <a:pathLst>
                <a:path w="707390" h="433070">
                  <a:moveTo>
                    <a:pt x="707135" y="0"/>
                  </a:moveTo>
                  <a:lnTo>
                    <a:pt x="0" y="0"/>
                  </a:lnTo>
                  <a:lnTo>
                    <a:pt x="0" y="432816"/>
                  </a:lnTo>
                  <a:lnTo>
                    <a:pt x="707135" y="432816"/>
                  </a:lnTo>
                  <a:lnTo>
                    <a:pt x="70713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029955" y="5599175"/>
              <a:ext cx="707390" cy="433070"/>
            </a:xfrm>
            <a:custGeom>
              <a:avLst/>
              <a:gdLst/>
              <a:ahLst/>
              <a:cxnLst/>
              <a:rect l="l" t="t" r="r" b="b"/>
              <a:pathLst>
                <a:path w="707390" h="433070">
                  <a:moveTo>
                    <a:pt x="0" y="432816"/>
                  </a:moveTo>
                  <a:lnTo>
                    <a:pt x="707135" y="432816"/>
                  </a:lnTo>
                  <a:lnTo>
                    <a:pt x="707135" y="0"/>
                  </a:lnTo>
                  <a:lnTo>
                    <a:pt x="0" y="0"/>
                  </a:lnTo>
                  <a:lnTo>
                    <a:pt x="0" y="432816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029955" y="5704331"/>
              <a:ext cx="707390" cy="327660"/>
            </a:xfrm>
            <a:custGeom>
              <a:avLst/>
              <a:gdLst/>
              <a:ahLst/>
              <a:cxnLst/>
              <a:rect l="l" t="t" r="r" b="b"/>
              <a:pathLst>
                <a:path w="707390" h="327660">
                  <a:moveTo>
                    <a:pt x="0" y="0"/>
                  </a:moveTo>
                  <a:lnTo>
                    <a:pt x="707136" y="0"/>
                  </a:lnTo>
                </a:path>
                <a:path w="707390" h="327660">
                  <a:moveTo>
                    <a:pt x="0" y="327660"/>
                  </a:moveTo>
                  <a:lnTo>
                    <a:pt x="707136" y="3276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428988" y="5356860"/>
              <a:ext cx="708660" cy="434340"/>
            </a:xfrm>
            <a:custGeom>
              <a:avLst/>
              <a:gdLst/>
              <a:ahLst/>
              <a:cxnLst/>
              <a:rect l="l" t="t" r="r" b="b"/>
              <a:pathLst>
                <a:path w="708659" h="434339">
                  <a:moveTo>
                    <a:pt x="708659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708659" y="434339"/>
                  </a:lnTo>
                  <a:lnTo>
                    <a:pt x="70865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428988" y="5356860"/>
              <a:ext cx="708660" cy="434340"/>
            </a:xfrm>
            <a:custGeom>
              <a:avLst/>
              <a:gdLst/>
              <a:ahLst/>
              <a:cxnLst/>
              <a:rect l="l" t="t" r="r" b="b"/>
              <a:pathLst>
                <a:path w="708659" h="434339">
                  <a:moveTo>
                    <a:pt x="0" y="434339"/>
                  </a:moveTo>
                  <a:lnTo>
                    <a:pt x="708659" y="434339"/>
                  </a:lnTo>
                  <a:lnTo>
                    <a:pt x="708659" y="0"/>
                  </a:lnTo>
                  <a:lnTo>
                    <a:pt x="0" y="0"/>
                  </a:lnTo>
                  <a:lnTo>
                    <a:pt x="0" y="4343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428988" y="5463540"/>
              <a:ext cx="708660" cy="230504"/>
            </a:xfrm>
            <a:custGeom>
              <a:avLst/>
              <a:gdLst/>
              <a:ahLst/>
              <a:cxnLst/>
              <a:rect l="l" t="t" r="r" b="b"/>
              <a:pathLst>
                <a:path w="708659" h="230504">
                  <a:moveTo>
                    <a:pt x="0" y="0"/>
                  </a:moveTo>
                  <a:lnTo>
                    <a:pt x="708659" y="0"/>
                  </a:lnTo>
                </a:path>
                <a:path w="708659" h="230504">
                  <a:moveTo>
                    <a:pt x="0" y="230124"/>
                  </a:moveTo>
                  <a:lnTo>
                    <a:pt x="708659" y="2301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628252" y="5356860"/>
              <a:ext cx="800735" cy="287020"/>
            </a:xfrm>
            <a:custGeom>
              <a:avLst/>
              <a:gdLst/>
              <a:ahLst/>
              <a:cxnLst/>
              <a:rect l="l" t="t" r="r" b="b"/>
              <a:pathLst>
                <a:path w="800734" h="287020">
                  <a:moveTo>
                    <a:pt x="726750" y="19203"/>
                  </a:moveTo>
                  <a:lnTo>
                    <a:pt x="0" y="274421"/>
                  </a:lnTo>
                  <a:lnTo>
                    <a:pt x="4318" y="286410"/>
                  </a:lnTo>
                  <a:lnTo>
                    <a:pt x="730970" y="31257"/>
                  </a:lnTo>
                  <a:lnTo>
                    <a:pt x="726750" y="19203"/>
                  </a:lnTo>
                  <a:close/>
                </a:path>
                <a:path w="800734" h="287020">
                  <a:moveTo>
                    <a:pt x="781373" y="14985"/>
                  </a:moveTo>
                  <a:lnTo>
                    <a:pt x="738758" y="14985"/>
                  </a:lnTo>
                  <a:lnTo>
                    <a:pt x="742950" y="27050"/>
                  </a:lnTo>
                  <a:lnTo>
                    <a:pt x="730970" y="31257"/>
                  </a:lnTo>
                  <a:lnTo>
                    <a:pt x="737235" y="49148"/>
                  </a:lnTo>
                  <a:lnTo>
                    <a:pt x="781373" y="14985"/>
                  </a:lnTo>
                  <a:close/>
                </a:path>
                <a:path w="800734" h="287020">
                  <a:moveTo>
                    <a:pt x="738758" y="14985"/>
                  </a:moveTo>
                  <a:lnTo>
                    <a:pt x="726750" y="19203"/>
                  </a:lnTo>
                  <a:lnTo>
                    <a:pt x="730970" y="31257"/>
                  </a:lnTo>
                  <a:lnTo>
                    <a:pt x="742950" y="27050"/>
                  </a:lnTo>
                  <a:lnTo>
                    <a:pt x="738758" y="14985"/>
                  </a:lnTo>
                  <a:close/>
                </a:path>
                <a:path w="800734" h="287020">
                  <a:moveTo>
                    <a:pt x="800735" y="0"/>
                  </a:moveTo>
                  <a:lnTo>
                    <a:pt x="720471" y="1269"/>
                  </a:lnTo>
                  <a:lnTo>
                    <a:pt x="726750" y="19203"/>
                  </a:lnTo>
                  <a:lnTo>
                    <a:pt x="738758" y="14985"/>
                  </a:lnTo>
                  <a:lnTo>
                    <a:pt x="781373" y="14985"/>
                  </a:lnTo>
                  <a:lnTo>
                    <a:pt x="800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029955" y="5937504"/>
              <a:ext cx="707390" cy="0"/>
            </a:xfrm>
            <a:custGeom>
              <a:avLst/>
              <a:gdLst/>
              <a:ahLst/>
              <a:cxnLst/>
              <a:rect l="l" t="t" r="r" b="b"/>
              <a:pathLst>
                <a:path w="707390" h="0">
                  <a:moveTo>
                    <a:pt x="0" y="0"/>
                  </a:moveTo>
                  <a:lnTo>
                    <a:pt x="70713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9428988" y="5984748"/>
              <a:ext cx="708660" cy="433070"/>
            </a:xfrm>
            <a:custGeom>
              <a:avLst/>
              <a:gdLst/>
              <a:ahLst/>
              <a:cxnLst/>
              <a:rect l="l" t="t" r="r" b="b"/>
              <a:pathLst>
                <a:path w="708659" h="433070">
                  <a:moveTo>
                    <a:pt x="708659" y="0"/>
                  </a:moveTo>
                  <a:lnTo>
                    <a:pt x="0" y="0"/>
                  </a:lnTo>
                  <a:lnTo>
                    <a:pt x="0" y="432815"/>
                  </a:lnTo>
                  <a:lnTo>
                    <a:pt x="708659" y="432815"/>
                  </a:lnTo>
                  <a:lnTo>
                    <a:pt x="70865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9428988" y="5984748"/>
              <a:ext cx="708660" cy="433070"/>
            </a:xfrm>
            <a:custGeom>
              <a:avLst/>
              <a:gdLst/>
              <a:ahLst/>
              <a:cxnLst/>
              <a:rect l="l" t="t" r="r" b="b"/>
              <a:pathLst>
                <a:path w="708659" h="433070">
                  <a:moveTo>
                    <a:pt x="0" y="432815"/>
                  </a:moveTo>
                  <a:lnTo>
                    <a:pt x="708659" y="432815"/>
                  </a:lnTo>
                  <a:lnTo>
                    <a:pt x="708659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9428988" y="6089904"/>
              <a:ext cx="708660" cy="231775"/>
            </a:xfrm>
            <a:custGeom>
              <a:avLst/>
              <a:gdLst/>
              <a:ahLst/>
              <a:cxnLst/>
              <a:rect l="l" t="t" r="r" b="b"/>
              <a:pathLst>
                <a:path w="708659" h="231775">
                  <a:moveTo>
                    <a:pt x="0" y="0"/>
                  </a:moveTo>
                  <a:lnTo>
                    <a:pt x="708659" y="0"/>
                  </a:lnTo>
                </a:path>
                <a:path w="708659" h="231775">
                  <a:moveTo>
                    <a:pt x="0" y="231648"/>
                  </a:moveTo>
                  <a:lnTo>
                    <a:pt x="708659" y="2316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364857" y="5350891"/>
              <a:ext cx="2064385" cy="659765"/>
            </a:xfrm>
            <a:custGeom>
              <a:avLst/>
              <a:gdLst/>
              <a:ahLst/>
              <a:cxnLst/>
              <a:rect l="l" t="t" r="r" b="b"/>
              <a:pathLst>
                <a:path w="2064384" h="659764">
                  <a:moveTo>
                    <a:pt x="665099" y="248285"/>
                  </a:moveTo>
                  <a:lnTo>
                    <a:pt x="645147" y="232410"/>
                  </a:lnTo>
                  <a:lnTo>
                    <a:pt x="602234" y="198247"/>
                  </a:lnTo>
                  <a:lnTo>
                    <a:pt x="595718" y="216103"/>
                  </a:lnTo>
                  <a:lnTo>
                    <a:pt x="4318" y="0"/>
                  </a:lnTo>
                  <a:lnTo>
                    <a:pt x="0" y="11938"/>
                  </a:lnTo>
                  <a:lnTo>
                    <a:pt x="591362" y="228079"/>
                  </a:lnTo>
                  <a:lnTo>
                    <a:pt x="584835" y="245986"/>
                  </a:lnTo>
                  <a:lnTo>
                    <a:pt x="665099" y="248285"/>
                  </a:lnTo>
                  <a:close/>
                </a:path>
                <a:path w="2064384" h="659764">
                  <a:moveTo>
                    <a:pt x="2064131" y="633857"/>
                  </a:moveTo>
                  <a:lnTo>
                    <a:pt x="2045081" y="627507"/>
                  </a:lnTo>
                  <a:lnTo>
                    <a:pt x="1987931" y="608457"/>
                  </a:lnTo>
                  <a:lnTo>
                    <a:pt x="1987931" y="627507"/>
                  </a:lnTo>
                  <a:lnTo>
                    <a:pt x="1265555" y="627507"/>
                  </a:lnTo>
                  <a:lnTo>
                    <a:pt x="1265555" y="640207"/>
                  </a:lnTo>
                  <a:lnTo>
                    <a:pt x="1987931" y="640207"/>
                  </a:lnTo>
                  <a:lnTo>
                    <a:pt x="1987931" y="659257"/>
                  </a:lnTo>
                  <a:lnTo>
                    <a:pt x="2045081" y="640207"/>
                  </a:lnTo>
                  <a:lnTo>
                    <a:pt x="2064131" y="633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0844783" y="4094987"/>
              <a:ext cx="436245" cy="106680"/>
            </a:xfrm>
            <a:custGeom>
              <a:avLst/>
              <a:gdLst/>
              <a:ahLst/>
              <a:cxnLst/>
              <a:rect l="l" t="t" r="r" b="b"/>
              <a:pathLst>
                <a:path w="436245" h="106679">
                  <a:moveTo>
                    <a:pt x="435864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435864" y="106680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0844783" y="4094987"/>
              <a:ext cx="436245" cy="106680"/>
            </a:xfrm>
            <a:custGeom>
              <a:avLst/>
              <a:gdLst/>
              <a:ahLst/>
              <a:cxnLst/>
              <a:rect l="l" t="t" r="r" b="b"/>
              <a:pathLst>
                <a:path w="436245" h="106679">
                  <a:moveTo>
                    <a:pt x="0" y="106680"/>
                  </a:moveTo>
                  <a:lnTo>
                    <a:pt x="435864" y="106680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0091927" y="4127500"/>
              <a:ext cx="753110" cy="50800"/>
            </a:xfrm>
            <a:custGeom>
              <a:avLst/>
              <a:gdLst/>
              <a:ahLst/>
              <a:cxnLst/>
              <a:rect l="l" t="t" r="r" b="b"/>
              <a:pathLst>
                <a:path w="753109" h="50800">
                  <a:moveTo>
                    <a:pt x="676655" y="0"/>
                  </a:moveTo>
                  <a:lnTo>
                    <a:pt x="676655" y="50800"/>
                  </a:lnTo>
                  <a:lnTo>
                    <a:pt x="733805" y="31750"/>
                  </a:lnTo>
                  <a:lnTo>
                    <a:pt x="689355" y="31750"/>
                  </a:lnTo>
                  <a:lnTo>
                    <a:pt x="689355" y="19050"/>
                  </a:lnTo>
                  <a:lnTo>
                    <a:pt x="733805" y="19050"/>
                  </a:lnTo>
                  <a:lnTo>
                    <a:pt x="676655" y="0"/>
                  </a:lnTo>
                  <a:close/>
                </a:path>
                <a:path w="753109" h="50800">
                  <a:moveTo>
                    <a:pt x="67665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76655" y="31750"/>
                  </a:lnTo>
                  <a:lnTo>
                    <a:pt x="676655" y="19050"/>
                  </a:lnTo>
                  <a:close/>
                </a:path>
                <a:path w="753109" h="50800">
                  <a:moveTo>
                    <a:pt x="733805" y="19050"/>
                  </a:moveTo>
                  <a:lnTo>
                    <a:pt x="689355" y="19050"/>
                  </a:lnTo>
                  <a:lnTo>
                    <a:pt x="689355" y="31750"/>
                  </a:lnTo>
                  <a:lnTo>
                    <a:pt x="733805" y="31750"/>
                  </a:lnTo>
                  <a:lnTo>
                    <a:pt x="752855" y="25400"/>
                  </a:lnTo>
                  <a:lnTo>
                    <a:pt x="73380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0844783" y="4422647"/>
              <a:ext cx="436245" cy="105410"/>
            </a:xfrm>
            <a:custGeom>
              <a:avLst/>
              <a:gdLst/>
              <a:ahLst/>
              <a:cxnLst/>
              <a:rect l="l" t="t" r="r" b="b"/>
              <a:pathLst>
                <a:path w="436245" h="105410">
                  <a:moveTo>
                    <a:pt x="435864" y="0"/>
                  </a:moveTo>
                  <a:lnTo>
                    <a:pt x="0" y="0"/>
                  </a:lnTo>
                  <a:lnTo>
                    <a:pt x="0" y="105156"/>
                  </a:lnTo>
                  <a:lnTo>
                    <a:pt x="435864" y="10515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0844783" y="4422647"/>
              <a:ext cx="436245" cy="105410"/>
            </a:xfrm>
            <a:custGeom>
              <a:avLst/>
              <a:gdLst/>
              <a:ahLst/>
              <a:cxnLst/>
              <a:rect l="l" t="t" r="r" b="b"/>
              <a:pathLst>
                <a:path w="436245" h="105410">
                  <a:moveTo>
                    <a:pt x="0" y="105156"/>
                  </a:moveTo>
                  <a:lnTo>
                    <a:pt x="435864" y="105156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051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0091927" y="4446016"/>
              <a:ext cx="753110" cy="50800"/>
            </a:xfrm>
            <a:custGeom>
              <a:avLst/>
              <a:gdLst/>
              <a:ahLst/>
              <a:cxnLst/>
              <a:rect l="l" t="t" r="r" b="b"/>
              <a:pathLst>
                <a:path w="753109" h="50800">
                  <a:moveTo>
                    <a:pt x="676655" y="0"/>
                  </a:moveTo>
                  <a:lnTo>
                    <a:pt x="676655" y="50799"/>
                  </a:lnTo>
                  <a:lnTo>
                    <a:pt x="733805" y="31749"/>
                  </a:lnTo>
                  <a:lnTo>
                    <a:pt x="689355" y="31749"/>
                  </a:lnTo>
                  <a:lnTo>
                    <a:pt x="689355" y="19049"/>
                  </a:lnTo>
                  <a:lnTo>
                    <a:pt x="733805" y="19049"/>
                  </a:lnTo>
                  <a:lnTo>
                    <a:pt x="676655" y="0"/>
                  </a:lnTo>
                  <a:close/>
                </a:path>
                <a:path w="753109" h="50800">
                  <a:moveTo>
                    <a:pt x="676655" y="19049"/>
                  </a:moveTo>
                  <a:lnTo>
                    <a:pt x="0" y="19049"/>
                  </a:lnTo>
                  <a:lnTo>
                    <a:pt x="0" y="31749"/>
                  </a:lnTo>
                  <a:lnTo>
                    <a:pt x="676655" y="31749"/>
                  </a:lnTo>
                  <a:lnTo>
                    <a:pt x="676655" y="19049"/>
                  </a:lnTo>
                  <a:close/>
                </a:path>
                <a:path w="753109" h="50800">
                  <a:moveTo>
                    <a:pt x="733805" y="19049"/>
                  </a:moveTo>
                  <a:lnTo>
                    <a:pt x="689355" y="19049"/>
                  </a:lnTo>
                  <a:lnTo>
                    <a:pt x="689355" y="31749"/>
                  </a:lnTo>
                  <a:lnTo>
                    <a:pt x="733805" y="31749"/>
                  </a:lnTo>
                  <a:lnTo>
                    <a:pt x="752855" y="25399"/>
                  </a:lnTo>
                  <a:lnTo>
                    <a:pt x="733805" y="1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0844783" y="4739640"/>
              <a:ext cx="436245" cy="106680"/>
            </a:xfrm>
            <a:custGeom>
              <a:avLst/>
              <a:gdLst/>
              <a:ahLst/>
              <a:cxnLst/>
              <a:rect l="l" t="t" r="r" b="b"/>
              <a:pathLst>
                <a:path w="436245" h="106679">
                  <a:moveTo>
                    <a:pt x="435864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435864" y="106680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0844783" y="4739640"/>
              <a:ext cx="436245" cy="106680"/>
            </a:xfrm>
            <a:custGeom>
              <a:avLst/>
              <a:gdLst/>
              <a:ahLst/>
              <a:cxnLst/>
              <a:rect l="l" t="t" r="r" b="b"/>
              <a:pathLst>
                <a:path w="436245" h="106679">
                  <a:moveTo>
                    <a:pt x="0" y="106680"/>
                  </a:moveTo>
                  <a:lnTo>
                    <a:pt x="435864" y="106680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0091927" y="4763008"/>
              <a:ext cx="753110" cy="50800"/>
            </a:xfrm>
            <a:custGeom>
              <a:avLst/>
              <a:gdLst/>
              <a:ahLst/>
              <a:cxnLst/>
              <a:rect l="l" t="t" r="r" b="b"/>
              <a:pathLst>
                <a:path w="753109" h="50800">
                  <a:moveTo>
                    <a:pt x="676655" y="0"/>
                  </a:moveTo>
                  <a:lnTo>
                    <a:pt x="676655" y="50800"/>
                  </a:lnTo>
                  <a:lnTo>
                    <a:pt x="733805" y="31750"/>
                  </a:lnTo>
                  <a:lnTo>
                    <a:pt x="689355" y="31750"/>
                  </a:lnTo>
                  <a:lnTo>
                    <a:pt x="689355" y="19050"/>
                  </a:lnTo>
                  <a:lnTo>
                    <a:pt x="733805" y="19050"/>
                  </a:lnTo>
                  <a:lnTo>
                    <a:pt x="676655" y="0"/>
                  </a:lnTo>
                  <a:close/>
                </a:path>
                <a:path w="753109" h="50800">
                  <a:moveTo>
                    <a:pt x="67665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76655" y="31750"/>
                  </a:lnTo>
                  <a:lnTo>
                    <a:pt x="676655" y="19050"/>
                  </a:lnTo>
                  <a:close/>
                </a:path>
                <a:path w="753109" h="50800">
                  <a:moveTo>
                    <a:pt x="733805" y="19050"/>
                  </a:moveTo>
                  <a:lnTo>
                    <a:pt x="689355" y="19050"/>
                  </a:lnTo>
                  <a:lnTo>
                    <a:pt x="689355" y="31750"/>
                  </a:lnTo>
                  <a:lnTo>
                    <a:pt x="733805" y="31750"/>
                  </a:lnTo>
                  <a:lnTo>
                    <a:pt x="752855" y="25400"/>
                  </a:lnTo>
                  <a:lnTo>
                    <a:pt x="73380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0844783" y="5068823"/>
              <a:ext cx="436245" cy="105410"/>
            </a:xfrm>
            <a:custGeom>
              <a:avLst/>
              <a:gdLst/>
              <a:ahLst/>
              <a:cxnLst/>
              <a:rect l="l" t="t" r="r" b="b"/>
              <a:pathLst>
                <a:path w="436245" h="105410">
                  <a:moveTo>
                    <a:pt x="435864" y="0"/>
                  </a:moveTo>
                  <a:lnTo>
                    <a:pt x="0" y="0"/>
                  </a:lnTo>
                  <a:lnTo>
                    <a:pt x="0" y="105156"/>
                  </a:lnTo>
                  <a:lnTo>
                    <a:pt x="435864" y="10515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0844783" y="5068823"/>
              <a:ext cx="436245" cy="105410"/>
            </a:xfrm>
            <a:custGeom>
              <a:avLst/>
              <a:gdLst/>
              <a:ahLst/>
              <a:cxnLst/>
              <a:rect l="l" t="t" r="r" b="b"/>
              <a:pathLst>
                <a:path w="436245" h="105410">
                  <a:moveTo>
                    <a:pt x="0" y="105156"/>
                  </a:moveTo>
                  <a:lnTo>
                    <a:pt x="435864" y="105156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051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0091927" y="5099811"/>
              <a:ext cx="753110" cy="50800"/>
            </a:xfrm>
            <a:custGeom>
              <a:avLst/>
              <a:gdLst/>
              <a:ahLst/>
              <a:cxnLst/>
              <a:rect l="l" t="t" r="r" b="b"/>
              <a:pathLst>
                <a:path w="753109" h="50800">
                  <a:moveTo>
                    <a:pt x="676655" y="0"/>
                  </a:moveTo>
                  <a:lnTo>
                    <a:pt x="676655" y="50800"/>
                  </a:lnTo>
                  <a:lnTo>
                    <a:pt x="733805" y="31750"/>
                  </a:lnTo>
                  <a:lnTo>
                    <a:pt x="689355" y="31750"/>
                  </a:lnTo>
                  <a:lnTo>
                    <a:pt x="689355" y="19050"/>
                  </a:lnTo>
                  <a:lnTo>
                    <a:pt x="733805" y="19050"/>
                  </a:lnTo>
                  <a:lnTo>
                    <a:pt x="676655" y="0"/>
                  </a:lnTo>
                  <a:close/>
                </a:path>
                <a:path w="753109" h="50800">
                  <a:moveTo>
                    <a:pt x="67665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76655" y="31750"/>
                  </a:lnTo>
                  <a:lnTo>
                    <a:pt x="676655" y="19050"/>
                  </a:lnTo>
                  <a:close/>
                </a:path>
                <a:path w="753109" h="50800">
                  <a:moveTo>
                    <a:pt x="733805" y="19050"/>
                  </a:moveTo>
                  <a:lnTo>
                    <a:pt x="689355" y="19050"/>
                  </a:lnTo>
                  <a:lnTo>
                    <a:pt x="689355" y="31750"/>
                  </a:lnTo>
                  <a:lnTo>
                    <a:pt x="733805" y="31750"/>
                  </a:lnTo>
                  <a:lnTo>
                    <a:pt x="752855" y="25400"/>
                  </a:lnTo>
                  <a:lnTo>
                    <a:pt x="73380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0844783" y="5356860"/>
              <a:ext cx="436245" cy="106680"/>
            </a:xfrm>
            <a:custGeom>
              <a:avLst/>
              <a:gdLst/>
              <a:ahLst/>
              <a:cxnLst/>
              <a:rect l="l" t="t" r="r" b="b"/>
              <a:pathLst>
                <a:path w="436245" h="106679">
                  <a:moveTo>
                    <a:pt x="435864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435864" y="106679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0844783" y="5356860"/>
              <a:ext cx="436245" cy="106680"/>
            </a:xfrm>
            <a:custGeom>
              <a:avLst/>
              <a:gdLst/>
              <a:ahLst/>
              <a:cxnLst/>
              <a:rect l="l" t="t" r="r" b="b"/>
              <a:pathLst>
                <a:path w="436245" h="106679">
                  <a:moveTo>
                    <a:pt x="0" y="106679"/>
                  </a:moveTo>
                  <a:lnTo>
                    <a:pt x="435864" y="106679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0091927" y="5380228"/>
              <a:ext cx="753110" cy="50800"/>
            </a:xfrm>
            <a:custGeom>
              <a:avLst/>
              <a:gdLst/>
              <a:ahLst/>
              <a:cxnLst/>
              <a:rect l="l" t="t" r="r" b="b"/>
              <a:pathLst>
                <a:path w="753109" h="50800">
                  <a:moveTo>
                    <a:pt x="676655" y="0"/>
                  </a:moveTo>
                  <a:lnTo>
                    <a:pt x="676655" y="50800"/>
                  </a:lnTo>
                  <a:lnTo>
                    <a:pt x="733805" y="31750"/>
                  </a:lnTo>
                  <a:lnTo>
                    <a:pt x="689355" y="31750"/>
                  </a:lnTo>
                  <a:lnTo>
                    <a:pt x="689355" y="19050"/>
                  </a:lnTo>
                  <a:lnTo>
                    <a:pt x="733805" y="19050"/>
                  </a:lnTo>
                  <a:lnTo>
                    <a:pt x="676655" y="0"/>
                  </a:lnTo>
                  <a:close/>
                </a:path>
                <a:path w="753109" h="50800">
                  <a:moveTo>
                    <a:pt x="67665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76655" y="31750"/>
                  </a:lnTo>
                  <a:lnTo>
                    <a:pt x="676655" y="19050"/>
                  </a:lnTo>
                  <a:close/>
                </a:path>
                <a:path w="753109" h="50800">
                  <a:moveTo>
                    <a:pt x="733805" y="19050"/>
                  </a:moveTo>
                  <a:lnTo>
                    <a:pt x="689355" y="19050"/>
                  </a:lnTo>
                  <a:lnTo>
                    <a:pt x="689355" y="31750"/>
                  </a:lnTo>
                  <a:lnTo>
                    <a:pt x="733805" y="31750"/>
                  </a:lnTo>
                  <a:lnTo>
                    <a:pt x="752855" y="25400"/>
                  </a:lnTo>
                  <a:lnTo>
                    <a:pt x="73380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0844783" y="5684519"/>
              <a:ext cx="436245" cy="106680"/>
            </a:xfrm>
            <a:custGeom>
              <a:avLst/>
              <a:gdLst/>
              <a:ahLst/>
              <a:cxnLst/>
              <a:rect l="l" t="t" r="r" b="b"/>
              <a:pathLst>
                <a:path w="436245" h="106679">
                  <a:moveTo>
                    <a:pt x="435864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435864" y="106679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0844783" y="5684519"/>
              <a:ext cx="436245" cy="106680"/>
            </a:xfrm>
            <a:custGeom>
              <a:avLst/>
              <a:gdLst/>
              <a:ahLst/>
              <a:cxnLst/>
              <a:rect l="l" t="t" r="r" b="b"/>
              <a:pathLst>
                <a:path w="436245" h="106679">
                  <a:moveTo>
                    <a:pt x="0" y="106679"/>
                  </a:moveTo>
                  <a:lnTo>
                    <a:pt x="435864" y="106679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0091927" y="5717031"/>
              <a:ext cx="753110" cy="50800"/>
            </a:xfrm>
            <a:custGeom>
              <a:avLst/>
              <a:gdLst/>
              <a:ahLst/>
              <a:cxnLst/>
              <a:rect l="l" t="t" r="r" b="b"/>
              <a:pathLst>
                <a:path w="753109" h="50800">
                  <a:moveTo>
                    <a:pt x="676655" y="0"/>
                  </a:moveTo>
                  <a:lnTo>
                    <a:pt x="676655" y="50800"/>
                  </a:lnTo>
                  <a:lnTo>
                    <a:pt x="733805" y="31750"/>
                  </a:lnTo>
                  <a:lnTo>
                    <a:pt x="689355" y="31750"/>
                  </a:lnTo>
                  <a:lnTo>
                    <a:pt x="689355" y="19050"/>
                  </a:lnTo>
                  <a:lnTo>
                    <a:pt x="733805" y="19050"/>
                  </a:lnTo>
                  <a:lnTo>
                    <a:pt x="676655" y="0"/>
                  </a:lnTo>
                  <a:close/>
                </a:path>
                <a:path w="753109" h="50800">
                  <a:moveTo>
                    <a:pt x="67665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76655" y="31750"/>
                  </a:lnTo>
                  <a:lnTo>
                    <a:pt x="676655" y="19050"/>
                  </a:lnTo>
                  <a:close/>
                </a:path>
                <a:path w="753109" h="50800">
                  <a:moveTo>
                    <a:pt x="733805" y="19050"/>
                  </a:moveTo>
                  <a:lnTo>
                    <a:pt x="689355" y="19050"/>
                  </a:lnTo>
                  <a:lnTo>
                    <a:pt x="689355" y="31750"/>
                  </a:lnTo>
                  <a:lnTo>
                    <a:pt x="733805" y="31750"/>
                  </a:lnTo>
                  <a:lnTo>
                    <a:pt x="752855" y="25400"/>
                  </a:lnTo>
                  <a:lnTo>
                    <a:pt x="73380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0844783" y="5984748"/>
              <a:ext cx="436245" cy="105410"/>
            </a:xfrm>
            <a:custGeom>
              <a:avLst/>
              <a:gdLst/>
              <a:ahLst/>
              <a:cxnLst/>
              <a:rect l="l" t="t" r="r" b="b"/>
              <a:pathLst>
                <a:path w="436245" h="105410">
                  <a:moveTo>
                    <a:pt x="435864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435864" y="105155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0844783" y="5984748"/>
              <a:ext cx="436245" cy="105410"/>
            </a:xfrm>
            <a:custGeom>
              <a:avLst/>
              <a:gdLst/>
              <a:ahLst/>
              <a:cxnLst/>
              <a:rect l="l" t="t" r="r" b="b"/>
              <a:pathLst>
                <a:path w="436245" h="105410">
                  <a:moveTo>
                    <a:pt x="0" y="105155"/>
                  </a:moveTo>
                  <a:lnTo>
                    <a:pt x="435864" y="105155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0091927" y="6006592"/>
              <a:ext cx="753110" cy="50800"/>
            </a:xfrm>
            <a:custGeom>
              <a:avLst/>
              <a:gdLst/>
              <a:ahLst/>
              <a:cxnLst/>
              <a:rect l="l" t="t" r="r" b="b"/>
              <a:pathLst>
                <a:path w="753109" h="50800">
                  <a:moveTo>
                    <a:pt x="676655" y="0"/>
                  </a:moveTo>
                  <a:lnTo>
                    <a:pt x="676655" y="50800"/>
                  </a:lnTo>
                  <a:lnTo>
                    <a:pt x="733805" y="31750"/>
                  </a:lnTo>
                  <a:lnTo>
                    <a:pt x="689355" y="31750"/>
                  </a:lnTo>
                  <a:lnTo>
                    <a:pt x="689355" y="19050"/>
                  </a:lnTo>
                  <a:lnTo>
                    <a:pt x="733805" y="19050"/>
                  </a:lnTo>
                  <a:lnTo>
                    <a:pt x="676655" y="0"/>
                  </a:lnTo>
                  <a:close/>
                </a:path>
                <a:path w="753109" h="50800">
                  <a:moveTo>
                    <a:pt x="67665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76655" y="31750"/>
                  </a:lnTo>
                  <a:lnTo>
                    <a:pt x="676655" y="19050"/>
                  </a:lnTo>
                  <a:close/>
                </a:path>
                <a:path w="753109" h="50800">
                  <a:moveTo>
                    <a:pt x="733805" y="19050"/>
                  </a:moveTo>
                  <a:lnTo>
                    <a:pt x="689355" y="19050"/>
                  </a:lnTo>
                  <a:lnTo>
                    <a:pt x="689355" y="31750"/>
                  </a:lnTo>
                  <a:lnTo>
                    <a:pt x="733805" y="31750"/>
                  </a:lnTo>
                  <a:lnTo>
                    <a:pt x="752855" y="25400"/>
                  </a:lnTo>
                  <a:lnTo>
                    <a:pt x="73380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0844783" y="6321552"/>
              <a:ext cx="436245" cy="105410"/>
            </a:xfrm>
            <a:custGeom>
              <a:avLst/>
              <a:gdLst/>
              <a:ahLst/>
              <a:cxnLst/>
              <a:rect l="l" t="t" r="r" b="b"/>
              <a:pathLst>
                <a:path w="436245" h="105410">
                  <a:moveTo>
                    <a:pt x="435864" y="0"/>
                  </a:moveTo>
                  <a:lnTo>
                    <a:pt x="0" y="0"/>
                  </a:lnTo>
                  <a:lnTo>
                    <a:pt x="0" y="105156"/>
                  </a:lnTo>
                  <a:lnTo>
                    <a:pt x="435864" y="10515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0844783" y="6321552"/>
              <a:ext cx="436245" cy="105410"/>
            </a:xfrm>
            <a:custGeom>
              <a:avLst/>
              <a:gdLst/>
              <a:ahLst/>
              <a:cxnLst/>
              <a:rect l="l" t="t" r="r" b="b"/>
              <a:pathLst>
                <a:path w="436245" h="105410">
                  <a:moveTo>
                    <a:pt x="0" y="105156"/>
                  </a:moveTo>
                  <a:lnTo>
                    <a:pt x="435864" y="105156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051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0091927" y="6343396"/>
              <a:ext cx="753110" cy="50800"/>
            </a:xfrm>
            <a:custGeom>
              <a:avLst/>
              <a:gdLst/>
              <a:ahLst/>
              <a:cxnLst/>
              <a:rect l="l" t="t" r="r" b="b"/>
              <a:pathLst>
                <a:path w="753109" h="50800">
                  <a:moveTo>
                    <a:pt x="676655" y="0"/>
                  </a:moveTo>
                  <a:lnTo>
                    <a:pt x="676655" y="50799"/>
                  </a:lnTo>
                  <a:lnTo>
                    <a:pt x="733805" y="31749"/>
                  </a:lnTo>
                  <a:lnTo>
                    <a:pt x="689355" y="31749"/>
                  </a:lnTo>
                  <a:lnTo>
                    <a:pt x="689355" y="19049"/>
                  </a:lnTo>
                  <a:lnTo>
                    <a:pt x="733805" y="19049"/>
                  </a:lnTo>
                  <a:lnTo>
                    <a:pt x="676655" y="0"/>
                  </a:lnTo>
                  <a:close/>
                </a:path>
                <a:path w="753109" h="50800">
                  <a:moveTo>
                    <a:pt x="676655" y="19049"/>
                  </a:moveTo>
                  <a:lnTo>
                    <a:pt x="0" y="19049"/>
                  </a:lnTo>
                  <a:lnTo>
                    <a:pt x="0" y="31749"/>
                  </a:lnTo>
                  <a:lnTo>
                    <a:pt x="676655" y="31749"/>
                  </a:lnTo>
                  <a:lnTo>
                    <a:pt x="676655" y="19049"/>
                  </a:lnTo>
                  <a:close/>
                </a:path>
                <a:path w="753109" h="50800">
                  <a:moveTo>
                    <a:pt x="733805" y="19049"/>
                  </a:moveTo>
                  <a:lnTo>
                    <a:pt x="689355" y="19049"/>
                  </a:lnTo>
                  <a:lnTo>
                    <a:pt x="689355" y="31749"/>
                  </a:lnTo>
                  <a:lnTo>
                    <a:pt x="733805" y="31749"/>
                  </a:lnTo>
                  <a:lnTo>
                    <a:pt x="752855" y="25399"/>
                  </a:lnTo>
                  <a:lnTo>
                    <a:pt x="733805" y="1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8029955" y="3023616"/>
              <a:ext cx="707390" cy="436245"/>
            </a:xfrm>
            <a:custGeom>
              <a:avLst/>
              <a:gdLst/>
              <a:ahLst/>
              <a:cxnLst/>
              <a:rect l="l" t="t" r="r" b="b"/>
              <a:pathLst>
                <a:path w="707390" h="436245">
                  <a:moveTo>
                    <a:pt x="707135" y="0"/>
                  </a:moveTo>
                  <a:lnTo>
                    <a:pt x="0" y="0"/>
                  </a:lnTo>
                  <a:lnTo>
                    <a:pt x="0" y="435863"/>
                  </a:lnTo>
                  <a:lnTo>
                    <a:pt x="707135" y="435863"/>
                  </a:lnTo>
                  <a:lnTo>
                    <a:pt x="70713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8029955" y="3023616"/>
              <a:ext cx="707390" cy="436245"/>
            </a:xfrm>
            <a:custGeom>
              <a:avLst/>
              <a:gdLst/>
              <a:ahLst/>
              <a:cxnLst/>
              <a:rect l="l" t="t" r="r" b="b"/>
              <a:pathLst>
                <a:path w="707390" h="436245">
                  <a:moveTo>
                    <a:pt x="0" y="435863"/>
                  </a:moveTo>
                  <a:lnTo>
                    <a:pt x="707135" y="435863"/>
                  </a:lnTo>
                  <a:lnTo>
                    <a:pt x="707135" y="0"/>
                  </a:lnTo>
                  <a:lnTo>
                    <a:pt x="0" y="0"/>
                  </a:lnTo>
                  <a:lnTo>
                    <a:pt x="0" y="4358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8029955" y="3130296"/>
              <a:ext cx="707390" cy="231775"/>
            </a:xfrm>
            <a:custGeom>
              <a:avLst/>
              <a:gdLst/>
              <a:ahLst/>
              <a:cxnLst/>
              <a:rect l="l" t="t" r="r" b="b"/>
              <a:pathLst>
                <a:path w="707390" h="231775">
                  <a:moveTo>
                    <a:pt x="0" y="0"/>
                  </a:moveTo>
                  <a:lnTo>
                    <a:pt x="707136" y="0"/>
                  </a:lnTo>
                </a:path>
                <a:path w="707390" h="231775">
                  <a:moveTo>
                    <a:pt x="0" y="231648"/>
                  </a:moveTo>
                  <a:lnTo>
                    <a:pt x="707136" y="2316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9428988" y="2775204"/>
              <a:ext cx="708660" cy="433070"/>
            </a:xfrm>
            <a:custGeom>
              <a:avLst/>
              <a:gdLst/>
              <a:ahLst/>
              <a:cxnLst/>
              <a:rect l="l" t="t" r="r" b="b"/>
              <a:pathLst>
                <a:path w="708659" h="433069">
                  <a:moveTo>
                    <a:pt x="708659" y="0"/>
                  </a:moveTo>
                  <a:lnTo>
                    <a:pt x="0" y="0"/>
                  </a:lnTo>
                  <a:lnTo>
                    <a:pt x="0" y="432815"/>
                  </a:lnTo>
                  <a:lnTo>
                    <a:pt x="708659" y="432815"/>
                  </a:lnTo>
                  <a:lnTo>
                    <a:pt x="70865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9428988" y="2775204"/>
              <a:ext cx="708660" cy="433070"/>
            </a:xfrm>
            <a:custGeom>
              <a:avLst/>
              <a:gdLst/>
              <a:ahLst/>
              <a:cxnLst/>
              <a:rect l="l" t="t" r="r" b="b"/>
              <a:pathLst>
                <a:path w="708659" h="433069">
                  <a:moveTo>
                    <a:pt x="0" y="432815"/>
                  </a:moveTo>
                  <a:lnTo>
                    <a:pt x="708659" y="432815"/>
                  </a:lnTo>
                  <a:lnTo>
                    <a:pt x="708659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9428988" y="2878836"/>
              <a:ext cx="708660" cy="231775"/>
            </a:xfrm>
            <a:custGeom>
              <a:avLst/>
              <a:gdLst/>
              <a:ahLst/>
              <a:cxnLst/>
              <a:rect l="l" t="t" r="r" b="b"/>
              <a:pathLst>
                <a:path w="708659" h="231775">
                  <a:moveTo>
                    <a:pt x="0" y="0"/>
                  </a:moveTo>
                  <a:lnTo>
                    <a:pt x="708659" y="0"/>
                  </a:lnTo>
                </a:path>
                <a:path w="708659" h="231775">
                  <a:moveTo>
                    <a:pt x="0" y="231648"/>
                  </a:moveTo>
                  <a:lnTo>
                    <a:pt x="708659" y="2316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8628252" y="2782824"/>
              <a:ext cx="800735" cy="285115"/>
            </a:xfrm>
            <a:custGeom>
              <a:avLst/>
              <a:gdLst/>
              <a:ahLst/>
              <a:cxnLst/>
              <a:rect l="l" t="t" r="r" b="b"/>
              <a:pathLst>
                <a:path w="800734" h="285114">
                  <a:moveTo>
                    <a:pt x="726711" y="19148"/>
                  </a:moveTo>
                  <a:lnTo>
                    <a:pt x="0" y="272923"/>
                  </a:lnTo>
                  <a:lnTo>
                    <a:pt x="4191" y="284861"/>
                  </a:lnTo>
                  <a:lnTo>
                    <a:pt x="730854" y="31103"/>
                  </a:lnTo>
                  <a:lnTo>
                    <a:pt x="726711" y="19148"/>
                  </a:lnTo>
                  <a:close/>
                </a:path>
                <a:path w="800734" h="285114">
                  <a:moveTo>
                    <a:pt x="781334" y="14986"/>
                  </a:moveTo>
                  <a:lnTo>
                    <a:pt x="738631" y="14986"/>
                  </a:lnTo>
                  <a:lnTo>
                    <a:pt x="742823" y="26924"/>
                  </a:lnTo>
                  <a:lnTo>
                    <a:pt x="730854" y="31103"/>
                  </a:lnTo>
                  <a:lnTo>
                    <a:pt x="737107" y="49149"/>
                  </a:lnTo>
                  <a:lnTo>
                    <a:pt x="781334" y="14986"/>
                  </a:lnTo>
                  <a:close/>
                </a:path>
                <a:path w="800734" h="285114">
                  <a:moveTo>
                    <a:pt x="738631" y="14986"/>
                  </a:moveTo>
                  <a:lnTo>
                    <a:pt x="726711" y="19148"/>
                  </a:lnTo>
                  <a:lnTo>
                    <a:pt x="730854" y="31103"/>
                  </a:lnTo>
                  <a:lnTo>
                    <a:pt x="742823" y="26924"/>
                  </a:lnTo>
                  <a:lnTo>
                    <a:pt x="738631" y="14986"/>
                  </a:lnTo>
                  <a:close/>
                </a:path>
                <a:path w="800734" h="285114">
                  <a:moveTo>
                    <a:pt x="800735" y="0"/>
                  </a:moveTo>
                  <a:lnTo>
                    <a:pt x="720471" y="1142"/>
                  </a:lnTo>
                  <a:lnTo>
                    <a:pt x="726711" y="19148"/>
                  </a:lnTo>
                  <a:lnTo>
                    <a:pt x="738631" y="14986"/>
                  </a:lnTo>
                  <a:lnTo>
                    <a:pt x="781334" y="14986"/>
                  </a:lnTo>
                  <a:lnTo>
                    <a:pt x="800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9428988" y="3421380"/>
              <a:ext cx="708660" cy="431800"/>
            </a:xfrm>
            <a:custGeom>
              <a:avLst/>
              <a:gdLst/>
              <a:ahLst/>
              <a:cxnLst/>
              <a:rect l="l" t="t" r="r" b="b"/>
              <a:pathLst>
                <a:path w="708659" h="431800">
                  <a:moveTo>
                    <a:pt x="708659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708659" y="431291"/>
                  </a:lnTo>
                  <a:lnTo>
                    <a:pt x="70865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9428988" y="3421380"/>
              <a:ext cx="708660" cy="431800"/>
            </a:xfrm>
            <a:custGeom>
              <a:avLst/>
              <a:gdLst/>
              <a:ahLst/>
              <a:cxnLst/>
              <a:rect l="l" t="t" r="r" b="b"/>
              <a:pathLst>
                <a:path w="708659" h="431800">
                  <a:moveTo>
                    <a:pt x="0" y="431291"/>
                  </a:moveTo>
                  <a:lnTo>
                    <a:pt x="708659" y="431291"/>
                  </a:lnTo>
                  <a:lnTo>
                    <a:pt x="708659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9428988" y="3525012"/>
              <a:ext cx="708660" cy="231775"/>
            </a:xfrm>
            <a:custGeom>
              <a:avLst/>
              <a:gdLst/>
              <a:ahLst/>
              <a:cxnLst/>
              <a:rect l="l" t="t" r="r" b="b"/>
              <a:pathLst>
                <a:path w="708659" h="231775">
                  <a:moveTo>
                    <a:pt x="0" y="0"/>
                  </a:moveTo>
                  <a:lnTo>
                    <a:pt x="708659" y="0"/>
                  </a:lnTo>
                </a:path>
                <a:path w="708659" h="231775">
                  <a:moveTo>
                    <a:pt x="0" y="231648"/>
                  </a:moveTo>
                  <a:lnTo>
                    <a:pt x="708659" y="2316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8630411" y="3395980"/>
              <a:ext cx="798830" cy="50800"/>
            </a:xfrm>
            <a:custGeom>
              <a:avLst/>
              <a:gdLst/>
              <a:ahLst/>
              <a:cxnLst/>
              <a:rect l="l" t="t" r="r" b="b"/>
              <a:pathLst>
                <a:path w="798829" h="50800">
                  <a:moveTo>
                    <a:pt x="722376" y="0"/>
                  </a:moveTo>
                  <a:lnTo>
                    <a:pt x="722376" y="50800"/>
                  </a:lnTo>
                  <a:lnTo>
                    <a:pt x="779526" y="31750"/>
                  </a:lnTo>
                  <a:lnTo>
                    <a:pt x="735076" y="31750"/>
                  </a:lnTo>
                  <a:lnTo>
                    <a:pt x="735076" y="19050"/>
                  </a:lnTo>
                  <a:lnTo>
                    <a:pt x="779526" y="19050"/>
                  </a:lnTo>
                  <a:lnTo>
                    <a:pt x="722376" y="0"/>
                  </a:lnTo>
                  <a:close/>
                </a:path>
                <a:path w="798829" h="50800">
                  <a:moveTo>
                    <a:pt x="722376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722376" y="31750"/>
                  </a:lnTo>
                  <a:lnTo>
                    <a:pt x="722376" y="19050"/>
                  </a:lnTo>
                  <a:close/>
                </a:path>
                <a:path w="798829" h="50800">
                  <a:moveTo>
                    <a:pt x="779526" y="19050"/>
                  </a:moveTo>
                  <a:lnTo>
                    <a:pt x="735076" y="19050"/>
                  </a:lnTo>
                  <a:lnTo>
                    <a:pt x="735076" y="31750"/>
                  </a:lnTo>
                  <a:lnTo>
                    <a:pt x="779526" y="31750"/>
                  </a:lnTo>
                  <a:lnTo>
                    <a:pt x="798576" y="25400"/>
                  </a:lnTo>
                  <a:lnTo>
                    <a:pt x="779526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0844783" y="2775204"/>
              <a:ext cx="436245" cy="104139"/>
            </a:xfrm>
            <a:custGeom>
              <a:avLst/>
              <a:gdLst/>
              <a:ahLst/>
              <a:cxnLst/>
              <a:rect l="l" t="t" r="r" b="b"/>
              <a:pathLst>
                <a:path w="436245" h="104139">
                  <a:moveTo>
                    <a:pt x="4358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35864" y="103632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0844783" y="2775204"/>
              <a:ext cx="436245" cy="104139"/>
            </a:xfrm>
            <a:custGeom>
              <a:avLst/>
              <a:gdLst/>
              <a:ahLst/>
              <a:cxnLst/>
              <a:rect l="l" t="t" r="r" b="b"/>
              <a:pathLst>
                <a:path w="436245" h="104139">
                  <a:moveTo>
                    <a:pt x="0" y="103632"/>
                  </a:moveTo>
                  <a:lnTo>
                    <a:pt x="435864" y="103632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036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0091927" y="2806191"/>
              <a:ext cx="753110" cy="50800"/>
            </a:xfrm>
            <a:custGeom>
              <a:avLst/>
              <a:gdLst/>
              <a:ahLst/>
              <a:cxnLst/>
              <a:rect l="l" t="t" r="r" b="b"/>
              <a:pathLst>
                <a:path w="753109" h="50800">
                  <a:moveTo>
                    <a:pt x="676655" y="0"/>
                  </a:moveTo>
                  <a:lnTo>
                    <a:pt x="676655" y="50800"/>
                  </a:lnTo>
                  <a:lnTo>
                    <a:pt x="733805" y="31750"/>
                  </a:lnTo>
                  <a:lnTo>
                    <a:pt x="689355" y="31750"/>
                  </a:lnTo>
                  <a:lnTo>
                    <a:pt x="689355" y="19050"/>
                  </a:lnTo>
                  <a:lnTo>
                    <a:pt x="733805" y="19050"/>
                  </a:lnTo>
                  <a:lnTo>
                    <a:pt x="676655" y="0"/>
                  </a:lnTo>
                  <a:close/>
                </a:path>
                <a:path w="753109" h="50800">
                  <a:moveTo>
                    <a:pt x="67665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76655" y="31750"/>
                  </a:lnTo>
                  <a:lnTo>
                    <a:pt x="676655" y="19050"/>
                  </a:lnTo>
                  <a:close/>
                </a:path>
                <a:path w="753109" h="50800">
                  <a:moveTo>
                    <a:pt x="733805" y="19050"/>
                  </a:moveTo>
                  <a:lnTo>
                    <a:pt x="689355" y="19050"/>
                  </a:lnTo>
                  <a:lnTo>
                    <a:pt x="689355" y="31750"/>
                  </a:lnTo>
                  <a:lnTo>
                    <a:pt x="733805" y="31750"/>
                  </a:lnTo>
                  <a:lnTo>
                    <a:pt x="752855" y="25400"/>
                  </a:lnTo>
                  <a:lnTo>
                    <a:pt x="73380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0844783" y="3101340"/>
              <a:ext cx="436245" cy="106680"/>
            </a:xfrm>
            <a:custGeom>
              <a:avLst/>
              <a:gdLst/>
              <a:ahLst/>
              <a:cxnLst/>
              <a:rect l="l" t="t" r="r" b="b"/>
              <a:pathLst>
                <a:path w="436245" h="106680">
                  <a:moveTo>
                    <a:pt x="435864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435864" y="106679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0844783" y="3101340"/>
              <a:ext cx="436245" cy="106680"/>
            </a:xfrm>
            <a:custGeom>
              <a:avLst/>
              <a:gdLst/>
              <a:ahLst/>
              <a:cxnLst/>
              <a:rect l="l" t="t" r="r" b="b"/>
              <a:pathLst>
                <a:path w="436245" h="106680">
                  <a:moveTo>
                    <a:pt x="0" y="106679"/>
                  </a:moveTo>
                  <a:lnTo>
                    <a:pt x="435864" y="106679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0091927" y="3123184"/>
              <a:ext cx="753110" cy="50800"/>
            </a:xfrm>
            <a:custGeom>
              <a:avLst/>
              <a:gdLst/>
              <a:ahLst/>
              <a:cxnLst/>
              <a:rect l="l" t="t" r="r" b="b"/>
              <a:pathLst>
                <a:path w="753109" h="50800">
                  <a:moveTo>
                    <a:pt x="676655" y="0"/>
                  </a:moveTo>
                  <a:lnTo>
                    <a:pt x="676655" y="50800"/>
                  </a:lnTo>
                  <a:lnTo>
                    <a:pt x="733805" y="31750"/>
                  </a:lnTo>
                  <a:lnTo>
                    <a:pt x="689355" y="31750"/>
                  </a:lnTo>
                  <a:lnTo>
                    <a:pt x="689355" y="19050"/>
                  </a:lnTo>
                  <a:lnTo>
                    <a:pt x="733805" y="19050"/>
                  </a:lnTo>
                  <a:lnTo>
                    <a:pt x="676655" y="0"/>
                  </a:lnTo>
                  <a:close/>
                </a:path>
                <a:path w="753109" h="50800">
                  <a:moveTo>
                    <a:pt x="67665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76655" y="31750"/>
                  </a:lnTo>
                  <a:lnTo>
                    <a:pt x="676655" y="19050"/>
                  </a:lnTo>
                  <a:close/>
                </a:path>
                <a:path w="753109" h="50800">
                  <a:moveTo>
                    <a:pt x="733805" y="19050"/>
                  </a:moveTo>
                  <a:lnTo>
                    <a:pt x="689355" y="19050"/>
                  </a:lnTo>
                  <a:lnTo>
                    <a:pt x="689355" y="31750"/>
                  </a:lnTo>
                  <a:lnTo>
                    <a:pt x="733805" y="31750"/>
                  </a:lnTo>
                  <a:lnTo>
                    <a:pt x="752855" y="25400"/>
                  </a:lnTo>
                  <a:lnTo>
                    <a:pt x="73380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0844783" y="3421380"/>
              <a:ext cx="436245" cy="104139"/>
            </a:xfrm>
            <a:custGeom>
              <a:avLst/>
              <a:gdLst/>
              <a:ahLst/>
              <a:cxnLst/>
              <a:rect l="l" t="t" r="r" b="b"/>
              <a:pathLst>
                <a:path w="436245" h="104139">
                  <a:moveTo>
                    <a:pt x="4358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35864" y="103632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0844783" y="3421380"/>
              <a:ext cx="436245" cy="104139"/>
            </a:xfrm>
            <a:custGeom>
              <a:avLst/>
              <a:gdLst/>
              <a:ahLst/>
              <a:cxnLst/>
              <a:rect l="l" t="t" r="r" b="b"/>
              <a:pathLst>
                <a:path w="436245" h="104139">
                  <a:moveTo>
                    <a:pt x="0" y="103632"/>
                  </a:moveTo>
                  <a:lnTo>
                    <a:pt x="435864" y="103632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036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0091927" y="3443224"/>
              <a:ext cx="753110" cy="50800"/>
            </a:xfrm>
            <a:custGeom>
              <a:avLst/>
              <a:gdLst/>
              <a:ahLst/>
              <a:cxnLst/>
              <a:rect l="l" t="t" r="r" b="b"/>
              <a:pathLst>
                <a:path w="753109" h="50800">
                  <a:moveTo>
                    <a:pt x="676655" y="0"/>
                  </a:moveTo>
                  <a:lnTo>
                    <a:pt x="676655" y="50800"/>
                  </a:lnTo>
                  <a:lnTo>
                    <a:pt x="733805" y="31750"/>
                  </a:lnTo>
                  <a:lnTo>
                    <a:pt x="689355" y="31750"/>
                  </a:lnTo>
                  <a:lnTo>
                    <a:pt x="689355" y="19050"/>
                  </a:lnTo>
                  <a:lnTo>
                    <a:pt x="733805" y="19050"/>
                  </a:lnTo>
                  <a:lnTo>
                    <a:pt x="676655" y="0"/>
                  </a:lnTo>
                  <a:close/>
                </a:path>
                <a:path w="753109" h="50800">
                  <a:moveTo>
                    <a:pt x="67665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76655" y="31750"/>
                  </a:lnTo>
                  <a:lnTo>
                    <a:pt x="676655" y="19050"/>
                  </a:lnTo>
                  <a:close/>
                </a:path>
                <a:path w="753109" h="50800">
                  <a:moveTo>
                    <a:pt x="733805" y="19050"/>
                  </a:moveTo>
                  <a:lnTo>
                    <a:pt x="689355" y="19050"/>
                  </a:lnTo>
                  <a:lnTo>
                    <a:pt x="689355" y="31750"/>
                  </a:lnTo>
                  <a:lnTo>
                    <a:pt x="733805" y="31750"/>
                  </a:lnTo>
                  <a:lnTo>
                    <a:pt x="752855" y="25400"/>
                  </a:lnTo>
                  <a:lnTo>
                    <a:pt x="73380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0844783" y="3745991"/>
              <a:ext cx="436245" cy="106680"/>
            </a:xfrm>
            <a:custGeom>
              <a:avLst/>
              <a:gdLst/>
              <a:ahLst/>
              <a:cxnLst/>
              <a:rect l="l" t="t" r="r" b="b"/>
              <a:pathLst>
                <a:path w="436245" h="106679">
                  <a:moveTo>
                    <a:pt x="435864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435864" y="106679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0844783" y="3745991"/>
              <a:ext cx="436245" cy="106680"/>
            </a:xfrm>
            <a:custGeom>
              <a:avLst/>
              <a:gdLst/>
              <a:ahLst/>
              <a:cxnLst/>
              <a:rect l="l" t="t" r="r" b="b"/>
              <a:pathLst>
                <a:path w="436245" h="106679">
                  <a:moveTo>
                    <a:pt x="0" y="106679"/>
                  </a:moveTo>
                  <a:lnTo>
                    <a:pt x="435864" y="106679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0091927" y="3780028"/>
              <a:ext cx="753110" cy="50800"/>
            </a:xfrm>
            <a:custGeom>
              <a:avLst/>
              <a:gdLst/>
              <a:ahLst/>
              <a:cxnLst/>
              <a:rect l="l" t="t" r="r" b="b"/>
              <a:pathLst>
                <a:path w="753109" h="50800">
                  <a:moveTo>
                    <a:pt x="676655" y="0"/>
                  </a:moveTo>
                  <a:lnTo>
                    <a:pt x="676655" y="50800"/>
                  </a:lnTo>
                  <a:lnTo>
                    <a:pt x="733805" y="31750"/>
                  </a:lnTo>
                  <a:lnTo>
                    <a:pt x="689355" y="31750"/>
                  </a:lnTo>
                  <a:lnTo>
                    <a:pt x="689355" y="19050"/>
                  </a:lnTo>
                  <a:lnTo>
                    <a:pt x="733805" y="19050"/>
                  </a:lnTo>
                  <a:lnTo>
                    <a:pt x="676655" y="0"/>
                  </a:lnTo>
                  <a:close/>
                </a:path>
                <a:path w="753109" h="50800">
                  <a:moveTo>
                    <a:pt x="67665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76655" y="31750"/>
                  </a:lnTo>
                  <a:lnTo>
                    <a:pt x="676655" y="19050"/>
                  </a:lnTo>
                  <a:close/>
                </a:path>
                <a:path w="753109" h="50800">
                  <a:moveTo>
                    <a:pt x="733805" y="19050"/>
                  </a:moveTo>
                  <a:lnTo>
                    <a:pt x="689355" y="19050"/>
                  </a:lnTo>
                  <a:lnTo>
                    <a:pt x="689355" y="31750"/>
                  </a:lnTo>
                  <a:lnTo>
                    <a:pt x="733805" y="31750"/>
                  </a:lnTo>
                  <a:lnTo>
                    <a:pt x="752855" y="25400"/>
                  </a:lnTo>
                  <a:lnTo>
                    <a:pt x="73380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0858500" y="1837944"/>
              <a:ext cx="436245" cy="106680"/>
            </a:xfrm>
            <a:custGeom>
              <a:avLst/>
              <a:gdLst/>
              <a:ahLst/>
              <a:cxnLst/>
              <a:rect l="l" t="t" r="r" b="b"/>
              <a:pathLst>
                <a:path w="436245" h="106680">
                  <a:moveTo>
                    <a:pt x="435864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435864" y="106679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0858500" y="1837944"/>
              <a:ext cx="436245" cy="106680"/>
            </a:xfrm>
            <a:custGeom>
              <a:avLst/>
              <a:gdLst/>
              <a:ahLst/>
              <a:cxnLst/>
              <a:rect l="l" t="t" r="r" b="b"/>
              <a:pathLst>
                <a:path w="436245" h="106680">
                  <a:moveTo>
                    <a:pt x="0" y="106679"/>
                  </a:moveTo>
                  <a:lnTo>
                    <a:pt x="435864" y="106679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9428988" y="2107692"/>
              <a:ext cx="708660" cy="434340"/>
            </a:xfrm>
            <a:custGeom>
              <a:avLst/>
              <a:gdLst/>
              <a:ahLst/>
              <a:cxnLst/>
              <a:rect l="l" t="t" r="r" b="b"/>
              <a:pathLst>
                <a:path w="708659" h="434339">
                  <a:moveTo>
                    <a:pt x="708659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708659" y="434339"/>
                  </a:lnTo>
                  <a:lnTo>
                    <a:pt x="70865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9428988" y="2107692"/>
              <a:ext cx="708660" cy="434340"/>
            </a:xfrm>
            <a:custGeom>
              <a:avLst/>
              <a:gdLst/>
              <a:ahLst/>
              <a:cxnLst/>
              <a:rect l="l" t="t" r="r" b="b"/>
              <a:pathLst>
                <a:path w="708659" h="434339">
                  <a:moveTo>
                    <a:pt x="0" y="434339"/>
                  </a:moveTo>
                  <a:lnTo>
                    <a:pt x="708659" y="434339"/>
                  </a:lnTo>
                  <a:lnTo>
                    <a:pt x="708659" y="0"/>
                  </a:lnTo>
                  <a:lnTo>
                    <a:pt x="0" y="0"/>
                  </a:lnTo>
                  <a:lnTo>
                    <a:pt x="0" y="4343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9428988" y="2214372"/>
              <a:ext cx="708660" cy="231775"/>
            </a:xfrm>
            <a:custGeom>
              <a:avLst/>
              <a:gdLst/>
              <a:ahLst/>
              <a:cxnLst/>
              <a:rect l="l" t="t" r="r" b="b"/>
              <a:pathLst>
                <a:path w="708659" h="231775">
                  <a:moveTo>
                    <a:pt x="0" y="0"/>
                  </a:moveTo>
                  <a:lnTo>
                    <a:pt x="708659" y="0"/>
                  </a:lnTo>
                </a:path>
                <a:path w="708659" h="231775">
                  <a:moveTo>
                    <a:pt x="0" y="231648"/>
                  </a:moveTo>
                  <a:lnTo>
                    <a:pt x="708659" y="2316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0844783" y="2107692"/>
              <a:ext cx="436245" cy="106680"/>
            </a:xfrm>
            <a:custGeom>
              <a:avLst/>
              <a:gdLst/>
              <a:ahLst/>
              <a:cxnLst/>
              <a:rect l="l" t="t" r="r" b="b"/>
              <a:pathLst>
                <a:path w="436245" h="106680">
                  <a:moveTo>
                    <a:pt x="435864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435864" y="106679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0844783" y="2107692"/>
              <a:ext cx="436245" cy="106680"/>
            </a:xfrm>
            <a:custGeom>
              <a:avLst/>
              <a:gdLst/>
              <a:ahLst/>
              <a:cxnLst/>
              <a:rect l="l" t="t" r="r" b="b"/>
              <a:pathLst>
                <a:path w="436245" h="106680">
                  <a:moveTo>
                    <a:pt x="0" y="106679"/>
                  </a:moveTo>
                  <a:lnTo>
                    <a:pt x="435864" y="106679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0091927" y="2141728"/>
              <a:ext cx="753110" cy="50800"/>
            </a:xfrm>
            <a:custGeom>
              <a:avLst/>
              <a:gdLst/>
              <a:ahLst/>
              <a:cxnLst/>
              <a:rect l="l" t="t" r="r" b="b"/>
              <a:pathLst>
                <a:path w="753109" h="50800">
                  <a:moveTo>
                    <a:pt x="676655" y="0"/>
                  </a:moveTo>
                  <a:lnTo>
                    <a:pt x="676655" y="50800"/>
                  </a:lnTo>
                  <a:lnTo>
                    <a:pt x="733805" y="31750"/>
                  </a:lnTo>
                  <a:lnTo>
                    <a:pt x="689355" y="31750"/>
                  </a:lnTo>
                  <a:lnTo>
                    <a:pt x="689355" y="19050"/>
                  </a:lnTo>
                  <a:lnTo>
                    <a:pt x="733805" y="19050"/>
                  </a:lnTo>
                  <a:lnTo>
                    <a:pt x="676655" y="0"/>
                  </a:lnTo>
                  <a:close/>
                </a:path>
                <a:path w="753109" h="50800">
                  <a:moveTo>
                    <a:pt x="67665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76655" y="31750"/>
                  </a:lnTo>
                  <a:lnTo>
                    <a:pt x="676655" y="19050"/>
                  </a:lnTo>
                  <a:close/>
                </a:path>
                <a:path w="753109" h="50800">
                  <a:moveTo>
                    <a:pt x="733805" y="19050"/>
                  </a:moveTo>
                  <a:lnTo>
                    <a:pt x="689355" y="19050"/>
                  </a:lnTo>
                  <a:lnTo>
                    <a:pt x="689355" y="31750"/>
                  </a:lnTo>
                  <a:lnTo>
                    <a:pt x="733805" y="31750"/>
                  </a:lnTo>
                  <a:lnTo>
                    <a:pt x="752855" y="25400"/>
                  </a:lnTo>
                  <a:lnTo>
                    <a:pt x="73380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0844783" y="2436876"/>
              <a:ext cx="436245" cy="105410"/>
            </a:xfrm>
            <a:custGeom>
              <a:avLst/>
              <a:gdLst/>
              <a:ahLst/>
              <a:cxnLst/>
              <a:rect l="l" t="t" r="r" b="b"/>
              <a:pathLst>
                <a:path w="436245" h="105410">
                  <a:moveTo>
                    <a:pt x="435864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435864" y="105155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0844783" y="2436876"/>
              <a:ext cx="436245" cy="105410"/>
            </a:xfrm>
            <a:custGeom>
              <a:avLst/>
              <a:gdLst/>
              <a:ahLst/>
              <a:cxnLst/>
              <a:rect l="l" t="t" r="r" b="b"/>
              <a:pathLst>
                <a:path w="436245" h="105410">
                  <a:moveTo>
                    <a:pt x="0" y="105155"/>
                  </a:moveTo>
                  <a:lnTo>
                    <a:pt x="435864" y="105155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0091927" y="2458719"/>
              <a:ext cx="753110" cy="50800"/>
            </a:xfrm>
            <a:custGeom>
              <a:avLst/>
              <a:gdLst/>
              <a:ahLst/>
              <a:cxnLst/>
              <a:rect l="l" t="t" r="r" b="b"/>
              <a:pathLst>
                <a:path w="753109" h="50800">
                  <a:moveTo>
                    <a:pt x="676655" y="0"/>
                  </a:moveTo>
                  <a:lnTo>
                    <a:pt x="676655" y="50800"/>
                  </a:lnTo>
                  <a:lnTo>
                    <a:pt x="733805" y="31750"/>
                  </a:lnTo>
                  <a:lnTo>
                    <a:pt x="689355" y="31750"/>
                  </a:lnTo>
                  <a:lnTo>
                    <a:pt x="689355" y="19050"/>
                  </a:lnTo>
                  <a:lnTo>
                    <a:pt x="733805" y="19050"/>
                  </a:lnTo>
                  <a:lnTo>
                    <a:pt x="676655" y="0"/>
                  </a:lnTo>
                  <a:close/>
                </a:path>
                <a:path w="753109" h="50800">
                  <a:moveTo>
                    <a:pt x="67665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676655" y="31750"/>
                  </a:lnTo>
                  <a:lnTo>
                    <a:pt x="676655" y="19050"/>
                  </a:lnTo>
                  <a:close/>
                </a:path>
                <a:path w="753109" h="50800">
                  <a:moveTo>
                    <a:pt x="733805" y="19050"/>
                  </a:moveTo>
                  <a:lnTo>
                    <a:pt x="689355" y="19050"/>
                  </a:lnTo>
                  <a:lnTo>
                    <a:pt x="689355" y="31750"/>
                  </a:lnTo>
                  <a:lnTo>
                    <a:pt x="733805" y="31750"/>
                  </a:lnTo>
                  <a:lnTo>
                    <a:pt x="752855" y="25400"/>
                  </a:lnTo>
                  <a:lnTo>
                    <a:pt x="73380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10858500" y="1520952"/>
              <a:ext cx="436245" cy="105410"/>
            </a:xfrm>
            <a:custGeom>
              <a:avLst/>
              <a:gdLst/>
              <a:ahLst/>
              <a:cxnLst/>
              <a:rect l="l" t="t" r="r" b="b"/>
              <a:pathLst>
                <a:path w="436245" h="105410">
                  <a:moveTo>
                    <a:pt x="435864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435864" y="105155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10858500" y="1520952"/>
              <a:ext cx="436245" cy="105410"/>
            </a:xfrm>
            <a:custGeom>
              <a:avLst/>
              <a:gdLst/>
              <a:ahLst/>
              <a:cxnLst/>
              <a:rect l="l" t="t" r="r" b="b"/>
              <a:pathLst>
                <a:path w="436245" h="105410">
                  <a:moveTo>
                    <a:pt x="0" y="105155"/>
                  </a:moveTo>
                  <a:lnTo>
                    <a:pt x="435864" y="105155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 descr=""/>
          <p:cNvSpPr txBox="1"/>
          <p:nvPr/>
        </p:nvSpPr>
        <p:spPr>
          <a:xfrm>
            <a:off x="8367521" y="5104891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10985754" y="1598802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102" name="object 102" descr=""/>
          <p:cNvGrpSpPr/>
          <p:nvPr/>
        </p:nvGrpSpPr>
        <p:grpSpPr>
          <a:xfrm>
            <a:off x="5675185" y="1583245"/>
            <a:ext cx="5170170" cy="3383279"/>
            <a:chOff x="5675185" y="1583245"/>
            <a:chExt cx="5170170" cy="3383279"/>
          </a:xfrm>
        </p:grpSpPr>
        <p:sp>
          <p:nvSpPr>
            <p:cNvPr id="103" name="object 103" descr=""/>
            <p:cNvSpPr/>
            <p:nvPr/>
          </p:nvSpPr>
          <p:spPr>
            <a:xfrm>
              <a:off x="5679947" y="4314443"/>
              <a:ext cx="558165" cy="0"/>
            </a:xfrm>
            <a:custGeom>
              <a:avLst/>
              <a:gdLst/>
              <a:ahLst/>
              <a:cxnLst/>
              <a:rect l="l" t="t" r="r" b="b"/>
              <a:pathLst>
                <a:path w="558164" h="0">
                  <a:moveTo>
                    <a:pt x="0" y="0"/>
                  </a:moveTo>
                  <a:lnTo>
                    <a:pt x="55778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6233159" y="4915408"/>
              <a:ext cx="544195" cy="50800"/>
            </a:xfrm>
            <a:custGeom>
              <a:avLst/>
              <a:gdLst/>
              <a:ahLst/>
              <a:cxnLst/>
              <a:rect l="l" t="t" r="r" b="b"/>
              <a:pathLst>
                <a:path w="544195" h="50800">
                  <a:moveTo>
                    <a:pt x="467867" y="0"/>
                  </a:moveTo>
                  <a:lnTo>
                    <a:pt x="467867" y="50800"/>
                  </a:lnTo>
                  <a:lnTo>
                    <a:pt x="525017" y="31750"/>
                  </a:lnTo>
                  <a:lnTo>
                    <a:pt x="480567" y="31750"/>
                  </a:lnTo>
                  <a:lnTo>
                    <a:pt x="480567" y="19050"/>
                  </a:lnTo>
                  <a:lnTo>
                    <a:pt x="525017" y="19050"/>
                  </a:lnTo>
                  <a:lnTo>
                    <a:pt x="467867" y="0"/>
                  </a:lnTo>
                  <a:close/>
                </a:path>
                <a:path w="544195" h="50800">
                  <a:moveTo>
                    <a:pt x="467867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467867" y="31750"/>
                  </a:lnTo>
                  <a:lnTo>
                    <a:pt x="467867" y="19050"/>
                  </a:lnTo>
                  <a:close/>
                </a:path>
                <a:path w="544195" h="50800">
                  <a:moveTo>
                    <a:pt x="525017" y="19050"/>
                  </a:moveTo>
                  <a:lnTo>
                    <a:pt x="480567" y="19050"/>
                  </a:lnTo>
                  <a:lnTo>
                    <a:pt x="480567" y="31750"/>
                  </a:lnTo>
                  <a:lnTo>
                    <a:pt x="525017" y="31750"/>
                  </a:lnTo>
                  <a:lnTo>
                    <a:pt x="544067" y="25400"/>
                  </a:lnTo>
                  <a:lnTo>
                    <a:pt x="525017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5679947" y="4110228"/>
              <a:ext cx="1807845" cy="0"/>
            </a:xfrm>
            <a:custGeom>
              <a:avLst/>
              <a:gdLst/>
              <a:ahLst/>
              <a:cxnLst/>
              <a:rect l="l" t="t" r="r" b="b"/>
              <a:pathLst>
                <a:path w="1807845" h="0">
                  <a:moveTo>
                    <a:pt x="0" y="0"/>
                  </a:moveTo>
                  <a:lnTo>
                    <a:pt x="180746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7487411" y="2996691"/>
              <a:ext cx="542925" cy="50800"/>
            </a:xfrm>
            <a:custGeom>
              <a:avLst/>
              <a:gdLst/>
              <a:ahLst/>
              <a:cxnLst/>
              <a:rect l="l" t="t" r="r" b="b"/>
              <a:pathLst>
                <a:path w="542925" h="50800">
                  <a:moveTo>
                    <a:pt x="466344" y="0"/>
                  </a:moveTo>
                  <a:lnTo>
                    <a:pt x="466344" y="50800"/>
                  </a:lnTo>
                  <a:lnTo>
                    <a:pt x="523494" y="31750"/>
                  </a:lnTo>
                  <a:lnTo>
                    <a:pt x="479044" y="31750"/>
                  </a:lnTo>
                  <a:lnTo>
                    <a:pt x="479044" y="19050"/>
                  </a:lnTo>
                  <a:lnTo>
                    <a:pt x="523494" y="19050"/>
                  </a:lnTo>
                  <a:lnTo>
                    <a:pt x="466344" y="0"/>
                  </a:lnTo>
                  <a:close/>
                </a:path>
                <a:path w="542925" h="50800">
                  <a:moveTo>
                    <a:pt x="466344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466344" y="31750"/>
                  </a:lnTo>
                  <a:lnTo>
                    <a:pt x="466344" y="19050"/>
                  </a:lnTo>
                  <a:close/>
                </a:path>
                <a:path w="542925" h="50800">
                  <a:moveTo>
                    <a:pt x="523494" y="19050"/>
                  </a:moveTo>
                  <a:lnTo>
                    <a:pt x="479044" y="19050"/>
                  </a:lnTo>
                  <a:lnTo>
                    <a:pt x="479044" y="31750"/>
                  </a:lnTo>
                  <a:lnTo>
                    <a:pt x="523494" y="31750"/>
                  </a:lnTo>
                  <a:lnTo>
                    <a:pt x="542544" y="25400"/>
                  </a:lnTo>
                  <a:lnTo>
                    <a:pt x="523494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5679947" y="1866900"/>
              <a:ext cx="1099185" cy="1765300"/>
            </a:xfrm>
            <a:custGeom>
              <a:avLst/>
              <a:gdLst/>
              <a:ahLst/>
              <a:cxnLst/>
              <a:rect l="l" t="t" r="r" b="b"/>
              <a:pathLst>
                <a:path w="1099184" h="1765300">
                  <a:moveTo>
                    <a:pt x="0" y="1764792"/>
                  </a:moveTo>
                  <a:lnTo>
                    <a:pt x="1097279" y="1764792"/>
                  </a:lnTo>
                </a:path>
                <a:path w="1099184" h="1765300">
                  <a:moveTo>
                    <a:pt x="1097279" y="1764792"/>
                  </a:moveTo>
                  <a:lnTo>
                    <a:pt x="109880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6778751" y="1841500"/>
              <a:ext cx="4066540" cy="50800"/>
            </a:xfrm>
            <a:custGeom>
              <a:avLst/>
              <a:gdLst/>
              <a:ahLst/>
              <a:cxnLst/>
              <a:rect l="l" t="t" r="r" b="b"/>
              <a:pathLst>
                <a:path w="4066540" h="50800">
                  <a:moveTo>
                    <a:pt x="3989831" y="0"/>
                  </a:moveTo>
                  <a:lnTo>
                    <a:pt x="3989831" y="50800"/>
                  </a:lnTo>
                  <a:lnTo>
                    <a:pt x="4046981" y="31750"/>
                  </a:lnTo>
                  <a:lnTo>
                    <a:pt x="4002531" y="31750"/>
                  </a:lnTo>
                  <a:lnTo>
                    <a:pt x="4002531" y="19050"/>
                  </a:lnTo>
                  <a:lnTo>
                    <a:pt x="4046981" y="19050"/>
                  </a:lnTo>
                  <a:lnTo>
                    <a:pt x="3989831" y="0"/>
                  </a:lnTo>
                  <a:close/>
                </a:path>
                <a:path w="4066540" h="50800">
                  <a:moveTo>
                    <a:pt x="3989831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3989831" y="31750"/>
                  </a:lnTo>
                  <a:lnTo>
                    <a:pt x="3989831" y="19050"/>
                  </a:lnTo>
                  <a:close/>
                </a:path>
                <a:path w="4066540" h="50800">
                  <a:moveTo>
                    <a:pt x="4046981" y="19050"/>
                  </a:moveTo>
                  <a:lnTo>
                    <a:pt x="4002531" y="19050"/>
                  </a:lnTo>
                  <a:lnTo>
                    <a:pt x="4002531" y="31750"/>
                  </a:lnTo>
                  <a:lnTo>
                    <a:pt x="4046981" y="31750"/>
                  </a:lnTo>
                  <a:lnTo>
                    <a:pt x="4066031" y="25400"/>
                  </a:lnTo>
                  <a:lnTo>
                    <a:pt x="4046981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5679947" y="1588008"/>
              <a:ext cx="754380" cy="203200"/>
            </a:xfrm>
            <a:custGeom>
              <a:avLst/>
              <a:gdLst/>
              <a:ahLst/>
              <a:cxnLst/>
              <a:rect l="l" t="t" r="r" b="b"/>
              <a:pathLst>
                <a:path w="754379" h="203200">
                  <a:moveTo>
                    <a:pt x="0" y="202691"/>
                  </a:moveTo>
                  <a:lnTo>
                    <a:pt x="737615" y="202691"/>
                  </a:lnTo>
                </a:path>
                <a:path w="754379" h="203200">
                  <a:moveTo>
                    <a:pt x="754379" y="0"/>
                  </a:moveTo>
                  <a:lnTo>
                    <a:pt x="754379" y="20269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 descr=""/>
          <p:cNvSpPr txBox="1"/>
          <p:nvPr/>
        </p:nvSpPr>
        <p:spPr>
          <a:xfrm>
            <a:off x="9133458" y="1851151"/>
            <a:ext cx="10953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一级间接索引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7822438" y="2718054"/>
            <a:ext cx="10953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二级间接索引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6392671" y="4604384"/>
            <a:ext cx="10953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三级间接索引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113" name="object 113" descr=""/>
          <p:cNvGrpSpPr/>
          <p:nvPr/>
        </p:nvGrpSpPr>
        <p:grpSpPr>
          <a:xfrm>
            <a:off x="5655564" y="1562608"/>
            <a:ext cx="5229225" cy="3364865"/>
            <a:chOff x="5655564" y="1562608"/>
            <a:chExt cx="5229225" cy="3364865"/>
          </a:xfrm>
        </p:grpSpPr>
        <p:sp>
          <p:nvSpPr>
            <p:cNvPr id="114" name="object 114" descr=""/>
            <p:cNvSpPr/>
            <p:nvPr/>
          </p:nvSpPr>
          <p:spPr>
            <a:xfrm>
              <a:off x="6228588" y="3019044"/>
              <a:ext cx="1256030" cy="1908175"/>
            </a:xfrm>
            <a:custGeom>
              <a:avLst/>
              <a:gdLst/>
              <a:ahLst/>
              <a:cxnLst/>
              <a:rect l="l" t="t" r="r" b="b"/>
              <a:pathLst>
                <a:path w="1256029" h="1908175">
                  <a:moveTo>
                    <a:pt x="0" y="1295399"/>
                  </a:moveTo>
                  <a:lnTo>
                    <a:pt x="0" y="1908047"/>
                  </a:lnTo>
                </a:path>
                <a:path w="1256029" h="1908175">
                  <a:moveTo>
                    <a:pt x="1255776" y="0"/>
                  </a:moveTo>
                  <a:lnTo>
                    <a:pt x="1255776" y="1091183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7089648" y="2108200"/>
              <a:ext cx="2362200" cy="50800"/>
            </a:xfrm>
            <a:custGeom>
              <a:avLst/>
              <a:gdLst/>
              <a:ahLst/>
              <a:cxnLst/>
              <a:rect l="l" t="t" r="r" b="b"/>
              <a:pathLst>
                <a:path w="2362200" h="50800">
                  <a:moveTo>
                    <a:pt x="2286000" y="0"/>
                  </a:moveTo>
                  <a:lnTo>
                    <a:pt x="2286000" y="50800"/>
                  </a:lnTo>
                  <a:lnTo>
                    <a:pt x="2343150" y="31750"/>
                  </a:lnTo>
                  <a:lnTo>
                    <a:pt x="2298700" y="31750"/>
                  </a:lnTo>
                  <a:lnTo>
                    <a:pt x="2298700" y="19050"/>
                  </a:lnTo>
                  <a:lnTo>
                    <a:pt x="2343150" y="19050"/>
                  </a:lnTo>
                  <a:lnTo>
                    <a:pt x="2286000" y="0"/>
                  </a:lnTo>
                  <a:close/>
                </a:path>
                <a:path w="2362200" h="50800">
                  <a:moveTo>
                    <a:pt x="2286000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2286000" y="31750"/>
                  </a:lnTo>
                  <a:lnTo>
                    <a:pt x="2286000" y="19050"/>
                  </a:lnTo>
                  <a:close/>
                </a:path>
                <a:path w="2362200" h="50800">
                  <a:moveTo>
                    <a:pt x="2343150" y="19050"/>
                  </a:moveTo>
                  <a:lnTo>
                    <a:pt x="2298700" y="19050"/>
                  </a:lnTo>
                  <a:lnTo>
                    <a:pt x="2298700" y="31750"/>
                  </a:lnTo>
                  <a:lnTo>
                    <a:pt x="2343150" y="31750"/>
                  </a:lnTo>
                  <a:lnTo>
                    <a:pt x="2362200" y="25400"/>
                  </a:lnTo>
                  <a:lnTo>
                    <a:pt x="2343150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5655564" y="2133600"/>
              <a:ext cx="1434465" cy="1772920"/>
            </a:xfrm>
            <a:custGeom>
              <a:avLst/>
              <a:gdLst/>
              <a:ahLst/>
              <a:cxnLst/>
              <a:rect l="l" t="t" r="r" b="b"/>
              <a:pathLst>
                <a:path w="1434465" h="1772920">
                  <a:moveTo>
                    <a:pt x="1434084" y="0"/>
                  </a:moveTo>
                  <a:lnTo>
                    <a:pt x="1434084" y="1772412"/>
                  </a:lnTo>
                </a:path>
                <a:path w="1434465" h="1772920">
                  <a:moveTo>
                    <a:pt x="1434084" y="1772412"/>
                  </a:moveTo>
                  <a:lnTo>
                    <a:pt x="0" y="1772412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6443472" y="1562608"/>
              <a:ext cx="4441190" cy="50800"/>
            </a:xfrm>
            <a:custGeom>
              <a:avLst/>
              <a:gdLst/>
              <a:ahLst/>
              <a:cxnLst/>
              <a:rect l="l" t="t" r="r" b="b"/>
              <a:pathLst>
                <a:path w="4441190" h="50800">
                  <a:moveTo>
                    <a:pt x="4364735" y="0"/>
                  </a:moveTo>
                  <a:lnTo>
                    <a:pt x="4364735" y="50800"/>
                  </a:lnTo>
                  <a:lnTo>
                    <a:pt x="4421885" y="31750"/>
                  </a:lnTo>
                  <a:lnTo>
                    <a:pt x="4377435" y="31750"/>
                  </a:lnTo>
                  <a:lnTo>
                    <a:pt x="4377435" y="19050"/>
                  </a:lnTo>
                  <a:lnTo>
                    <a:pt x="4421885" y="19050"/>
                  </a:lnTo>
                  <a:lnTo>
                    <a:pt x="4364735" y="0"/>
                  </a:lnTo>
                  <a:close/>
                </a:path>
                <a:path w="4441190" h="50800">
                  <a:moveTo>
                    <a:pt x="4364735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4364735" y="31750"/>
                  </a:lnTo>
                  <a:lnTo>
                    <a:pt x="4364735" y="19050"/>
                  </a:lnTo>
                  <a:close/>
                </a:path>
                <a:path w="4441190" h="50800">
                  <a:moveTo>
                    <a:pt x="4421885" y="19050"/>
                  </a:moveTo>
                  <a:lnTo>
                    <a:pt x="4377435" y="19050"/>
                  </a:lnTo>
                  <a:lnTo>
                    <a:pt x="4377435" y="31750"/>
                  </a:lnTo>
                  <a:lnTo>
                    <a:pt x="4421885" y="31750"/>
                  </a:lnTo>
                  <a:lnTo>
                    <a:pt x="4440935" y="25400"/>
                  </a:lnTo>
                  <a:lnTo>
                    <a:pt x="4421885" y="1905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 descr=""/>
          <p:cNvSpPr txBox="1"/>
          <p:nvPr/>
        </p:nvSpPr>
        <p:spPr>
          <a:xfrm>
            <a:off x="3515995" y="1667001"/>
            <a:ext cx="895985" cy="27959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 indent="75565">
              <a:lnSpc>
                <a:spcPct val="98000"/>
              </a:lnSpc>
              <a:spcBef>
                <a:spcPts val="13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i_addr[0] i_addr[1] i_addr[2] i_addr[3] i_addr[4] i_addr[5] i_addr[6] i_addr[7] i_addr[8] i_addr[9] i_addr[10] i_addr[11]</a:t>
            </a:r>
            <a:endParaRPr sz="1400">
              <a:latin typeface="微软雅黑"/>
              <a:cs typeface="微软雅黑"/>
            </a:endParaRPr>
          </a:p>
          <a:p>
            <a:pPr marL="26034">
              <a:lnSpc>
                <a:spcPct val="100000"/>
              </a:lnSpc>
              <a:spcBef>
                <a:spcPts val="33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i_addr[12]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10999469" y="2178176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11013185" y="2846273"/>
            <a:ext cx="850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11013185" y="3501009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10997565" y="4183760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10996041" y="4822063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10980546" y="5447791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11011661" y="6071717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9721342" y="3192907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9721342" y="4512309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9705847" y="5760516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58951" y="1161288"/>
            <a:ext cx="3638550" cy="677545"/>
            <a:chOff x="758951" y="1161288"/>
            <a:chExt cx="3638550" cy="6775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951" y="1161288"/>
              <a:ext cx="707898" cy="67741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751" y="1161288"/>
              <a:ext cx="590549" cy="67741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1203" y="1161288"/>
              <a:ext cx="707897" cy="67741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003" y="1161288"/>
              <a:ext cx="1012697" cy="67741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65604" y="1161288"/>
              <a:ext cx="1012697" cy="67741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5203" y="1161288"/>
              <a:ext cx="707897" cy="67741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0003" y="1161288"/>
              <a:ext cx="1317497" cy="677418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937056" y="1236929"/>
            <a:ext cx="10044430" cy="3685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（1）</a:t>
            </a:r>
            <a:r>
              <a:rPr dirty="0" sz="2400" spc="-15" b="1">
                <a:solidFill>
                  <a:srgbClr val="A40020"/>
                </a:solidFill>
                <a:latin typeface="微软雅黑"/>
                <a:cs typeface="微软雅黑"/>
              </a:rPr>
              <a:t>目录文件与目录项</a:t>
            </a:r>
            <a:endParaRPr sz="240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1910"/>
              </a:spcBef>
            </a:pPr>
            <a:r>
              <a:rPr dirty="0" sz="2200" spc="-15" b="1">
                <a:solidFill>
                  <a:srgbClr val="1F517B"/>
                </a:solidFill>
                <a:latin typeface="微软雅黑"/>
                <a:cs typeface="微软雅黑"/>
              </a:rPr>
              <a:t>① 目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endParaRPr sz="220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1845"/>
              </a:spcBef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每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由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成。</a:t>
            </a:r>
            <a:endParaRPr sz="2200">
              <a:latin typeface="微软雅黑"/>
              <a:cs typeface="微软雅黑"/>
            </a:endParaRPr>
          </a:p>
          <a:p>
            <a:pPr algn="just" marL="469265">
              <a:lnSpc>
                <a:spcPct val="100000"/>
              </a:lnSpc>
              <a:spcBef>
                <a:spcPts val="1850"/>
              </a:spcBef>
            </a:pPr>
            <a:r>
              <a:rPr dirty="0" sz="2200" spc="-20" b="1">
                <a:solidFill>
                  <a:srgbClr val="1F517B"/>
                </a:solidFill>
                <a:latin typeface="微软雅黑"/>
                <a:cs typeface="微软雅黑"/>
              </a:rPr>
              <a:t>② 目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endParaRPr sz="2200">
              <a:latin typeface="微软雅黑"/>
              <a:cs typeface="微软雅黑"/>
            </a:endParaRPr>
          </a:p>
          <a:p>
            <a:pPr algn="just" marL="469265" marR="5080">
              <a:lnSpc>
                <a:spcPct val="150100"/>
              </a:lnSpc>
              <a:spcBef>
                <a:spcPts val="525"/>
              </a:spcBef>
            </a:pP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每个目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包含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16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字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节 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(UNIX系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老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版本)。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录项中，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第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字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节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相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应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辅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节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点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；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后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14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字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名。一个辅存磁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(512B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)包含32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810761" y="5075682"/>
            <a:ext cx="1089660" cy="502920"/>
          </a:xfrm>
          <a:prstGeom prst="rect">
            <a:avLst/>
          </a:prstGeom>
          <a:ln w="19811">
            <a:solidFill>
              <a:srgbClr val="1F517B"/>
            </a:solidFill>
          </a:ln>
        </p:spPr>
        <p:txBody>
          <a:bodyPr wrap="square" lIns="0" tIns="111760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880"/>
              </a:spcBef>
            </a:pPr>
            <a:r>
              <a:rPr dirty="0" sz="1600" spc="-1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节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点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900421" y="5075682"/>
            <a:ext cx="3032760" cy="502920"/>
          </a:xfrm>
          <a:prstGeom prst="rect">
            <a:avLst/>
          </a:prstGeom>
          <a:ln w="19811">
            <a:solidFill>
              <a:srgbClr val="1F517B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marL="929640">
              <a:lnSpc>
                <a:spcPct val="100000"/>
              </a:lnSpc>
              <a:spcBef>
                <a:spcPts val="765"/>
              </a:spcBef>
            </a:pP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16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1600" spc="-50">
                <a:solidFill>
                  <a:srgbClr val="1F517B"/>
                </a:solidFill>
                <a:latin typeface="微软雅黑"/>
                <a:cs typeface="微软雅黑"/>
              </a:rPr>
              <a:t>名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72915" y="5595315"/>
            <a:ext cx="1301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38327" y="211836"/>
            <a:ext cx="4786630" cy="787400"/>
            <a:chOff x="338327" y="211836"/>
            <a:chExt cx="4786630" cy="787400"/>
          </a:xfrm>
        </p:grpSpPr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8327" y="211836"/>
              <a:ext cx="1945386" cy="78714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16608" y="211836"/>
              <a:ext cx="2597658" cy="78714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47160" y="211836"/>
              <a:ext cx="1177289" cy="787145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43453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3.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0">
                <a:solidFill>
                  <a:srgbClr val="990000"/>
                </a:solidFill>
              </a:rPr>
              <a:t>UNIX</a:t>
            </a:r>
            <a:r>
              <a:rPr dirty="0" spc="-35">
                <a:solidFill>
                  <a:srgbClr val="990000"/>
                </a:solidFill>
              </a:rPr>
              <a:t>系</a:t>
            </a:r>
            <a:r>
              <a:rPr dirty="0" spc="-35">
                <a:solidFill>
                  <a:srgbClr val="990000"/>
                </a:solidFill>
              </a:rPr>
              <a:t>统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目</a:t>
            </a:r>
            <a:r>
              <a:rPr dirty="0" spc="-35">
                <a:solidFill>
                  <a:srgbClr val="990000"/>
                </a:solidFill>
              </a:rPr>
              <a:t>录</a:t>
            </a:r>
            <a:r>
              <a:rPr dirty="0" spc="-35">
                <a:solidFill>
                  <a:srgbClr val="990000"/>
                </a:solidFill>
              </a:rPr>
              <a:t>结</a:t>
            </a:r>
            <a:r>
              <a:rPr dirty="0" spc="-50">
                <a:solidFill>
                  <a:srgbClr val="990000"/>
                </a:solidFill>
              </a:rPr>
              <a:t>构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4237101" y="5596534"/>
            <a:ext cx="3755390" cy="792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18159">
              <a:lnSpc>
                <a:spcPct val="100000"/>
              </a:lnSpc>
              <a:spcBef>
                <a:spcPts val="105"/>
              </a:spcBef>
              <a:tabLst>
                <a:tab pos="3531870" algn="l"/>
              </a:tabLst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r>
              <a:rPr dirty="0" sz="1400" spc="34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3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16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2200" spc="-30" b="1">
                <a:solidFill>
                  <a:srgbClr val="C00000"/>
                </a:solidFill>
                <a:latin typeface="微软雅黑"/>
                <a:cs typeface="微软雅黑"/>
              </a:rPr>
              <a:t>Q：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这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样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设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计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什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么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好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处</a:t>
            </a:r>
            <a:r>
              <a:rPr dirty="0" sz="2200" spc="-60">
                <a:solidFill>
                  <a:srgbClr val="C00000"/>
                </a:solidFill>
                <a:latin typeface="微软雅黑"/>
                <a:cs typeface="微软雅黑"/>
              </a:rPr>
              <a:t>？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92480" y="1223772"/>
            <a:ext cx="4169410" cy="677545"/>
            <a:chOff x="792480" y="1223772"/>
            <a:chExt cx="4169410" cy="6775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80" y="1223772"/>
              <a:ext cx="521982" cy="67741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352" y="1223772"/>
              <a:ext cx="590550" cy="67741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804" y="1223772"/>
              <a:ext cx="521982" cy="67741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9116" y="1223772"/>
              <a:ext cx="1213866" cy="67741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9883" y="1223772"/>
              <a:ext cx="2841497" cy="677417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970280" y="1299413"/>
            <a:ext cx="10183495" cy="4562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A40020"/>
                </a:solidFill>
                <a:latin typeface="微软雅黑"/>
                <a:cs typeface="微软雅黑"/>
              </a:rPr>
              <a:t>(2</a:t>
            </a:r>
            <a:r>
              <a:rPr dirty="0" sz="2400" spc="15" b="1">
                <a:solidFill>
                  <a:srgbClr val="A40020"/>
                </a:solidFill>
                <a:latin typeface="微软雅黑"/>
                <a:cs typeface="微软雅黑"/>
              </a:rPr>
              <a:t>) </a:t>
            </a: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UNIX</a:t>
            </a:r>
            <a:r>
              <a:rPr dirty="0" sz="2400" spc="-15" b="1">
                <a:solidFill>
                  <a:srgbClr val="A40020"/>
                </a:solidFill>
                <a:latin typeface="微软雅黑"/>
                <a:cs typeface="微软雅黑"/>
              </a:rPr>
              <a:t>系统树型目录结构</a:t>
            </a:r>
            <a:endParaRPr sz="2400">
              <a:latin typeface="微软雅黑"/>
              <a:cs typeface="微软雅黑"/>
            </a:endParaRPr>
          </a:p>
          <a:p>
            <a:pPr algn="just" marL="355600" marR="5080">
              <a:lnSpc>
                <a:spcPct val="150000"/>
              </a:lnSpc>
              <a:spcBef>
                <a:spcPts val="870"/>
              </a:spcBef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① 每个文件系统都有一个根目录文件，</a:t>
            </a:r>
            <a:r>
              <a:rPr dirty="0" sz="2400" b="1">
                <a:solidFill>
                  <a:srgbClr val="1F517B"/>
                </a:solidFill>
                <a:latin typeface="微软雅黑"/>
                <a:cs typeface="微软雅黑"/>
              </a:rPr>
              <a:t>它的辅存i</a:t>
            </a:r>
            <a:r>
              <a:rPr dirty="0" sz="2400" spc="-5" b="1">
                <a:solidFill>
                  <a:srgbClr val="1F517B"/>
                </a:solidFill>
                <a:latin typeface="微软雅黑"/>
                <a:cs typeface="微软雅黑"/>
              </a:rPr>
              <a:t>节点是相应文件存储设</a:t>
            </a:r>
            <a:r>
              <a:rPr dirty="0" sz="2400" spc="-10" b="1">
                <a:solidFill>
                  <a:srgbClr val="1F517B"/>
                </a:solidFill>
                <a:latin typeface="微软雅黑"/>
                <a:cs typeface="微软雅黑"/>
              </a:rPr>
              <a:t>备上辅存索引区中的第一个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algn="just" marL="355600" marR="5080">
              <a:lnSpc>
                <a:spcPct val="150000"/>
              </a:lnSpc>
              <a:spcBef>
                <a:spcPts val="865"/>
              </a:spcBef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② 打开某个文件时，从根目录的i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节点可以找到根目录文件的索引结构，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得到根目录文件的每个数据块。</a:t>
            </a:r>
            <a:endParaRPr sz="2400">
              <a:latin typeface="微软雅黑"/>
              <a:cs typeface="微软雅黑"/>
            </a:endParaRPr>
          </a:p>
          <a:p>
            <a:pPr algn="just" marL="355600" marR="7620">
              <a:lnSpc>
                <a:spcPct val="150000"/>
              </a:lnSpc>
              <a:spcBef>
                <a:spcPts val="865"/>
              </a:spcBef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③ 将待打开文件的路径信息与目录文件中的目录项逐一比较，可以得到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下级目录的i节点号，并最终得到目标文件的i节点号。从i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节点号中的索引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表，得到数据文件的存储块号，实现对目标文件的随机存取。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38327" y="211836"/>
            <a:ext cx="4786630" cy="787400"/>
            <a:chOff x="338327" y="211836"/>
            <a:chExt cx="4786630" cy="787400"/>
          </a:xfrm>
        </p:grpSpPr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8327" y="211836"/>
              <a:ext cx="1945386" cy="78714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16608" y="211836"/>
              <a:ext cx="3307842" cy="78714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43453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3.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0">
                <a:solidFill>
                  <a:srgbClr val="990000"/>
                </a:solidFill>
              </a:rPr>
              <a:t>UNIX</a:t>
            </a:r>
            <a:r>
              <a:rPr dirty="0" spc="-35">
                <a:solidFill>
                  <a:srgbClr val="990000"/>
                </a:solidFill>
              </a:rPr>
              <a:t>系</a:t>
            </a:r>
            <a:r>
              <a:rPr dirty="0" spc="-35">
                <a:solidFill>
                  <a:srgbClr val="990000"/>
                </a:solidFill>
              </a:rPr>
              <a:t>统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目</a:t>
            </a:r>
            <a:r>
              <a:rPr dirty="0" spc="-35">
                <a:solidFill>
                  <a:srgbClr val="990000"/>
                </a:solidFill>
              </a:rPr>
              <a:t>录</a:t>
            </a:r>
            <a:r>
              <a:rPr dirty="0" spc="-35">
                <a:solidFill>
                  <a:srgbClr val="990000"/>
                </a:solidFill>
              </a:rPr>
              <a:t>结</a:t>
            </a:r>
            <a:r>
              <a:rPr dirty="0" spc="-50">
                <a:solidFill>
                  <a:srgbClr val="990000"/>
                </a:solidFill>
              </a:rPr>
              <a:t>构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338327" y="211836"/>
            <a:ext cx="5093970" cy="787400"/>
            <a:chOff x="338327" y="211836"/>
            <a:chExt cx="5093970" cy="787400"/>
          </a:xfrm>
        </p:grpSpPr>
        <p:sp>
          <p:nvSpPr>
            <p:cNvPr id="12" name="object 12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327" y="211836"/>
              <a:ext cx="1177290" cy="78714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191" y="211836"/>
              <a:ext cx="1791462" cy="78714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9548" y="211836"/>
              <a:ext cx="1177289" cy="78714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9732" y="211836"/>
              <a:ext cx="2242566" cy="787145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46545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>
                <a:solidFill>
                  <a:srgbClr val="1F517B"/>
                </a:solidFill>
              </a:rPr>
              <a:t>文</a:t>
            </a:r>
            <a:r>
              <a:rPr dirty="0">
                <a:solidFill>
                  <a:srgbClr val="1F517B"/>
                </a:solidFill>
              </a:rPr>
              <a:t>件</a:t>
            </a:r>
            <a:r>
              <a:rPr dirty="0" spc="-45">
                <a:solidFill>
                  <a:srgbClr val="1F517B"/>
                </a:solidFill>
              </a:rPr>
              <a:t> </a:t>
            </a:r>
            <a:r>
              <a:rPr dirty="0">
                <a:solidFill>
                  <a:srgbClr val="1F517B"/>
                </a:solidFill>
              </a:rPr>
              <a:t>/a/test</a:t>
            </a:r>
            <a:r>
              <a:rPr dirty="0" spc="-35">
                <a:solidFill>
                  <a:srgbClr val="1F517B"/>
                </a:solidFill>
              </a:rPr>
              <a:t> 查</a:t>
            </a:r>
            <a:r>
              <a:rPr dirty="0" spc="-35">
                <a:solidFill>
                  <a:srgbClr val="1F517B"/>
                </a:solidFill>
              </a:rPr>
              <a:t>找</a:t>
            </a:r>
            <a:r>
              <a:rPr dirty="0" spc="-35">
                <a:solidFill>
                  <a:srgbClr val="1F517B"/>
                </a:solidFill>
              </a:rPr>
              <a:t>过</a:t>
            </a:r>
            <a:r>
              <a:rPr dirty="0" spc="-35">
                <a:solidFill>
                  <a:srgbClr val="1F517B"/>
                </a:solidFill>
              </a:rPr>
              <a:t>程</a:t>
            </a:r>
            <a:r>
              <a:rPr dirty="0" spc="-35">
                <a:solidFill>
                  <a:srgbClr val="1F517B"/>
                </a:solidFill>
              </a:rPr>
              <a:t>示</a:t>
            </a:r>
            <a:r>
              <a:rPr dirty="0" spc="-35">
                <a:solidFill>
                  <a:srgbClr val="1F517B"/>
                </a:solidFill>
              </a:rPr>
              <a:t>意</a:t>
            </a:r>
            <a:r>
              <a:rPr dirty="0" spc="-50">
                <a:solidFill>
                  <a:srgbClr val="1F517B"/>
                </a:solidFill>
              </a:rPr>
              <a:t>图</a:t>
            </a:r>
          </a:p>
        </p:txBody>
      </p:sp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48027" y="1889853"/>
            <a:ext cx="8703564" cy="360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58140" y="219456"/>
            <a:ext cx="4196715" cy="787400"/>
            <a:chOff x="358140" y="219456"/>
            <a:chExt cx="4196715" cy="787400"/>
          </a:xfrm>
        </p:grpSpPr>
        <p:sp>
          <p:nvSpPr>
            <p:cNvPr id="13" name="object 13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1000506" cy="78714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40" y="219456"/>
              <a:ext cx="2952750" cy="78714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7184" y="219456"/>
              <a:ext cx="1177289" cy="787146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645363" y="1218946"/>
            <a:ext cx="10153650" cy="4441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955" indent="-516890">
              <a:lnSpc>
                <a:spcPct val="100000"/>
              </a:lnSpc>
              <a:spcBef>
                <a:spcPts val="100"/>
              </a:spcBef>
              <a:buAutoNum type="arabicParenBoth"/>
              <a:tabLst>
                <a:tab pos="529590" algn="l"/>
              </a:tabLst>
            </a:pPr>
            <a:r>
              <a:rPr dirty="0" sz="2400" spc="-10" b="1">
                <a:solidFill>
                  <a:srgbClr val="C00000"/>
                </a:solidFill>
                <a:latin typeface="微软雅黑"/>
                <a:cs typeface="微软雅黑"/>
              </a:rPr>
              <a:t>文件的逻辑结构</a:t>
            </a:r>
            <a:endParaRPr sz="2400">
              <a:latin typeface="微软雅黑"/>
              <a:cs typeface="微软雅黑"/>
            </a:endParaRPr>
          </a:p>
          <a:p>
            <a:pPr lvl="1" marL="928369" indent="-343535">
              <a:lnSpc>
                <a:spcPct val="100000"/>
              </a:lnSpc>
              <a:spcBef>
                <a:spcPts val="1900"/>
              </a:spcBef>
              <a:buSzPct val="95454"/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从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角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度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看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到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面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貌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即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成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lvl="1" marL="928369" indent="-343535">
              <a:lnSpc>
                <a:spcPct val="100000"/>
              </a:lnSpc>
              <a:spcBef>
                <a:spcPts val="1855"/>
              </a:spcBef>
              <a:buSzPct val="93181"/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提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供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使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便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的逻辑文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式。</a:t>
            </a:r>
            <a:endParaRPr sz="2200">
              <a:latin typeface="微软雅黑"/>
              <a:cs typeface="微软雅黑"/>
            </a:endParaRPr>
          </a:p>
          <a:p>
            <a:pPr lvl="1" marL="928369" indent="-343535">
              <a:lnSpc>
                <a:spcPct val="100000"/>
              </a:lnSpc>
              <a:spcBef>
                <a:spcPts val="1845"/>
              </a:spcBef>
              <a:buSzPct val="95454"/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按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逻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形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式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去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储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检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和加工文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的信息。</a:t>
            </a:r>
            <a:endParaRPr sz="2200">
              <a:latin typeface="微软雅黑"/>
              <a:cs typeface="微软雅黑"/>
            </a:endParaRPr>
          </a:p>
          <a:p>
            <a:pPr marL="528955" indent="-516890">
              <a:lnSpc>
                <a:spcPct val="100000"/>
              </a:lnSpc>
              <a:spcBef>
                <a:spcPts val="1965"/>
              </a:spcBef>
              <a:buAutoNum type="arabicParenBoth"/>
              <a:tabLst>
                <a:tab pos="529590" algn="l"/>
              </a:tabLst>
            </a:pPr>
            <a:r>
              <a:rPr dirty="0" sz="2400" spc="-15" b="1">
                <a:solidFill>
                  <a:srgbClr val="C00000"/>
                </a:solidFill>
                <a:latin typeface="微软雅黑"/>
                <a:cs typeface="微软雅黑"/>
              </a:rPr>
              <a:t>文件的物理结构</a:t>
            </a:r>
            <a:endParaRPr sz="2400">
              <a:latin typeface="微软雅黑"/>
              <a:cs typeface="微软雅黑"/>
            </a:endParaRPr>
          </a:p>
          <a:p>
            <a:pPr lvl="1" marL="928369" indent="-343535">
              <a:lnSpc>
                <a:spcPct val="100000"/>
              </a:lnSpc>
              <a:spcBef>
                <a:spcPts val="1900"/>
              </a:spcBef>
              <a:buSzPct val="95454"/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息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上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方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，是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据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示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织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lvl="1" marL="928369" indent="-343535">
              <a:lnSpc>
                <a:spcPct val="100000"/>
              </a:lnSpc>
              <a:spcBef>
                <a:spcPts val="1855"/>
              </a:spcBef>
              <a:buSzPct val="93181"/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能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好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高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形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式。</a:t>
            </a:r>
            <a:endParaRPr sz="2200">
              <a:latin typeface="微软雅黑"/>
              <a:cs typeface="微软雅黑"/>
            </a:endParaRPr>
          </a:p>
          <a:p>
            <a:pPr lvl="1" marL="928369" indent="-343535">
              <a:lnSpc>
                <a:spcPct val="100000"/>
              </a:lnSpc>
              <a:spcBef>
                <a:spcPts val="1845"/>
              </a:spcBef>
              <a:buSzPct val="93181"/>
              <a:buFont typeface="Arial"/>
              <a:buChar char="•"/>
              <a:tabLst>
                <a:tab pos="928369" algn="l"/>
                <a:tab pos="92900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外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备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交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道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传输。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37553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3.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组</a:t>
            </a:r>
            <a:r>
              <a:rPr dirty="0" spc="-35">
                <a:solidFill>
                  <a:srgbClr val="990000"/>
                </a:solidFill>
              </a:rPr>
              <a:t>织</a:t>
            </a:r>
            <a:r>
              <a:rPr dirty="0" spc="-35">
                <a:solidFill>
                  <a:srgbClr val="990000"/>
                </a:solidFill>
              </a:rPr>
              <a:t>的</a:t>
            </a:r>
            <a:r>
              <a:rPr dirty="0" spc="-35">
                <a:solidFill>
                  <a:srgbClr val="990000"/>
                </a:solidFill>
              </a:rPr>
              <a:t>两</a:t>
            </a:r>
            <a:r>
              <a:rPr dirty="0" spc="-35">
                <a:solidFill>
                  <a:srgbClr val="990000"/>
                </a:solidFill>
              </a:rPr>
              <a:t>种</a:t>
            </a:r>
            <a:r>
              <a:rPr dirty="0" spc="-35">
                <a:solidFill>
                  <a:srgbClr val="990000"/>
                </a:solidFill>
              </a:rPr>
              <a:t>结</a:t>
            </a:r>
            <a:r>
              <a:rPr dirty="0" spc="-50">
                <a:solidFill>
                  <a:srgbClr val="990000"/>
                </a:solidFill>
              </a:rPr>
              <a:t>构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000757" y="3337305"/>
            <a:ext cx="1020444" cy="991235"/>
            <a:chOff x="2000757" y="3337305"/>
            <a:chExt cx="1020444" cy="991235"/>
          </a:xfrm>
        </p:grpSpPr>
        <p:sp>
          <p:nvSpPr>
            <p:cNvPr id="3" name="object 3" descr=""/>
            <p:cNvSpPr/>
            <p:nvPr/>
          </p:nvSpPr>
          <p:spPr>
            <a:xfrm>
              <a:off x="2007107" y="3343655"/>
              <a:ext cx="1007744" cy="978535"/>
            </a:xfrm>
            <a:custGeom>
              <a:avLst/>
              <a:gdLst/>
              <a:ahLst/>
              <a:cxnLst/>
              <a:rect l="l" t="t" r="r" b="b"/>
              <a:pathLst>
                <a:path w="1007744" h="978535">
                  <a:moveTo>
                    <a:pt x="1007363" y="0"/>
                  </a:moveTo>
                  <a:lnTo>
                    <a:pt x="0" y="0"/>
                  </a:lnTo>
                  <a:lnTo>
                    <a:pt x="0" y="978408"/>
                  </a:lnTo>
                  <a:lnTo>
                    <a:pt x="1007363" y="978408"/>
                  </a:lnTo>
                  <a:lnTo>
                    <a:pt x="1007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007107" y="3343655"/>
              <a:ext cx="1007744" cy="978535"/>
            </a:xfrm>
            <a:custGeom>
              <a:avLst/>
              <a:gdLst/>
              <a:ahLst/>
              <a:cxnLst/>
              <a:rect l="l" t="t" r="r" b="b"/>
              <a:pathLst>
                <a:path w="1007744" h="978535">
                  <a:moveTo>
                    <a:pt x="0" y="978408"/>
                  </a:moveTo>
                  <a:lnTo>
                    <a:pt x="1007363" y="978408"/>
                  </a:lnTo>
                  <a:lnTo>
                    <a:pt x="1007363" y="0"/>
                  </a:lnTo>
                  <a:lnTo>
                    <a:pt x="0" y="0"/>
                  </a:lnTo>
                  <a:lnTo>
                    <a:pt x="0" y="9784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072132" y="2866136"/>
            <a:ext cx="91694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根目录文件</a:t>
            </a:r>
            <a:endParaRPr sz="1400">
              <a:latin typeface="微软雅黑"/>
              <a:cs typeface="微软雅黑"/>
            </a:endParaRPr>
          </a:p>
          <a:p>
            <a:pPr algn="ctr" marL="36195">
              <a:lnSpc>
                <a:spcPct val="100000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1400" spc="-30">
                <a:solidFill>
                  <a:srgbClr val="1F517B"/>
                </a:solidFill>
                <a:latin typeface="微软雅黑"/>
                <a:cs typeface="微软雅黑"/>
              </a:rPr>
              <a:t>节点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999488" y="3558539"/>
            <a:ext cx="1019810" cy="532130"/>
          </a:xfrm>
          <a:custGeom>
            <a:avLst/>
            <a:gdLst/>
            <a:ahLst/>
            <a:cxnLst/>
            <a:rect l="l" t="t" r="r" b="b"/>
            <a:pathLst>
              <a:path w="1019810" h="532129">
                <a:moveTo>
                  <a:pt x="1004316" y="260604"/>
                </a:moveTo>
                <a:lnTo>
                  <a:pt x="0" y="260604"/>
                </a:lnTo>
                <a:lnTo>
                  <a:pt x="0" y="272796"/>
                </a:lnTo>
                <a:lnTo>
                  <a:pt x="1004316" y="272796"/>
                </a:lnTo>
                <a:lnTo>
                  <a:pt x="1004316" y="260604"/>
                </a:lnTo>
                <a:close/>
              </a:path>
              <a:path w="1019810" h="532129">
                <a:moveTo>
                  <a:pt x="1019556" y="519684"/>
                </a:moveTo>
                <a:lnTo>
                  <a:pt x="15240" y="519684"/>
                </a:lnTo>
                <a:lnTo>
                  <a:pt x="15240" y="531876"/>
                </a:lnTo>
                <a:lnTo>
                  <a:pt x="1019556" y="531876"/>
                </a:lnTo>
                <a:lnTo>
                  <a:pt x="1019556" y="519684"/>
                </a:lnTo>
                <a:close/>
              </a:path>
              <a:path w="1019810" h="532129">
                <a:moveTo>
                  <a:pt x="1019556" y="0"/>
                </a:moveTo>
                <a:lnTo>
                  <a:pt x="15240" y="0"/>
                </a:lnTo>
                <a:lnTo>
                  <a:pt x="15240" y="12204"/>
                </a:lnTo>
                <a:lnTo>
                  <a:pt x="1019556" y="12204"/>
                </a:lnTo>
                <a:lnTo>
                  <a:pt x="1019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007107" y="3343655"/>
            <a:ext cx="1007744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91440">
              <a:lnSpc>
                <a:spcPts val="1420"/>
              </a:lnSpc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07107" y="4090415"/>
            <a:ext cx="1007744" cy="2317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91440">
              <a:lnSpc>
                <a:spcPts val="1590"/>
              </a:lnSpc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07107" y="3570732"/>
            <a:ext cx="1007744" cy="2489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37160">
              <a:lnSpc>
                <a:spcPts val="1480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i_addr[0]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007107" y="3831335"/>
            <a:ext cx="1007744" cy="2470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32715">
              <a:lnSpc>
                <a:spcPts val="1480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i_addr[1]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059426" y="2076957"/>
            <a:ext cx="1020444" cy="991235"/>
            <a:chOff x="5059426" y="2076957"/>
            <a:chExt cx="1020444" cy="991235"/>
          </a:xfrm>
        </p:grpSpPr>
        <p:sp>
          <p:nvSpPr>
            <p:cNvPr id="12" name="object 12" descr=""/>
            <p:cNvSpPr/>
            <p:nvPr/>
          </p:nvSpPr>
          <p:spPr>
            <a:xfrm>
              <a:off x="5065776" y="2083307"/>
              <a:ext cx="1007744" cy="978535"/>
            </a:xfrm>
            <a:custGeom>
              <a:avLst/>
              <a:gdLst/>
              <a:ahLst/>
              <a:cxnLst/>
              <a:rect l="l" t="t" r="r" b="b"/>
              <a:pathLst>
                <a:path w="1007745" h="978535">
                  <a:moveTo>
                    <a:pt x="1007363" y="0"/>
                  </a:moveTo>
                  <a:lnTo>
                    <a:pt x="0" y="0"/>
                  </a:lnTo>
                  <a:lnTo>
                    <a:pt x="0" y="978408"/>
                  </a:lnTo>
                  <a:lnTo>
                    <a:pt x="1007363" y="978408"/>
                  </a:lnTo>
                  <a:lnTo>
                    <a:pt x="1007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65776" y="2083307"/>
              <a:ext cx="1007744" cy="978535"/>
            </a:xfrm>
            <a:custGeom>
              <a:avLst/>
              <a:gdLst/>
              <a:ahLst/>
              <a:cxnLst/>
              <a:rect l="l" t="t" r="r" b="b"/>
              <a:pathLst>
                <a:path w="1007745" h="978535">
                  <a:moveTo>
                    <a:pt x="0" y="978408"/>
                  </a:moveTo>
                  <a:lnTo>
                    <a:pt x="1007363" y="978408"/>
                  </a:lnTo>
                  <a:lnTo>
                    <a:pt x="1007363" y="0"/>
                  </a:lnTo>
                  <a:lnTo>
                    <a:pt x="0" y="0"/>
                  </a:lnTo>
                  <a:lnTo>
                    <a:pt x="0" y="9784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105653" y="1605533"/>
            <a:ext cx="98488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720" marR="30480" indent="-26225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r>
              <a:rPr dirty="0" baseline="-21604" sz="135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r>
              <a:rPr dirty="0" sz="1400" spc="-15">
                <a:solidFill>
                  <a:srgbClr val="1F517B"/>
                </a:solidFill>
                <a:latin typeface="微软雅黑"/>
                <a:cs typeface="微软雅黑"/>
              </a:rPr>
              <a:t>目录文件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节点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058156" y="2296667"/>
            <a:ext cx="1019810" cy="534035"/>
          </a:xfrm>
          <a:custGeom>
            <a:avLst/>
            <a:gdLst/>
            <a:ahLst/>
            <a:cxnLst/>
            <a:rect l="l" t="t" r="r" b="b"/>
            <a:pathLst>
              <a:path w="1019810" h="534035">
                <a:moveTo>
                  <a:pt x="1004316" y="262128"/>
                </a:moveTo>
                <a:lnTo>
                  <a:pt x="0" y="262128"/>
                </a:lnTo>
                <a:lnTo>
                  <a:pt x="0" y="274320"/>
                </a:lnTo>
                <a:lnTo>
                  <a:pt x="1004316" y="274320"/>
                </a:lnTo>
                <a:lnTo>
                  <a:pt x="1004316" y="262128"/>
                </a:lnTo>
                <a:close/>
              </a:path>
              <a:path w="1019810" h="534035">
                <a:moveTo>
                  <a:pt x="1019556" y="521208"/>
                </a:moveTo>
                <a:lnTo>
                  <a:pt x="15240" y="521208"/>
                </a:lnTo>
                <a:lnTo>
                  <a:pt x="15240" y="533412"/>
                </a:lnTo>
                <a:lnTo>
                  <a:pt x="1019556" y="533412"/>
                </a:lnTo>
                <a:lnTo>
                  <a:pt x="1019556" y="521208"/>
                </a:lnTo>
                <a:close/>
              </a:path>
              <a:path w="1019810" h="534035">
                <a:moveTo>
                  <a:pt x="1019556" y="0"/>
                </a:moveTo>
                <a:lnTo>
                  <a:pt x="15240" y="0"/>
                </a:lnTo>
                <a:lnTo>
                  <a:pt x="15240" y="12192"/>
                </a:lnTo>
                <a:lnTo>
                  <a:pt x="1019556" y="12192"/>
                </a:lnTo>
                <a:lnTo>
                  <a:pt x="1019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065776" y="2083307"/>
            <a:ext cx="1007744" cy="2133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90805">
              <a:lnSpc>
                <a:spcPts val="1415"/>
              </a:lnSpc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065776" y="2830067"/>
            <a:ext cx="1007744" cy="2317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90805">
              <a:lnSpc>
                <a:spcPts val="1585"/>
              </a:lnSpc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065776" y="2308860"/>
            <a:ext cx="1007744" cy="25019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37795">
              <a:lnSpc>
                <a:spcPts val="1490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i_addr[0]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065776" y="2570988"/>
            <a:ext cx="1007744" cy="2470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32715">
              <a:lnSpc>
                <a:spcPts val="1475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i_addr[1]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3005582" y="2590800"/>
            <a:ext cx="3116580" cy="2873375"/>
            <a:chOff x="3005582" y="2590800"/>
            <a:chExt cx="3116580" cy="2873375"/>
          </a:xfrm>
        </p:grpSpPr>
        <p:sp>
          <p:nvSpPr>
            <p:cNvPr id="21" name="object 21" descr=""/>
            <p:cNvSpPr/>
            <p:nvPr/>
          </p:nvSpPr>
          <p:spPr>
            <a:xfrm>
              <a:off x="3005582" y="2590800"/>
              <a:ext cx="509270" cy="1136650"/>
            </a:xfrm>
            <a:custGeom>
              <a:avLst/>
              <a:gdLst/>
              <a:ahLst/>
              <a:cxnLst/>
              <a:rect l="l" t="t" r="r" b="b"/>
              <a:pathLst>
                <a:path w="509270" h="1136650">
                  <a:moveTo>
                    <a:pt x="472125" y="67087"/>
                  </a:moveTo>
                  <a:lnTo>
                    <a:pt x="0" y="1131316"/>
                  </a:lnTo>
                  <a:lnTo>
                    <a:pt x="11684" y="1136395"/>
                  </a:lnTo>
                  <a:lnTo>
                    <a:pt x="483658" y="72223"/>
                  </a:lnTo>
                  <a:lnTo>
                    <a:pt x="472125" y="67087"/>
                  </a:lnTo>
                  <a:close/>
                </a:path>
                <a:path w="509270" h="1136650">
                  <a:moveTo>
                    <a:pt x="503476" y="55499"/>
                  </a:moveTo>
                  <a:lnTo>
                    <a:pt x="477266" y="55499"/>
                  </a:lnTo>
                  <a:lnTo>
                    <a:pt x="488822" y="60578"/>
                  </a:lnTo>
                  <a:lnTo>
                    <a:pt x="483658" y="72223"/>
                  </a:lnTo>
                  <a:lnTo>
                    <a:pt x="501142" y="80010"/>
                  </a:lnTo>
                  <a:lnTo>
                    <a:pt x="503476" y="55499"/>
                  </a:lnTo>
                  <a:close/>
                </a:path>
                <a:path w="509270" h="1136650">
                  <a:moveTo>
                    <a:pt x="477266" y="55499"/>
                  </a:moveTo>
                  <a:lnTo>
                    <a:pt x="472125" y="67087"/>
                  </a:lnTo>
                  <a:lnTo>
                    <a:pt x="483658" y="72223"/>
                  </a:lnTo>
                  <a:lnTo>
                    <a:pt x="488822" y="60578"/>
                  </a:lnTo>
                  <a:lnTo>
                    <a:pt x="477266" y="55499"/>
                  </a:lnTo>
                  <a:close/>
                </a:path>
                <a:path w="509270" h="1136650">
                  <a:moveTo>
                    <a:pt x="508762" y="0"/>
                  </a:moveTo>
                  <a:lnTo>
                    <a:pt x="454659" y="59309"/>
                  </a:lnTo>
                  <a:lnTo>
                    <a:pt x="472125" y="67087"/>
                  </a:lnTo>
                  <a:lnTo>
                    <a:pt x="477266" y="55499"/>
                  </a:lnTo>
                  <a:lnTo>
                    <a:pt x="503476" y="55499"/>
                  </a:lnTo>
                  <a:lnTo>
                    <a:pt x="508762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108448" y="4201667"/>
              <a:ext cx="1007744" cy="1256030"/>
            </a:xfrm>
            <a:custGeom>
              <a:avLst/>
              <a:gdLst/>
              <a:ahLst/>
              <a:cxnLst/>
              <a:rect l="l" t="t" r="r" b="b"/>
              <a:pathLst>
                <a:path w="1007745" h="1256029">
                  <a:moveTo>
                    <a:pt x="1007363" y="0"/>
                  </a:moveTo>
                  <a:lnTo>
                    <a:pt x="0" y="0"/>
                  </a:lnTo>
                  <a:lnTo>
                    <a:pt x="0" y="1255775"/>
                  </a:lnTo>
                  <a:lnTo>
                    <a:pt x="1007363" y="1255775"/>
                  </a:lnTo>
                  <a:lnTo>
                    <a:pt x="1007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108448" y="4201667"/>
              <a:ext cx="1007744" cy="1256030"/>
            </a:xfrm>
            <a:custGeom>
              <a:avLst/>
              <a:gdLst/>
              <a:ahLst/>
              <a:cxnLst/>
              <a:rect l="l" t="t" r="r" b="b"/>
              <a:pathLst>
                <a:path w="1007745" h="1256029">
                  <a:moveTo>
                    <a:pt x="0" y="1255775"/>
                  </a:moveTo>
                  <a:lnTo>
                    <a:pt x="1007363" y="1255775"/>
                  </a:lnTo>
                  <a:lnTo>
                    <a:pt x="1007363" y="0"/>
                  </a:lnTo>
                  <a:lnTo>
                    <a:pt x="0" y="0"/>
                  </a:lnTo>
                  <a:lnTo>
                    <a:pt x="0" y="125577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148960" y="3260699"/>
            <a:ext cx="1054735" cy="91757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336550">
              <a:lnSpc>
                <a:spcPct val="100000"/>
              </a:lnSpc>
              <a:spcBef>
                <a:spcPts val="109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  <a:p>
            <a:pPr marL="299720" marR="30480" indent="-262255">
              <a:lnSpc>
                <a:spcPct val="100000"/>
              </a:lnSpc>
              <a:spcBef>
                <a:spcPts val="990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r>
              <a:rPr dirty="0" baseline="-21604" sz="1350">
                <a:solidFill>
                  <a:srgbClr val="1F517B"/>
                </a:solidFill>
                <a:latin typeface="微软雅黑"/>
                <a:cs typeface="微软雅黑"/>
              </a:rPr>
              <a:t>31</a:t>
            </a:r>
            <a:r>
              <a:rPr dirty="0" sz="1400" spc="-15">
                <a:solidFill>
                  <a:srgbClr val="1F517B"/>
                </a:solidFill>
                <a:latin typeface="微软雅黑"/>
                <a:cs typeface="微软雅黑"/>
              </a:rPr>
              <a:t>目录文件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节点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5102352" y="4416564"/>
            <a:ext cx="1004569" cy="533400"/>
          </a:xfrm>
          <a:custGeom>
            <a:avLst/>
            <a:gdLst/>
            <a:ahLst/>
            <a:cxnLst/>
            <a:rect l="l" t="t" r="r" b="b"/>
            <a:pathLst>
              <a:path w="1004570" h="533400">
                <a:moveTo>
                  <a:pt x="1004316" y="521195"/>
                </a:moveTo>
                <a:lnTo>
                  <a:pt x="0" y="521195"/>
                </a:lnTo>
                <a:lnTo>
                  <a:pt x="0" y="533387"/>
                </a:lnTo>
                <a:lnTo>
                  <a:pt x="1004316" y="533387"/>
                </a:lnTo>
                <a:lnTo>
                  <a:pt x="1004316" y="521195"/>
                </a:lnTo>
                <a:close/>
              </a:path>
              <a:path w="1004570" h="533400">
                <a:moveTo>
                  <a:pt x="1004316" y="262115"/>
                </a:moveTo>
                <a:lnTo>
                  <a:pt x="0" y="262115"/>
                </a:lnTo>
                <a:lnTo>
                  <a:pt x="0" y="274307"/>
                </a:lnTo>
                <a:lnTo>
                  <a:pt x="1004316" y="274307"/>
                </a:lnTo>
                <a:lnTo>
                  <a:pt x="1004316" y="262115"/>
                </a:lnTo>
                <a:close/>
              </a:path>
              <a:path w="1004570" h="533400">
                <a:moveTo>
                  <a:pt x="1004316" y="0"/>
                </a:moveTo>
                <a:lnTo>
                  <a:pt x="0" y="0"/>
                </a:lnTo>
                <a:lnTo>
                  <a:pt x="0" y="12179"/>
                </a:lnTo>
                <a:lnTo>
                  <a:pt x="1004316" y="12179"/>
                </a:lnTo>
                <a:lnTo>
                  <a:pt x="1004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5108447" y="4201667"/>
            <a:ext cx="1007744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89535">
              <a:lnSpc>
                <a:spcPts val="1425"/>
              </a:lnSpc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108447" y="4690871"/>
            <a:ext cx="1007744" cy="2470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" rIns="0" bIns="0" rtlCol="0" vert="horz">
            <a:spAutoFit/>
          </a:bodyPr>
          <a:lstStyle/>
          <a:p>
            <a:pPr algn="ctr" marR="12255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108447" y="4428744"/>
            <a:ext cx="1007744" cy="25019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53035">
              <a:lnSpc>
                <a:spcPts val="1500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i_addr[0]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108447" y="4949952"/>
            <a:ext cx="1007744" cy="25019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ts val="1600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i_addr[5]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517138" y="2581401"/>
            <a:ext cx="2589530" cy="2630805"/>
            <a:chOff x="3517138" y="2581401"/>
            <a:chExt cx="2589530" cy="2630805"/>
          </a:xfrm>
        </p:grpSpPr>
        <p:sp>
          <p:nvSpPr>
            <p:cNvPr id="31" name="object 31" descr=""/>
            <p:cNvSpPr/>
            <p:nvPr/>
          </p:nvSpPr>
          <p:spPr>
            <a:xfrm>
              <a:off x="3523488" y="2587751"/>
              <a:ext cx="1009015" cy="980440"/>
            </a:xfrm>
            <a:custGeom>
              <a:avLst/>
              <a:gdLst/>
              <a:ahLst/>
              <a:cxnLst/>
              <a:rect l="l" t="t" r="r" b="b"/>
              <a:pathLst>
                <a:path w="1009014" h="980439">
                  <a:moveTo>
                    <a:pt x="1008888" y="0"/>
                  </a:moveTo>
                  <a:lnTo>
                    <a:pt x="0" y="0"/>
                  </a:lnTo>
                  <a:lnTo>
                    <a:pt x="0" y="979932"/>
                  </a:lnTo>
                  <a:lnTo>
                    <a:pt x="1008888" y="979932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523488" y="2587751"/>
              <a:ext cx="1009015" cy="980440"/>
            </a:xfrm>
            <a:custGeom>
              <a:avLst/>
              <a:gdLst/>
              <a:ahLst/>
              <a:cxnLst/>
              <a:rect l="l" t="t" r="r" b="b"/>
              <a:pathLst>
                <a:path w="1009014" h="980439">
                  <a:moveTo>
                    <a:pt x="0" y="979932"/>
                  </a:moveTo>
                  <a:lnTo>
                    <a:pt x="1008888" y="979932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97993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102352" y="5199887"/>
              <a:ext cx="1004569" cy="12700"/>
            </a:xfrm>
            <a:custGeom>
              <a:avLst/>
              <a:gdLst/>
              <a:ahLst/>
              <a:cxnLst/>
              <a:rect l="l" t="t" r="r" b="b"/>
              <a:pathLst>
                <a:path w="1004570" h="12700">
                  <a:moveTo>
                    <a:pt x="0" y="12191"/>
                  </a:moveTo>
                  <a:lnTo>
                    <a:pt x="1004315" y="12191"/>
                  </a:lnTo>
                  <a:lnTo>
                    <a:pt x="1004315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3393440" y="2109927"/>
            <a:ext cx="124650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根目录文件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400" spc="100">
                <a:solidFill>
                  <a:srgbClr val="1F517B"/>
                </a:solidFill>
                <a:latin typeface="微软雅黑"/>
                <a:cs typeface="微软雅黑"/>
              </a:rPr>
              <a:t>文件名 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节点号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3517392" y="2830067"/>
            <a:ext cx="1004569" cy="448309"/>
          </a:xfrm>
          <a:custGeom>
            <a:avLst/>
            <a:gdLst/>
            <a:ahLst/>
            <a:cxnLst/>
            <a:rect l="l" t="t" r="r" b="b"/>
            <a:pathLst>
              <a:path w="1004570" h="448310">
                <a:moveTo>
                  <a:pt x="1004316" y="435864"/>
                </a:moveTo>
                <a:lnTo>
                  <a:pt x="0" y="435864"/>
                </a:lnTo>
                <a:lnTo>
                  <a:pt x="0" y="448056"/>
                </a:lnTo>
                <a:lnTo>
                  <a:pt x="1004316" y="448056"/>
                </a:lnTo>
                <a:lnTo>
                  <a:pt x="1004316" y="435864"/>
                </a:lnTo>
                <a:close/>
              </a:path>
              <a:path w="1004570" h="448310">
                <a:moveTo>
                  <a:pt x="1004316" y="0"/>
                </a:moveTo>
                <a:lnTo>
                  <a:pt x="0" y="0"/>
                </a:lnTo>
                <a:lnTo>
                  <a:pt x="0" y="12192"/>
                </a:lnTo>
                <a:lnTo>
                  <a:pt x="1004316" y="12192"/>
                </a:lnTo>
                <a:lnTo>
                  <a:pt x="1004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3523488" y="2842260"/>
            <a:ext cx="508000" cy="4241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4295" rIns="0" bIns="0" rtlCol="0" vert="horz">
            <a:spAutoFit/>
          </a:bodyPr>
          <a:lstStyle/>
          <a:p>
            <a:pPr algn="ctr" marR="78740">
              <a:lnSpc>
                <a:spcPct val="100000"/>
              </a:lnSpc>
              <a:spcBef>
                <a:spcPts val="58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523488" y="2587751"/>
            <a:ext cx="508000" cy="2425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48590">
              <a:lnSpc>
                <a:spcPts val="1445"/>
              </a:lnSpc>
            </a:pP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r>
              <a:rPr dirty="0" baseline="-21604" sz="1350" spc="-37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baseline="-21604" sz="1350">
              <a:latin typeface="微软雅黑"/>
              <a:cs typeface="微软雅黑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4035552" y="2590800"/>
            <a:ext cx="0" cy="974090"/>
          </a:xfrm>
          <a:custGeom>
            <a:avLst/>
            <a:gdLst/>
            <a:ahLst/>
            <a:cxnLst/>
            <a:rect l="l" t="t" r="r" b="b"/>
            <a:pathLst>
              <a:path w="0" h="974089">
                <a:moveTo>
                  <a:pt x="0" y="0"/>
                </a:moveTo>
                <a:lnTo>
                  <a:pt x="0" y="973836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3523488" y="3278123"/>
            <a:ext cx="508000" cy="2895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4925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275"/>
              </a:spcBef>
            </a:pPr>
            <a:r>
              <a:rPr dirty="0" baseline="13888" sz="2100" spc="-37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r>
              <a:rPr dirty="0" sz="900" spc="-25">
                <a:solidFill>
                  <a:srgbClr val="1F517B"/>
                </a:solidFill>
                <a:latin typeface="微软雅黑"/>
                <a:cs typeface="微软雅黑"/>
              </a:rPr>
              <a:t>31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588511" y="3734815"/>
            <a:ext cx="9169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根目录文件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4513579" y="1753870"/>
            <a:ext cx="3103880" cy="2447925"/>
            <a:chOff x="4513579" y="1753870"/>
            <a:chExt cx="3103880" cy="2447925"/>
          </a:xfrm>
        </p:grpSpPr>
        <p:sp>
          <p:nvSpPr>
            <p:cNvPr id="42" name="object 42" descr=""/>
            <p:cNvSpPr/>
            <p:nvPr/>
          </p:nvSpPr>
          <p:spPr>
            <a:xfrm>
              <a:off x="4513580" y="2068067"/>
              <a:ext cx="599440" cy="2133600"/>
            </a:xfrm>
            <a:custGeom>
              <a:avLst/>
              <a:gdLst/>
              <a:ahLst/>
              <a:cxnLst/>
              <a:rect l="l" t="t" r="r" b="b"/>
              <a:pathLst>
                <a:path w="599439" h="2133600">
                  <a:moveTo>
                    <a:pt x="538480" y="0"/>
                  </a:moveTo>
                  <a:lnTo>
                    <a:pt x="470662" y="42926"/>
                  </a:lnTo>
                  <a:lnTo>
                    <a:pt x="485419" y="54978"/>
                  </a:lnTo>
                  <a:lnTo>
                    <a:pt x="127" y="649732"/>
                  </a:lnTo>
                  <a:lnTo>
                    <a:pt x="10033" y="657860"/>
                  </a:lnTo>
                  <a:lnTo>
                    <a:pt x="495287" y="63030"/>
                  </a:lnTo>
                  <a:lnTo>
                    <a:pt x="510032" y="75057"/>
                  </a:lnTo>
                  <a:lnTo>
                    <a:pt x="521335" y="45212"/>
                  </a:lnTo>
                  <a:lnTo>
                    <a:pt x="538480" y="0"/>
                  </a:lnTo>
                  <a:close/>
                </a:path>
                <a:path w="599439" h="2133600">
                  <a:moveTo>
                    <a:pt x="599440" y="2133600"/>
                  </a:moveTo>
                  <a:lnTo>
                    <a:pt x="583209" y="2087245"/>
                  </a:lnTo>
                  <a:lnTo>
                    <a:pt x="572897" y="2057781"/>
                  </a:lnTo>
                  <a:lnTo>
                    <a:pt x="557860" y="2069439"/>
                  </a:lnTo>
                  <a:lnTo>
                    <a:pt x="10160" y="1361567"/>
                  </a:lnTo>
                  <a:lnTo>
                    <a:pt x="0" y="1369441"/>
                  </a:lnTo>
                  <a:lnTo>
                    <a:pt x="547763" y="2077262"/>
                  </a:lnTo>
                  <a:lnTo>
                    <a:pt x="532765" y="2088896"/>
                  </a:lnTo>
                  <a:lnTo>
                    <a:pt x="599440" y="213360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601967" y="1760220"/>
              <a:ext cx="1009015" cy="980440"/>
            </a:xfrm>
            <a:custGeom>
              <a:avLst/>
              <a:gdLst/>
              <a:ahLst/>
              <a:cxnLst/>
              <a:rect l="l" t="t" r="r" b="b"/>
              <a:pathLst>
                <a:path w="1009015" h="980439">
                  <a:moveTo>
                    <a:pt x="1008887" y="0"/>
                  </a:moveTo>
                  <a:lnTo>
                    <a:pt x="0" y="0"/>
                  </a:lnTo>
                  <a:lnTo>
                    <a:pt x="0" y="979931"/>
                  </a:lnTo>
                  <a:lnTo>
                    <a:pt x="1008887" y="979931"/>
                  </a:lnTo>
                  <a:lnTo>
                    <a:pt x="10088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601967" y="1760220"/>
              <a:ext cx="1009015" cy="980440"/>
            </a:xfrm>
            <a:custGeom>
              <a:avLst/>
              <a:gdLst/>
              <a:ahLst/>
              <a:cxnLst/>
              <a:rect l="l" t="t" r="r" b="b"/>
              <a:pathLst>
                <a:path w="1009015" h="980439">
                  <a:moveTo>
                    <a:pt x="0" y="979931"/>
                  </a:moveTo>
                  <a:lnTo>
                    <a:pt x="1008887" y="979931"/>
                  </a:lnTo>
                  <a:lnTo>
                    <a:pt x="1008887" y="0"/>
                  </a:lnTo>
                  <a:lnTo>
                    <a:pt x="0" y="0"/>
                  </a:lnTo>
                  <a:lnTo>
                    <a:pt x="0" y="9799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6477000" y="1282953"/>
            <a:ext cx="129730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r>
              <a:rPr dirty="0" baseline="-21604" sz="135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r>
              <a:rPr dirty="0" sz="1400" spc="-15">
                <a:solidFill>
                  <a:srgbClr val="1F517B"/>
                </a:solidFill>
                <a:latin typeface="微软雅黑"/>
                <a:cs typeface="微软雅黑"/>
              </a:rPr>
              <a:t>目录文件</a:t>
            </a:r>
            <a:endParaRPr sz="1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</a:pPr>
            <a:r>
              <a:rPr dirty="0" sz="1400" spc="95">
                <a:solidFill>
                  <a:srgbClr val="1F517B"/>
                </a:solidFill>
                <a:latin typeface="微软雅黑"/>
                <a:cs typeface="微软雅黑"/>
              </a:rPr>
              <a:t>文件名 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节点号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6595872" y="2217419"/>
            <a:ext cx="1004569" cy="233679"/>
          </a:xfrm>
          <a:custGeom>
            <a:avLst/>
            <a:gdLst/>
            <a:ahLst/>
            <a:cxnLst/>
            <a:rect l="l" t="t" r="r" b="b"/>
            <a:pathLst>
              <a:path w="1004570" h="233680">
                <a:moveTo>
                  <a:pt x="1004316" y="220980"/>
                </a:moveTo>
                <a:lnTo>
                  <a:pt x="0" y="220980"/>
                </a:lnTo>
                <a:lnTo>
                  <a:pt x="0" y="233184"/>
                </a:lnTo>
                <a:lnTo>
                  <a:pt x="1004316" y="233184"/>
                </a:lnTo>
                <a:lnTo>
                  <a:pt x="1004316" y="220980"/>
                </a:lnTo>
                <a:close/>
              </a:path>
              <a:path w="1004570" h="233680">
                <a:moveTo>
                  <a:pt x="1004316" y="0"/>
                </a:moveTo>
                <a:lnTo>
                  <a:pt x="0" y="0"/>
                </a:lnTo>
                <a:lnTo>
                  <a:pt x="0" y="12192"/>
                </a:lnTo>
                <a:lnTo>
                  <a:pt x="1004316" y="12192"/>
                </a:lnTo>
                <a:lnTo>
                  <a:pt x="1004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6601968" y="1760220"/>
            <a:ext cx="508000" cy="1981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17780">
              <a:lnSpc>
                <a:spcPts val="1535"/>
              </a:lnSpc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601968" y="1970532"/>
            <a:ext cx="508000" cy="2470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79070">
              <a:lnSpc>
                <a:spcPts val="1515"/>
              </a:lnSpc>
            </a:pP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B</a:t>
            </a:r>
            <a:r>
              <a:rPr dirty="0" baseline="-21604" sz="1350" spc="-37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endParaRPr baseline="-21604" sz="1350">
              <a:latin typeface="微软雅黑"/>
              <a:cs typeface="微软雅黑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7114031" y="1763267"/>
            <a:ext cx="0" cy="974090"/>
          </a:xfrm>
          <a:custGeom>
            <a:avLst/>
            <a:gdLst/>
            <a:ahLst/>
            <a:cxnLst/>
            <a:rect l="l" t="t" r="r" b="b"/>
            <a:pathLst>
              <a:path w="0" h="974089">
                <a:moveTo>
                  <a:pt x="0" y="0"/>
                </a:moveTo>
                <a:lnTo>
                  <a:pt x="0" y="973836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6601968" y="2450592"/>
            <a:ext cx="508000" cy="2895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5560" rIns="0" bIns="0" rtlCol="0" vert="horz">
            <a:spAutoFit/>
          </a:bodyPr>
          <a:lstStyle/>
          <a:p>
            <a:pPr marL="132715">
              <a:lnSpc>
                <a:spcPct val="100000"/>
              </a:lnSpc>
              <a:spcBef>
                <a:spcPts val="280"/>
              </a:spcBef>
            </a:pPr>
            <a:r>
              <a:rPr dirty="0" baseline="13888" sz="2100" spc="-37">
                <a:solidFill>
                  <a:srgbClr val="1F517B"/>
                </a:solidFill>
                <a:latin typeface="微软雅黑"/>
                <a:cs typeface="微软雅黑"/>
              </a:rPr>
              <a:t>B</a:t>
            </a:r>
            <a:r>
              <a:rPr dirty="0" sz="900" spc="-25">
                <a:solidFill>
                  <a:srgbClr val="1F517B"/>
                </a:solidFill>
                <a:latin typeface="微软雅黑"/>
                <a:cs typeface="微软雅黑"/>
              </a:rPr>
              <a:t>31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6595871" y="1964435"/>
            <a:ext cx="1004569" cy="0"/>
          </a:xfrm>
          <a:custGeom>
            <a:avLst/>
            <a:gdLst/>
            <a:ahLst/>
            <a:cxnLst/>
            <a:rect l="l" t="t" r="r" b="b"/>
            <a:pathLst>
              <a:path w="1004570" h="0">
                <a:moveTo>
                  <a:pt x="0" y="0"/>
                </a:moveTo>
                <a:lnTo>
                  <a:pt x="10043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6601968" y="2229611"/>
            <a:ext cx="508000" cy="2089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810">
              <a:lnSpc>
                <a:spcPts val="1500"/>
              </a:lnSpc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6052946" y="1748027"/>
            <a:ext cx="1579880" cy="2766695"/>
            <a:chOff x="6052946" y="1748027"/>
            <a:chExt cx="1579880" cy="2766695"/>
          </a:xfrm>
        </p:grpSpPr>
        <p:sp>
          <p:nvSpPr>
            <p:cNvPr id="54" name="object 54" descr=""/>
            <p:cNvSpPr/>
            <p:nvPr/>
          </p:nvSpPr>
          <p:spPr>
            <a:xfrm>
              <a:off x="6052946" y="1748027"/>
              <a:ext cx="538480" cy="657860"/>
            </a:xfrm>
            <a:custGeom>
              <a:avLst/>
              <a:gdLst/>
              <a:ahLst/>
              <a:cxnLst/>
              <a:rect l="l" t="t" r="r" b="b"/>
              <a:pathLst>
                <a:path w="538479" h="657860">
                  <a:moveTo>
                    <a:pt x="485300" y="54976"/>
                  </a:moveTo>
                  <a:lnTo>
                    <a:pt x="0" y="649732"/>
                  </a:lnTo>
                  <a:lnTo>
                    <a:pt x="9905" y="657860"/>
                  </a:lnTo>
                  <a:lnTo>
                    <a:pt x="495166" y="63028"/>
                  </a:lnTo>
                  <a:lnTo>
                    <a:pt x="485300" y="54976"/>
                  </a:lnTo>
                  <a:close/>
                </a:path>
                <a:path w="538479" h="657860">
                  <a:moveTo>
                    <a:pt x="521216" y="45212"/>
                  </a:moveTo>
                  <a:lnTo>
                    <a:pt x="493268" y="45212"/>
                  </a:lnTo>
                  <a:lnTo>
                    <a:pt x="503174" y="53212"/>
                  </a:lnTo>
                  <a:lnTo>
                    <a:pt x="495166" y="63028"/>
                  </a:lnTo>
                  <a:lnTo>
                    <a:pt x="509904" y="75057"/>
                  </a:lnTo>
                  <a:lnTo>
                    <a:pt x="521216" y="45212"/>
                  </a:lnTo>
                  <a:close/>
                </a:path>
                <a:path w="538479" h="657860">
                  <a:moveTo>
                    <a:pt x="493268" y="45212"/>
                  </a:moveTo>
                  <a:lnTo>
                    <a:pt x="485300" y="54976"/>
                  </a:lnTo>
                  <a:lnTo>
                    <a:pt x="495166" y="63028"/>
                  </a:lnTo>
                  <a:lnTo>
                    <a:pt x="503174" y="53212"/>
                  </a:lnTo>
                  <a:lnTo>
                    <a:pt x="493268" y="45212"/>
                  </a:lnTo>
                  <a:close/>
                </a:path>
                <a:path w="538479" h="657860">
                  <a:moveTo>
                    <a:pt x="538352" y="0"/>
                  </a:moveTo>
                  <a:lnTo>
                    <a:pt x="470534" y="42925"/>
                  </a:lnTo>
                  <a:lnTo>
                    <a:pt x="485300" y="54976"/>
                  </a:lnTo>
                  <a:lnTo>
                    <a:pt x="493268" y="45212"/>
                  </a:lnTo>
                  <a:lnTo>
                    <a:pt x="521216" y="45212"/>
                  </a:lnTo>
                  <a:lnTo>
                    <a:pt x="538352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6617207" y="3529583"/>
              <a:ext cx="1009015" cy="978535"/>
            </a:xfrm>
            <a:custGeom>
              <a:avLst/>
              <a:gdLst/>
              <a:ahLst/>
              <a:cxnLst/>
              <a:rect l="l" t="t" r="r" b="b"/>
              <a:pathLst>
                <a:path w="1009015" h="978535">
                  <a:moveTo>
                    <a:pt x="1008888" y="0"/>
                  </a:moveTo>
                  <a:lnTo>
                    <a:pt x="0" y="0"/>
                  </a:lnTo>
                  <a:lnTo>
                    <a:pt x="0" y="978407"/>
                  </a:lnTo>
                  <a:lnTo>
                    <a:pt x="1008888" y="978407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617207" y="3529583"/>
              <a:ext cx="1009015" cy="978535"/>
            </a:xfrm>
            <a:custGeom>
              <a:avLst/>
              <a:gdLst/>
              <a:ahLst/>
              <a:cxnLst/>
              <a:rect l="l" t="t" r="r" b="b"/>
              <a:pathLst>
                <a:path w="1009015" h="978535">
                  <a:moveTo>
                    <a:pt x="0" y="978407"/>
                  </a:moveTo>
                  <a:lnTo>
                    <a:pt x="1008888" y="978407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9784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611099" y="3986796"/>
              <a:ext cx="1004569" cy="233679"/>
            </a:xfrm>
            <a:custGeom>
              <a:avLst/>
              <a:gdLst/>
              <a:ahLst/>
              <a:cxnLst/>
              <a:rect l="l" t="t" r="r" b="b"/>
              <a:pathLst>
                <a:path w="1004570" h="233679">
                  <a:moveTo>
                    <a:pt x="1004328" y="220980"/>
                  </a:moveTo>
                  <a:lnTo>
                    <a:pt x="0" y="220980"/>
                  </a:lnTo>
                  <a:lnTo>
                    <a:pt x="0" y="233159"/>
                  </a:lnTo>
                  <a:lnTo>
                    <a:pt x="1004328" y="233159"/>
                  </a:lnTo>
                  <a:lnTo>
                    <a:pt x="1004328" y="220980"/>
                  </a:lnTo>
                  <a:close/>
                </a:path>
                <a:path w="1004570" h="233679">
                  <a:moveTo>
                    <a:pt x="1004328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1004328" y="12179"/>
                  </a:lnTo>
                  <a:lnTo>
                    <a:pt x="1004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6617207" y="3738371"/>
            <a:ext cx="508000" cy="2489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4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6617207" y="3529584"/>
            <a:ext cx="508000" cy="1968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19380">
              <a:lnSpc>
                <a:spcPts val="1480"/>
              </a:lnSpc>
            </a:pP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BX</a:t>
            </a:r>
            <a:r>
              <a:rPr dirty="0" baseline="-21604" sz="1350" spc="-37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baseline="-21604" sz="1350">
              <a:latin typeface="微软雅黑"/>
              <a:cs typeface="微软雅黑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7129271" y="3532632"/>
            <a:ext cx="0" cy="972819"/>
          </a:xfrm>
          <a:custGeom>
            <a:avLst/>
            <a:gdLst/>
            <a:ahLst/>
            <a:cxnLst/>
            <a:rect l="l" t="t" r="r" b="b"/>
            <a:pathLst>
              <a:path w="0" h="972820">
                <a:moveTo>
                  <a:pt x="0" y="0"/>
                </a:moveTo>
                <a:lnTo>
                  <a:pt x="0" y="972311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6617207" y="4219955"/>
            <a:ext cx="508000" cy="28829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87630">
              <a:lnSpc>
                <a:spcPts val="1620"/>
              </a:lnSpc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BX</a:t>
            </a:r>
            <a:r>
              <a:rPr dirty="0" baseline="-21604" sz="1350" spc="-30">
                <a:solidFill>
                  <a:srgbClr val="1F517B"/>
                </a:solidFill>
                <a:latin typeface="微软雅黑"/>
                <a:cs typeface="微软雅黑"/>
              </a:rPr>
              <a:t>31</a:t>
            </a:r>
            <a:endParaRPr baseline="-21604" sz="1350">
              <a:latin typeface="微软雅黑"/>
              <a:cs typeface="微软雅黑"/>
            </a:endParaRPr>
          </a:p>
        </p:txBody>
      </p:sp>
      <p:sp>
        <p:nvSpPr>
          <p:cNvPr id="62" name="object 62" descr=""/>
          <p:cNvSpPr/>
          <p:nvPr/>
        </p:nvSpPr>
        <p:spPr>
          <a:xfrm>
            <a:off x="6611111" y="3732276"/>
            <a:ext cx="1004569" cy="0"/>
          </a:xfrm>
          <a:custGeom>
            <a:avLst/>
            <a:gdLst/>
            <a:ahLst/>
            <a:cxnLst/>
            <a:rect l="l" t="t" r="r" b="b"/>
            <a:pathLst>
              <a:path w="1004570" h="0">
                <a:moveTo>
                  <a:pt x="0" y="0"/>
                </a:moveTo>
                <a:lnTo>
                  <a:pt x="10043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 txBox="1"/>
          <p:nvPr/>
        </p:nvSpPr>
        <p:spPr>
          <a:xfrm>
            <a:off x="6617207" y="3998976"/>
            <a:ext cx="508000" cy="2089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810">
              <a:lnSpc>
                <a:spcPts val="1495"/>
              </a:lnSpc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491985" y="2775305"/>
            <a:ext cx="1297305" cy="72961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algn="ctr" marR="167005">
              <a:lnSpc>
                <a:spcPct val="100000"/>
              </a:lnSpc>
              <a:spcBef>
                <a:spcPts val="35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  <a:p>
            <a:pPr marL="89535">
              <a:lnSpc>
                <a:spcPct val="100000"/>
              </a:lnSpc>
              <a:spcBef>
                <a:spcPts val="250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A</a:t>
            </a:r>
            <a:r>
              <a:rPr dirty="0" baseline="-21604" sz="135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r>
              <a:rPr dirty="0" sz="1400" spc="-15">
                <a:solidFill>
                  <a:srgbClr val="1F517B"/>
                </a:solidFill>
                <a:latin typeface="微软雅黑"/>
                <a:cs typeface="微软雅黑"/>
              </a:rPr>
              <a:t>目录文件</a:t>
            </a:r>
            <a:endParaRPr sz="1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</a:pPr>
            <a:r>
              <a:rPr dirty="0" sz="1400" spc="100">
                <a:solidFill>
                  <a:srgbClr val="1F517B"/>
                </a:solidFill>
                <a:latin typeface="微软雅黑"/>
                <a:cs typeface="微软雅黑"/>
              </a:rPr>
              <a:t>文件名 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节点号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3021583" y="2718435"/>
            <a:ext cx="4211955" cy="2949575"/>
            <a:chOff x="3021583" y="2718435"/>
            <a:chExt cx="4211955" cy="2949575"/>
          </a:xfrm>
        </p:grpSpPr>
        <p:sp>
          <p:nvSpPr>
            <p:cNvPr id="66" name="object 66" descr=""/>
            <p:cNvSpPr/>
            <p:nvPr/>
          </p:nvSpPr>
          <p:spPr>
            <a:xfrm>
              <a:off x="3021584" y="2718434"/>
              <a:ext cx="3583940" cy="2050414"/>
            </a:xfrm>
            <a:custGeom>
              <a:avLst/>
              <a:gdLst/>
              <a:ahLst/>
              <a:cxnLst/>
              <a:rect l="l" t="t" r="r" b="b"/>
              <a:pathLst>
                <a:path w="3583940" h="2050414">
                  <a:moveTo>
                    <a:pt x="599440" y="2050161"/>
                  </a:moveTo>
                  <a:lnTo>
                    <a:pt x="583209" y="2003806"/>
                  </a:lnTo>
                  <a:lnTo>
                    <a:pt x="572897" y="1974342"/>
                  </a:lnTo>
                  <a:lnTo>
                    <a:pt x="557860" y="1986000"/>
                  </a:lnTo>
                  <a:lnTo>
                    <a:pt x="10160" y="1278128"/>
                  </a:lnTo>
                  <a:lnTo>
                    <a:pt x="0" y="1286002"/>
                  </a:lnTo>
                  <a:lnTo>
                    <a:pt x="547763" y="1993823"/>
                  </a:lnTo>
                  <a:lnTo>
                    <a:pt x="532765" y="2005457"/>
                  </a:lnTo>
                  <a:lnTo>
                    <a:pt x="599440" y="2050161"/>
                  </a:lnTo>
                  <a:close/>
                </a:path>
                <a:path w="3583940" h="2050414">
                  <a:moveTo>
                    <a:pt x="3583432" y="817245"/>
                  </a:moveTo>
                  <a:lnTo>
                    <a:pt x="3570262" y="767588"/>
                  </a:lnTo>
                  <a:lnTo>
                    <a:pt x="3562858" y="739648"/>
                  </a:lnTo>
                  <a:lnTo>
                    <a:pt x="3547021" y="750036"/>
                  </a:lnTo>
                  <a:lnTo>
                    <a:pt x="3055366" y="0"/>
                  </a:lnTo>
                  <a:lnTo>
                    <a:pt x="3044698" y="6858"/>
                  </a:lnTo>
                  <a:lnTo>
                    <a:pt x="3536365" y="757021"/>
                  </a:lnTo>
                  <a:lnTo>
                    <a:pt x="3520440" y="767461"/>
                  </a:lnTo>
                  <a:lnTo>
                    <a:pt x="3583432" y="817245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601968" y="4823460"/>
              <a:ext cx="624840" cy="838200"/>
            </a:xfrm>
            <a:custGeom>
              <a:avLst/>
              <a:gdLst/>
              <a:ahLst/>
              <a:cxnLst/>
              <a:rect l="l" t="t" r="r" b="b"/>
              <a:pathLst>
                <a:path w="624840" h="838200">
                  <a:moveTo>
                    <a:pt x="0" y="269748"/>
                  </a:moveTo>
                  <a:lnTo>
                    <a:pt x="624840" y="269748"/>
                  </a:lnTo>
                  <a:lnTo>
                    <a:pt x="624840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  <a:path w="624840" h="838200">
                  <a:moveTo>
                    <a:pt x="0" y="838200"/>
                  </a:moveTo>
                  <a:lnTo>
                    <a:pt x="624840" y="838200"/>
                  </a:lnTo>
                  <a:lnTo>
                    <a:pt x="624840" y="568452"/>
                  </a:lnTo>
                  <a:lnTo>
                    <a:pt x="0" y="568452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6827266" y="5129529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6099047" y="1755394"/>
            <a:ext cx="2950845" cy="3638550"/>
            <a:chOff x="6099047" y="1755394"/>
            <a:chExt cx="2950845" cy="3638550"/>
          </a:xfrm>
        </p:grpSpPr>
        <p:sp>
          <p:nvSpPr>
            <p:cNvPr id="70" name="object 70" descr=""/>
            <p:cNvSpPr/>
            <p:nvPr/>
          </p:nvSpPr>
          <p:spPr>
            <a:xfrm>
              <a:off x="6099048" y="4545075"/>
              <a:ext cx="506095" cy="848360"/>
            </a:xfrm>
            <a:custGeom>
              <a:avLst/>
              <a:gdLst/>
              <a:ahLst/>
              <a:cxnLst/>
              <a:rect l="l" t="t" r="r" b="b"/>
              <a:pathLst>
                <a:path w="506095" h="848360">
                  <a:moveTo>
                    <a:pt x="505968" y="848360"/>
                  </a:moveTo>
                  <a:lnTo>
                    <a:pt x="482777" y="823341"/>
                  </a:lnTo>
                  <a:lnTo>
                    <a:pt x="451358" y="789432"/>
                  </a:lnTo>
                  <a:lnTo>
                    <a:pt x="442201" y="806170"/>
                  </a:lnTo>
                  <a:lnTo>
                    <a:pt x="6096" y="566928"/>
                  </a:lnTo>
                  <a:lnTo>
                    <a:pt x="0" y="578104"/>
                  </a:lnTo>
                  <a:lnTo>
                    <a:pt x="436143" y="817232"/>
                  </a:lnTo>
                  <a:lnTo>
                    <a:pt x="426974" y="834009"/>
                  </a:lnTo>
                  <a:lnTo>
                    <a:pt x="505968" y="848360"/>
                  </a:lnTo>
                  <a:close/>
                </a:path>
                <a:path w="506095" h="848360">
                  <a:moveTo>
                    <a:pt x="505968" y="281432"/>
                  </a:moveTo>
                  <a:lnTo>
                    <a:pt x="482777" y="256413"/>
                  </a:lnTo>
                  <a:lnTo>
                    <a:pt x="451358" y="222504"/>
                  </a:lnTo>
                  <a:lnTo>
                    <a:pt x="442201" y="239242"/>
                  </a:lnTo>
                  <a:lnTo>
                    <a:pt x="6096" y="0"/>
                  </a:lnTo>
                  <a:lnTo>
                    <a:pt x="0" y="11176"/>
                  </a:lnTo>
                  <a:lnTo>
                    <a:pt x="436143" y="250304"/>
                  </a:lnTo>
                  <a:lnTo>
                    <a:pt x="426974" y="267081"/>
                  </a:lnTo>
                  <a:lnTo>
                    <a:pt x="505968" y="281432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8034527" y="1761744"/>
              <a:ext cx="1009015" cy="980440"/>
            </a:xfrm>
            <a:custGeom>
              <a:avLst/>
              <a:gdLst/>
              <a:ahLst/>
              <a:cxnLst/>
              <a:rect l="l" t="t" r="r" b="b"/>
              <a:pathLst>
                <a:path w="1009015" h="980439">
                  <a:moveTo>
                    <a:pt x="1008887" y="0"/>
                  </a:moveTo>
                  <a:lnTo>
                    <a:pt x="0" y="0"/>
                  </a:lnTo>
                  <a:lnTo>
                    <a:pt x="0" y="979931"/>
                  </a:lnTo>
                  <a:lnTo>
                    <a:pt x="1008887" y="979931"/>
                  </a:lnTo>
                  <a:lnTo>
                    <a:pt x="10088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8034527" y="1761744"/>
              <a:ext cx="1009015" cy="980440"/>
            </a:xfrm>
            <a:custGeom>
              <a:avLst/>
              <a:gdLst/>
              <a:ahLst/>
              <a:cxnLst/>
              <a:rect l="l" t="t" r="r" b="b"/>
              <a:pathLst>
                <a:path w="1009015" h="980439">
                  <a:moveTo>
                    <a:pt x="0" y="979931"/>
                  </a:moveTo>
                  <a:lnTo>
                    <a:pt x="1008887" y="979931"/>
                  </a:lnTo>
                  <a:lnTo>
                    <a:pt x="1008887" y="0"/>
                  </a:lnTo>
                  <a:lnTo>
                    <a:pt x="0" y="0"/>
                  </a:lnTo>
                  <a:lnTo>
                    <a:pt x="0" y="9799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8076310" y="1284173"/>
            <a:ext cx="970915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B</a:t>
            </a:r>
            <a:r>
              <a:rPr dirty="0" baseline="-21604" sz="1350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数据文件</a:t>
            </a:r>
            <a:endParaRPr sz="1400">
              <a:latin typeface="微软雅黑"/>
              <a:cs typeface="微软雅黑"/>
            </a:endParaRPr>
          </a:p>
          <a:p>
            <a:pPr algn="ctr" marL="3302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节点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4" name="object 74" descr=""/>
          <p:cNvSpPr/>
          <p:nvPr/>
        </p:nvSpPr>
        <p:spPr>
          <a:xfrm>
            <a:off x="8028432" y="1976627"/>
            <a:ext cx="1019810" cy="274320"/>
          </a:xfrm>
          <a:custGeom>
            <a:avLst/>
            <a:gdLst/>
            <a:ahLst/>
            <a:cxnLst/>
            <a:rect l="l" t="t" r="r" b="b"/>
            <a:pathLst>
              <a:path w="1019809" h="274319">
                <a:moveTo>
                  <a:pt x="1004316" y="262128"/>
                </a:moveTo>
                <a:lnTo>
                  <a:pt x="0" y="262128"/>
                </a:lnTo>
                <a:lnTo>
                  <a:pt x="0" y="274320"/>
                </a:lnTo>
                <a:lnTo>
                  <a:pt x="1004316" y="274320"/>
                </a:lnTo>
                <a:lnTo>
                  <a:pt x="1004316" y="262128"/>
                </a:lnTo>
                <a:close/>
              </a:path>
              <a:path w="1019809" h="274319">
                <a:moveTo>
                  <a:pt x="1019556" y="0"/>
                </a:moveTo>
                <a:lnTo>
                  <a:pt x="15240" y="0"/>
                </a:lnTo>
                <a:lnTo>
                  <a:pt x="15240" y="12192"/>
                </a:lnTo>
                <a:lnTo>
                  <a:pt x="1019556" y="12192"/>
                </a:lnTo>
                <a:lnTo>
                  <a:pt x="1019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 txBox="1"/>
          <p:nvPr/>
        </p:nvSpPr>
        <p:spPr>
          <a:xfrm>
            <a:off x="8034528" y="1761744"/>
            <a:ext cx="1009015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88900">
              <a:lnSpc>
                <a:spcPts val="1420"/>
              </a:lnSpc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8034528" y="1988820"/>
            <a:ext cx="1009015" cy="25019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1485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i_addr[0]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8034528" y="2250948"/>
            <a:ext cx="1021715" cy="4908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8890">
              <a:lnSpc>
                <a:spcPts val="1470"/>
              </a:lnSpc>
              <a:tabLst>
                <a:tab pos="1012825" algn="l"/>
              </a:tabLst>
            </a:pPr>
            <a:r>
              <a:rPr dirty="0" u="sng" sz="1400" spc="75">
                <a:solidFill>
                  <a:srgbClr val="1F517B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 </a:t>
            </a:r>
            <a:r>
              <a:rPr dirty="0" u="sng" sz="1400" spc="-10">
                <a:solidFill>
                  <a:srgbClr val="1F517B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i_addr[1]</a:t>
            </a:r>
            <a:r>
              <a:rPr dirty="0" u="sng" sz="1400">
                <a:solidFill>
                  <a:srgbClr val="1F517B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	</a:t>
            </a:r>
            <a:endParaRPr sz="1400">
              <a:latin typeface="微软雅黑"/>
              <a:cs typeface="微软雅黑"/>
            </a:endParaRPr>
          </a:p>
          <a:p>
            <a:pPr algn="ctr" marR="98425">
              <a:lnSpc>
                <a:spcPct val="100000"/>
              </a:lnSpc>
              <a:spcBef>
                <a:spcPts val="47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7588377" y="1748027"/>
            <a:ext cx="2435225" cy="2978150"/>
            <a:chOff x="7588377" y="1748027"/>
            <a:chExt cx="2435225" cy="2978150"/>
          </a:xfrm>
        </p:grpSpPr>
        <p:sp>
          <p:nvSpPr>
            <p:cNvPr id="79" name="object 79" descr=""/>
            <p:cNvSpPr/>
            <p:nvPr/>
          </p:nvSpPr>
          <p:spPr>
            <a:xfrm>
              <a:off x="7606792" y="1748027"/>
              <a:ext cx="431165" cy="354330"/>
            </a:xfrm>
            <a:custGeom>
              <a:avLst/>
              <a:gdLst/>
              <a:ahLst/>
              <a:cxnLst/>
              <a:rect l="l" t="t" r="r" b="b"/>
              <a:pathLst>
                <a:path w="431165" h="354330">
                  <a:moveTo>
                    <a:pt x="367764" y="43324"/>
                  </a:moveTo>
                  <a:lnTo>
                    <a:pt x="0" y="344043"/>
                  </a:lnTo>
                  <a:lnTo>
                    <a:pt x="8127" y="353949"/>
                  </a:lnTo>
                  <a:lnTo>
                    <a:pt x="375806" y="53177"/>
                  </a:lnTo>
                  <a:lnTo>
                    <a:pt x="367764" y="43324"/>
                  </a:lnTo>
                  <a:close/>
                </a:path>
                <a:path w="431165" h="354330">
                  <a:moveTo>
                    <a:pt x="408478" y="35306"/>
                  </a:moveTo>
                  <a:lnTo>
                    <a:pt x="377571" y="35306"/>
                  </a:lnTo>
                  <a:lnTo>
                    <a:pt x="385699" y="45085"/>
                  </a:lnTo>
                  <a:lnTo>
                    <a:pt x="375806" y="53177"/>
                  </a:lnTo>
                  <a:lnTo>
                    <a:pt x="387857" y="67945"/>
                  </a:lnTo>
                  <a:lnTo>
                    <a:pt x="408478" y="35306"/>
                  </a:lnTo>
                  <a:close/>
                </a:path>
                <a:path w="431165" h="354330">
                  <a:moveTo>
                    <a:pt x="377571" y="35306"/>
                  </a:moveTo>
                  <a:lnTo>
                    <a:pt x="367764" y="43324"/>
                  </a:lnTo>
                  <a:lnTo>
                    <a:pt x="375806" y="53177"/>
                  </a:lnTo>
                  <a:lnTo>
                    <a:pt x="385699" y="45085"/>
                  </a:lnTo>
                  <a:lnTo>
                    <a:pt x="377571" y="35306"/>
                  </a:lnTo>
                  <a:close/>
                </a:path>
                <a:path w="431165" h="354330">
                  <a:moveTo>
                    <a:pt x="430783" y="0"/>
                  </a:moveTo>
                  <a:lnTo>
                    <a:pt x="355726" y="28575"/>
                  </a:lnTo>
                  <a:lnTo>
                    <a:pt x="367764" y="43324"/>
                  </a:lnTo>
                  <a:lnTo>
                    <a:pt x="377571" y="35306"/>
                  </a:lnTo>
                  <a:lnTo>
                    <a:pt x="408478" y="35306"/>
                  </a:lnTo>
                  <a:lnTo>
                    <a:pt x="430783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9392412" y="1876043"/>
              <a:ext cx="624840" cy="269875"/>
            </a:xfrm>
            <a:custGeom>
              <a:avLst/>
              <a:gdLst/>
              <a:ahLst/>
              <a:cxnLst/>
              <a:rect l="l" t="t" r="r" b="b"/>
              <a:pathLst>
                <a:path w="624840" h="269875">
                  <a:moveTo>
                    <a:pt x="0" y="269748"/>
                  </a:moveTo>
                  <a:lnTo>
                    <a:pt x="624840" y="269748"/>
                  </a:lnTo>
                  <a:lnTo>
                    <a:pt x="624840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9053322" y="1877567"/>
              <a:ext cx="322580" cy="238760"/>
            </a:xfrm>
            <a:custGeom>
              <a:avLst/>
              <a:gdLst/>
              <a:ahLst/>
              <a:cxnLst/>
              <a:rect l="l" t="t" r="r" b="b"/>
              <a:pathLst>
                <a:path w="322579" h="238760">
                  <a:moveTo>
                    <a:pt x="257099" y="39877"/>
                  </a:moveTo>
                  <a:lnTo>
                    <a:pt x="0" y="228092"/>
                  </a:lnTo>
                  <a:lnTo>
                    <a:pt x="7620" y="238252"/>
                  </a:lnTo>
                  <a:lnTo>
                    <a:pt x="264607" y="50152"/>
                  </a:lnTo>
                  <a:lnTo>
                    <a:pt x="257099" y="39877"/>
                  </a:lnTo>
                  <a:close/>
                </a:path>
                <a:path w="322579" h="238760">
                  <a:moveTo>
                    <a:pt x="299355" y="32385"/>
                  </a:moveTo>
                  <a:lnTo>
                    <a:pt x="267334" y="32385"/>
                  </a:lnTo>
                  <a:lnTo>
                    <a:pt x="274827" y="42672"/>
                  </a:lnTo>
                  <a:lnTo>
                    <a:pt x="264607" y="50152"/>
                  </a:lnTo>
                  <a:lnTo>
                    <a:pt x="275844" y="65532"/>
                  </a:lnTo>
                  <a:lnTo>
                    <a:pt x="299355" y="32385"/>
                  </a:lnTo>
                  <a:close/>
                </a:path>
                <a:path w="322579" h="238760">
                  <a:moveTo>
                    <a:pt x="267334" y="32385"/>
                  </a:moveTo>
                  <a:lnTo>
                    <a:pt x="257099" y="39877"/>
                  </a:lnTo>
                  <a:lnTo>
                    <a:pt x="264607" y="50152"/>
                  </a:lnTo>
                  <a:lnTo>
                    <a:pt x="274827" y="42672"/>
                  </a:lnTo>
                  <a:lnTo>
                    <a:pt x="267334" y="32385"/>
                  </a:lnTo>
                  <a:close/>
                </a:path>
                <a:path w="322579" h="238760">
                  <a:moveTo>
                    <a:pt x="322325" y="0"/>
                  </a:moveTo>
                  <a:lnTo>
                    <a:pt x="245872" y="24511"/>
                  </a:lnTo>
                  <a:lnTo>
                    <a:pt x="257099" y="39877"/>
                  </a:lnTo>
                  <a:lnTo>
                    <a:pt x="267334" y="32385"/>
                  </a:lnTo>
                  <a:lnTo>
                    <a:pt x="299355" y="32385"/>
                  </a:lnTo>
                  <a:lnTo>
                    <a:pt x="322325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9392412" y="2385059"/>
              <a:ext cx="624840" cy="269875"/>
            </a:xfrm>
            <a:custGeom>
              <a:avLst/>
              <a:gdLst/>
              <a:ahLst/>
              <a:cxnLst/>
              <a:rect l="l" t="t" r="r" b="b"/>
              <a:pathLst>
                <a:path w="624840" h="269875">
                  <a:moveTo>
                    <a:pt x="0" y="269748"/>
                  </a:moveTo>
                  <a:lnTo>
                    <a:pt x="624840" y="269748"/>
                  </a:lnTo>
                  <a:lnTo>
                    <a:pt x="624840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7588377" y="2362707"/>
              <a:ext cx="1788795" cy="1285240"/>
            </a:xfrm>
            <a:custGeom>
              <a:avLst/>
              <a:gdLst/>
              <a:ahLst/>
              <a:cxnLst/>
              <a:rect l="l" t="t" r="r" b="b"/>
              <a:pathLst>
                <a:path w="1788795" h="1285239">
                  <a:moveTo>
                    <a:pt x="430911" y="1259840"/>
                  </a:moveTo>
                  <a:lnTo>
                    <a:pt x="411861" y="1253490"/>
                  </a:lnTo>
                  <a:lnTo>
                    <a:pt x="354711" y="1234440"/>
                  </a:lnTo>
                  <a:lnTo>
                    <a:pt x="354711" y="1253490"/>
                  </a:lnTo>
                  <a:lnTo>
                    <a:pt x="51435" y="1253490"/>
                  </a:lnTo>
                  <a:lnTo>
                    <a:pt x="51435" y="1266190"/>
                  </a:lnTo>
                  <a:lnTo>
                    <a:pt x="354711" y="1266190"/>
                  </a:lnTo>
                  <a:lnTo>
                    <a:pt x="354711" y="1285240"/>
                  </a:lnTo>
                  <a:lnTo>
                    <a:pt x="411861" y="1266190"/>
                  </a:lnTo>
                  <a:lnTo>
                    <a:pt x="430911" y="1259840"/>
                  </a:lnTo>
                  <a:close/>
                </a:path>
                <a:path w="1788795" h="1285239">
                  <a:moveTo>
                    <a:pt x="446151" y="1172972"/>
                  </a:moveTo>
                  <a:lnTo>
                    <a:pt x="440118" y="1117981"/>
                  </a:lnTo>
                  <a:lnTo>
                    <a:pt x="437388" y="1093089"/>
                  </a:lnTo>
                  <a:lnTo>
                    <a:pt x="420103" y="1101039"/>
                  </a:lnTo>
                  <a:lnTo>
                    <a:pt x="11430" y="211709"/>
                  </a:lnTo>
                  <a:lnTo>
                    <a:pt x="0" y="217043"/>
                  </a:lnTo>
                  <a:lnTo>
                    <a:pt x="408546" y="1106360"/>
                  </a:lnTo>
                  <a:lnTo>
                    <a:pt x="391287" y="1114298"/>
                  </a:lnTo>
                  <a:lnTo>
                    <a:pt x="446151" y="1172972"/>
                  </a:lnTo>
                  <a:close/>
                </a:path>
                <a:path w="1788795" h="1285239">
                  <a:moveTo>
                    <a:pt x="1788795" y="25400"/>
                  </a:moveTo>
                  <a:lnTo>
                    <a:pt x="1769745" y="19050"/>
                  </a:lnTo>
                  <a:lnTo>
                    <a:pt x="1712595" y="0"/>
                  </a:lnTo>
                  <a:lnTo>
                    <a:pt x="1712595" y="19050"/>
                  </a:lnTo>
                  <a:lnTo>
                    <a:pt x="1455039" y="19050"/>
                  </a:lnTo>
                  <a:lnTo>
                    <a:pt x="1455039" y="31750"/>
                  </a:lnTo>
                  <a:lnTo>
                    <a:pt x="1712595" y="31750"/>
                  </a:lnTo>
                  <a:lnTo>
                    <a:pt x="1712595" y="50800"/>
                  </a:lnTo>
                  <a:lnTo>
                    <a:pt x="1769745" y="31750"/>
                  </a:lnTo>
                  <a:lnTo>
                    <a:pt x="1788795" y="2540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9392412" y="3633216"/>
              <a:ext cx="624840" cy="949960"/>
            </a:xfrm>
            <a:custGeom>
              <a:avLst/>
              <a:gdLst/>
              <a:ahLst/>
              <a:cxnLst/>
              <a:rect l="l" t="t" r="r" b="b"/>
              <a:pathLst>
                <a:path w="624840" h="949960">
                  <a:moveTo>
                    <a:pt x="0" y="269748"/>
                  </a:moveTo>
                  <a:lnTo>
                    <a:pt x="624840" y="269748"/>
                  </a:lnTo>
                  <a:lnTo>
                    <a:pt x="624840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  <a:path w="624840" h="949960">
                  <a:moveTo>
                    <a:pt x="0" y="949452"/>
                  </a:moveTo>
                  <a:lnTo>
                    <a:pt x="624840" y="949452"/>
                  </a:lnTo>
                  <a:lnTo>
                    <a:pt x="624840" y="679704"/>
                  </a:lnTo>
                  <a:lnTo>
                    <a:pt x="0" y="679704"/>
                  </a:lnTo>
                  <a:lnTo>
                    <a:pt x="0" y="949452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8034528" y="3521963"/>
              <a:ext cx="1009015" cy="1198245"/>
            </a:xfrm>
            <a:custGeom>
              <a:avLst/>
              <a:gdLst/>
              <a:ahLst/>
              <a:cxnLst/>
              <a:rect l="l" t="t" r="r" b="b"/>
              <a:pathLst>
                <a:path w="1009015" h="1198245">
                  <a:moveTo>
                    <a:pt x="1008887" y="0"/>
                  </a:moveTo>
                  <a:lnTo>
                    <a:pt x="0" y="0"/>
                  </a:lnTo>
                  <a:lnTo>
                    <a:pt x="0" y="1197864"/>
                  </a:lnTo>
                  <a:lnTo>
                    <a:pt x="1008887" y="1197864"/>
                  </a:lnTo>
                  <a:lnTo>
                    <a:pt x="10088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8034528" y="3521963"/>
              <a:ext cx="1009015" cy="1198245"/>
            </a:xfrm>
            <a:custGeom>
              <a:avLst/>
              <a:gdLst/>
              <a:ahLst/>
              <a:cxnLst/>
              <a:rect l="l" t="t" r="r" b="b"/>
              <a:pathLst>
                <a:path w="1009015" h="1198245">
                  <a:moveTo>
                    <a:pt x="0" y="1197864"/>
                  </a:moveTo>
                  <a:lnTo>
                    <a:pt x="1008887" y="1197864"/>
                  </a:lnTo>
                  <a:lnTo>
                    <a:pt x="1008887" y="0"/>
                  </a:lnTo>
                  <a:lnTo>
                    <a:pt x="0" y="0"/>
                  </a:lnTo>
                  <a:lnTo>
                    <a:pt x="0" y="11978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8028432" y="3736847"/>
              <a:ext cx="1019810" cy="504825"/>
            </a:xfrm>
            <a:custGeom>
              <a:avLst/>
              <a:gdLst/>
              <a:ahLst/>
              <a:cxnLst/>
              <a:rect l="l" t="t" r="r" b="b"/>
              <a:pathLst>
                <a:path w="1019809" h="504825">
                  <a:moveTo>
                    <a:pt x="1004316" y="262140"/>
                  </a:moveTo>
                  <a:lnTo>
                    <a:pt x="0" y="262140"/>
                  </a:lnTo>
                  <a:lnTo>
                    <a:pt x="0" y="274320"/>
                  </a:lnTo>
                  <a:lnTo>
                    <a:pt x="1004316" y="274320"/>
                  </a:lnTo>
                  <a:lnTo>
                    <a:pt x="1004316" y="262140"/>
                  </a:lnTo>
                  <a:close/>
                </a:path>
                <a:path w="1019809" h="504825">
                  <a:moveTo>
                    <a:pt x="1019556" y="492252"/>
                  </a:moveTo>
                  <a:lnTo>
                    <a:pt x="15240" y="492252"/>
                  </a:lnTo>
                  <a:lnTo>
                    <a:pt x="15240" y="504444"/>
                  </a:lnTo>
                  <a:lnTo>
                    <a:pt x="1019556" y="504444"/>
                  </a:lnTo>
                  <a:lnTo>
                    <a:pt x="1019556" y="492252"/>
                  </a:lnTo>
                  <a:close/>
                </a:path>
                <a:path w="1019809" h="504825">
                  <a:moveTo>
                    <a:pt x="1019556" y="0"/>
                  </a:moveTo>
                  <a:lnTo>
                    <a:pt x="15240" y="0"/>
                  </a:lnTo>
                  <a:lnTo>
                    <a:pt x="15240" y="12192"/>
                  </a:lnTo>
                  <a:lnTo>
                    <a:pt x="1019556" y="12192"/>
                  </a:lnTo>
                  <a:lnTo>
                    <a:pt x="1019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 descr=""/>
          <p:cNvSpPr txBox="1"/>
          <p:nvPr/>
        </p:nvSpPr>
        <p:spPr>
          <a:xfrm>
            <a:off x="8034528" y="3521964"/>
            <a:ext cx="1009015" cy="215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88900">
              <a:lnSpc>
                <a:spcPts val="1425"/>
              </a:lnSpc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8034528" y="4011167"/>
            <a:ext cx="1009015" cy="2184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88900">
              <a:lnSpc>
                <a:spcPts val="1490"/>
              </a:lnSpc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8034528" y="3749040"/>
            <a:ext cx="1009015" cy="25019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1490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i_addr[0]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8034528" y="4241291"/>
            <a:ext cx="1009015" cy="2349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66370">
              <a:lnSpc>
                <a:spcPts val="1500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i_addr[6]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8038210" y="2778099"/>
            <a:ext cx="890269" cy="72072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  <a:p>
            <a:pPr marL="91440" marR="30480" indent="-53340">
              <a:lnSpc>
                <a:spcPct val="100000"/>
              </a:lnSpc>
              <a:spcBef>
                <a:spcPts val="21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BX</a:t>
            </a:r>
            <a:r>
              <a:rPr dirty="0" baseline="-21604" sz="135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数据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文件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节点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93" name="object 93" descr=""/>
          <p:cNvGrpSpPr/>
          <p:nvPr/>
        </p:nvGrpSpPr>
        <p:grpSpPr>
          <a:xfrm>
            <a:off x="8006842" y="3619500"/>
            <a:ext cx="1385570" cy="2618740"/>
            <a:chOff x="8006842" y="3619500"/>
            <a:chExt cx="1385570" cy="2618740"/>
          </a:xfrm>
        </p:grpSpPr>
        <p:sp>
          <p:nvSpPr>
            <p:cNvPr id="94" name="object 94" descr=""/>
            <p:cNvSpPr/>
            <p:nvPr/>
          </p:nvSpPr>
          <p:spPr>
            <a:xfrm>
              <a:off x="8013192" y="4482083"/>
              <a:ext cx="1004569" cy="0"/>
            </a:xfrm>
            <a:custGeom>
              <a:avLst/>
              <a:gdLst/>
              <a:ahLst/>
              <a:cxnLst/>
              <a:rect l="l" t="t" r="r" b="b"/>
              <a:pathLst>
                <a:path w="1004570" h="0">
                  <a:moveTo>
                    <a:pt x="0" y="0"/>
                  </a:moveTo>
                  <a:lnTo>
                    <a:pt x="1004315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9053322" y="3619499"/>
              <a:ext cx="339090" cy="723900"/>
            </a:xfrm>
            <a:custGeom>
              <a:avLst/>
              <a:gdLst/>
              <a:ahLst/>
              <a:cxnLst/>
              <a:rect l="l" t="t" r="r" b="b"/>
              <a:pathLst>
                <a:path w="339090" h="723900">
                  <a:moveTo>
                    <a:pt x="322326" y="0"/>
                  </a:moveTo>
                  <a:lnTo>
                    <a:pt x="245872" y="24511"/>
                  </a:lnTo>
                  <a:lnTo>
                    <a:pt x="257098" y="39878"/>
                  </a:lnTo>
                  <a:lnTo>
                    <a:pt x="0" y="228092"/>
                  </a:lnTo>
                  <a:lnTo>
                    <a:pt x="7620" y="238252"/>
                  </a:lnTo>
                  <a:lnTo>
                    <a:pt x="264604" y="50165"/>
                  </a:lnTo>
                  <a:lnTo>
                    <a:pt x="275844" y="65532"/>
                  </a:lnTo>
                  <a:lnTo>
                    <a:pt x="299351" y="32385"/>
                  </a:lnTo>
                  <a:lnTo>
                    <a:pt x="322326" y="0"/>
                  </a:lnTo>
                  <a:close/>
                </a:path>
                <a:path w="339090" h="723900">
                  <a:moveTo>
                    <a:pt x="339090" y="697992"/>
                  </a:moveTo>
                  <a:lnTo>
                    <a:pt x="320040" y="691642"/>
                  </a:lnTo>
                  <a:lnTo>
                    <a:pt x="262890" y="672592"/>
                  </a:lnTo>
                  <a:lnTo>
                    <a:pt x="262890" y="691642"/>
                  </a:lnTo>
                  <a:lnTo>
                    <a:pt x="5334" y="691642"/>
                  </a:lnTo>
                  <a:lnTo>
                    <a:pt x="5334" y="704342"/>
                  </a:lnTo>
                  <a:lnTo>
                    <a:pt x="262890" y="704342"/>
                  </a:lnTo>
                  <a:lnTo>
                    <a:pt x="262890" y="723392"/>
                  </a:lnTo>
                  <a:lnTo>
                    <a:pt x="320040" y="704342"/>
                  </a:lnTo>
                  <a:lnTo>
                    <a:pt x="339090" y="697992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8020812" y="5469635"/>
              <a:ext cx="1007744" cy="762000"/>
            </a:xfrm>
            <a:custGeom>
              <a:avLst/>
              <a:gdLst/>
              <a:ahLst/>
              <a:cxnLst/>
              <a:rect l="l" t="t" r="r" b="b"/>
              <a:pathLst>
                <a:path w="1007745" h="762000">
                  <a:moveTo>
                    <a:pt x="1007363" y="0"/>
                  </a:moveTo>
                  <a:lnTo>
                    <a:pt x="0" y="0"/>
                  </a:lnTo>
                  <a:lnTo>
                    <a:pt x="0" y="761999"/>
                  </a:lnTo>
                  <a:lnTo>
                    <a:pt x="1007363" y="761999"/>
                  </a:lnTo>
                  <a:lnTo>
                    <a:pt x="1007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8020812" y="5469635"/>
              <a:ext cx="1007744" cy="762000"/>
            </a:xfrm>
            <a:custGeom>
              <a:avLst/>
              <a:gdLst/>
              <a:ahLst/>
              <a:cxnLst/>
              <a:rect l="l" t="t" r="r" b="b"/>
              <a:pathLst>
                <a:path w="1007745" h="762000">
                  <a:moveTo>
                    <a:pt x="0" y="761999"/>
                  </a:moveTo>
                  <a:lnTo>
                    <a:pt x="1007363" y="761999"/>
                  </a:lnTo>
                  <a:lnTo>
                    <a:pt x="1007363" y="0"/>
                  </a:lnTo>
                  <a:lnTo>
                    <a:pt x="0" y="0"/>
                  </a:lnTo>
                  <a:lnTo>
                    <a:pt x="0" y="76199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8013192" y="5682995"/>
              <a:ext cx="1019810" cy="274320"/>
            </a:xfrm>
            <a:custGeom>
              <a:avLst/>
              <a:gdLst/>
              <a:ahLst/>
              <a:cxnLst/>
              <a:rect l="l" t="t" r="r" b="b"/>
              <a:pathLst>
                <a:path w="1019809" h="274320">
                  <a:moveTo>
                    <a:pt x="1004316" y="262128"/>
                  </a:moveTo>
                  <a:lnTo>
                    <a:pt x="0" y="262128"/>
                  </a:lnTo>
                  <a:lnTo>
                    <a:pt x="0" y="274320"/>
                  </a:lnTo>
                  <a:lnTo>
                    <a:pt x="1004316" y="274320"/>
                  </a:lnTo>
                  <a:lnTo>
                    <a:pt x="1004316" y="262128"/>
                  </a:lnTo>
                  <a:close/>
                </a:path>
                <a:path w="1019809" h="274320">
                  <a:moveTo>
                    <a:pt x="1019556" y="0"/>
                  </a:moveTo>
                  <a:lnTo>
                    <a:pt x="15240" y="0"/>
                  </a:lnTo>
                  <a:lnTo>
                    <a:pt x="15240" y="12192"/>
                  </a:lnTo>
                  <a:lnTo>
                    <a:pt x="1019556" y="12192"/>
                  </a:lnTo>
                  <a:lnTo>
                    <a:pt x="1019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 descr=""/>
          <p:cNvSpPr txBox="1"/>
          <p:nvPr/>
        </p:nvSpPr>
        <p:spPr>
          <a:xfrm>
            <a:off x="8020811" y="5469635"/>
            <a:ext cx="1007744" cy="2133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89535">
              <a:lnSpc>
                <a:spcPts val="1420"/>
              </a:lnSpc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8020811" y="5957315"/>
            <a:ext cx="1007744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9050" rIns="0" bIns="0" rtlCol="0" vert="horz">
            <a:spAutoFit/>
          </a:bodyPr>
          <a:lstStyle/>
          <a:p>
            <a:pPr algn="ctr" marR="89535">
              <a:lnSpc>
                <a:spcPct val="100000"/>
              </a:lnSpc>
              <a:spcBef>
                <a:spcPts val="15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8020811" y="5695188"/>
            <a:ext cx="1007744" cy="25019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38430">
              <a:lnSpc>
                <a:spcPts val="1495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i_addr[0]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8061325" y="4724755"/>
            <a:ext cx="850900" cy="72072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38100" marR="30480" indent="339725">
              <a:lnSpc>
                <a:spcPct val="106400"/>
              </a:lnSpc>
              <a:spcBef>
                <a:spcPts val="204"/>
              </a:spcBef>
            </a:pPr>
            <a:r>
              <a:rPr dirty="0" sz="1400" spc="-5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r>
              <a:rPr dirty="0" sz="1400" spc="500">
                <a:solidFill>
                  <a:srgbClr val="1F517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BX</a:t>
            </a:r>
            <a:r>
              <a:rPr dirty="0" baseline="-21604" sz="1350">
                <a:solidFill>
                  <a:srgbClr val="1F517B"/>
                </a:solidFill>
                <a:latin typeface="微软雅黑"/>
                <a:cs typeface="微软雅黑"/>
              </a:rPr>
              <a:t>31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数据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文件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节点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7632318" y="4361053"/>
            <a:ext cx="2391410" cy="1663700"/>
            <a:chOff x="7632318" y="4361053"/>
            <a:chExt cx="2391410" cy="1663700"/>
          </a:xfrm>
        </p:grpSpPr>
        <p:sp>
          <p:nvSpPr>
            <p:cNvPr id="104" name="object 104" descr=""/>
            <p:cNvSpPr/>
            <p:nvPr/>
          </p:nvSpPr>
          <p:spPr>
            <a:xfrm>
              <a:off x="9392411" y="5748528"/>
              <a:ext cx="624840" cy="269875"/>
            </a:xfrm>
            <a:custGeom>
              <a:avLst/>
              <a:gdLst/>
              <a:ahLst/>
              <a:cxnLst/>
              <a:rect l="l" t="t" r="r" b="b"/>
              <a:pathLst>
                <a:path w="624840" h="269875">
                  <a:moveTo>
                    <a:pt x="0" y="269748"/>
                  </a:moveTo>
                  <a:lnTo>
                    <a:pt x="624840" y="269748"/>
                  </a:lnTo>
                  <a:lnTo>
                    <a:pt x="624840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7632318" y="4361053"/>
              <a:ext cx="1744980" cy="1419225"/>
            </a:xfrm>
            <a:custGeom>
              <a:avLst/>
              <a:gdLst/>
              <a:ahLst/>
              <a:cxnLst/>
              <a:rect l="l" t="t" r="r" b="b"/>
              <a:pathLst>
                <a:path w="1744979" h="1419225">
                  <a:moveTo>
                    <a:pt x="415925" y="1148207"/>
                  </a:moveTo>
                  <a:lnTo>
                    <a:pt x="414642" y="1090549"/>
                  </a:lnTo>
                  <a:lnTo>
                    <a:pt x="414147" y="1067943"/>
                  </a:lnTo>
                  <a:lnTo>
                    <a:pt x="396290" y="1074318"/>
                  </a:lnTo>
                  <a:lnTo>
                    <a:pt x="11938" y="0"/>
                  </a:lnTo>
                  <a:lnTo>
                    <a:pt x="0" y="4318"/>
                  </a:lnTo>
                  <a:lnTo>
                    <a:pt x="384213" y="1078611"/>
                  </a:lnTo>
                  <a:lnTo>
                    <a:pt x="366395" y="1084961"/>
                  </a:lnTo>
                  <a:lnTo>
                    <a:pt x="415925" y="1148207"/>
                  </a:lnTo>
                  <a:close/>
                </a:path>
                <a:path w="1744979" h="1419225">
                  <a:moveTo>
                    <a:pt x="1744853" y="1393571"/>
                  </a:moveTo>
                  <a:lnTo>
                    <a:pt x="1725803" y="1387221"/>
                  </a:lnTo>
                  <a:lnTo>
                    <a:pt x="1668653" y="1368171"/>
                  </a:lnTo>
                  <a:lnTo>
                    <a:pt x="1668653" y="1387221"/>
                  </a:lnTo>
                  <a:lnTo>
                    <a:pt x="1411097" y="1387221"/>
                  </a:lnTo>
                  <a:lnTo>
                    <a:pt x="1411097" y="1399921"/>
                  </a:lnTo>
                  <a:lnTo>
                    <a:pt x="1668653" y="1399921"/>
                  </a:lnTo>
                  <a:lnTo>
                    <a:pt x="1668653" y="1418971"/>
                  </a:lnTo>
                  <a:lnTo>
                    <a:pt x="1725803" y="1399921"/>
                  </a:lnTo>
                  <a:lnTo>
                    <a:pt x="1744853" y="1393571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 descr=""/>
          <p:cNvSpPr txBox="1"/>
          <p:nvPr/>
        </p:nvSpPr>
        <p:spPr>
          <a:xfrm>
            <a:off x="9366250" y="1545082"/>
            <a:ext cx="5607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磁盘块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6609080" y="5711748"/>
            <a:ext cx="5607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磁盘块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108" name="object 108" descr=""/>
          <p:cNvGrpSpPr/>
          <p:nvPr/>
        </p:nvGrpSpPr>
        <p:grpSpPr>
          <a:xfrm>
            <a:off x="338327" y="211836"/>
            <a:ext cx="2924175" cy="787400"/>
            <a:chOff x="338327" y="211836"/>
            <a:chExt cx="2924175" cy="787400"/>
          </a:xfrm>
        </p:grpSpPr>
        <p:pic>
          <p:nvPicPr>
            <p:cNvPr id="109" name="object 10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1532382" cy="787145"/>
            </a:xfrm>
            <a:prstGeom prst="rect">
              <a:avLst/>
            </a:prstGeom>
          </p:spPr>
        </p:pic>
        <p:pic>
          <p:nvPicPr>
            <p:cNvPr id="110" name="object 1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1808" y="211836"/>
              <a:ext cx="1750314" cy="787145"/>
            </a:xfrm>
            <a:prstGeom prst="rect">
              <a:avLst/>
            </a:prstGeom>
          </p:spPr>
        </p:pic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24828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读</a:t>
            </a:r>
            <a:r>
              <a:rPr dirty="0" spc="-35"/>
              <a:t>文</a:t>
            </a:r>
            <a:r>
              <a:rPr dirty="0"/>
              <a:t>件</a:t>
            </a:r>
            <a:r>
              <a:rPr dirty="0" spc="5"/>
              <a:t> </a:t>
            </a:r>
            <a:r>
              <a:rPr dirty="0" spc="-10"/>
              <a:t>/A0/B2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54963" y="1342644"/>
            <a:ext cx="3968115" cy="677545"/>
            <a:chOff x="854963" y="1342644"/>
            <a:chExt cx="3968115" cy="6775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963" y="1342644"/>
              <a:ext cx="521982" cy="67741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835" y="1342644"/>
              <a:ext cx="590550" cy="67741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288" y="1342644"/>
              <a:ext cx="521982" cy="67741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600" y="1342644"/>
              <a:ext cx="3451098" cy="677417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031849" y="1418082"/>
            <a:ext cx="10192385" cy="4232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A40020"/>
                </a:solidFill>
                <a:latin typeface="微软雅黑"/>
                <a:cs typeface="微软雅黑"/>
              </a:rPr>
              <a:t>(3</a:t>
            </a:r>
            <a:r>
              <a:rPr dirty="0" sz="2400" spc="-5" b="1">
                <a:solidFill>
                  <a:srgbClr val="A40020"/>
                </a:solidFill>
                <a:latin typeface="微软雅黑"/>
                <a:cs typeface="微软雅黑"/>
              </a:rPr>
              <a:t>) 文件目录结构中的链接</a:t>
            </a:r>
            <a:endParaRPr sz="2400">
              <a:latin typeface="微软雅黑"/>
              <a:cs typeface="微软雅黑"/>
            </a:endParaRPr>
          </a:p>
          <a:p>
            <a:pPr marL="927100" marR="5080" indent="-341630">
              <a:lnSpc>
                <a:spcPct val="150000"/>
              </a:lnSpc>
              <a:spcBef>
                <a:spcPts val="865"/>
              </a:spcBef>
              <a:buSzPct val="93750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UNIX</a:t>
            </a:r>
            <a:r>
              <a:rPr dirty="0" sz="2400" spc="55">
                <a:solidFill>
                  <a:srgbClr val="1F517B"/>
                </a:solidFill>
                <a:latin typeface="微软雅黑"/>
                <a:cs typeface="微软雅黑"/>
              </a:rPr>
              <a:t>文件目录结构中带有交叉链接。用户可以用不同的文件路径名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共享一个文件。</a:t>
            </a:r>
            <a:endParaRPr sz="2400">
              <a:latin typeface="微软雅黑"/>
              <a:cs typeface="微软雅黑"/>
            </a:endParaRPr>
          </a:p>
          <a:p>
            <a:pPr marL="927100" indent="-342265">
              <a:lnSpc>
                <a:spcPct val="100000"/>
              </a:lnSpc>
              <a:spcBef>
                <a:spcPts val="2305"/>
              </a:spcBef>
              <a:buSzPct val="93750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文件链接在用户看来是为一个已存在的文件另起一个路径名。</a:t>
            </a:r>
            <a:endParaRPr sz="2400">
              <a:latin typeface="微软雅黑"/>
              <a:cs typeface="微软雅黑"/>
            </a:endParaRPr>
          </a:p>
          <a:p>
            <a:pPr marL="927100" indent="-342265">
              <a:lnSpc>
                <a:spcPct val="100000"/>
              </a:lnSpc>
              <a:spcBef>
                <a:spcPts val="2305"/>
              </a:spcBef>
              <a:buSzPct val="93750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文件链接的结果表现为一个文件由多个目录项所指向。</a:t>
            </a:r>
            <a:endParaRPr sz="2400">
              <a:latin typeface="微软雅黑"/>
              <a:cs typeface="微软雅黑"/>
            </a:endParaRPr>
          </a:p>
          <a:p>
            <a:pPr marL="927100" indent="-342265">
              <a:lnSpc>
                <a:spcPct val="100000"/>
              </a:lnSpc>
              <a:spcBef>
                <a:spcPts val="2305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dirty="0" sz="2400" b="1">
                <a:solidFill>
                  <a:srgbClr val="C00000"/>
                </a:solidFill>
                <a:latin typeface="微软雅黑"/>
                <a:cs typeface="微软雅黑"/>
              </a:rPr>
              <a:t>Q：</a:t>
            </a:r>
            <a:r>
              <a:rPr dirty="0" sz="2400" spc="-10">
                <a:solidFill>
                  <a:srgbClr val="C00000"/>
                </a:solidFill>
                <a:latin typeface="微软雅黑"/>
                <a:cs typeface="微软雅黑"/>
              </a:rPr>
              <a:t>如果一个文件被链接，它有几个inode？</a:t>
            </a:r>
            <a:endParaRPr sz="2400">
              <a:latin typeface="微软雅黑"/>
              <a:cs typeface="微软雅黑"/>
            </a:endParaRPr>
          </a:p>
          <a:p>
            <a:pPr marL="927100" indent="-342265">
              <a:lnSpc>
                <a:spcPct val="100000"/>
              </a:lnSpc>
              <a:spcBef>
                <a:spcPts val="2305"/>
              </a:spcBef>
              <a:buClr>
                <a:srgbClr val="1F517B"/>
              </a:buClr>
              <a:buSzPct val="93750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dirty="0" sz="2400" b="1">
                <a:solidFill>
                  <a:srgbClr val="C00000"/>
                </a:solidFill>
                <a:latin typeface="微软雅黑"/>
                <a:cs typeface="微软雅黑"/>
              </a:rPr>
              <a:t>Q：</a:t>
            </a:r>
            <a:r>
              <a:rPr dirty="0" sz="2400" spc="-5">
                <a:solidFill>
                  <a:srgbClr val="C00000"/>
                </a:solidFill>
                <a:latin typeface="微软雅黑"/>
                <a:cs typeface="微软雅黑"/>
              </a:rPr>
              <a:t>一个目录文件的链接数至少是几？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38327" y="211836"/>
            <a:ext cx="4786630" cy="787400"/>
            <a:chOff x="338327" y="211836"/>
            <a:chExt cx="4786630" cy="787400"/>
          </a:xfrm>
        </p:grpSpPr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327" y="211836"/>
              <a:ext cx="1945386" cy="78714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6608" y="211836"/>
              <a:ext cx="3307842" cy="78714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43453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3.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0">
                <a:solidFill>
                  <a:srgbClr val="990000"/>
                </a:solidFill>
              </a:rPr>
              <a:t>UNIX</a:t>
            </a:r>
            <a:r>
              <a:rPr dirty="0" spc="-35">
                <a:solidFill>
                  <a:srgbClr val="990000"/>
                </a:solidFill>
              </a:rPr>
              <a:t>系</a:t>
            </a:r>
            <a:r>
              <a:rPr dirty="0" spc="-35">
                <a:solidFill>
                  <a:srgbClr val="990000"/>
                </a:solidFill>
              </a:rPr>
              <a:t>统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目</a:t>
            </a:r>
            <a:r>
              <a:rPr dirty="0" spc="-35">
                <a:solidFill>
                  <a:srgbClr val="990000"/>
                </a:solidFill>
              </a:rPr>
              <a:t>录</a:t>
            </a:r>
            <a:r>
              <a:rPr dirty="0" spc="-35">
                <a:solidFill>
                  <a:srgbClr val="990000"/>
                </a:solidFill>
              </a:rPr>
              <a:t>结</a:t>
            </a:r>
            <a:r>
              <a:rPr dirty="0" spc="-50">
                <a:solidFill>
                  <a:srgbClr val="990000"/>
                </a:solidFill>
              </a:rPr>
              <a:t>构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650621"/>
            <a:ext cx="7045959" cy="9772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100"/>
              </a:spcBef>
              <a:tabLst>
                <a:tab pos="5677535" algn="l"/>
              </a:tabLst>
            </a:pPr>
            <a:r>
              <a:rPr dirty="0" sz="2400">
                <a:solidFill>
                  <a:srgbClr val="1F517B"/>
                </a:solidFill>
              </a:rPr>
              <a:t>例：</a:t>
            </a:r>
            <a:r>
              <a:rPr dirty="0" sz="2400" b="0">
                <a:solidFill>
                  <a:srgbClr val="1F517B"/>
                </a:solidFill>
                <a:latin typeface="微软雅黑"/>
                <a:cs typeface="微软雅黑"/>
              </a:rPr>
              <a:t>一个文件有两个名字</a:t>
            </a:r>
            <a:r>
              <a:rPr dirty="0" sz="2400" spc="-10" b="0">
                <a:solidFill>
                  <a:srgbClr val="1F517B"/>
                </a:solidFill>
                <a:latin typeface="微软雅黑"/>
                <a:cs typeface="微软雅黑"/>
              </a:rPr>
              <a:t>：/a/b/file1</a:t>
            </a:r>
            <a:r>
              <a:rPr dirty="0" sz="2400" b="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400" spc="-10" b="0">
                <a:solidFill>
                  <a:srgbClr val="1F517B"/>
                </a:solidFill>
                <a:latin typeface="微软雅黑"/>
                <a:cs typeface="微软雅黑"/>
              </a:rPr>
              <a:t>/c/d/file2</a:t>
            </a:r>
            <a:r>
              <a:rPr dirty="0" sz="2400" b="0">
                <a:solidFill>
                  <a:srgbClr val="1F517B"/>
                </a:solidFill>
                <a:latin typeface="微软雅黑"/>
                <a:cs typeface="微软雅黑"/>
              </a:rPr>
              <a:t>这两个文件的目录项同时指向一个数据文件</a:t>
            </a:r>
            <a:r>
              <a:rPr dirty="0" sz="2400" spc="-10" b="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2400" b="0">
                <a:solidFill>
                  <a:srgbClr val="1F517B"/>
                </a:solidFill>
                <a:latin typeface="微软雅黑"/>
                <a:cs typeface="微软雅黑"/>
              </a:rPr>
              <a:t>节点</a:t>
            </a:r>
            <a:r>
              <a:rPr dirty="0" sz="2400" spc="-50" b="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900427" y="2553970"/>
            <a:ext cx="1102360" cy="993140"/>
            <a:chOff x="1900427" y="2553970"/>
            <a:chExt cx="1102360" cy="993140"/>
          </a:xfrm>
        </p:grpSpPr>
        <p:sp>
          <p:nvSpPr>
            <p:cNvPr id="5" name="object 5" descr=""/>
            <p:cNvSpPr/>
            <p:nvPr/>
          </p:nvSpPr>
          <p:spPr>
            <a:xfrm>
              <a:off x="1908047" y="2560320"/>
              <a:ext cx="1088390" cy="980440"/>
            </a:xfrm>
            <a:custGeom>
              <a:avLst/>
              <a:gdLst/>
              <a:ahLst/>
              <a:cxnLst/>
              <a:rect l="l" t="t" r="r" b="b"/>
              <a:pathLst>
                <a:path w="1088389" h="980439">
                  <a:moveTo>
                    <a:pt x="1088136" y="0"/>
                  </a:moveTo>
                  <a:lnTo>
                    <a:pt x="0" y="0"/>
                  </a:lnTo>
                  <a:lnTo>
                    <a:pt x="0" y="979931"/>
                  </a:lnTo>
                  <a:lnTo>
                    <a:pt x="1088136" y="979931"/>
                  </a:lnTo>
                  <a:lnTo>
                    <a:pt x="1088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908047" y="2560320"/>
              <a:ext cx="1088390" cy="980440"/>
            </a:xfrm>
            <a:custGeom>
              <a:avLst/>
              <a:gdLst/>
              <a:ahLst/>
              <a:cxnLst/>
              <a:rect l="l" t="t" r="r" b="b"/>
              <a:pathLst>
                <a:path w="1088389" h="980439">
                  <a:moveTo>
                    <a:pt x="0" y="979931"/>
                  </a:moveTo>
                  <a:lnTo>
                    <a:pt x="1088136" y="979931"/>
                  </a:lnTo>
                  <a:lnTo>
                    <a:pt x="1088136" y="0"/>
                  </a:lnTo>
                  <a:lnTo>
                    <a:pt x="0" y="0"/>
                  </a:lnTo>
                  <a:lnTo>
                    <a:pt x="0" y="9799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900428" y="2846831"/>
              <a:ext cx="1085215" cy="318770"/>
            </a:xfrm>
            <a:custGeom>
              <a:avLst/>
              <a:gdLst/>
              <a:ahLst/>
              <a:cxnLst/>
              <a:rect l="l" t="t" r="r" b="b"/>
              <a:pathLst>
                <a:path w="1085214" h="318769">
                  <a:moveTo>
                    <a:pt x="1085088" y="306324"/>
                  </a:moveTo>
                  <a:lnTo>
                    <a:pt x="0" y="306324"/>
                  </a:lnTo>
                  <a:lnTo>
                    <a:pt x="0" y="318516"/>
                  </a:lnTo>
                  <a:lnTo>
                    <a:pt x="1085088" y="318516"/>
                  </a:lnTo>
                  <a:lnTo>
                    <a:pt x="1085088" y="306324"/>
                  </a:lnTo>
                  <a:close/>
                </a:path>
                <a:path w="1085214" h="318769">
                  <a:moveTo>
                    <a:pt x="108508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085088" y="12192"/>
                  </a:lnTo>
                  <a:lnTo>
                    <a:pt x="1085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739264" y="2055113"/>
            <a:ext cx="120904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0477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目录文件</a:t>
            </a: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/a/b</a:t>
            </a: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文件名 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节点号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08048" y="2859023"/>
            <a:ext cx="547370" cy="2946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985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5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file</a:t>
            </a:r>
            <a:r>
              <a:rPr dirty="0" baseline="-21604" sz="1350" spc="-15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endParaRPr baseline="-21604" sz="1350">
              <a:latin typeface="微软雅黑"/>
              <a:cs typeface="微软雅黑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454973" y="2564638"/>
            <a:ext cx="2555240" cy="2183130"/>
            <a:chOff x="2454973" y="2564638"/>
            <a:chExt cx="2555240" cy="2183130"/>
          </a:xfrm>
        </p:grpSpPr>
        <p:sp>
          <p:nvSpPr>
            <p:cNvPr id="11" name="object 11" descr=""/>
            <p:cNvSpPr/>
            <p:nvPr/>
          </p:nvSpPr>
          <p:spPr>
            <a:xfrm>
              <a:off x="2459735" y="2852928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w="0" h="288289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979292" y="2574036"/>
              <a:ext cx="741045" cy="427990"/>
            </a:xfrm>
            <a:custGeom>
              <a:avLst/>
              <a:gdLst/>
              <a:ahLst/>
              <a:cxnLst/>
              <a:rect l="l" t="t" r="r" b="b"/>
              <a:pathLst>
                <a:path w="741045" h="427989">
                  <a:moveTo>
                    <a:pt x="627409" y="57614"/>
                  </a:moveTo>
                  <a:lnTo>
                    <a:pt x="0" y="416687"/>
                  </a:lnTo>
                  <a:lnTo>
                    <a:pt x="6350" y="427609"/>
                  </a:lnTo>
                  <a:lnTo>
                    <a:pt x="633677" y="68583"/>
                  </a:lnTo>
                  <a:lnTo>
                    <a:pt x="627409" y="57614"/>
                  </a:lnTo>
                  <a:close/>
                </a:path>
                <a:path w="741045" h="427989">
                  <a:moveTo>
                    <a:pt x="706622" y="51308"/>
                  </a:moveTo>
                  <a:lnTo>
                    <a:pt x="638429" y="51308"/>
                  </a:lnTo>
                  <a:lnTo>
                    <a:pt x="644779" y="62229"/>
                  </a:lnTo>
                  <a:lnTo>
                    <a:pt x="633677" y="68583"/>
                  </a:lnTo>
                  <a:lnTo>
                    <a:pt x="662051" y="118237"/>
                  </a:lnTo>
                  <a:lnTo>
                    <a:pt x="706622" y="51308"/>
                  </a:lnTo>
                  <a:close/>
                </a:path>
                <a:path w="741045" h="427989">
                  <a:moveTo>
                    <a:pt x="638429" y="51308"/>
                  </a:moveTo>
                  <a:lnTo>
                    <a:pt x="627409" y="57614"/>
                  </a:lnTo>
                  <a:lnTo>
                    <a:pt x="633677" y="68583"/>
                  </a:lnTo>
                  <a:lnTo>
                    <a:pt x="644779" y="62229"/>
                  </a:lnTo>
                  <a:lnTo>
                    <a:pt x="638429" y="51308"/>
                  </a:lnTo>
                  <a:close/>
                </a:path>
                <a:path w="741045" h="427989">
                  <a:moveTo>
                    <a:pt x="740791" y="0"/>
                  </a:moveTo>
                  <a:lnTo>
                    <a:pt x="599058" y="8000"/>
                  </a:lnTo>
                  <a:lnTo>
                    <a:pt x="627409" y="57614"/>
                  </a:lnTo>
                  <a:lnTo>
                    <a:pt x="638429" y="51308"/>
                  </a:lnTo>
                  <a:lnTo>
                    <a:pt x="706622" y="51308"/>
                  </a:lnTo>
                  <a:lnTo>
                    <a:pt x="740791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717035" y="2570988"/>
              <a:ext cx="1286510" cy="2170430"/>
            </a:xfrm>
            <a:custGeom>
              <a:avLst/>
              <a:gdLst/>
              <a:ahLst/>
              <a:cxnLst/>
              <a:rect l="l" t="t" r="r" b="b"/>
              <a:pathLst>
                <a:path w="1286510" h="2170429">
                  <a:moveTo>
                    <a:pt x="1286256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1286256" y="2170176"/>
                  </a:lnTo>
                  <a:lnTo>
                    <a:pt x="1286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717035" y="2570988"/>
              <a:ext cx="1286510" cy="2170430"/>
            </a:xfrm>
            <a:custGeom>
              <a:avLst/>
              <a:gdLst/>
              <a:ahLst/>
              <a:cxnLst/>
              <a:rect l="l" t="t" r="r" b="b"/>
              <a:pathLst>
                <a:path w="1286510" h="2170429">
                  <a:moveTo>
                    <a:pt x="0" y="2170176"/>
                  </a:moveTo>
                  <a:lnTo>
                    <a:pt x="1286256" y="2170176"/>
                  </a:lnTo>
                  <a:lnTo>
                    <a:pt x="1286256" y="0"/>
                  </a:lnTo>
                  <a:lnTo>
                    <a:pt x="0" y="0"/>
                  </a:lnTo>
                  <a:lnTo>
                    <a:pt x="0" y="217017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07719" y="2893313"/>
            <a:ext cx="5607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目录项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994150" y="2295855"/>
            <a:ext cx="42925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1400" spc="-30">
                <a:solidFill>
                  <a:srgbClr val="1F517B"/>
                </a:solidFill>
                <a:latin typeface="微软雅黑"/>
                <a:cs typeface="微软雅黑"/>
              </a:rPr>
              <a:t>节点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4983353" y="3313683"/>
            <a:ext cx="774700" cy="945515"/>
          </a:xfrm>
          <a:custGeom>
            <a:avLst/>
            <a:gdLst/>
            <a:ahLst/>
            <a:cxnLst/>
            <a:rect l="l" t="t" r="r" b="b"/>
            <a:pathLst>
              <a:path w="774700" h="945514">
                <a:moveTo>
                  <a:pt x="740791" y="881888"/>
                </a:moveTo>
                <a:lnTo>
                  <a:pt x="728091" y="875538"/>
                </a:lnTo>
                <a:lnTo>
                  <a:pt x="613791" y="818388"/>
                </a:lnTo>
                <a:lnTo>
                  <a:pt x="613791" y="875538"/>
                </a:lnTo>
                <a:lnTo>
                  <a:pt x="1651" y="875538"/>
                </a:lnTo>
                <a:lnTo>
                  <a:pt x="1651" y="888238"/>
                </a:lnTo>
                <a:lnTo>
                  <a:pt x="613791" y="888238"/>
                </a:lnTo>
                <a:lnTo>
                  <a:pt x="613791" y="945388"/>
                </a:lnTo>
                <a:lnTo>
                  <a:pt x="728091" y="888238"/>
                </a:lnTo>
                <a:lnTo>
                  <a:pt x="740791" y="881888"/>
                </a:lnTo>
                <a:close/>
              </a:path>
              <a:path w="774700" h="945514">
                <a:moveTo>
                  <a:pt x="774319" y="26924"/>
                </a:moveTo>
                <a:lnTo>
                  <a:pt x="634873" y="0"/>
                </a:lnTo>
                <a:lnTo>
                  <a:pt x="650316" y="55118"/>
                </a:lnTo>
                <a:lnTo>
                  <a:pt x="0" y="237248"/>
                </a:lnTo>
                <a:lnTo>
                  <a:pt x="3302" y="249428"/>
                </a:lnTo>
                <a:lnTo>
                  <a:pt x="653732" y="67310"/>
                </a:lnTo>
                <a:lnTo>
                  <a:pt x="669163" y="122301"/>
                </a:lnTo>
                <a:lnTo>
                  <a:pt x="747014" y="51689"/>
                </a:lnTo>
                <a:lnTo>
                  <a:pt x="774319" y="26924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3717035" y="2570988"/>
          <a:ext cx="1286510" cy="2167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6510"/>
              </a:tblGrid>
              <a:tr h="261620">
                <a:tc>
                  <a:txBody>
                    <a:bodyPr/>
                    <a:lstStyle/>
                    <a:p>
                      <a:pPr algn="ctr" marR="1212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>
                          <a:solidFill>
                            <a:srgbClr val="1F517B"/>
                          </a:solidFill>
                          <a:latin typeface="MT Extra"/>
                          <a:cs typeface="MT Extra"/>
                        </a:rPr>
                        <a:t></a:t>
                      </a:r>
                      <a:endParaRPr sz="1400">
                        <a:latin typeface="MT Extra"/>
                        <a:cs typeface="MT Extra"/>
                      </a:endParaRPr>
                    </a:p>
                  </a:txBody>
                  <a:tcPr marL="0" marR="0" marB="0" marT="8890"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algn="ctr" marR="71120">
                        <a:lnSpc>
                          <a:spcPts val="1820"/>
                        </a:lnSpc>
                      </a:pPr>
                      <a:r>
                        <a:rPr dirty="0" sz="14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i_nlink:</a:t>
                      </a:r>
                      <a:r>
                        <a:rPr dirty="0" sz="1400" spc="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600" spc="-5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2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algn="ctr" marR="1244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>
                          <a:solidFill>
                            <a:srgbClr val="1F517B"/>
                          </a:solidFill>
                          <a:latin typeface="MT Extra"/>
                          <a:cs typeface="MT Extra"/>
                        </a:rPr>
                        <a:t></a:t>
                      </a:r>
                      <a:endParaRPr sz="1400">
                        <a:latin typeface="MT Extra"/>
                        <a:cs typeface="MT Extra"/>
                      </a:endParaRPr>
                    </a:p>
                  </a:txBody>
                  <a:tcPr marL="0" marR="0" marB="0" marT="36195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18135"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i_addr[0]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2700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marR="927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400">
                          <a:solidFill>
                            <a:srgbClr val="1F517B"/>
                          </a:solidFill>
                          <a:latin typeface="MT Extra"/>
                          <a:cs typeface="MT Extra"/>
                        </a:rPr>
                        <a:t></a:t>
                      </a:r>
                      <a:endParaRPr sz="1400">
                        <a:latin typeface="MT Extra"/>
                        <a:cs typeface="MT Extra"/>
                      </a:endParaRPr>
                    </a:p>
                  </a:txBody>
                  <a:tcPr marL="0" marR="0" marB="0" marT="52705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i_addr[5]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28575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F517B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19" name="object 19" descr=""/>
          <p:cNvGrpSpPr/>
          <p:nvPr/>
        </p:nvGrpSpPr>
        <p:grpSpPr>
          <a:xfrm>
            <a:off x="1885188" y="3329685"/>
            <a:ext cx="4534535" cy="1828164"/>
            <a:chOff x="1885188" y="3329685"/>
            <a:chExt cx="4534535" cy="1828164"/>
          </a:xfrm>
        </p:grpSpPr>
        <p:sp>
          <p:nvSpPr>
            <p:cNvPr id="20" name="object 20" descr=""/>
            <p:cNvSpPr/>
            <p:nvPr/>
          </p:nvSpPr>
          <p:spPr>
            <a:xfrm>
              <a:off x="5737859" y="3336035"/>
              <a:ext cx="675640" cy="1125220"/>
            </a:xfrm>
            <a:custGeom>
              <a:avLst/>
              <a:gdLst/>
              <a:ahLst/>
              <a:cxnLst/>
              <a:rect l="l" t="t" r="r" b="b"/>
              <a:pathLst>
                <a:path w="675639" h="1125220">
                  <a:moveTo>
                    <a:pt x="0" y="269748"/>
                  </a:moveTo>
                  <a:lnTo>
                    <a:pt x="675132" y="269748"/>
                  </a:lnTo>
                  <a:lnTo>
                    <a:pt x="675132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  <a:path w="675639" h="1125220">
                  <a:moveTo>
                    <a:pt x="0" y="1124712"/>
                  </a:moveTo>
                  <a:lnTo>
                    <a:pt x="675132" y="1124712"/>
                  </a:lnTo>
                  <a:lnTo>
                    <a:pt x="675132" y="854963"/>
                  </a:lnTo>
                  <a:lnTo>
                    <a:pt x="0" y="854963"/>
                  </a:lnTo>
                  <a:lnTo>
                    <a:pt x="0" y="1124712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892808" y="4172711"/>
              <a:ext cx="1087120" cy="978535"/>
            </a:xfrm>
            <a:custGeom>
              <a:avLst/>
              <a:gdLst/>
              <a:ahLst/>
              <a:cxnLst/>
              <a:rect l="l" t="t" r="r" b="b"/>
              <a:pathLst>
                <a:path w="1087120" h="978535">
                  <a:moveTo>
                    <a:pt x="1086612" y="0"/>
                  </a:moveTo>
                  <a:lnTo>
                    <a:pt x="0" y="0"/>
                  </a:lnTo>
                  <a:lnTo>
                    <a:pt x="0" y="978407"/>
                  </a:lnTo>
                  <a:lnTo>
                    <a:pt x="1086612" y="978407"/>
                  </a:lnTo>
                  <a:lnTo>
                    <a:pt x="10866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892808" y="4172711"/>
              <a:ext cx="1087120" cy="978535"/>
            </a:xfrm>
            <a:custGeom>
              <a:avLst/>
              <a:gdLst/>
              <a:ahLst/>
              <a:cxnLst/>
              <a:rect l="l" t="t" r="r" b="b"/>
              <a:pathLst>
                <a:path w="1087120" h="978535">
                  <a:moveTo>
                    <a:pt x="0" y="978407"/>
                  </a:moveTo>
                  <a:lnTo>
                    <a:pt x="1086612" y="978407"/>
                  </a:lnTo>
                  <a:lnTo>
                    <a:pt x="1086612" y="0"/>
                  </a:lnTo>
                  <a:lnTo>
                    <a:pt x="0" y="0"/>
                  </a:lnTo>
                  <a:lnTo>
                    <a:pt x="0" y="9784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885188" y="4457699"/>
              <a:ext cx="1083945" cy="318770"/>
            </a:xfrm>
            <a:custGeom>
              <a:avLst/>
              <a:gdLst/>
              <a:ahLst/>
              <a:cxnLst/>
              <a:rect l="l" t="t" r="r" b="b"/>
              <a:pathLst>
                <a:path w="1083945" h="318770">
                  <a:moveTo>
                    <a:pt x="1083564" y="306324"/>
                  </a:moveTo>
                  <a:lnTo>
                    <a:pt x="0" y="306324"/>
                  </a:lnTo>
                  <a:lnTo>
                    <a:pt x="0" y="318516"/>
                  </a:lnTo>
                  <a:lnTo>
                    <a:pt x="1083564" y="318516"/>
                  </a:lnTo>
                  <a:lnTo>
                    <a:pt x="1083564" y="306324"/>
                  </a:lnTo>
                  <a:close/>
                </a:path>
                <a:path w="1083945" h="318770">
                  <a:moveTo>
                    <a:pt x="108356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083564" y="12192"/>
                  </a:lnTo>
                  <a:lnTo>
                    <a:pt x="1083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722882" y="3666490"/>
            <a:ext cx="1200785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4775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目录文件/</a:t>
            </a: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c/d</a:t>
            </a: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文件名 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节点号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892807" y="4469891"/>
            <a:ext cx="547370" cy="2946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620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6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file</a:t>
            </a:r>
            <a:r>
              <a:rPr dirty="0" baseline="-21604" sz="1350" spc="-15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endParaRPr baseline="-21604" sz="1350">
              <a:latin typeface="微软雅黑"/>
              <a:cs typeface="微软雅黑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439923" y="2580132"/>
            <a:ext cx="1298575" cy="2171700"/>
            <a:chOff x="2439923" y="2580132"/>
            <a:chExt cx="1298575" cy="2171700"/>
          </a:xfrm>
        </p:grpSpPr>
        <p:sp>
          <p:nvSpPr>
            <p:cNvPr id="27" name="object 27" descr=""/>
            <p:cNvSpPr/>
            <p:nvPr/>
          </p:nvSpPr>
          <p:spPr>
            <a:xfrm>
              <a:off x="2444495" y="4463796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w="0" h="288289">
                  <a:moveTo>
                    <a:pt x="0" y="0"/>
                  </a:moveTo>
                  <a:lnTo>
                    <a:pt x="0" y="288035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961258" y="2580132"/>
              <a:ext cx="777240" cy="2020570"/>
            </a:xfrm>
            <a:custGeom>
              <a:avLst/>
              <a:gdLst/>
              <a:ahLst/>
              <a:cxnLst/>
              <a:rect l="l" t="t" r="r" b="b"/>
              <a:pathLst>
                <a:path w="777239" h="2020570">
                  <a:moveTo>
                    <a:pt x="711308" y="116690"/>
                  </a:moveTo>
                  <a:lnTo>
                    <a:pt x="0" y="2015489"/>
                  </a:lnTo>
                  <a:lnTo>
                    <a:pt x="11938" y="2020061"/>
                  </a:lnTo>
                  <a:lnTo>
                    <a:pt x="723236" y="121163"/>
                  </a:lnTo>
                  <a:lnTo>
                    <a:pt x="711308" y="116690"/>
                  </a:lnTo>
                  <a:close/>
                </a:path>
                <a:path w="777239" h="2020570">
                  <a:moveTo>
                    <a:pt x="772896" y="104775"/>
                  </a:moveTo>
                  <a:lnTo>
                    <a:pt x="715771" y="104775"/>
                  </a:lnTo>
                  <a:lnTo>
                    <a:pt x="727710" y="109219"/>
                  </a:lnTo>
                  <a:lnTo>
                    <a:pt x="723236" y="121163"/>
                  </a:lnTo>
                  <a:lnTo>
                    <a:pt x="776732" y="141223"/>
                  </a:lnTo>
                  <a:lnTo>
                    <a:pt x="772896" y="104775"/>
                  </a:lnTo>
                  <a:close/>
                </a:path>
                <a:path w="777239" h="2020570">
                  <a:moveTo>
                    <a:pt x="715771" y="104775"/>
                  </a:moveTo>
                  <a:lnTo>
                    <a:pt x="711308" y="116690"/>
                  </a:lnTo>
                  <a:lnTo>
                    <a:pt x="723236" y="121163"/>
                  </a:lnTo>
                  <a:lnTo>
                    <a:pt x="727710" y="109219"/>
                  </a:lnTo>
                  <a:lnTo>
                    <a:pt x="715771" y="104775"/>
                  </a:lnTo>
                  <a:close/>
                </a:path>
                <a:path w="777239" h="2020570">
                  <a:moveTo>
                    <a:pt x="761873" y="0"/>
                  </a:moveTo>
                  <a:lnTo>
                    <a:pt x="657860" y="96646"/>
                  </a:lnTo>
                  <a:lnTo>
                    <a:pt x="711308" y="116690"/>
                  </a:lnTo>
                  <a:lnTo>
                    <a:pt x="715771" y="104775"/>
                  </a:lnTo>
                  <a:lnTo>
                    <a:pt x="772896" y="104775"/>
                  </a:lnTo>
                  <a:lnTo>
                    <a:pt x="761873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191564" y="4505071"/>
            <a:ext cx="5607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目录项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548376" y="2961513"/>
            <a:ext cx="9169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文件存储块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906006" y="4016946"/>
            <a:ext cx="466090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100"/>
              </a:lnSpc>
              <a:spcBef>
                <a:spcPts val="100"/>
              </a:spcBef>
            </a:pPr>
            <a:r>
              <a:rPr dirty="0" sz="2400" spc="60" b="1">
                <a:solidFill>
                  <a:srgbClr val="C00000"/>
                </a:solidFill>
                <a:latin typeface="微软雅黑"/>
                <a:cs typeface="微软雅黑"/>
              </a:rPr>
              <a:t>Q：</a:t>
            </a:r>
            <a:r>
              <a:rPr dirty="0" sz="2400" spc="45">
                <a:solidFill>
                  <a:srgbClr val="C00000"/>
                </a:solidFill>
                <a:latin typeface="微软雅黑"/>
                <a:cs typeface="微软雅黑"/>
              </a:rPr>
              <a:t>可能发生多个目录项同时指向</a:t>
            </a:r>
            <a:r>
              <a:rPr dirty="0" sz="2400" spc="155">
                <a:solidFill>
                  <a:srgbClr val="C00000"/>
                </a:solidFill>
                <a:latin typeface="微软雅黑"/>
                <a:cs typeface="微软雅黑"/>
              </a:rPr>
              <a:t>一个目录文件的</a:t>
            </a:r>
            <a:r>
              <a:rPr dirty="0" sz="2400" spc="150">
                <a:solidFill>
                  <a:srgbClr val="C00000"/>
                </a:solidFill>
                <a:latin typeface="微软雅黑"/>
                <a:cs typeface="微软雅黑"/>
              </a:rPr>
              <a:t>i</a:t>
            </a:r>
            <a:r>
              <a:rPr dirty="0" sz="2400" spc="120">
                <a:solidFill>
                  <a:srgbClr val="C00000"/>
                </a:solidFill>
                <a:latin typeface="微软雅黑"/>
                <a:cs typeface="微软雅黑"/>
              </a:rPr>
              <a:t>节点的情况吗？</a:t>
            </a:r>
            <a:r>
              <a:rPr dirty="0" sz="2400" spc="-15">
                <a:solidFill>
                  <a:srgbClr val="C00000"/>
                </a:solidFill>
                <a:latin typeface="微软雅黑"/>
                <a:cs typeface="微软雅黑"/>
              </a:rPr>
              <a:t>为什么？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不能。所以对目录不能建硬链接。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63167" y="3226307"/>
            <a:ext cx="2715260" cy="677545"/>
            <a:chOff x="963167" y="3226307"/>
            <a:chExt cx="2715260" cy="6775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7" y="3226307"/>
              <a:ext cx="919733" cy="67741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9803" y="3226307"/>
              <a:ext cx="1012697" cy="67741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319" y="3226307"/>
              <a:ext cx="493001" cy="67741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0675" y="3226307"/>
              <a:ext cx="1012698" cy="67741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0275" y="3226307"/>
              <a:ext cx="707898" cy="677418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121765" y="1127647"/>
            <a:ext cx="9946640" cy="4538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8255" indent="-342900">
              <a:lnSpc>
                <a:spcPct val="125000"/>
              </a:lnSpc>
              <a:spcBef>
                <a:spcPts val="95"/>
              </a:spcBef>
              <a:buSzPct val="93750"/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为了提高系统效率，减少主存空间的占用，系统设置了打开文件和关闭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文件操作。当打开一个文件时，建立用户与该文件的联系。</a:t>
            </a:r>
            <a:endParaRPr sz="2400">
              <a:latin typeface="微软雅黑"/>
              <a:cs typeface="微软雅黑"/>
            </a:endParaRPr>
          </a:p>
          <a:p>
            <a:pPr marL="354965" marR="5080" indent="-342900">
              <a:lnSpc>
                <a:spcPct val="125000"/>
              </a:lnSpc>
              <a:spcBef>
                <a:spcPts val="600"/>
              </a:spcBef>
              <a:buSzPct val="93750"/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文件系统中管理这一工作的机构称为打开文件机构。打开文件机构由活动 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 节点表、打开文件表和用户文件描述符表组成。</a:t>
            </a:r>
            <a:endParaRPr sz="2400">
              <a:latin typeface="微软雅黑"/>
              <a:cs typeface="微软雅黑"/>
            </a:endParaRPr>
          </a:p>
          <a:p>
            <a:pPr marL="32384">
              <a:lnSpc>
                <a:spcPct val="100000"/>
              </a:lnSpc>
              <a:spcBef>
                <a:spcPts val="2125"/>
              </a:spcBef>
            </a:pPr>
            <a:r>
              <a:rPr dirty="0" sz="2400" b="1">
                <a:solidFill>
                  <a:srgbClr val="A40020"/>
                </a:solidFill>
                <a:latin typeface="微软雅黑"/>
                <a:cs typeface="微软雅黑"/>
              </a:rPr>
              <a:t>(1)</a:t>
            </a: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 活动 </a:t>
            </a:r>
            <a:r>
              <a:rPr dirty="0" sz="2400" b="1">
                <a:solidFill>
                  <a:srgbClr val="A40020"/>
                </a:solidFill>
                <a:latin typeface="微软雅黑"/>
                <a:cs typeface="微软雅黑"/>
              </a:rPr>
              <a:t>i</a:t>
            </a:r>
            <a:r>
              <a:rPr dirty="0" sz="2400" spc="-20" b="1">
                <a:solidFill>
                  <a:srgbClr val="A40020"/>
                </a:solidFill>
                <a:latin typeface="微软雅黑"/>
                <a:cs typeface="微软雅黑"/>
              </a:rPr>
              <a:t> 节点表</a:t>
            </a:r>
            <a:endParaRPr sz="2400">
              <a:latin typeface="微软雅黑"/>
              <a:cs typeface="微软雅黑"/>
            </a:endParaRPr>
          </a:p>
          <a:p>
            <a:pPr marL="104139" marR="6350">
              <a:lnSpc>
                <a:spcPct val="150000"/>
              </a:lnSpc>
              <a:spcBef>
                <a:spcPts val="1035"/>
              </a:spcBef>
              <a:tabLst>
                <a:tab pos="5128895" algn="l"/>
                <a:tab pos="5357495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当执行打开文件操作时，将文件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辅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	节点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的有关信息拷贝到主存，形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成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活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动</a:t>
            </a:r>
            <a:r>
              <a:rPr dirty="0" sz="2400" spc="1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2400" spc="2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节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点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（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主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节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点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），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若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干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活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动</a:t>
            </a:r>
            <a:r>
              <a:rPr dirty="0" sz="2400" spc="1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2400" spc="2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节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点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成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活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动</a:t>
            </a:r>
            <a:r>
              <a:rPr dirty="0" sz="2400" spc="1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2400" spc="2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节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点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微软雅黑"/>
              <a:cs typeface="微软雅黑"/>
            </a:endParaRPr>
          </a:p>
          <a:p>
            <a:pPr marL="84455">
              <a:lnSpc>
                <a:spcPct val="100000"/>
              </a:lnSpc>
            </a:pPr>
            <a:r>
              <a:rPr dirty="0" sz="2400" spc="-10" b="1">
                <a:solidFill>
                  <a:srgbClr val="C00000"/>
                </a:solidFill>
                <a:latin typeface="微软雅黑"/>
                <a:cs typeface="微软雅黑"/>
              </a:rPr>
              <a:t>Q：</a:t>
            </a:r>
            <a:r>
              <a:rPr dirty="0" sz="2400">
                <a:solidFill>
                  <a:srgbClr val="C00000"/>
                </a:solidFill>
                <a:latin typeface="微软雅黑"/>
                <a:cs typeface="微软雅黑"/>
              </a:rPr>
              <a:t>如果不将 i</a:t>
            </a:r>
            <a:r>
              <a:rPr dirty="0" sz="2400" spc="-15">
                <a:solidFill>
                  <a:srgbClr val="C00000"/>
                </a:solidFill>
                <a:latin typeface="微软雅黑"/>
                <a:cs typeface="微软雅黑"/>
              </a:rPr>
              <a:t> 节点驻留在内存，会有什么问题？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38327" y="211836"/>
            <a:ext cx="5141595" cy="787400"/>
            <a:chOff x="338327" y="211836"/>
            <a:chExt cx="5141595" cy="787400"/>
          </a:xfrm>
        </p:grpSpPr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8327" y="211836"/>
              <a:ext cx="1945386" cy="78714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16608" y="211836"/>
              <a:ext cx="3662934" cy="78714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47002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4.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0">
                <a:solidFill>
                  <a:srgbClr val="990000"/>
                </a:solidFill>
              </a:rPr>
              <a:t>UNIX</a:t>
            </a:r>
            <a:r>
              <a:rPr dirty="0" spc="-35">
                <a:solidFill>
                  <a:srgbClr val="990000"/>
                </a:solidFill>
              </a:rPr>
              <a:t>系</a:t>
            </a:r>
            <a:r>
              <a:rPr dirty="0" spc="-35">
                <a:solidFill>
                  <a:srgbClr val="990000"/>
                </a:solidFill>
              </a:rPr>
              <a:t>统</a:t>
            </a:r>
            <a:r>
              <a:rPr dirty="0" spc="-35">
                <a:solidFill>
                  <a:srgbClr val="990000"/>
                </a:solidFill>
              </a:rPr>
              <a:t>的</a:t>
            </a:r>
            <a:r>
              <a:rPr dirty="0" spc="-35">
                <a:solidFill>
                  <a:srgbClr val="990000"/>
                </a:solidFill>
              </a:rPr>
              <a:t>打</a:t>
            </a:r>
            <a:r>
              <a:rPr dirty="0" spc="-35">
                <a:solidFill>
                  <a:srgbClr val="990000"/>
                </a:solidFill>
              </a:rPr>
              <a:t>开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机</a:t>
            </a:r>
            <a:r>
              <a:rPr dirty="0" spc="-50">
                <a:solidFill>
                  <a:srgbClr val="990000"/>
                </a:solidFill>
              </a:rPr>
              <a:t>构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3017901" y="1468500"/>
          <a:ext cx="5540375" cy="3957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7675"/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3467735" algn="l"/>
                        </a:tabLst>
                      </a:pPr>
                      <a:r>
                        <a:rPr dirty="0" sz="200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主存索引节点状</a:t>
                      </a:r>
                      <a:r>
                        <a:rPr dirty="0" sz="2000" spc="-5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态</a:t>
                      </a:r>
                      <a:r>
                        <a:rPr dirty="0" sz="200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2000" spc="-1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i_flag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3465829" algn="l"/>
                        </a:tabLst>
                      </a:pPr>
                      <a:r>
                        <a:rPr dirty="0" sz="2000" spc="-1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设</a:t>
                      </a:r>
                      <a:r>
                        <a:rPr dirty="0" sz="2000" spc="-1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备</a:t>
                      </a:r>
                      <a:r>
                        <a:rPr dirty="0" sz="2000" spc="-5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号</a:t>
                      </a:r>
                      <a:r>
                        <a:rPr dirty="0" sz="200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2000" spc="-1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i_dev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3525520" algn="l"/>
                        </a:tabLst>
                      </a:pPr>
                      <a:r>
                        <a:rPr dirty="0" sz="200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索引节点</a:t>
                      </a:r>
                      <a:r>
                        <a:rPr dirty="0" sz="2000" spc="-5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号</a:t>
                      </a:r>
                      <a:r>
                        <a:rPr dirty="0" sz="200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2000" spc="-1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i_number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  <a:tabLst>
                          <a:tab pos="3495040" algn="l"/>
                        </a:tabLst>
                      </a:pPr>
                      <a:r>
                        <a:rPr dirty="0" sz="200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引用计</a:t>
                      </a:r>
                      <a:r>
                        <a:rPr dirty="0" sz="2000" spc="-5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数</a:t>
                      </a:r>
                      <a:r>
                        <a:rPr dirty="0" sz="200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2000" spc="-10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i_count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  <a:tabLst>
                          <a:tab pos="3542029" algn="l"/>
                        </a:tabLst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文件所有者标识</a:t>
                      </a:r>
                      <a:r>
                        <a:rPr dirty="0" sz="2000" spc="-5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号</a:t>
                      </a: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i_uid，i_gid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3569970" algn="l"/>
                        </a:tabLst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文件类</a:t>
                      </a:r>
                      <a:r>
                        <a:rPr dirty="0" sz="2000" spc="-5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型</a:t>
                      </a: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i_type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3586479" algn="l"/>
                        </a:tabLst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文件存取许可</a:t>
                      </a:r>
                      <a:r>
                        <a:rPr dirty="0" sz="2000" spc="-5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权</a:t>
                      </a: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i_mode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3556000" algn="l"/>
                        </a:tabLst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文件联结数</a:t>
                      </a:r>
                      <a:r>
                        <a:rPr dirty="0" sz="2000" spc="-5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目</a:t>
                      </a: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i_nlink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3569970" algn="l"/>
                        </a:tabLst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文件长</a:t>
                      </a:r>
                      <a:r>
                        <a:rPr dirty="0" sz="2000" spc="-5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度</a:t>
                      </a: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i_size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3586479" algn="l"/>
                        </a:tabLst>
                      </a:pP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文件地址索引</a:t>
                      </a:r>
                      <a:r>
                        <a:rPr dirty="0" sz="2000" spc="-5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表</a:t>
                      </a:r>
                      <a:r>
                        <a:rPr dirty="0" sz="20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20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i_addr[13]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3" name="object 13" descr=""/>
          <p:cNvGrpSpPr/>
          <p:nvPr/>
        </p:nvGrpSpPr>
        <p:grpSpPr>
          <a:xfrm>
            <a:off x="338327" y="211836"/>
            <a:ext cx="5899150" cy="787400"/>
            <a:chOff x="338327" y="211836"/>
            <a:chExt cx="5899150" cy="787400"/>
          </a:xfrm>
        </p:grpSpPr>
        <p:sp>
          <p:nvSpPr>
            <p:cNvPr id="14" name="object 14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327" y="211836"/>
              <a:ext cx="1177290" cy="78714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511" y="211836"/>
              <a:ext cx="572262" cy="78714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3667" y="211836"/>
              <a:ext cx="5083302" cy="787145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54610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活</a:t>
            </a:r>
            <a:r>
              <a:rPr dirty="0" spc="-35"/>
              <a:t>动</a:t>
            </a:r>
            <a:r>
              <a:rPr dirty="0" spc="-10"/>
              <a:t>i</a:t>
            </a:r>
            <a:r>
              <a:rPr dirty="0" spc="-35"/>
              <a:t>节</a:t>
            </a:r>
            <a:r>
              <a:rPr dirty="0" spc="-35"/>
              <a:t>点</a:t>
            </a:r>
            <a:r>
              <a:rPr dirty="0" spc="-35"/>
              <a:t>（</a:t>
            </a:r>
            <a:r>
              <a:rPr dirty="0" spc="-35"/>
              <a:t>主</a:t>
            </a:r>
            <a:r>
              <a:rPr dirty="0" spc="-35"/>
              <a:t>存</a:t>
            </a:r>
            <a:r>
              <a:rPr dirty="0" spc="-35"/>
              <a:t>索</a:t>
            </a:r>
            <a:r>
              <a:rPr dirty="0" spc="-35"/>
              <a:t>引</a:t>
            </a:r>
            <a:r>
              <a:rPr dirty="0" spc="-35"/>
              <a:t>节</a:t>
            </a:r>
            <a:r>
              <a:rPr dirty="0" spc="-35"/>
              <a:t>点</a:t>
            </a:r>
            <a:r>
              <a:rPr dirty="0" spc="-35"/>
              <a:t>）</a:t>
            </a:r>
            <a:r>
              <a:rPr dirty="0" spc="-35"/>
              <a:t>的</a:t>
            </a:r>
            <a:r>
              <a:rPr dirty="0" spc="-35"/>
              <a:t>结</a:t>
            </a:r>
            <a:r>
              <a:rPr dirty="0" spc="-50"/>
              <a:t>构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2842386" y="5677001"/>
            <a:ext cx="60286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 b="1">
                <a:solidFill>
                  <a:srgbClr val="C00000"/>
                </a:solidFill>
                <a:latin typeface="微软雅黑"/>
                <a:cs typeface="微软雅黑"/>
              </a:rPr>
              <a:t>Q：</a:t>
            </a:r>
            <a:r>
              <a:rPr dirty="0" sz="2200" spc="-35">
                <a:solidFill>
                  <a:srgbClr val="C00000"/>
                </a:solidFill>
                <a:latin typeface="微软雅黑"/>
                <a:cs typeface="微软雅黑"/>
              </a:rPr>
              <a:t>活</a:t>
            </a:r>
            <a:r>
              <a:rPr dirty="0" sz="2200" spc="-35">
                <a:solidFill>
                  <a:srgbClr val="C00000"/>
                </a:solidFill>
                <a:latin typeface="微软雅黑"/>
                <a:cs typeface="微软雅黑"/>
              </a:rPr>
              <a:t>动</a:t>
            </a:r>
            <a:r>
              <a:rPr dirty="0" sz="2200" spc="-10">
                <a:solidFill>
                  <a:srgbClr val="C00000"/>
                </a:solidFill>
                <a:latin typeface="微软雅黑"/>
                <a:cs typeface="微软雅黑"/>
              </a:rPr>
              <a:t>i</a:t>
            </a:r>
            <a:r>
              <a:rPr dirty="0" sz="2200" spc="-35">
                <a:solidFill>
                  <a:srgbClr val="C00000"/>
                </a:solidFill>
                <a:latin typeface="微软雅黑"/>
                <a:cs typeface="微软雅黑"/>
              </a:rPr>
              <a:t>节</a:t>
            </a:r>
            <a:r>
              <a:rPr dirty="0" sz="2200" spc="-35">
                <a:solidFill>
                  <a:srgbClr val="C00000"/>
                </a:solidFill>
                <a:latin typeface="微软雅黑"/>
                <a:cs typeface="微软雅黑"/>
              </a:rPr>
              <a:t>点</a:t>
            </a:r>
            <a:r>
              <a:rPr dirty="0" sz="2200" spc="-35">
                <a:solidFill>
                  <a:srgbClr val="C00000"/>
                </a:solidFill>
                <a:latin typeface="微软雅黑"/>
                <a:cs typeface="微软雅黑"/>
              </a:rPr>
              <a:t>中</a:t>
            </a:r>
            <a:r>
              <a:rPr dirty="0" sz="2200" spc="-35">
                <a:solidFill>
                  <a:srgbClr val="C00000"/>
                </a:solidFill>
                <a:latin typeface="微软雅黑"/>
                <a:cs typeface="微软雅黑"/>
              </a:rPr>
              <a:t>为</a:t>
            </a:r>
            <a:r>
              <a:rPr dirty="0" sz="2200" spc="-35">
                <a:solidFill>
                  <a:srgbClr val="C00000"/>
                </a:solidFill>
                <a:latin typeface="微软雅黑"/>
                <a:cs typeface="微软雅黑"/>
              </a:rPr>
              <a:t>什</a:t>
            </a:r>
            <a:r>
              <a:rPr dirty="0" sz="2200" spc="-35">
                <a:solidFill>
                  <a:srgbClr val="C00000"/>
                </a:solidFill>
                <a:latin typeface="微软雅黑"/>
                <a:cs typeface="微软雅黑"/>
              </a:rPr>
              <a:t>么</a:t>
            </a:r>
            <a:r>
              <a:rPr dirty="0" sz="2200" spc="-35">
                <a:solidFill>
                  <a:srgbClr val="C00000"/>
                </a:solidFill>
                <a:latin typeface="微软雅黑"/>
                <a:cs typeface="微软雅黑"/>
              </a:rPr>
              <a:t>没</a:t>
            </a:r>
            <a:r>
              <a:rPr dirty="0" sz="2200" spc="-35">
                <a:solidFill>
                  <a:srgbClr val="C00000"/>
                </a:solidFill>
                <a:latin typeface="微软雅黑"/>
                <a:cs typeface="微软雅黑"/>
              </a:rPr>
              <a:t>有</a:t>
            </a:r>
            <a:r>
              <a:rPr dirty="0" sz="2200" spc="-35">
                <a:solidFill>
                  <a:srgbClr val="C00000"/>
                </a:solidFill>
                <a:latin typeface="微软雅黑"/>
                <a:cs typeface="微软雅黑"/>
              </a:rPr>
              <a:t>读</a:t>
            </a:r>
            <a:r>
              <a:rPr dirty="0" sz="2200" spc="-20">
                <a:solidFill>
                  <a:srgbClr val="C00000"/>
                </a:solidFill>
                <a:latin typeface="微软雅黑"/>
                <a:cs typeface="微软雅黑"/>
              </a:rPr>
              <a:t>/</a:t>
            </a:r>
            <a:r>
              <a:rPr dirty="0" sz="2200" spc="-35">
                <a:solidFill>
                  <a:srgbClr val="C00000"/>
                </a:solidFill>
                <a:latin typeface="微软雅黑"/>
                <a:cs typeface="微软雅黑"/>
              </a:rPr>
              <a:t>写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偏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移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量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等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信</a:t>
            </a:r>
            <a:r>
              <a:rPr dirty="0" sz="2200" spc="-40">
                <a:solidFill>
                  <a:srgbClr val="C00000"/>
                </a:solidFill>
                <a:latin typeface="微软雅黑"/>
                <a:cs typeface="微软雅黑"/>
              </a:rPr>
              <a:t>息？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33983" y="1046988"/>
            <a:ext cx="3053715" cy="677545"/>
            <a:chOff x="633983" y="1046988"/>
            <a:chExt cx="3053715" cy="6775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983" y="1046988"/>
              <a:ext cx="521982" cy="67741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855" y="1046988"/>
              <a:ext cx="590550" cy="67741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0307" y="1046988"/>
              <a:ext cx="521982" cy="67741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619" y="1046988"/>
              <a:ext cx="2231898" cy="67741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1046988"/>
              <a:ext cx="707897" cy="677418"/>
            </a:xfrm>
            <a:prstGeom prst="rect">
              <a:avLst/>
            </a:prstGeom>
          </p:spPr>
        </p:pic>
      </p:grp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7380731" y="1567180"/>
          <a:ext cx="4035425" cy="177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7170"/>
                <a:gridCol w="1264920"/>
              </a:tblGrid>
              <a:tr h="4648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800" spc="-1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读写标志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f_flag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8572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43878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1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引用计数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f_count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指向主存索引节点的指针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f_inode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43878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1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读/写位置指针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f</a:t>
                      </a:r>
                      <a:r>
                        <a:rPr dirty="0" sz="1800" spc="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8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_offset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74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</a:tbl>
          </a:graphicData>
        </a:graphic>
      </p:graphicFrame>
      <p:grpSp>
        <p:nvGrpSpPr>
          <p:cNvPr id="9" name="object 9" descr=""/>
          <p:cNvGrpSpPr/>
          <p:nvPr/>
        </p:nvGrpSpPr>
        <p:grpSpPr>
          <a:xfrm>
            <a:off x="338327" y="211836"/>
            <a:ext cx="5141595" cy="787400"/>
            <a:chOff x="338327" y="211836"/>
            <a:chExt cx="5141595" cy="787400"/>
          </a:xfrm>
        </p:grpSpPr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8327" y="211836"/>
              <a:ext cx="1945386" cy="78714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16608" y="211836"/>
              <a:ext cx="3662934" cy="78714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47002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4.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0">
                <a:solidFill>
                  <a:srgbClr val="990000"/>
                </a:solidFill>
              </a:rPr>
              <a:t>UNIX</a:t>
            </a:r>
            <a:r>
              <a:rPr dirty="0" spc="-35">
                <a:solidFill>
                  <a:srgbClr val="990000"/>
                </a:solidFill>
              </a:rPr>
              <a:t>系</a:t>
            </a:r>
            <a:r>
              <a:rPr dirty="0" spc="-35">
                <a:solidFill>
                  <a:srgbClr val="990000"/>
                </a:solidFill>
              </a:rPr>
              <a:t>统</a:t>
            </a:r>
            <a:r>
              <a:rPr dirty="0" spc="-35">
                <a:solidFill>
                  <a:srgbClr val="990000"/>
                </a:solidFill>
              </a:rPr>
              <a:t>的</a:t>
            </a:r>
            <a:r>
              <a:rPr dirty="0" spc="-35">
                <a:solidFill>
                  <a:srgbClr val="990000"/>
                </a:solidFill>
              </a:rPr>
              <a:t>打</a:t>
            </a:r>
            <a:r>
              <a:rPr dirty="0" spc="-35">
                <a:solidFill>
                  <a:srgbClr val="990000"/>
                </a:solidFill>
              </a:rPr>
              <a:t>开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机</a:t>
            </a:r>
            <a:r>
              <a:rPr dirty="0" spc="-50">
                <a:solidFill>
                  <a:srgbClr val="990000"/>
                </a:solidFill>
              </a:rPr>
              <a:t>构</a:t>
            </a:r>
          </a:p>
        </p:txBody>
      </p:sp>
      <p:grpSp>
        <p:nvGrpSpPr>
          <p:cNvPr id="13" name="object 13" descr=""/>
          <p:cNvGrpSpPr/>
          <p:nvPr/>
        </p:nvGrpSpPr>
        <p:grpSpPr>
          <a:xfrm>
            <a:off x="591312" y="3712464"/>
            <a:ext cx="3358515" cy="677545"/>
            <a:chOff x="591312" y="3712464"/>
            <a:chExt cx="3358515" cy="677545"/>
          </a:xfrm>
        </p:grpSpPr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312" y="3712464"/>
              <a:ext cx="521982" cy="67741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0184" y="3712464"/>
              <a:ext cx="590550" cy="67741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7636" y="3712464"/>
              <a:ext cx="521982" cy="67741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7948" y="3712464"/>
              <a:ext cx="2536698" cy="677418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1547" y="3712464"/>
              <a:ext cx="707898" cy="677418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768807" y="1122934"/>
            <a:ext cx="10631170" cy="501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72770" indent="-517525">
              <a:lnSpc>
                <a:spcPct val="100000"/>
              </a:lnSpc>
              <a:spcBef>
                <a:spcPts val="100"/>
              </a:spcBef>
              <a:buAutoNum type="arabicParenBoth" startAt="2"/>
              <a:tabLst>
                <a:tab pos="573405" algn="l"/>
              </a:tabLst>
            </a:pP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系统打开文件表</a:t>
            </a:r>
            <a:endParaRPr sz="2400">
              <a:latin typeface="微软雅黑"/>
              <a:cs typeface="微软雅黑"/>
            </a:endParaRPr>
          </a:p>
          <a:p>
            <a:pPr algn="just" marL="55880" marR="4372610">
              <a:lnSpc>
                <a:spcPct val="135000"/>
              </a:lnSpc>
              <a:spcBef>
                <a:spcPts val="750"/>
              </a:spcBef>
            </a:pP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一个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被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同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或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同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200" spc="-5">
                <a:solidFill>
                  <a:srgbClr val="1F517B"/>
                </a:solidFill>
                <a:latin typeface="微软雅黑"/>
                <a:cs typeface="微软雅黑"/>
              </a:rPr>
              <a:t>程，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同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或不</a:t>
            </a:r>
            <a:r>
              <a:rPr dirty="0" sz="2200" spc="-15">
                <a:solidFill>
                  <a:srgbClr val="1F517B"/>
                </a:solidFill>
                <a:latin typeface="微软雅黑"/>
                <a:cs typeface="微软雅黑"/>
              </a:rPr>
              <a:t>同路径名，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相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同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或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互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异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操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要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求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（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读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写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）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同</a:t>
            </a:r>
            <a:r>
              <a:rPr dirty="0" sz="2200" spc="-15">
                <a:solidFill>
                  <a:srgbClr val="1F517B"/>
                </a:solidFill>
                <a:latin typeface="微软雅黑"/>
                <a:cs typeface="微软雅黑"/>
              </a:rPr>
              <a:t>时打开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了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打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开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需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附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加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 spc="-5">
                <a:solidFill>
                  <a:srgbClr val="1F517B"/>
                </a:solidFill>
                <a:latin typeface="微软雅黑"/>
                <a:cs typeface="微软雅黑"/>
              </a:rPr>
              <a:t>息，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核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——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开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文件表。</a:t>
            </a:r>
            <a:endParaRPr sz="2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650">
              <a:latin typeface="微软雅黑"/>
              <a:cs typeface="微软雅黑"/>
            </a:endParaRPr>
          </a:p>
          <a:p>
            <a:pPr marL="529590" indent="-517525">
              <a:lnSpc>
                <a:spcPct val="100000"/>
              </a:lnSpc>
              <a:buAutoNum type="arabicParenBoth" startAt="3"/>
              <a:tabLst>
                <a:tab pos="530225" algn="l"/>
              </a:tabLst>
            </a:pPr>
            <a:r>
              <a:rPr dirty="0" sz="2400" spc="-20" b="1">
                <a:solidFill>
                  <a:srgbClr val="A40020"/>
                </a:solidFill>
                <a:latin typeface="微软雅黑"/>
                <a:cs typeface="微软雅黑"/>
              </a:rPr>
              <a:t>用户文件描述符表</a:t>
            </a:r>
            <a:endParaRPr sz="2400">
              <a:latin typeface="微软雅黑"/>
              <a:cs typeface="微软雅黑"/>
            </a:endParaRPr>
          </a:p>
          <a:p>
            <a:pPr lvl="1" marL="355600" marR="5080" indent="-343535">
              <a:lnSpc>
                <a:spcPct val="135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程扩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充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user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个数组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u_ofile[NOFILE]</a:t>
            </a:r>
            <a:r>
              <a:rPr dirty="0" sz="2200" spc="-15">
                <a:solidFill>
                  <a:srgbClr val="1F517B"/>
                </a:solidFill>
                <a:latin typeface="微软雅黑"/>
                <a:cs typeface="微软雅黑"/>
              </a:rPr>
              <a:t> 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户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文件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符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表，其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r>
              <a:rPr dirty="0" sz="2200" spc="75">
                <a:solidFill>
                  <a:srgbClr val="1F517B"/>
                </a:solidFill>
                <a:latin typeface="微软雅黑"/>
                <a:cs typeface="微软雅黑"/>
              </a:rPr>
              <a:t> (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针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)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个表项。</a:t>
            </a:r>
            <a:endParaRPr sz="2200">
              <a:latin typeface="微软雅黑"/>
              <a:cs typeface="微软雅黑"/>
            </a:endParaRPr>
          </a:p>
          <a:p>
            <a:pPr lvl="1" marL="355600" marR="9525" indent="-343535">
              <a:lnSpc>
                <a:spcPct val="135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  <a:tab pos="8802370" algn="l"/>
              </a:tabLst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一个打开文件在用户文件描述表中所占的位置就是它的文件描述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符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	(或称打开文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)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以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方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打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开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8327" y="211836"/>
            <a:ext cx="5141595" cy="787400"/>
            <a:chOff x="338327" y="211836"/>
            <a:chExt cx="5141595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1945386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6608" y="211836"/>
              <a:ext cx="3662934" cy="78714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47002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4.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0">
                <a:solidFill>
                  <a:srgbClr val="990000"/>
                </a:solidFill>
              </a:rPr>
              <a:t>UNIX</a:t>
            </a:r>
            <a:r>
              <a:rPr dirty="0" spc="-35">
                <a:solidFill>
                  <a:srgbClr val="990000"/>
                </a:solidFill>
              </a:rPr>
              <a:t>系</a:t>
            </a:r>
            <a:r>
              <a:rPr dirty="0" spc="-35">
                <a:solidFill>
                  <a:srgbClr val="990000"/>
                </a:solidFill>
              </a:rPr>
              <a:t>统</a:t>
            </a:r>
            <a:r>
              <a:rPr dirty="0" spc="-35">
                <a:solidFill>
                  <a:srgbClr val="990000"/>
                </a:solidFill>
              </a:rPr>
              <a:t>的</a:t>
            </a:r>
            <a:r>
              <a:rPr dirty="0" spc="-35">
                <a:solidFill>
                  <a:srgbClr val="990000"/>
                </a:solidFill>
              </a:rPr>
              <a:t>打</a:t>
            </a:r>
            <a:r>
              <a:rPr dirty="0" spc="-35">
                <a:solidFill>
                  <a:srgbClr val="990000"/>
                </a:solidFill>
              </a:rPr>
              <a:t>开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机</a:t>
            </a:r>
            <a:r>
              <a:rPr dirty="0" spc="-50">
                <a:solidFill>
                  <a:srgbClr val="990000"/>
                </a:solidFill>
              </a:rPr>
              <a:t>构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892165" y="1344269"/>
            <a:ext cx="740410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400" spc="-15">
                <a:solidFill>
                  <a:srgbClr val="1F517B"/>
                </a:solidFill>
                <a:latin typeface="微软雅黑"/>
                <a:cs typeface="微软雅黑"/>
              </a:rPr>
              <a:t>用户文件</a:t>
            </a: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描述符表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723890" y="1913889"/>
            <a:ext cx="3822700" cy="3568700"/>
            <a:chOff x="5723890" y="1913889"/>
            <a:chExt cx="3822700" cy="3568700"/>
          </a:xfrm>
        </p:grpSpPr>
        <p:sp>
          <p:nvSpPr>
            <p:cNvPr id="8" name="object 8" descr=""/>
            <p:cNvSpPr/>
            <p:nvPr/>
          </p:nvSpPr>
          <p:spPr>
            <a:xfrm>
              <a:off x="6769989" y="2164079"/>
              <a:ext cx="737235" cy="354965"/>
            </a:xfrm>
            <a:custGeom>
              <a:avLst/>
              <a:gdLst/>
              <a:ahLst/>
              <a:cxnLst/>
              <a:rect l="l" t="t" r="r" b="b"/>
              <a:pathLst>
                <a:path w="737234" h="354964">
                  <a:moveTo>
                    <a:pt x="665652" y="26933"/>
                  </a:moveTo>
                  <a:lnTo>
                    <a:pt x="0" y="343281"/>
                  </a:lnTo>
                  <a:lnTo>
                    <a:pt x="5333" y="354711"/>
                  </a:lnTo>
                  <a:lnTo>
                    <a:pt x="671149" y="38470"/>
                  </a:lnTo>
                  <a:lnTo>
                    <a:pt x="665652" y="26933"/>
                  </a:lnTo>
                  <a:close/>
                </a:path>
                <a:path w="737234" h="354964">
                  <a:moveTo>
                    <a:pt x="714889" y="21462"/>
                  </a:moveTo>
                  <a:lnTo>
                    <a:pt x="677163" y="21462"/>
                  </a:lnTo>
                  <a:lnTo>
                    <a:pt x="682625" y="33020"/>
                  </a:lnTo>
                  <a:lnTo>
                    <a:pt x="671149" y="38470"/>
                  </a:lnTo>
                  <a:lnTo>
                    <a:pt x="679322" y="55625"/>
                  </a:lnTo>
                  <a:lnTo>
                    <a:pt x="714889" y="21462"/>
                  </a:lnTo>
                  <a:close/>
                </a:path>
                <a:path w="737234" h="354964">
                  <a:moveTo>
                    <a:pt x="677163" y="21462"/>
                  </a:moveTo>
                  <a:lnTo>
                    <a:pt x="665652" y="26933"/>
                  </a:lnTo>
                  <a:lnTo>
                    <a:pt x="671149" y="38470"/>
                  </a:lnTo>
                  <a:lnTo>
                    <a:pt x="682625" y="33020"/>
                  </a:lnTo>
                  <a:lnTo>
                    <a:pt x="677163" y="21462"/>
                  </a:lnTo>
                  <a:close/>
                </a:path>
                <a:path w="737234" h="354964">
                  <a:moveTo>
                    <a:pt x="737234" y="0"/>
                  </a:moveTo>
                  <a:lnTo>
                    <a:pt x="657478" y="9779"/>
                  </a:lnTo>
                  <a:lnTo>
                    <a:pt x="665652" y="26933"/>
                  </a:lnTo>
                  <a:lnTo>
                    <a:pt x="677163" y="21462"/>
                  </a:lnTo>
                  <a:lnTo>
                    <a:pt x="714889" y="21462"/>
                  </a:lnTo>
                  <a:lnTo>
                    <a:pt x="737234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730240" y="1920239"/>
              <a:ext cx="1056640" cy="1894839"/>
            </a:xfrm>
            <a:custGeom>
              <a:avLst/>
              <a:gdLst/>
              <a:ahLst/>
              <a:cxnLst/>
              <a:rect l="l" t="t" r="r" b="b"/>
              <a:pathLst>
                <a:path w="1056640" h="1894839">
                  <a:moveTo>
                    <a:pt x="1056132" y="0"/>
                  </a:moveTo>
                  <a:lnTo>
                    <a:pt x="0" y="0"/>
                  </a:lnTo>
                  <a:lnTo>
                    <a:pt x="0" y="1894331"/>
                  </a:lnTo>
                  <a:lnTo>
                    <a:pt x="1056132" y="1894331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730240" y="1920239"/>
              <a:ext cx="1056640" cy="1894839"/>
            </a:xfrm>
            <a:custGeom>
              <a:avLst/>
              <a:gdLst/>
              <a:ahLst/>
              <a:cxnLst/>
              <a:rect l="l" t="t" r="r" b="b"/>
              <a:pathLst>
                <a:path w="1056640" h="1894839">
                  <a:moveTo>
                    <a:pt x="0" y="1894331"/>
                  </a:moveTo>
                  <a:lnTo>
                    <a:pt x="1056132" y="1894331"/>
                  </a:lnTo>
                  <a:lnTo>
                    <a:pt x="1056132" y="0"/>
                  </a:lnTo>
                  <a:lnTo>
                    <a:pt x="0" y="0"/>
                  </a:lnTo>
                  <a:lnTo>
                    <a:pt x="0" y="18943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739384" y="2061971"/>
              <a:ext cx="1053465" cy="520065"/>
            </a:xfrm>
            <a:custGeom>
              <a:avLst/>
              <a:gdLst/>
              <a:ahLst/>
              <a:cxnLst/>
              <a:rect l="l" t="t" r="r" b="b"/>
              <a:pathLst>
                <a:path w="1053465" h="520064">
                  <a:moveTo>
                    <a:pt x="1051560" y="507492"/>
                  </a:moveTo>
                  <a:lnTo>
                    <a:pt x="0" y="507492"/>
                  </a:lnTo>
                  <a:lnTo>
                    <a:pt x="0" y="519696"/>
                  </a:lnTo>
                  <a:lnTo>
                    <a:pt x="1051560" y="519696"/>
                  </a:lnTo>
                  <a:lnTo>
                    <a:pt x="1051560" y="507492"/>
                  </a:lnTo>
                  <a:close/>
                </a:path>
                <a:path w="1053465" h="520064">
                  <a:moveTo>
                    <a:pt x="1051560" y="158496"/>
                  </a:moveTo>
                  <a:lnTo>
                    <a:pt x="0" y="158496"/>
                  </a:lnTo>
                  <a:lnTo>
                    <a:pt x="0" y="170688"/>
                  </a:lnTo>
                  <a:lnTo>
                    <a:pt x="1051560" y="170688"/>
                  </a:lnTo>
                  <a:lnTo>
                    <a:pt x="1051560" y="158496"/>
                  </a:lnTo>
                  <a:close/>
                </a:path>
                <a:path w="1053465" h="520064">
                  <a:moveTo>
                    <a:pt x="1053084" y="0"/>
                  </a:moveTo>
                  <a:lnTo>
                    <a:pt x="1524" y="0"/>
                  </a:lnTo>
                  <a:lnTo>
                    <a:pt x="1524" y="12192"/>
                  </a:lnTo>
                  <a:lnTo>
                    <a:pt x="1053084" y="12192"/>
                  </a:lnTo>
                  <a:lnTo>
                    <a:pt x="1053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742432" y="2412491"/>
              <a:ext cx="1051560" cy="0"/>
            </a:xfrm>
            <a:custGeom>
              <a:avLst/>
              <a:gdLst/>
              <a:ahLst/>
              <a:cxnLst/>
              <a:rect l="l" t="t" r="r" b="b"/>
              <a:pathLst>
                <a:path w="1051559" h="0">
                  <a:moveTo>
                    <a:pt x="0" y="0"/>
                  </a:moveTo>
                  <a:lnTo>
                    <a:pt x="105156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740908" y="2737103"/>
              <a:ext cx="1051560" cy="189230"/>
            </a:xfrm>
            <a:custGeom>
              <a:avLst/>
              <a:gdLst/>
              <a:ahLst/>
              <a:cxnLst/>
              <a:rect l="l" t="t" r="r" b="b"/>
              <a:pathLst>
                <a:path w="1051559" h="189230">
                  <a:moveTo>
                    <a:pt x="1051560" y="176784"/>
                  </a:moveTo>
                  <a:lnTo>
                    <a:pt x="0" y="176784"/>
                  </a:lnTo>
                  <a:lnTo>
                    <a:pt x="0" y="188988"/>
                  </a:lnTo>
                  <a:lnTo>
                    <a:pt x="1051560" y="188988"/>
                  </a:lnTo>
                  <a:lnTo>
                    <a:pt x="1051560" y="176784"/>
                  </a:lnTo>
                  <a:close/>
                </a:path>
                <a:path w="1051559" h="189230">
                  <a:moveTo>
                    <a:pt x="105156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051560" y="12192"/>
                  </a:lnTo>
                  <a:lnTo>
                    <a:pt x="1051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742432" y="3622547"/>
              <a:ext cx="1051560" cy="0"/>
            </a:xfrm>
            <a:custGeom>
              <a:avLst/>
              <a:gdLst/>
              <a:ahLst/>
              <a:cxnLst/>
              <a:rect l="l" t="t" r="r" b="b"/>
              <a:pathLst>
                <a:path w="1051559" h="0">
                  <a:moveTo>
                    <a:pt x="0" y="0"/>
                  </a:moveTo>
                  <a:lnTo>
                    <a:pt x="105156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485888" y="1927859"/>
              <a:ext cx="1301750" cy="3548379"/>
            </a:xfrm>
            <a:custGeom>
              <a:avLst/>
              <a:gdLst/>
              <a:ahLst/>
              <a:cxnLst/>
              <a:rect l="l" t="t" r="r" b="b"/>
              <a:pathLst>
                <a:path w="1301750" h="3548379">
                  <a:moveTo>
                    <a:pt x="1301496" y="0"/>
                  </a:moveTo>
                  <a:lnTo>
                    <a:pt x="0" y="0"/>
                  </a:lnTo>
                  <a:lnTo>
                    <a:pt x="0" y="3547872"/>
                  </a:lnTo>
                  <a:lnTo>
                    <a:pt x="1301496" y="3547872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85888" y="1927859"/>
              <a:ext cx="1301750" cy="3548379"/>
            </a:xfrm>
            <a:custGeom>
              <a:avLst/>
              <a:gdLst/>
              <a:ahLst/>
              <a:cxnLst/>
              <a:rect l="l" t="t" r="r" b="b"/>
              <a:pathLst>
                <a:path w="1301750" h="3548379">
                  <a:moveTo>
                    <a:pt x="0" y="3547872"/>
                  </a:moveTo>
                  <a:lnTo>
                    <a:pt x="1301496" y="3547872"/>
                  </a:lnTo>
                  <a:lnTo>
                    <a:pt x="1301496" y="0"/>
                  </a:lnTo>
                  <a:lnTo>
                    <a:pt x="0" y="0"/>
                  </a:lnTo>
                  <a:lnTo>
                    <a:pt x="0" y="354787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774176" y="2174747"/>
              <a:ext cx="772160" cy="1682114"/>
            </a:xfrm>
            <a:custGeom>
              <a:avLst/>
              <a:gdLst/>
              <a:ahLst/>
              <a:cxnLst/>
              <a:rect l="l" t="t" r="r" b="b"/>
              <a:pathLst>
                <a:path w="772159" h="1682114">
                  <a:moveTo>
                    <a:pt x="737108" y="1277112"/>
                  </a:moveTo>
                  <a:lnTo>
                    <a:pt x="658241" y="1292225"/>
                  </a:lnTo>
                  <a:lnTo>
                    <a:pt x="667550" y="1308823"/>
                  </a:lnTo>
                  <a:lnTo>
                    <a:pt x="22352" y="1670812"/>
                  </a:lnTo>
                  <a:lnTo>
                    <a:pt x="28448" y="1681988"/>
                  </a:lnTo>
                  <a:lnTo>
                    <a:pt x="673760" y="1319872"/>
                  </a:lnTo>
                  <a:lnTo>
                    <a:pt x="683133" y="1336548"/>
                  </a:lnTo>
                  <a:lnTo>
                    <a:pt x="713917" y="1302639"/>
                  </a:lnTo>
                  <a:lnTo>
                    <a:pt x="737108" y="1277112"/>
                  </a:lnTo>
                  <a:close/>
                </a:path>
                <a:path w="772159" h="1682114">
                  <a:moveTo>
                    <a:pt x="772160" y="0"/>
                  </a:moveTo>
                  <a:lnTo>
                    <a:pt x="697357" y="29210"/>
                  </a:lnTo>
                  <a:lnTo>
                    <a:pt x="709587" y="43929"/>
                  </a:lnTo>
                  <a:lnTo>
                    <a:pt x="0" y="635254"/>
                  </a:lnTo>
                  <a:lnTo>
                    <a:pt x="8128" y="644906"/>
                  </a:lnTo>
                  <a:lnTo>
                    <a:pt x="717715" y="53708"/>
                  </a:lnTo>
                  <a:lnTo>
                    <a:pt x="729869" y="68326"/>
                  </a:lnTo>
                  <a:lnTo>
                    <a:pt x="749985" y="35814"/>
                  </a:lnTo>
                  <a:lnTo>
                    <a:pt x="772160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493889" y="1521917"/>
            <a:ext cx="12738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系统打开文件表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424296" y="3559555"/>
            <a:ext cx="23685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14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536184" y="1831975"/>
            <a:ext cx="130175" cy="600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2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ts val="142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ts val="158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536184" y="2365629"/>
            <a:ext cx="1301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3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536184" y="2524506"/>
            <a:ext cx="130175" cy="4267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75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4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ts val="1575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5</a:t>
            </a:r>
            <a:endParaRPr sz="1400">
              <a:latin typeface="微软雅黑"/>
              <a:cs typeface="微软雅黑"/>
            </a:endParaRPr>
          </a:p>
        </p:txBody>
      </p:sp>
      <p:graphicFrame>
        <p:nvGraphicFramePr>
          <p:cNvPr id="23" name="object 23" descr=""/>
          <p:cNvGraphicFramePr>
            <a:graphicFrameLocks noGrp="1"/>
          </p:cNvGraphicFramePr>
          <p:nvPr/>
        </p:nvGraphicFramePr>
        <p:xfrm>
          <a:off x="7485888" y="1927860"/>
          <a:ext cx="1301750" cy="354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0"/>
              </a:tblGrid>
              <a:tr h="252729"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>
                          <a:solidFill>
                            <a:srgbClr val="1F517B"/>
                          </a:solidFill>
                          <a:latin typeface="MT Extra"/>
                          <a:cs typeface="MT Extra"/>
                        </a:rPr>
                        <a:t></a:t>
                      </a:r>
                      <a:endParaRPr sz="1400">
                        <a:latin typeface="MT Extra"/>
                        <a:cs typeface="MT Extra"/>
                      </a:endParaRPr>
                    </a:p>
                  </a:txBody>
                  <a:tcPr marL="0" marR="0" marB="0" marT="11430"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843915"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f_flag</a:t>
                      </a:r>
                      <a:r>
                        <a:rPr dirty="0" sz="1400" spc="-3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: 读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  <a:p>
                      <a:pPr marL="219075" marR="205740">
                        <a:lnSpc>
                          <a:spcPct val="12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f_count=1 inode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0795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>
                          <a:solidFill>
                            <a:srgbClr val="1F517B"/>
                          </a:solidFill>
                          <a:latin typeface="MT Extra"/>
                          <a:cs typeface="MT Extra"/>
                        </a:rPr>
                        <a:t></a:t>
                      </a:r>
                      <a:endParaRPr sz="1400">
                        <a:latin typeface="MT Extra"/>
                        <a:cs typeface="MT Extra"/>
                      </a:endParaRPr>
                    </a:p>
                  </a:txBody>
                  <a:tcPr marL="0" marR="0" marB="0" marT="3810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827405"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f_flag</a:t>
                      </a:r>
                      <a:r>
                        <a:rPr dirty="0" sz="1400" spc="-3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: 写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  <a:p>
                      <a:pPr marL="233679" marR="191770">
                        <a:lnSpc>
                          <a:spcPct val="120000"/>
                        </a:lnSpc>
                      </a:pPr>
                      <a:r>
                        <a:rPr dirty="0" sz="14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f_count=1 inode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9685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 marL="5791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solidFill>
                            <a:srgbClr val="1F517B"/>
                          </a:solidFill>
                          <a:latin typeface="MT Extra"/>
                          <a:cs typeface="MT Extra"/>
                        </a:rPr>
                        <a:t></a:t>
                      </a:r>
                      <a:endParaRPr sz="1400">
                        <a:latin typeface="MT Extra"/>
                        <a:cs typeface="MT Extra"/>
                      </a:endParaRPr>
                    </a:p>
                  </a:txBody>
                  <a:tcPr marL="0" marR="0" marB="0" marT="17780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813435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40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f_flag</a:t>
                      </a:r>
                      <a:r>
                        <a:rPr dirty="0" sz="1400" spc="-2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: 读-写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f_count=1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inode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 marL="5791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solidFill>
                            <a:srgbClr val="1F517B"/>
                          </a:solidFill>
                          <a:latin typeface="MT Extra"/>
                          <a:cs typeface="MT Extra"/>
                        </a:rPr>
                        <a:t></a:t>
                      </a:r>
                      <a:endParaRPr sz="1400">
                        <a:latin typeface="MT Extra"/>
                        <a:cs typeface="MT Extra"/>
                      </a:endParaRPr>
                    </a:p>
                  </a:txBody>
                  <a:tcPr marL="0" marR="0" marB="0" marT="46355">
                    <a:lnT w="9525">
                      <a:solidFill>
                        <a:srgbClr val="1F517B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24" name="object 24" descr=""/>
          <p:cNvGrpSpPr/>
          <p:nvPr/>
        </p:nvGrpSpPr>
        <p:grpSpPr>
          <a:xfrm>
            <a:off x="9504933" y="1906270"/>
            <a:ext cx="1315720" cy="3053080"/>
            <a:chOff x="9504933" y="1906270"/>
            <a:chExt cx="1315720" cy="3053080"/>
          </a:xfrm>
        </p:grpSpPr>
        <p:sp>
          <p:nvSpPr>
            <p:cNvPr id="25" name="object 25" descr=""/>
            <p:cNvSpPr/>
            <p:nvPr/>
          </p:nvSpPr>
          <p:spPr>
            <a:xfrm>
              <a:off x="9511283" y="1912620"/>
              <a:ext cx="1303020" cy="3040380"/>
            </a:xfrm>
            <a:custGeom>
              <a:avLst/>
              <a:gdLst/>
              <a:ahLst/>
              <a:cxnLst/>
              <a:rect l="l" t="t" r="r" b="b"/>
              <a:pathLst>
                <a:path w="1303020" h="3040379">
                  <a:moveTo>
                    <a:pt x="1303020" y="0"/>
                  </a:moveTo>
                  <a:lnTo>
                    <a:pt x="0" y="0"/>
                  </a:lnTo>
                  <a:lnTo>
                    <a:pt x="0" y="3040379"/>
                  </a:lnTo>
                  <a:lnTo>
                    <a:pt x="1303020" y="3040379"/>
                  </a:lnTo>
                  <a:lnTo>
                    <a:pt x="1303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511283" y="1912620"/>
              <a:ext cx="1303020" cy="3040380"/>
            </a:xfrm>
            <a:custGeom>
              <a:avLst/>
              <a:gdLst/>
              <a:ahLst/>
              <a:cxnLst/>
              <a:rect l="l" t="t" r="r" b="b"/>
              <a:pathLst>
                <a:path w="1303020" h="3040379">
                  <a:moveTo>
                    <a:pt x="0" y="3040379"/>
                  </a:moveTo>
                  <a:lnTo>
                    <a:pt x="1303020" y="3040379"/>
                  </a:lnTo>
                  <a:lnTo>
                    <a:pt x="1303020" y="0"/>
                  </a:lnTo>
                  <a:lnTo>
                    <a:pt x="0" y="0"/>
                  </a:lnTo>
                  <a:lnTo>
                    <a:pt x="0" y="304037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9511283" y="1912620"/>
            <a:ext cx="1303020" cy="2489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133985">
              <a:lnSpc>
                <a:spcPct val="100000"/>
              </a:lnSpc>
              <a:spcBef>
                <a:spcPts val="8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511283" y="2170176"/>
            <a:ext cx="1303020" cy="6203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0320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160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引用数</a:t>
            </a:r>
            <a:endParaRPr sz="1400">
              <a:latin typeface="微软雅黑"/>
              <a:cs typeface="微软雅黑"/>
            </a:endParaRPr>
          </a:p>
          <a:p>
            <a:pPr marL="220345">
              <a:lnSpc>
                <a:spcPct val="100000"/>
              </a:lnSpc>
              <a:spcBef>
                <a:spcPts val="33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i_count=2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105643" y="4379721"/>
            <a:ext cx="723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062082" y="2999994"/>
            <a:ext cx="723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6776084" y="2160841"/>
            <a:ext cx="4048125" cy="2181225"/>
            <a:chOff x="6776084" y="2160841"/>
            <a:chExt cx="4048125" cy="2181225"/>
          </a:xfrm>
        </p:grpSpPr>
        <p:sp>
          <p:nvSpPr>
            <p:cNvPr id="32" name="object 32" descr=""/>
            <p:cNvSpPr/>
            <p:nvPr/>
          </p:nvSpPr>
          <p:spPr>
            <a:xfrm>
              <a:off x="6776085" y="2654553"/>
              <a:ext cx="709930" cy="1687830"/>
            </a:xfrm>
            <a:custGeom>
              <a:avLst/>
              <a:gdLst/>
              <a:ahLst/>
              <a:cxnLst/>
              <a:rect l="l" t="t" r="r" b="b"/>
              <a:pathLst>
                <a:path w="709929" h="1687829">
                  <a:moveTo>
                    <a:pt x="709803" y="1687322"/>
                  </a:moveTo>
                  <a:lnTo>
                    <a:pt x="703414" y="1632458"/>
                  </a:lnTo>
                  <a:lnTo>
                    <a:pt x="700532" y="1607566"/>
                  </a:lnTo>
                  <a:lnTo>
                    <a:pt x="683336" y="1615605"/>
                  </a:lnTo>
                  <a:lnTo>
                    <a:pt x="11430" y="175895"/>
                  </a:lnTo>
                  <a:lnTo>
                    <a:pt x="0" y="181229"/>
                  </a:lnTo>
                  <a:lnTo>
                    <a:pt x="671804" y="1620977"/>
                  </a:lnTo>
                  <a:lnTo>
                    <a:pt x="654558" y="1629029"/>
                  </a:lnTo>
                  <a:lnTo>
                    <a:pt x="709803" y="1687322"/>
                  </a:lnTo>
                  <a:close/>
                </a:path>
                <a:path w="709929" h="1687829">
                  <a:moveTo>
                    <a:pt x="709803" y="614426"/>
                  </a:moveTo>
                  <a:lnTo>
                    <a:pt x="688009" y="577723"/>
                  </a:lnTo>
                  <a:lnTo>
                    <a:pt x="668782" y="545338"/>
                  </a:lnTo>
                  <a:lnTo>
                    <a:pt x="656310" y="559701"/>
                  </a:lnTo>
                  <a:lnTo>
                    <a:pt x="9906" y="0"/>
                  </a:lnTo>
                  <a:lnTo>
                    <a:pt x="1524" y="9652"/>
                  </a:lnTo>
                  <a:lnTo>
                    <a:pt x="647941" y="569366"/>
                  </a:lnTo>
                  <a:lnTo>
                    <a:pt x="635508" y="583692"/>
                  </a:lnTo>
                  <a:lnTo>
                    <a:pt x="709803" y="614426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528047" y="2165604"/>
              <a:ext cx="1290955" cy="1975485"/>
            </a:xfrm>
            <a:custGeom>
              <a:avLst/>
              <a:gdLst/>
              <a:ahLst/>
              <a:cxnLst/>
              <a:rect l="l" t="t" r="r" b="b"/>
              <a:pathLst>
                <a:path w="1290954" h="1975485">
                  <a:moveTo>
                    <a:pt x="0" y="1975104"/>
                  </a:moveTo>
                  <a:lnTo>
                    <a:pt x="1275587" y="1975104"/>
                  </a:lnTo>
                </a:path>
                <a:path w="1290954" h="1975485">
                  <a:moveTo>
                    <a:pt x="0" y="1290828"/>
                  </a:moveTo>
                  <a:lnTo>
                    <a:pt x="1275587" y="1290828"/>
                  </a:lnTo>
                </a:path>
                <a:path w="1290954" h="1975485">
                  <a:moveTo>
                    <a:pt x="15240" y="629412"/>
                  </a:moveTo>
                  <a:lnTo>
                    <a:pt x="1290827" y="629412"/>
                  </a:lnTo>
                </a:path>
                <a:path w="1290954" h="1975485">
                  <a:moveTo>
                    <a:pt x="15240" y="0"/>
                  </a:moveTo>
                  <a:lnTo>
                    <a:pt x="1290827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9511283" y="3461003"/>
            <a:ext cx="1303020" cy="6756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4130" rIns="0" bIns="0" rtlCol="0" vert="horz">
            <a:spAutoFit/>
          </a:bodyPr>
          <a:lstStyle/>
          <a:p>
            <a:pPr marL="267970" marR="173990">
              <a:lnSpc>
                <a:spcPct val="120000"/>
              </a:lnSpc>
              <a:spcBef>
                <a:spcPts val="190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引用数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i_count=1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507981" y="1538477"/>
            <a:ext cx="1275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主存索引节点表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8781288" y="2295144"/>
            <a:ext cx="734695" cy="2673350"/>
          </a:xfrm>
          <a:custGeom>
            <a:avLst/>
            <a:gdLst/>
            <a:ahLst/>
            <a:cxnLst/>
            <a:rect l="l" t="t" r="r" b="b"/>
            <a:pathLst>
              <a:path w="734695" h="2673350">
                <a:moveTo>
                  <a:pt x="703925" y="71880"/>
                </a:moveTo>
                <a:lnTo>
                  <a:pt x="0" y="2669920"/>
                </a:lnTo>
                <a:lnTo>
                  <a:pt x="12191" y="2673222"/>
                </a:lnTo>
                <a:lnTo>
                  <a:pt x="716153" y="75175"/>
                </a:lnTo>
                <a:lnTo>
                  <a:pt x="703925" y="71880"/>
                </a:lnTo>
                <a:close/>
              </a:path>
              <a:path w="734695" h="2673350">
                <a:moveTo>
                  <a:pt x="733394" y="59562"/>
                </a:moveTo>
                <a:lnTo>
                  <a:pt x="707262" y="59562"/>
                </a:lnTo>
                <a:lnTo>
                  <a:pt x="719454" y="62991"/>
                </a:lnTo>
                <a:lnTo>
                  <a:pt x="716153" y="75175"/>
                </a:lnTo>
                <a:lnTo>
                  <a:pt x="734567" y="80136"/>
                </a:lnTo>
                <a:lnTo>
                  <a:pt x="733394" y="59562"/>
                </a:lnTo>
                <a:close/>
              </a:path>
              <a:path w="734695" h="2673350">
                <a:moveTo>
                  <a:pt x="707262" y="59562"/>
                </a:moveTo>
                <a:lnTo>
                  <a:pt x="703925" y="71880"/>
                </a:lnTo>
                <a:lnTo>
                  <a:pt x="716153" y="75175"/>
                </a:lnTo>
                <a:lnTo>
                  <a:pt x="719454" y="62991"/>
                </a:lnTo>
                <a:lnTo>
                  <a:pt x="707262" y="59562"/>
                </a:lnTo>
                <a:close/>
              </a:path>
              <a:path w="734695" h="2673350">
                <a:moveTo>
                  <a:pt x="729995" y="0"/>
                </a:moveTo>
                <a:lnTo>
                  <a:pt x="685545" y="66928"/>
                </a:lnTo>
                <a:lnTo>
                  <a:pt x="703925" y="71880"/>
                </a:lnTo>
                <a:lnTo>
                  <a:pt x="707262" y="59562"/>
                </a:lnTo>
                <a:lnTo>
                  <a:pt x="733394" y="59562"/>
                </a:lnTo>
                <a:lnTo>
                  <a:pt x="729995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10852150" y="2270251"/>
            <a:ext cx="106045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文件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/etc/passwd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0852150" y="3589782"/>
            <a:ext cx="42164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文件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local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04545" y="1459484"/>
            <a:ext cx="4810125" cy="1772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定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执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代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码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：</a:t>
            </a:r>
            <a:endParaRPr sz="2200">
              <a:latin typeface="微软雅黑"/>
              <a:cs typeface="微软雅黑"/>
            </a:endParaRPr>
          </a:p>
          <a:p>
            <a:pPr marL="12700" marR="5080">
              <a:lnSpc>
                <a:spcPct val="170000"/>
              </a:lnSpc>
              <a:spcBef>
                <a:spcPts val="100"/>
              </a:spcBef>
            </a:pPr>
            <a:r>
              <a:rPr dirty="0" sz="1800">
                <a:solidFill>
                  <a:srgbClr val="1F517B"/>
                </a:solidFill>
                <a:latin typeface="微软雅黑"/>
                <a:cs typeface="微软雅黑"/>
              </a:rPr>
              <a:t>fd1=open</a:t>
            </a:r>
            <a:r>
              <a:rPr dirty="0" sz="1800" spc="-2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800" spc="-10">
                <a:solidFill>
                  <a:srgbClr val="1F517B"/>
                </a:solidFill>
                <a:latin typeface="微软雅黑"/>
                <a:cs typeface="微软雅黑"/>
              </a:rPr>
              <a:t>(“/etc/passwd”，O_RDONLY)； </a:t>
            </a:r>
            <a:r>
              <a:rPr dirty="0" sz="1800">
                <a:solidFill>
                  <a:srgbClr val="1F517B"/>
                </a:solidFill>
                <a:latin typeface="微软雅黑"/>
                <a:cs typeface="微软雅黑"/>
              </a:rPr>
              <a:t>fd2=open</a:t>
            </a:r>
            <a:r>
              <a:rPr dirty="0" sz="1800" spc="-10">
                <a:solidFill>
                  <a:srgbClr val="1F517B"/>
                </a:solidFill>
                <a:latin typeface="微软雅黑"/>
                <a:cs typeface="微软雅黑"/>
              </a:rPr>
              <a:t> (“local”，O_WRONLY)； </a:t>
            </a:r>
            <a:r>
              <a:rPr dirty="0" sz="1800">
                <a:solidFill>
                  <a:srgbClr val="1F517B"/>
                </a:solidFill>
                <a:latin typeface="微软雅黑"/>
                <a:cs typeface="微软雅黑"/>
              </a:rPr>
              <a:t>fd3=open</a:t>
            </a:r>
            <a:r>
              <a:rPr dirty="0" sz="1800" spc="-10">
                <a:solidFill>
                  <a:srgbClr val="1F517B"/>
                </a:solidFill>
                <a:latin typeface="微软雅黑"/>
                <a:cs typeface="微软雅黑"/>
              </a:rPr>
              <a:t> (“/etc/passwd”，O_RDWR);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97865" y="4171547"/>
            <a:ext cx="5003800" cy="1032510"/>
          </a:xfrm>
          <a:prstGeom prst="rect">
            <a:avLst/>
          </a:prstGeom>
        </p:spPr>
        <p:txBody>
          <a:bodyPr wrap="square" lIns="0" tIns="180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sz="2200" spc="-30" b="1">
                <a:solidFill>
                  <a:srgbClr val="C00000"/>
                </a:solidFill>
                <a:latin typeface="微软雅黑"/>
                <a:cs typeface="微软雅黑"/>
              </a:rPr>
              <a:t>Q：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若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此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进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程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此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后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又</a:t>
            </a:r>
            <a:r>
              <a:rPr dirty="0" sz="2200" spc="-25">
                <a:solidFill>
                  <a:srgbClr val="C00000"/>
                </a:solidFill>
                <a:latin typeface="微软雅黑"/>
                <a:cs typeface="微软雅黑"/>
              </a:rPr>
              <a:t>创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建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了</a:t>
            </a:r>
            <a:r>
              <a:rPr dirty="0" sz="2200" spc="-40">
                <a:solidFill>
                  <a:srgbClr val="C00000"/>
                </a:solidFill>
                <a:latin typeface="微软雅黑"/>
                <a:cs typeface="微软雅黑"/>
              </a:rPr>
              <a:t>一</a:t>
            </a:r>
            <a:r>
              <a:rPr dirty="0" sz="2200" spc="-25">
                <a:solidFill>
                  <a:srgbClr val="C00000"/>
                </a:solidFill>
                <a:latin typeface="微软雅黑"/>
                <a:cs typeface="微软雅黑"/>
              </a:rPr>
              <a:t>个</a:t>
            </a:r>
            <a:r>
              <a:rPr dirty="0" sz="2200" spc="-25">
                <a:solidFill>
                  <a:srgbClr val="C00000"/>
                </a:solidFill>
                <a:latin typeface="微软雅黑"/>
                <a:cs typeface="微软雅黑"/>
              </a:rPr>
              <a:t>子</a:t>
            </a:r>
            <a:r>
              <a:rPr dirty="0" sz="2200" spc="-35">
                <a:solidFill>
                  <a:srgbClr val="C00000"/>
                </a:solidFill>
                <a:latin typeface="微软雅黑"/>
                <a:cs typeface="微软雅黑"/>
              </a:rPr>
              <a:t>进程，</a:t>
            </a:r>
            <a:endParaRPr sz="2200">
              <a:latin typeface="微软雅黑"/>
              <a:cs typeface="微软雅黑"/>
            </a:endParaRPr>
          </a:p>
          <a:p>
            <a:pPr marL="50800">
              <a:lnSpc>
                <a:spcPct val="100000"/>
              </a:lnSpc>
              <a:spcBef>
                <a:spcPts val="1320"/>
              </a:spcBef>
            </a:pP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此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图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将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有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何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变</a:t>
            </a:r>
            <a:r>
              <a:rPr dirty="0" sz="2200" spc="-30">
                <a:solidFill>
                  <a:srgbClr val="C00000"/>
                </a:solidFill>
                <a:latin typeface="微软雅黑"/>
                <a:cs typeface="微软雅黑"/>
              </a:rPr>
              <a:t>化</a:t>
            </a:r>
            <a:r>
              <a:rPr dirty="0" sz="2200" spc="-50">
                <a:solidFill>
                  <a:srgbClr val="C00000"/>
                </a:solidFill>
                <a:latin typeface="微软雅黑"/>
                <a:cs typeface="微软雅黑"/>
              </a:rPr>
              <a:t>？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4018026" cy="7871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35763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父</a:t>
            </a:r>
            <a:r>
              <a:rPr dirty="0" spc="-35"/>
              <a:t>子</a:t>
            </a:r>
            <a:r>
              <a:rPr dirty="0" spc="-35"/>
              <a:t>进</a:t>
            </a:r>
            <a:r>
              <a:rPr dirty="0" spc="-35"/>
              <a:t>程</a:t>
            </a:r>
            <a:r>
              <a:rPr dirty="0" spc="-35"/>
              <a:t>对</a:t>
            </a:r>
            <a:r>
              <a:rPr dirty="0" spc="-35"/>
              <a:t>文</a:t>
            </a:r>
            <a:r>
              <a:rPr dirty="0" spc="-35"/>
              <a:t>件</a:t>
            </a:r>
            <a:r>
              <a:rPr dirty="0" spc="-35"/>
              <a:t>的</a:t>
            </a:r>
            <a:r>
              <a:rPr dirty="0" spc="-35"/>
              <a:t>共</a:t>
            </a:r>
            <a:r>
              <a:rPr dirty="0" spc="-50"/>
              <a:t>享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88516" y="1552320"/>
            <a:ext cx="9719310" cy="3623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265" marR="5080" indent="-457200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子进程共享父进程的“系统打开文件表项”，该表项的文件打开计数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fcount加</a:t>
            </a:r>
            <a:r>
              <a:rPr dirty="0" sz="2400" spc="5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，子进程直接使用父进程open</a:t>
            </a:r>
            <a:r>
              <a:rPr dirty="0" sz="2400" spc="5">
                <a:solidFill>
                  <a:srgbClr val="1F517B"/>
                </a:solidFill>
                <a:latin typeface="微软雅黑"/>
                <a:cs typeface="微软雅黑"/>
              </a:rPr>
              <a:t>()操作返回的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fd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即可访问该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文件。</a:t>
            </a:r>
            <a:endParaRPr sz="2400">
              <a:latin typeface="微软雅黑"/>
              <a:cs typeface="微软雅黑"/>
            </a:endParaRPr>
          </a:p>
          <a:p>
            <a:pPr marL="469265" indent="-457200">
              <a:lnSpc>
                <a:spcPct val="100000"/>
              </a:lnSpc>
              <a:spcBef>
                <a:spcPts val="26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父进程的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close(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)操作不影响子进程对该文件的使用，反之亦然。</a:t>
            </a:r>
            <a:endParaRPr sz="2400">
              <a:latin typeface="微软雅黑"/>
              <a:cs typeface="微软雅黑"/>
            </a:endParaRPr>
          </a:p>
          <a:p>
            <a:pPr algn="just" marL="469265" marR="6985" indent="-457200">
              <a:lnSpc>
                <a:spcPct val="150100"/>
              </a:lnSpc>
              <a:spcBef>
                <a:spcPts val="1200"/>
              </a:spcBef>
              <a:buFont typeface="Arial"/>
              <a:buChar char="•"/>
              <a:tabLst>
                <a:tab pos="469900" algn="l"/>
              </a:tabLst>
            </a:pPr>
            <a:r>
              <a:rPr dirty="0" sz="2400" spc="65">
                <a:solidFill>
                  <a:srgbClr val="1F517B"/>
                </a:solidFill>
                <a:latin typeface="微软雅黑"/>
                <a:cs typeface="微软雅黑"/>
              </a:rPr>
              <a:t>父子进程独立运行后，各自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open</a:t>
            </a:r>
            <a:r>
              <a:rPr dirty="0" sz="2400" spc="55">
                <a:solidFill>
                  <a:srgbClr val="1F517B"/>
                </a:solidFill>
                <a:latin typeface="微软雅黑"/>
                <a:cs typeface="微软雅黑"/>
              </a:rPr>
              <a:t>的文件就不再共享了，跟两个独立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进程打开文件情况一样。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508" y="784301"/>
            <a:ext cx="99917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1F517B"/>
                </a:solidFill>
              </a:rPr>
              <a:t>课堂练习</a:t>
            </a:r>
            <a:r>
              <a:rPr dirty="0" sz="2400" spc="-10" b="0">
                <a:solidFill>
                  <a:srgbClr val="1F517B"/>
                </a:solidFill>
                <a:latin typeface="微软雅黑"/>
                <a:cs typeface="微软雅黑"/>
              </a:rPr>
              <a:t>：一个UNIX系统中，已知进程P1</a:t>
            </a:r>
            <a:r>
              <a:rPr dirty="0" sz="2400" spc="-15" b="0">
                <a:solidFill>
                  <a:srgbClr val="1F517B"/>
                </a:solidFill>
                <a:latin typeface="微软雅黑"/>
                <a:cs typeface="微软雅黑"/>
              </a:rPr>
              <a:t>打开文件后的数据结构图如下：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000501" y="1971801"/>
            <a:ext cx="4107815" cy="2423795"/>
            <a:chOff x="3000501" y="1971801"/>
            <a:chExt cx="4107815" cy="2423795"/>
          </a:xfrm>
        </p:grpSpPr>
        <p:sp>
          <p:nvSpPr>
            <p:cNvPr id="5" name="object 5" descr=""/>
            <p:cNvSpPr/>
            <p:nvPr/>
          </p:nvSpPr>
          <p:spPr>
            <a:xfrm>
              <a:off x="4147184" y="2220467"/>
              <a:ext cx="769620" cy="359410"/>
            </a:xfrm>
            <a:custGeom>
              <a:avLst/>
              <a:gdLst/>
              <a:ahLst/>
              <a:cxnLst/>
              <a:rect l="l" t="t" r="r" b="b"/>
              <a:pathLst>
                <a:path w="769620" h="359410">
                  <a:moveTo>
                    <a:pt x="697349" y="26162"/>
                  </a:moveTo>
                  <a:lnTo>
                    <a:pt x="0" y="347853"/>
                  </a:lnTo>
                  <a:lnTo>
                    <a:pt x="5334" y="359283"/>
                  </a:lnTo>
                  <a:lnTo>
                    <a:pt x="702695" y="37712"/>
                  </a:lnTo>
                  <a:lnTo>
                    <a:pt x="697349" y="26162"/>
                  </a:lnTo>
                  <a:close/>
                </a:path>
                <a:path w="769620" h="359410">
                  <a:moveTo>
                    <a:pt x="747064" y="20828"/>
                  </a:moveTo>
                  <a:lnTo>
                    <a:pt x="708913" y="20828"/>
                  </a:lnTo>
                  <a:lnTo>
                    <a:pt x="714248" y="32385"/>
                  </a:lnTo>
                  <a:lnTo>
                    <a:pt x="702695" y="37712"/>
                  </a:lnTo>
                  <a:lnTo>
                    <a:pt x="710691" y="54991"/>
                  </a:lnTo>
                  <a:lnTo>
                    <a:pt x="747064" y="20828"/>
                  </a:lnTo>
                  <a:close/>
                </a:path>
                <a:path w="769620" h="359410">
                  <a:moveTo>
                    <a:pt x="708913" y="20828"/>
                  </a:moveTo>
                  <a:lnTo>
                    <a:pt x="697349" y="26162"/>
                  </a:lnTo>
                  <a:lnTo>
                    <a:pt x="702695" y="37712"/>
                  </a:lnTo>
                  <a:lnTo>
                    <a:pt x="714248" y="32385"/>
                  </a:lnTo>
                  <a:lnTo>
                    <a:pt x="708913" y="20828"/>
                  </a:lnTo>
                  <a:close/>
                </a:path>
                <a:path w="769620" h="359410">
                  <a:moveTo>
                    <a:pt x="769238" y="0"/>
                  </a:moveTo>
                  <a:lnTo>
                    <a:pt x="689355" y="8890"/>
                  </a:lnTo>
                  <a:lnTo>
                    <a:pt x="697349" y="26162"/>
                  </a:lnTo>
                  <a:lnTo>
                    <a:pt x="708913" y="20828"/>
                  </a:lnTo>
                  <a:lnTo>
                    <a:pt x="747064" y="20828"/>
                  </a:lnTo>
                  <a:lnTo>
                    <a:pt x="769238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06851" y="1978151"/>
              <a:ext cx="1135380" cy="1892935"/>
            </a:xfrm>
            <a:custGeom>
              <a:avLst/>
              <a:gdLst/>
              <a:ahLst/>
              <a:cxnLst/>
              <a:rect l="l" t="t" r="r" b="b"/>
              <a:pathLst>
                <a:path w="1135379" h="1892935">
                  <a:moveTo>
                    <a:pt x="1135379" y="0"/>
                  </a:moveTo>
                  <a:lnTo>
                    <a:pt x="0" y="0"/>
                  </a:lnTo>
                  <a:lnTo>
                    <a:pt x="0" y="1892808"/>
                  </a:lnTo>
                  <a:lnTo>
                    <a:pt x="1135379" y="1892808"/>
                  </a:lnTo>
                  <a:lnTo>
                    <a:pt x="1135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06851" y="1978151"/>
              <a:ext cx="1135380" cy="1892935"/>
            </a:xfrm>
            <a:custGeom>
              <a:avLst/>
              <a:gdLst/>
              <a:ahLst/>
              <a:cxnLst/>
              <a:rect l="l" t="t" r="r" b="b"/>
              <a:pathLst>
                <a:path w="1135379" h="1892935">
                  <a:moveTo>
                    <a:pt x="0" y="1892808"/>
                  </a:moveTo>
                  <a:lnTo>
                    <a:pt x="1135379" y="1892808"/>
                  </a:lnTo>
                  <a:lnTo>
                    <a:pt x="1135379" y="0"/>
                  </a:lnTo>
                  <a:lnTo>
                    <a:pt x="0" y="0"/>
                  </a:lnTo>
                  <a:lnTo>
                    <a:pt x="0" y="18928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15996" y="2278379"/>
              <a:ext cx="1130935" cy="361315"/>
            </a:xfrm>
            <a:custGeom>
              <a:avLst/>
              <a:gdLst/>
              <a:ahLst/>
              <a:cxnLst/>
              <a:rect l="l" t="t" r="r" b="b"/>
              <a:pathLst>
                <a:path w="1130935" h="361314">
                  <a:moveTo>
                    <a:pt x="1130808" y="348996"/>
                  </a:moveTo>
                  <a:lnTo>
                    <a:pt x="0" y="348996"/>
                  </a:lnTo>
                  <a:lnTo>
                    <a:pt x="0" y="361200"/>
                  </a:lnTo>
                  <a:lnTo>
                    <a:pt x="1130808" y="361200"/>
                  </a:lnTo>
                  <a:lnTo>
                    <a:pt x="1130808" y="348996"/>
                  </a:lnTo>
                  <a:close/>
                </a:path>
                <a:path w="1130935" h="361314">
                  <a:moveTo>
                    <a:pt x="113080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30808" y="12192"/>
                  </a:lnTo>
                  <a:lnTo>
                    <a:pt x="1130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19043" y="2124455"/>
              <a:ext cx="1132840" cy="1554480"/>
            </a:xfrm>
            <a:custGeom>
              <a:avLst/>
              <a:gdLst/>
              <a:ahLst/>
              <a:cxnLst/>
              <a:rect l="l" t="t" r="r" b="b"/>
              <a:pathLst>
                <a:path w="1132839" h="1554479">
                  <a:moveTo>
                    <a:pt x="0" y="0"/>
                  </a:moveTo>
                  <a:lnTo>
                    <a:pt x="1130808" y="0"/>
                  </a:lnTo>
                </a:path>
                <a:path w="1132839" h="1554479">
                  <a:moveTo>
                    <a:pt x="1524" y="344424"/>
                  </a:moveTo>
                  <a:lnTo>
                    <a:pt x="1132332" y="344424"/>
                  </a:lnTo>
                </a:path>
                <a:path w="1132839" h="1554479">
                  <a:moveTo>
                    <a:pt x="0" y="675132"/>
                  </a:moveTo>
                  <a:lnTo>
                    <a:pt x="1130808" y="675132"/>
                  </a:lnTo>
                </a:path>
                <a:path w="1132839" h="1554479">
                  <a:moveTo>
                    <a:pt x="0" y="853440"/>
                  </a:moveTo>
                  <a:lnTo>
                    <a:pt x="1130808" y="853440"/>
                  </a:lnTo>
                </a:path>
                <a:path w="1132839" h="1554479">
                  <a:moveTo>
                    <a:pt x="1524" y="1554480"/>
                  </a:moveTo>
                  <a:lnTo>
                    <a:pt x="1132332" y="15544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282690" y="2218054"/>
              <a:ext cx="825500" cy="1308735"/>
            </a:xfrm>
            <a:custGeom>
              <a:avLst/>
              <a:gdLst/>
              <a:ahLst/>
              <a:cxnLst/>
              <a:rect l="l" t="t" r="r" b="b"/>
              <a:pathLst>
                <a:path w="825500" h="1308735">
                  <a:moveTo>
                    <a:pt x="783945" y="1289532"/>
                  </a:moveTo>
                  <a:lnTo>
                    <a:pt x="715772" y="1257935"/>
                  </a:lnTo>
                  <a:lnTo>
                    <a:pt x="713613" y="1276959"/>
                  </a:lnTo>
                  <a:lnTo>
                    <a:pt x="1524" y="1196975"/>
                  </a:lnTo>
                  <a:lnTo>
                    <a:pt x="0" y="1209675"/>
                  </a:lnTo>
                  <a:lnTo>
                    <a:pt x="712190" y="1289532"/>
                  </a:lnTo>
                  <a:lnTo>
                    <a:pt x="725068" y="1289532"/>
                  </a:lnTo>
                  <a:lnTo>
                    <a:pt x="783945" y="1289532"/>
                  </a:lnTo>
                  <a:close/>
                </a:path>
                <a:path w="825500" h="1308735">
                  <a:moveTo>
                    <a:pt x="788670" y="1291717"/>
                  </a:moveTo>
                  <a:lnTo>
                    <a:pt x="787019" y="1290955"/>
                  </a:lnTo>
                  <a:lnTo>
                    <a:pt x="724916" y="1290955"/>
                  </a:lnTo>
                  <a:lnTo>
                    <a:pt x="712038" y="1290955"/>
                  </a:lnTo>
                  <a:lnTo>
                    <a:pt x="710057" y="1308481"/>
                  </a:lnTo>
                  <a:lnTo>
                    <a:pt x="788670" y="1291717"/>
                  </a:lnTo>
                  <a:close/>
                </a:path>
                <a:path w="825500" h="1308735">
                  <a:moveTo>
                    <a:pt x="825246" y="13081"/>
                  </a:moveTo>
                  <a:lnTo>
                    <a:pt x="745998" y="0"/>
                  </a:lnTo>
                  <a:lnTo>
                    <a:pt x="748982" y="18757"/>
                  </a:lnTo>
                  <a:lnTo>
                    <a:pt x="1270" y="137922"/>
                  </a:lnTo>
                  <a:lnTo>
                    <a:pt x="3302" y="150368"/>
                  </a:lnTo>
                  <a:lnTo>
                    <a:pt x="750989" y="31343"/>
                  </a:lnTo>
                  <a:lnTo>
                    <a:pt x="753999" y="50165"/>
                  </a:lnTo>
                  <a:lnTo>
                    <a:pt x="818159" y="16764"/>
                  </a:lnTo>
                  <a:lnTo>
                    <a:pt x="825246" y="13081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893563" y="1985771"/>
              <a:ext cx="1399540" cy="2403475"/>
            </a:xfrm>
            <a:custGeom>
              <a:avLst/>
              <a:gdLst/>
              <a:ahLst/>
              <a:cxnLst/>
              <a:rect l="l" t="t" r="r" b="b"/>
              <a:pathLst>
                <a:path w="1399539" h="2403475">
                  <a:moveTo>
                    <a:pt x="1399032" y="0"/>
                  </a:moveTo>
                  <a:lnTo>
                    <a:pt x="0" y="0"/>
                  </a:lnTo>
                  <a:lnTo>
                    <a:pt x="0" y="2403347"/>
                  </a:lnTo>
                  <a:lnTo>
                    <a:pt x="1399032" y="2403347"/>
                  </a:lnTo>
                  <a:lnTo>
                    <a:pt x="1399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893563" y="1985771"/>
              <a:ext cx="1399540" cy="2403475"/>
            </a:xfrm>
            <a:custGeom>
              <a:avLst/>
              <a:gdLst/>
              <a:ahLst/>
              <a:cxnLst/>
              <a:rect l="l" t="t" r="r" b="b"/>
              <a:pathLst>
                <a:path w="1399539" h="2403475">
                  <a:moveTo>
                    <a:pt x="0" y="2403347"/>
                  </a:moveTo>
                  <a:lnTo>
                    <a:pt x="1399032" y="2403347"/>
                  </a:lnTo>
                  <a:lnTo>
                    <a:pt x="1399032" y="0"/>
                  </a:lnTo>
                  <a:lnTo>
                    <a:pt x="0" y="0"/>
                  </a:lnTo>
                  <a:lnTo>
                    <a:pt x="0" y="24033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664714" y="3616833"/>
            <a:ext cx="2362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14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784729" y="1889251"/>
            <a:ext cx="130175" cy="600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2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ts val="142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ts val="158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784729" y="2422651"/>
            <a:ext cx="1301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3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784729" y="2581401"/>
            <a:ext cx="130175" cy="427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8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4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ts val="1580"/>
              </a:lnSpc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5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893564" y="1985772"/>
            <a:ext cx="1399540" cy="2470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164465">
              <a:lnSpc>
                <a:spcPct val="100000"/>
              </a:lnSpc>
              <a:spcBef>
                <a:spcPts val="8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893564" y="2241804"/>
            <a:ext cx="1399540" cy="83693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985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5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f_flag</a:t>
            </a:r>
            <a:r>
              <a:rPr dirty="0" sz="1400" spc="-30">
                <a:solidFill>
                  <a:srgbClr val="1F517B"/>
                </a:solidFill>
                <a:latin typeface="微软雅黑"/>
                <a:cs typeface="微软雅黑"/>
              </a:rPr>
              <a:t>: 读</a:t>
            </a:r>
            <a:endParaRPr sz="1400">
              <a:latin typeface="微软雅黑"/>
              <a:cs typeface="微软雅黑"/>
            </a:endParaRPr>
          </a:p>
          <a:p>
            <a:pPr marL="229235" marR="294005">
              <a:lnSpc>
                <a:spcPct val="120000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f_count=1 inode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893564" y="4146803"/>
            <a:ext cx="1399540" cy="2425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3970" rIns="0" bIns="0" rtlCol="0" vert="horz">
            <a:spAutoFit/>
          </a:bodyPr>
          <a:lstStyle/>
          <a:p>
            <a:pPr algn="ctr" marR="100965">
              <a:lnSpc>
                <a:spcPct val="100000"/>
              </a:lnSpc>
              <a:spcBef>
                <a:spcPts val="11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893564" y="3087623"/>
            <a:ext cx="1399540" cy="105029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6510">
              <a:lnSpc>
                <a:spcPts val="1664"/>
              </a:lnSpc>
              <a:tabLst>
                <a:tab pos="583565" algn="l"/>
                <a:tab pos="1388110" algn="l"/>
              </a:tabLst>
            </a:pPr>
            <a:r>
              <a:rPr dirty="0" u="sng" sz="14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400" spc="-5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MT Extra"/>
                <a:cs typeface="MT Extra"/>
              </a:rPr>
              <a:t></a:t>
            </a:r>
            <a:r>
              <a:rPr dirty="0" u="sng" sz="1400">
                <a:solidFill>
                  <a:srgbClr val="1F517B"/>
                </a:solidFill>
                <a:uFill>
                  <a:solidFill>
                    <a:srgbClr val="1F517B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  <a:p>
            <a:pPr marL="243840" marR="278765">
              <a:lnSpc>
                <a:spcPts val="2020"/>
              </a:lnSpc>
              <a:spcBef>
                <a:spcPts val="6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f_flag</a:t>
            </a:r>
            <a:r>
              <a:rPr dirty="0" sz="1400" spc="-30">
                <a:solidFill>
                  <a:srgbClr val="1F517B"/>
                </a:solidFill>
                <a:latin typeface="微软雅黑"/>
                <a:cs typeface="微软雅黑"/>
              </a:rPr>
              <a:t>: 写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f_count=1 inode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7065264" y="1962911"/>
            <a:ext cx="1409700" cy="3053080"/>
            <a:chOff x="7065264" y="1962911"/>
            <a:chExt cx="1409700" cy="3053080"/>
          </a:xfrm>
        </p:grpSpPr>
        <p:sp>
          <p:nvSpPr>
            <p:cNvPr id="22" name="object 22" descr=""/>
            <p:cNvSpPr/>
            <p:nvPr/>
          </p:nvSpPr>
          <p:spPr>
            <a:xfrm>
              <a:off x="7071360" y="1969007"/>
              <a:ext cx="1397635" cy="3040380"/>
            </a:xfrm>
            <a:custGeom>
              <a:avLst/>
              <a:gdLst/>
              <a:ahLst/>
              <a:cxnLst/>
              <a:rect l="l" t="t" r="r" b="b"/>
              <a:pathLst>
                <a:path w="1397634" h="3040379">
                  <a:moveTo>
                    <a:pt x="1397507" y="0"/>
                  </a:moveTo>
                  <a:lnTo>
                    <a:pt x="0" y="0"/>
                  </a:lnTo>
                  <a:lnTo>
                    <a:pt x="0" y="3040380"/>
                  </a:lnTo>
                  <a:lnTo>
                    <a:pt x="1397507" y="3040380"/>
                  </a:lnTo>
                  <a:lnTo>
                    <a:pt x="13975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071360" y="1969007"/>
              <a:ext cx="1397635" cy="3040380"/>
            </a:xfrm>
            <a:custGeom>
              <a:avLst/>
              <a:gdLst/>
              <a:ahLst/>
              <a:cxnLst/>
              <a:rect l="l" t="t" r="r" b="b"/>
              <a:pathLst>
                <a:path w="1397634" h="3040379">
                  <a:moveTo>
                    <a:pt x="0" y="3040380"/>
                  </a:moveTo>
                  <a:lnTo>
                    <a:pt x="1397507" y="3040380"/>
                  </a:lnTo>
                  <a:lnTo>
                    <a:pt x="1397507" y="0"/>
                  </a:lnTo>
                  <a:lnTo>
                    <a:pt x="0" y="0"/>
                  </a:lnTo>
                  <a:lnTo>
                    <a:pt x="0" y="304038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4" name="object 24" descr=""/>
          <p:cNvGraphicFramePr>
            <a:graphicFrameLocks noGrp="1"/>
          </p:cNvGraphicFramePr>
          <p:nvPr/>
        </p:nvGraphicFramePr>
        <p:xfrm>
          <a:off x="7071359" y="1969007"/>
          <a:ext cx="1397635" cy="3038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635"/>
              </a:tblGrid>
              <a:tr h="252729">
                <a:tc>
                  <a:txBody>
                    <a:bodyPr/>
                    <a:lstStyle/>
                    <a:p>
                      <a:pPr marL="5829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>
                          <a:solidFill>
                            <a:srgbClr val="1F517B"/>
                          </a:solidFill>
                          <a:latin typeface="MT Extra"/>
                          <a:cs typeface="MT Extra"/>
                        </a:rPr>
                        <a:t></a:t>
                      </a:r>
                      <a:endParaRPr sz="1400">
                        <a:latin typeface="MT Extra"/>
                        <a:cs typeface="MT Extra"/>
                      </a:endParaRPr>
                    </a:p>
                  </a:txBody>
                  <a:tcPr marL="0" marR="0" marB="0" marT="11430"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630555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2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引用数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i_count=1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25400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82930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1F517B"/>
                          </a:solidFill>
                          <a:latin typeface="MT Extra"/>
                          <a:cs typeface="MT Extra"/>
                        </a:rPr>
                        <a:t></a:t>
                      </a:r>
                      <a:endParaRPr sz="1400">
                        <a:latin typeface="MT Extra"/>
                        <a:cs typeface="MT Extra"/>
                      </a:endParaRPr>
                    </a:p>
                  </a:txBody>
                  <a:tcPr marL="0" marR="0" marB="0" marT="5080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683895">
                <a:tc>
                  <a:txBody>
                    <a:bodyPr/>
                    <a:lstStyle/>
                    <a:p>
                      <a:pPr marL="278765" marR="257175">
                        <a:lnSpc>
                          <a:spcPct val="120000"/>
                        </a:lnSpc>
                        <a:spcBef>
                          <a:spcPts val="215"/>
                        </a:spcBef>
                      </a:pPr>
                      <a:r>
                        <a:rPr dirty="0" sz="1400" spc="-2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引用数</a:t>
                      </a:r>
                      <a:r>
                        <a:rPr dirty="0" sz="1400" spc="-5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 spc="-1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i_count=1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27305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810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R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>
                          <a:solidFill>
                            <a:srgbClr val="1F517B"/>
                          </a:solidFill>
                          <a:latin typeface="MT Extra"/>
                          <a:cs typeface="MT Extra"/>
                        </a:rPr>
                        <a:t></a:t>
                      </a:r>
                      <a:endParaRPr sz="1400">
                        <a:latin typeface="MT Extra"/>
                        <a:cs typeface="MT Extra"/>
                      </a:endParaRPr>
                    </a:p>
                  </a:txBody>
                  <a:tcPr marL="0" marR="0" marB="0" marT="2540">
                    <a:lnT w="9525">
                      <a:solidFill>
                        <a:srgbClr val="1F517B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25" name="object 25" descr=""/>
          <p:cNvGrpSpPr/>
          <p:nvPr/>
        </p:nvGrpSpPr>
        <p:grpSpPr>
          <a:xfrm>
            <a:off x="4110609" y="2232660"/>
            <a:ext cx="2188210" cy="1914525"/>
            <a:chOff x="4110609" y="2232660"/>
            <a:chExt cx="2188210" cy="1914525"/>
          </a:xfrm>
        </p:grpSpPr>
        <p:sp>
          <p:nvSpPr>
            <p:cNvPr id="26" name="object 26" descr=""/>
            <p:cNvSpPr/>
            <p:nvPr/>
          </p:nvSpPr>
          <p:spPr>
            <a:xfrm>
              <a:off x="4910328" y="2237232"/>
              <a:ext cx="1388745" cy="1905000"/>
            </a:xfrm>
            <a:custGeom>
              <a:avLst/>
              <a:gdLst/>
              <a:ahLst/>
              <a:cxnLst/>
              <a:rect l="l" t="t" r="r" b="b"/>
              <a:pathLst>
                <a:path w="1388745" h="1905000">
                  <a:moveTo>
                    <a:pt x="0" y="1904999"/>
                  </a:moveTo>
                  <a:lnTo>
                    <a:pt x="1371600" y="1904999"/>
                  </a:lnTo>
                </a:path>
                <a:path w="1388745" h="1905000">
                  <a:moveTo>
                    <a:pt x="16763" y="845819"/>
                  </a:moveTo>
                  <a:lnTo>
                    <a:pt x="1388364" y="845819"/>
                  </a:lnTo>
                </a:path>
                <a:path w="1388745" h="1905000">
                  <a:moveTo>
                    <a:pt x="16763" y="0"/>
                  </a:moveTo>
                  <a:lnTo>
                    <a:pt x="1388364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110609" y="2698750"/>
              <a:ext cx="782955" cy="683260"/>
            </a:xfrm>
            <a:custGeom>
              <a:avLst/>
              <a:gdLst/>
              <a:ahLst/>
              <a:cxnLst/>
              <a:rect l="l" t="t" r="r" b="b"/>
              <a:pathLst>
                <a:path w="782954" h="683260">
                  <a:moveTo>
                    <a:pt x="721336" y="637734"/>
                  </a:moveTo>
                  <a:lnTo>
                    <a:pt x="708787" y="652145"/>
                  </a:lnTo>
                  <a:lnTo>
                    <a:pt x="782954" y="683005"/>
                  </a:lnTo>
                  <a:lnTo>
                    <a:pt x="761187" y="646049"/>
                  </a:lnTo>
                  <a:lnTo>
                    <a:pt x="730885" y="646049"/>
                  </a:lnTo>
                  <a:lnTo>
                    <a:pt x="721336" y="637734"/>
                  </a:lnTo>
                  <a:close/>
                </a:path>
                <a:path w="782954" h="683260">
                  <a:moveTo>
                    <a:pt x="729669" y="628165"/>
                  </a:moveTo>
                  <a:lnTo>
                    <a:pt x="721336" y="637734"/>
                  </a:lnTo>
                  <a:lnTo>
                    <a:pt x="730885" y="646049"/>
                  </a:lnTo>
                  <a:lnTo>
                    <a:pt x="739266" y="636524"/>
                  </a:lnTo>
                  <a:lnTo>
                    <a:pt x="729669" y="628165"/>
                  </a:lnTo>
                  <a:close/>
                </a:path>
                <a:path w="782954" h="683260">
                  <a:moveTo>
                    <a:pt x="742188" y="613790"/>
                  </a:moveTo>
                  <a:lnTo>
                    <a:pt x="729669" y="628165"/>
                  </a:lnTo>
                  <a:lnTo>
                    <a:pt x="739266" y="636524"/>
                  </a:lnTo>
                  <a:lnTo>
                    <a:pt x="730885" y="646049"/>
                  </a:lnTo>
                  <a:lnTo>
                    <a:pt x="761187" y="646049"/>
                  </a:lnTo>
                  <a:lnTo>
                    <a:pt x="742188" y="613790"/>
                  </a:lnTo>
                  <a:close/>
                </a:path>
                <a:path w="782954" h="683260">
                  <a:moveTo>
                    <a:pt x="8381" y="0"/>
                  </a:moveTo>
                  <a:lnTo>
                    <a:pt x="0" y="9651"/>
                  </a:lnTo>
                  <a:lnTo>
                    <a:pt x="721336" y="637734"/>
                  </a:lnTo>
                  <a:lnTo>
                    <a:pt x="729669" y="628165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2999994" y="1368019"/>
            <a:ext cx="5420995" cy="49530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P1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的用户文件</a:t>
            </a:r>
            <a:endParaRPr sz="1400">
              <a:latin typeface="微软雅黑"/>
              <a:cs typeface="微软雅黑"/>
            </a:endParaRPr>
          </a:p>
          <a:p>
            <a:pPr marL="208915">
              <a:lnSpc>
                <a:spcPct val="100000"/>
              </a:lnSpc>
              <a:spcBef>
                <a:spcPts val="170"/>
              </a:spcBef>
              <a:tabLst>
                <a:tab pos="1933575" algn="l"/>
                <a:tab pos="4159885" algn="l"/>
              </a:tabLst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描述符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baseline="3968" sz="2100">
                <a:solidFill>
                  <a:srgbClr val="1F517B"/>
                </a:solidFill>
                <a:latin typeface="微软雅黑"/>
                <a:cs typeface="微软雅黑"/>
              </a:rPr>
              <a:t>系统打开文件</a:t>
            </a:r>
            <a:r>
              <a:rPr dirty="0" baseline="3968" sz="2100" spc="-75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r>
              <a:rPr dirty="0" baseline="3968" sz="2100">
                <a:solidFill>
                  <a:srgbClr val="1F517B"/>
                </a:solidFill>
                <a:latin typeface="微软雅黑"/>
                <a:cs typeface="微软雅黑"/>
              </a:rPr>
              <a:t>	主存索引节点</a:t>
            </a:r>
            <a:r>
              <a:rPr dirty="0" baseline="3968" sz="2100" spc="-75">
                <a:solidFill>
                  <a:srgbClr val="1F517B"/>
                </a:solidFill>
                <a:latin typeface="微软雅黑"/>
                <a:cs typeface="微软雅黑"/>
              </a:rPr>
              <a:t>表</a:t>
            </a:r>
            <a:endParaRPr baseline="3968" sz="2100">
              <a:latin typeface="微软雅黑"/>
              <a:cs typeface="微软雅黑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577453" y="2326970"/>
            <a:ext cx="105981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solidFill>
                  <a:srgbClr val="1F517B"/>
                </a:solidFill>
                <a:latin typeface="微软雅黑"/>
                <a:cs typeface="微软雅黑"/>
              </a:rPr>
              <a:t>文件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/etc/passwd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594597" y="3648583"/>
            <a:ext cx="4216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文件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local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702435" y="5181091"/>
            <a:ext cx="9406255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若进程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P1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此后又创建了一个子进程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P2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，且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P2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又执行了打开文件操作</a:t>
            </a:r>
            <a:r>
              <a:rPr dirty="0" sz="2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>
                <a:solidFill>
                  <a:srgbClr val="C00000"/>
                </a:solidFill>
                <a:latin typeface="微软雅黑"/>
                <a:cs typeface="微软雅黑"/>
              </a:rPr>
              <a:t>open</a:t>
            </a:r>
            <a:r>
              <a:rPr dirty="0" sz="2400" spc="-10">
                <a:solidFill>
                  <a:srgbClr val="C00000"/>
                </a:solidFill>
                <a:latin typeface="微软雅黑"/>
                <a:cs typeface="微软雅黑"/>
              </a:rPr>
              <a:t> (“/etc/passwd”,O_RDWR)；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则上图将如何变化？说明原因。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50747" y="357606"/>
            <a:ext cx="1132205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0" marR="5080" indent="-197485">
              <a:lnSpc>
                <a:spcPct val="110000"/>
              </a:lnSpc>
              <a:spcBef>
                <a:spcPts val="100"/>
              </a:spcBef>
            </a:pPr>
            <a:r>
              <a:rPr dirty="0" sz="1400">
                <a:latin typeface="微软雅黑"/>
                <a:cs typeface="微软雅黑"/>
              </a:rPr>
              <a:t>P1</a:t>
            </a:r>
            <a:r>
              <a:rPr dirty="0" sz="1400" spc="-10">
                <a:latin typeface="微软雅黑"/>
                <a:cs typeface="微软雅黑"/>
              </a:rPr>
              <a:t>的用户文件</a:t>
            </a:r>
            <a:r>
              <a:rPr dirty="0" sz="1400" spc="-15">
                <a:latin typeface="微软雅黑"/>
                <a:cs typeface="微软雅黑"/>
              </a:rPr>
              <a:t>描述符表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083310" y="856233"/>
            <a:ext cx="5165725" cy="3585210"/>
            <a:chOff x="1083310" y="856233"/>
            <a:chExt cx="5165725" cy="3585210"/>
          </a:xfrm>
        </p:grpSpPr>
        <p:sp>
          <p:nvSpPr>
            <p:cNvPr id="5" name="object 5" descr=""/>
            <p:cNvSpPr/>
            <p:nvPr/>
          </p:nvSpPr>
          <p:spPr>
            <a:xfrm>
              <a:off x="2169160" y="1114043"/>
              <a:ext cx="720725" cy="324485"/>
            </a:xfrm>
            <a:custGeom>
              <a:avLst/>
              <a:gdLst/>
              <a:ahLst/>
              <a:cxnLst/>
              <a:rect l="l" t="t" r="r" b="b"/>
              <a:pathLst>
                <a:path w="720725" h="324484">
                  <a:moveTo>
                    <a:pt x="648091" y="25118"/>
                  </a:moveTo>
                  <a:lnTo>
                    <a:pt x="0" y="312673"/>
                  </a:lnTo>
                  <a:lnTo>
                    <a:pt x="5079" y="324357"/>
                  </a:lnTo>
                  <a:lnTo>
                    <a:pt x="653286" y="36751"/>
                  </a:lnTo>
                  <a:lnTo>
                    <a:pt x="648091" y="25118"/>
                  </a:lnTo>
                  <a:close/>
                </a:path>
                <a:path w="720725" h="324484">
                  <a:moveTo>
                    <a:pt x="698485" y="19938"/>
                  </a:moveTo>
                  <a:lnTo>
                    <a:pt x="659764" y="19938"/>
                  </a:lnTo>
                  <a:lnTo>
                    <a:pt x="664844" y="31622"/>
                  </a:lnTo>
                  <a:lnTo>
                    <a:pt x="653286" y="36751"/>
                  </a:lnTo>
                  <a:lnTo>
                    <a:pt x="661034" y="54101"/>
                  </a:lnTo>
                  <a:lnTo>
                    <a:pt x="698485" y="19938"/>
                  </a:lnTo>
                  <a:close/>
                </a:path>
                <a:path w="720725" h="324484">
                  <a:moveTo>
                    <a:pt x="659764" y="19938"/>
                  </a:moveTo>
                  <a:lnTo>
                    <a:pt x="648091" y="25118"/>
                  </a:lnTo>
                  <a:lnTo>
                    <a:pt x="653286" y="36751"/>
                  </a:lnTo>
                  <a:lnTo>
                    <a:pt x="664844" y="31622"/>
                  </a:lnTo>
                  <a:lnTo>
                    <a:pt x="659764" y="19938"/>
                  </a:lnTo>
                  <a:close/>
                </a:path>
                <a:path w="720725" h="324484">
                  <a:moveTo>
                    <a:pt x="720344" y="0"/>
                  </a:moveTo>
                  <a:lnTo>
                    <a:pt x="640333" y="7746"/>
                  </a:lnTo>
                  <a:lnTo>
                    <a:pt x="648091" y="25118"/>
                  </a:lnTo>
                  <a:lnTo>
                    <a:pt x="659764" y="19938"/>
                  </a:lnTo>
                  <a:lnTo>
                    <a:pt x="698485" y="19938"/>
                  </a:lnTo>
                  <a:lnTo>
                    <a:pt x="720344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89660" y="870203"/>
              <a:ext cx="1069975" cy="1892935"/>
            </a:xfrm>
            <a:custGeom>
              <a:avLst/>
              <a:gdLst/>
              <a:ahLst/>
              <a:cxnLst/>
              <a:rect l="l" t="t" r="r" b="b"/>
              <a:pathLst>
                <a:path w="1069975" h="1892935">
                  <a:moveTo>
                    <a:pt x="1069848" y="0"/>
                  </a:moveTo>
                  <a:lnTo>
                    <a:pt x="0" y="0"/>
                  </a:lnTo>
                  <a:lnTo>
                    <a:pt x="0" y="1892808"/>
                  </a:lnTo>
                  <a:lnTo>
                    <a:pt x="1069848" y="1892808"/>
                  </a:lnTo>
                  <a:lnTo>
                    <a:pt x="1069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89660" y="870203"/>
              <a:ext cx="1069975" cy="1892935"/>
            </a:xfrm>
            <a:custGeom>
              <a:avLst/>
              <a:gdLst/>
              <a:ahLst/>
              <a:cxnLst/>
              <a:rect l="l" t="t" r="r" b="b"/>
              <a:pathLst>
                <a:path w="1069975" h="1892935">
                  <a:moveTo>
                    <a:pt x="0" y="1892808"/>
                  </a:moveTo>
                  <a:lnTo>
                    <a:pt x="1069848" y="1892808"/>
                  </a:lnTo>
                  <a:lnTo>
                    <a:pt x="1069848" y="0"/>
                  </a:lnTo>
                  <a:lnTo>
                    <a:pt x="0" y="0"/>
                  </a:lnTo>
                  <a:lnTo>
                    <a:pt x="0" y="18928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98804" y="1011935"/>
              <a:ext cx="1068705" cy="535305"/>
            </a:xfrm>
            <a:custGeom>
              <a:avLst/>
              <a:gdLst/>
              <a:ahLst/>
              <a:cxnLst/>
              <a:rect l="l" t="t" r="r" b="b"/>
              <a:pathLst>
                <a:path w="1068705" h="535305">
                  <a:moveTo>
                    <a:pt x="1066800" y="522732"/>
                  </a:moveTo>
                  <a:lnTo>
                    <a:pt x="0" y="522732"/>
                  </a:lnTo>
                  <a:lnTo>
                    <a:pt x="0" y="534924"/>
                  </a:lnTo>
                  <a:lnTo>
                    <a:pt x="1066800" y="534924"/>
                  </a:lnTo>
                  <a:lnTo>
                    <a:pt x="1066800" y="522732"/>
                  </a:lnTo>
                  <a:close/>
                </a:path>
                <a:path w="1068705" h="535305">
                  <a:moveTo>
                    <a:pt x="1066800" y="158496"/>
                  </a:moveTo>
                  <a:lnTo>
                    <a:pt x="0" y="158496"/>
                  </a:lnTo>
                  <a:lnTo>
                    <a:pt x="0" y="170688"/>
                  </a:lnTo>
                  <a:lnTo>
                    <a:pt x="1066800" y="170688"/>
                  </a:lnTo>
                  <a:lnTo>
                    <a:pt x="1066800" y="158496"/>
                  </a:lnTo>
                  <a:close/>
                </a:path>
                <a:path w="1068705" h="535305">
                  <a:moveTo>
                    <a:pt x="1068324" y="0"/>
                  </a:moveTo>
                  <a:lnTo>
                    <a:pt x="1524" y="0"/>
                  </a:lnTo>
                  <a:lnTo>
                    <a:pt x="1524" y="12204"/>
                  </a:lnTo>
                  <a:lnTo>
                    <a:pt x="1068324" y="12204"/>
                  </a:lnTo>
                  <a:lnTo>
                    <a:pt x="1068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01852" y="1362455"/>
              <a:ext cx="1066800" cy="0"/>
            </a:xfrm>
            <a:custGeom>
              <a:avLst/>
              <a:gdLst/>
              <a:ahLst/>
              <a:cxnLst/>
              <a:rect l="l" t="t" r="r" b="b"/>
              <a:pathLst>
                <a:path w="1066800" h="0">
                  <a:moveTo>
                    <a:pt x="0" y="0"/>
                  </a:moveTo>
                  <a:lnTo>
                    <a:pt x="106679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00328" y="1702307"/>
              <a:ext cx="1066800" cy="173990"/>
            </a:xfrm>
            <a:custGeom>
              <a:avLst/>
              <a:gdLst/>
              <a:ahLst/>
              <a:cxnLst/>
              <a:rect l="l" t="t" r="r" b="b"/>
              <a:pathLst>
                <a:path w="1066800" h="173989">
                  <a:moveTo>
                    <a:pt x="1066800" y="161544"/>
                  </a:moveTo>
                  <a:lnTo>
                    <a:pt x="0" y="161544"/>
                  </a:lnTo>
                  <a:lnTo>
                    <a:pt x="0" y="173736"/>
                  </a:lnTo>
                  <a:lnTo>
                    <a:pt x="1066800" y="173736"/>
                  </a:lnTo>
                  <a:lnTo>
                    <a:pt x="1066800" y="161544"/>
                  </a:lnTo>
                  <a:close/>
                </a:path>
                <a:path w="1066800" h="173989">
                  <a:moveTo>
                    <a:pt x="10668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066800" y="12192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01852" y="2570988"/>
              <a:ext cx="1066800" cy="0"/>
            </a:xfrm>
            <a:custGeom>
              <a:avLst/>
              <a:gdLst/>
              <a:ahLst/>
              <a:cxnLst/>
              <a:rect l="l" t="t" r="r" b="b"/>
              <a:pathLst>
                <a:path w="1066800" h="0">
                  <a:moveTo>
                    <a:pt x="0" y="0"/>
                  </a:moveTo>
                  <a:lnTo>
                    <a:pt x="106679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869692" y="877823"/>
              <a:ext cx="1320165" cy="3557270"/>
            </a:xfrm>
            <a:custGeom>
              <a:avLst/>
              <a:gdLst/>
              <a:ahLst/>
              <a:cxnLst/>
              <a:rect l="l" t="t" r="r" b="b"/>
              <a:pathLst>
                <a:path w="1320164" h="3557270">
                  <a:moveTo>
                    <a:pt x="1319783" y="0"/>
                  </a:moveTo>
                  <a:lnTo>
                    <a:pt x="0" y="0"/>
                  </a:lnTo>
                  <a:lnTo>
                    <a:pt x="0" y="3557016"/>
                  </a:lnTo>
                  <a:lnTo>
                    <a:pt x="1319783" y="3557016"/>
                  </a:lnTo>
                  <a:lnTo>
                    <a:pt x="1319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869692" y="877823"/>
              <a:ext cx="1320165" cy="3557270"/>
            </a:xfrm>
            <a:custGeom>
              <a:avLst/>
              <a:gdLst/>
              <a:ahLst/>
              <a:cxnLst/>
              <a:rect l="l" t="t" r="r" b="b"/>
              <a:pathLst>
                <a:path w="1320164" h="3557270">
                  <a:moveTo>
                    <a:pt x="0" y="3557016"/>
                  </a:moveTo>
                  <a:lnTo>
                    <a:pt x="1319783" y="3557016"/>
                  </a:lnTo>
                  <a:lnTo>
                    <a:pt x="1319783" y="0"/>
                  </a:lnTo>
                  <a:lnTo>
                    <a:pt x="0" y="0"/>
                  </a:lnTo>
                  <a:lnTo>
                    <a:pt x="0" y="35570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179570" y="1112138"/>
              <a:ext cx="779780" cy="1306195"/>
            </a:xfrm>
            <a:custGeom>
              <a:avLst/>
              <a:gdLst/>
              <a:ahLst/>
              <a:cxnLst/>
              <a:rect l="l" t="t" r="r" b="b"/>
              <a:pathLst>
                <a:path w="779779" h="1306195">
                  <a:moveTo>
                    <a:pt x="737603" y="1287195"/>
                  </a:moveTo>
                  <a:lnTo>
                    <a:pt x="670179" y="1255649"/>
                  </a:lnTo>
                  <a:lnTo>
                    <a:pt x="667994" y="1274495"/>
                  </a:lnTo>
                  <a:lnTo>
                    <a:pt x="1524" y="1196467"/>
                  </a:lnTo>
                  <a:lnTo>
                    <a:pt x="0" y="1209167"/>
                  </a:lnTo>
                  <a:lnTo>
                    <a:pt x="666521" y="1287195"/>
                  </a:lnTo>
                  <a:lnTo>
                    <a:pt x="679348" y="1287195"/>
                  </a:lnTo>
                  <a:lnTo>
                    <a:pt x="737603" y="1287195"/>
                  </a:lnTo>
                  <a:close/>
                </a:path>
                <a:path w="779779" h="1306195">
                  <a:moveTo>
                    <a:pt x="742950" y="1289685"/>
                  </a:moveTo>
                  <a:lnTo>
                    <a:pt x="740765" y="1288669"/>
                  </a:lnTo>
                  <a:lnTo>
                    <a:pt x="679196" y="1288669"/>
                  </a:lnTo>
                  <a:lnTo>
                    <a:pt x="666343" y="1288669"/>
                  </a:lnTo>
                  <a:lnTo>
                    <a:pt x="664337" y="1306068"/>
                  </a:lnTo>
                  <a:lnTo>
                    <a:pt x="742950" y="1289685"/>
                  </a:lnTo>
                  <a:close/>
                </a:path>
                <a:path w="779779" h="1306195">
                  <a:moveTo>
                    <a:pt x="779526" y="12573"/>
                  </a:moveTo>
                  <a:lnTo>
                    <a:pt x="700151" y="0"/>
                  </a:lnTo>
                  <a:lnTo>
                    <a:pt x="703300" y="18872"/>
                  </a:lnTo>
                  <a:lnTo>
                    <a:pt x="1270" y="135890"/>
                  </a:lnTo>
                  <a:lnTo>
                    <a:pt x="3302" y="148336"/>
                  </a:lnTo>
                  <a:lnTo>
                    <a:pt x="705396" y="31432"/>
                  </a:lnTo>
                  <a:lnTo>
                    <a:pt x="708533" y="50165"/>
                  </a:lnTo>
                  <a:lnTo>
                    <a:pt x="771601" y="16764"/>
                  </a:lnTo>
                  <a:lnTo>
                    <a:pt x="779526" y="12573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922519" y="862583"/>
              <a:ext cx="1320165" cy="3037840"/>
            </a:xfrm>
            <a:custGeom>
              <a:avLst/>
              <a:gdLst/>
              <a:ahLst/>
              <a:cxnLst/>
              <a:rect l="l" t="t" r="r" b="b"/>
              <a:pathLst>
                <a:path w="1320164" h="3037840">
                  <a:moveTo>
                    <a:pt x="1319784" y="0"/>
                  </a:moveTo>
                  <a:lnTo>
                    <a:pt x="0" y="0"/>
                  </a:lnTo>
                  <a:lnTo>
                    <a:pt x="0" y="3037332"/>
                  </a:lnTo>
                  <a:lnTo>
                    <a:pt x="1319784" y="3037332"/>
                  </a:lnTo>
                  <a:lnTo>
                    <a:pt x="1319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922519" y="862583"/>
              <a:ext cx="1320165" cy="3037840"/>
            </a:xfrm>
            <a:custGeom>
              <a:avLst/>
              <a:gdLst/>
              <a:ahLst/>
              <a:cxnLst/>
              <a:rect l="l" t="t" r="r" b="b"/>
              <a:pathLst>
                <a:path w="1320164" h="3037840">
                  <a:moveTo>
                    <a:pt x="0" y="3037332"/>
                  </a:moveTo>
                  <a:lnTo>
                    <a:pt x="1319784" y="3037332"/>
                  </a:lnTo>
                  <a:lnTo>
                    <a:pt x="1319784" y="0"/>
                  </a:lnTo>
                  <a:lnTo>
                    <a:pt x="0" y="0"/>
                  </a:lnTo>
                  <a:lnTo>
                    <a:pt x="0" y="303733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744851" y="505206"/>
            <a:ext cx="12738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微软雅黑"/>
                <a:cs typeface="微软雅黑"/>
              </a:rPr>
              <a:t>系统打开文件表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76122" y="2507691"/>
            <a:ext cx="2362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微软雅黑"/>
                <a:cs typeface="微软雅黑"/>
              </a:rPr>
              <a:t>14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89203" y="781303"/>
            <a:ext cx="130175" cy="600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20"/>
              </a:lnSpc>
              <a:spcBef>
                <a:spcPts val="105"/>
              </a:spcBef>
            </a:pPr>
            <a:r>
              <a:rPr dirty="0" sz="1400">
                <a:latin typeface="微软雅黑"/>
                <a:cs typeface="微软雅黑"/>
              </a:rPr>
              <a:t>0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ts val="1420"/>
              </a:lnSpc>
            </a:pPr>
            <a:r>
              <a:rPr dirty="0" sz="1400">
                <a:latin typeface="微软雅黑"/>
                <a:cs typeface="微软雅黑"/>
              </a:rPr>
              <a:t>1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ts val="1575"/>
              </a:lnSpc>
            </a:pPr>
            <a:r>
              <a:rPr dirty="0" sz="1400">
                <a:latin typeface="微软雅黑"/>
                <a:cs typeface="微软雅黑"/>
              </a:rPr>
              <a:t>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89203" y="1314703"/>
            <a:ext cx="1301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微软雅黑"/>
                <a:cs typeface="微软雅黑"/>
              </a:rPr>
              <a:t>3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89203" y="1473453"/>
            <a:ext cx="130175" cy="4267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75"/>
              </a:lnSpc>
              <a:spcBef>
                <a:spcPts val="105"/>
              </a:spcBef>
            </a:pPr>
            <a:r>
              <a:rPr dirty="0" sz="1400">
                <a:latin typeface="微软雅黑"/>
                <a:cs typeface="微软雅黑"/>
              </a:rPr>
              <a:t>4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ts val="1575"/>
              </a:lnSpc>
            </a:pPr>
            <a:r>
              <a:rPr dirty="0" sz="1400">
                <a:latin typeface="微软雅黑"/>
                <a:cs typeface="微软雅黑"/>
              </a:rPr>
              <a:t>5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922520" y="862583"/>
            <a:ext cx="1320165" cy="2489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160" rIns="0" bIns="0" rtlCol="0" vert="horz">
            <a:spAutoFit/>
          </a:bodyPr>
          <a:lstStyle/>
          <a:p>
            <a:pPr algn="ctr" marR="139700">
              <a:lnSpc>
                <a:spcPct val="100000"/>
              </a:lnSpc>
              <a:spcBef>
                <a:spcPts val="80"/>
              </a:spcBef>
            </a:pPr>
            <a:r>
              <a:rPr dirty="0" sz="1400"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922520" y="1120139"/>
            <a:ext cx="1320165" cy="6203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9685" rIns="0" bIns="0" rtlCol="0" vert="horz">
            <a:spAutoFit/>
          </a:bodyPr>
          <a:lstStyle/>
          <a:p>
            <a:pPr marL="221615">
              <a:lnSpc>
                <a:spcPct val="100000"/>
              </a:lnSpc>
              <a:spcBef>
                <a:spcPts val="155"/>
              </a:spcBef>
            </a:pPr>
            <a:r>
              <a:rPr dirty="0" sz="1400" spc="-20">
                <a:latin typeface="微软雅黑"/>
                <a:cs typeface="微软雅黑"/>
              </a:rPr>
              <a:t>引用数</a:t>
            </a:r>
            <a:endParaRPr sz="1400">
              <a:latin typeface="微软雅黑"/>
              <a:cs typeface="微软雅黑"/>
            </a:endParaRPr>
          </a:p>
          <a:p>
            <a:pPr marL="221615">
              <a:lnSpc>
                <a:spcPct val="100000"/>
              </a:lnSpc>
              <a:spcBef>
                <a:spcPts val="335"/>
              </a:spcBef>
            </a:pPr>
            <a:r>
              <a:rPr dirty="0" sz="1400" spc="-10">
                <a:solidFill>
                  <a:srgbClr val="FF0000"/>
                </a:solidFill>
                <a:latin typeface="微软雅黑"/>
                <a:cs typeface="微软雅黑"/>
              </a:rPr>
              <a:t>i_count=2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523229" y="3327907"/>
            <a:ext cx="723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479034" y="1948688"/>
            <a:ext cx="723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152142" y="1110805"/>
            <a:ext cx="4101465" cy="1983105"/>
            <a:chOff x="2152142" y="1110805"/>
            <a:chExt cx="4101465" cy="1983105"/>
          </a:xfrm>
        </p:grpSpPr>
        <p:sp>
          <p:nvSpPr>
            <p:cNvPr id="27" name="object 27" descr=""/>
            <p:cNvSpPr/>
            <p:nvPr/>
          </p:nvSpPr>
          <p:spPr>
            <a:xfrm>
              <a:off x="2152142" y="1604644"/>
              <a:ext cx="716280" cy="671195"/>
            </a:xfrm>
            <a:custGeom>
              <a:avLst/>
              <a:gdLst/>
              <a:ahLst/>
              <a:cxnLst/>
              <a:rect l="l" t="t" r="r" b="b"/>
              <a:pathLst>
                <a:path w="716280" h="671194">
                  <a:moveTo>
                    <a:pt x="656052" y="623249"/>
                  </a:moveTo>
                  <a:lnTo>
                    <a:pt x="643001" y="637158"/>
                  </a:lnTo>
                  <a:lnTo>
                    <a:pt x="716026" y="670687"/>
                  </a:lnTo>
                  <a:lnTo>
                    <a:pt x="695056" y="631951"/>
                  </a:lnTo>
                  <a:lnTo>
                    <a:pt x="665352" y="631951"/>
                  </a:lnTo>
                  <a:lnTo>
                    <a:pt x="656052" y="623249"/>
                  </a:lnTo>
                  <a:close/>
                </a:path>
                <a:path w="716280" h="671194">
                  <a:moveTo>
                    <a:pt x="664723" y="614009"/>
                  </a:moveTo>
                  <a:lnTo>
                    <a:pt x="656052" y="623249"/>
                  </a:lnTo>
                  <a:lnTo>
                    <a:pt x="665352" y="631951"/>
                  </a:lnTo>
                  <a:lnTo>
                    <a:pt x="673988" y="622680"/>
                  </a:lnTo>
                  <a:lnTo>
                    <a:pt x="664723" y="614009"/>
                  </a:lnTo>
                  <a:close/>
                </a:path>
                <a:path w="716280" h="671194">
                  <a:moveTo>
                    <a:pt x="677799" y="600075"/>
                  </a:moveTo>
                  <a:lnTo>
                    <a:pt x="664723" y="614009"/>
                  </a:lnTo>
                  <a:lnTo>
                    <a:pt x="673988" y="622680"/>
                  </a:lnTo>
                  <a:lnTo>
                    <a:pt x="665352" y="631951"/>
                  </a:lnTo>
                  <a:lnTo>
                    <a:pt x="695056" y="631951"/>
                  </a:lnTo>
                  <a:lnTo>
                    <a:pt x="677799" y="600075"/>
                  </a:lnTo>
                  <a:close/>
                </a:path>
                <a:path w="716280" h="671194">
                  <a:moveTo>
                    <a:pt x="8635" y="0"/>
                  </a:moveTo>
                  <a:lnTo>
                    <a:pt x="0" y="9397"/>
                  </a:lnTo>
                  <a:lnTo>
                    <a:pt x="656052" y="623249"/>
                  </a:lnTo>
                  <a:lnTo>
                    <a:pt x="664723" y="614009"/>
                  </a:lnTo>
                  <a:lnTo>
                    <a:pt x="8635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939284" y="1115567"/>
              <a:ext cx="1309370" cy="1973580"/>
            </a:xfrm>
            <a:custGeom>
              <a:avLst/>
              <a:gdLst/>
              <a:ahLst/>
              <a:cxnLst/>
              <a:rect l="l" t="t" r="r" b="b"/>
              <a:pathLst>
                <a:path w="1309370" h="1973580">
                  <a:moveTo>
                    <a:pt x="0" y="1973580"/>
                  </a:moveTo>
                  <a:lnTo>
                    <a:pt x="1292352" y="1973580"/>
                  </a:lnTo>
                </a:path>
                <a:path w="1309370" h="1973580">
                  <a:moveTo>
                    <a:pt x="0" y="1292352"/>
                  </a:moveTo>
                  <a:lnTo>
                    <a:pt x="1292352" y="1292352"/>
                  </a:lnTo>
                </a:path>
                <a:path w="1309370" h="1973580">
                  <a:moveTo>
                    <a:pt x="15239" y="629412"/>
                  </a:moveTo>
                  <a:lnTo>
                    <a:pt x="1309115" y="629412"/>
                  </a:lnTo>
                </a:path>
                <a:path w="1309370" h="1973580">
                  <a:moveTo>
                    <a:pt x="15239" y="0"/>
                  </a:moveTo>
                  <a:lnTo>
                    <a:pt x="1309115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922520" y="2412492"/>
            <a:ext cx="1320165" cy="6724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0955" rIns="0" bIns="0" rtlCol="0" vert="horz">
            <a:spAutoFit/>
          </a:bodyPr>
          <a:lstStyle/>
          <a:p>
            <a:pPr marL="269240" marR="189230">
              <a:lnSpc>
                <a:spcPct val="120000"/>
              </a:lnSpc>
              <a:spcBef>
                <a:spcPts val="165"/>
              </a:spcBef>
            </a:pPr>
            <a:r>
              <a:rPr dirty="0" sz="1400" spc="-20">
                <a:latin typeface="微软雅黑"/>
                <a:cs typeface="微软雅黑"/>
              </a:rPr>
              <a:t>引用数</a:t>
            </a:r>
            <a:r>
              <a:rPr dirty="0" sz="1400" spc="-50">
                <a:latin typeface="微软雅黑"/>
                <a:cs typeface="微软雅黑"/>
              </a:rPr>
              <a:t> </a:t>
            </a:r>
            <a:r>
              <a:rPr dirty="0" sz="1400" spc="-10">
                <a:latin typeface="微软雅黑"/>
                <a:cs typeface="微软雅黑"/>
              </a:rPr>
              <a:t>i_count=1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845177" y="505206"/>
            <a:ext cx="12738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微软雅黑"/>
                <a:cs typeface="微软雅黑"/>
              </a:rPr>
              <a:t>主存索引节点表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349365" y="1219022"/>
            <a:ext cx="105981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微软雅黑"/>
                <a:cs typeface="微软雅黑"/>
              </a:rPr>
              <a:t>文件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微软雅黑"/>
                <a:cs typeface="微软雅黑"/>
              </a:rPr>
              <a:t>/etc/passwd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365240" y="2540000"/>
            <a:ext cx="42164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微软雅黑"/>
                <a:cs typeface="微软雅黑"/>
              </a:rPr>
              <a:t>文件</a:t>
            </a:r>
            <a:r>
              <a:rPr dirty="0" sz="1400" spc="-50">
                <a:latin typeface="微软雅黑"/>
                <a:cs typeface="微软雅黑"/>
              </a:rPr>
              <a:t> </a:t>
            </a:r>
            <a:r>
              <a:rPr dirty="0" sz="1400" spc="-10">
                <a:latin typeface="微软雅黑"/>
                <a:cs typeface="微软雅黑"/>
              </a:rPr>
              <a:t>local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25753" y="2980182"/>
            <a:ext cx="11322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微软雅黑"/>
                <a:cs typeface="微软雅黑"/>
              </a:rPr>
              <a:t>P2</a:t>
            </a:r>
            <a:r>
              <a:rPr dirty="0" sz="1400" spc="-10">
                <a:latin typeface="微软雅黑"/>
                <a:cs typeface="微软雅黑"/>
              </a:rPr>
              <a:t>的用户文件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222349" y="3214877"/>
            <a:ext cx="7391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latin typeface="微软雅黑"/>
                <a:cs typeface="微软雅黑"/>
              </a:rPr>
              <a:t>描述符表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1057402" y="3436365"/>
            <a:ext cx="1092200" cy="1905635"/>
            <a:chOff x="1057402" y="3436365"/>
            <a:chExt cx="1092200" cy="1905635"/>
          </a:xfrm>
        </p:grpSpPr>
        <p:sp>
          <p:nvSpPr>
            <p:cNvPr id="36" name="object 36" descr=""/>
            <p:cNvSpPr/>
            <p:nvPr/>
          </p:nvSpPr>
          <p:spPr>
            <a:xfrm>
              <a:off x="1063752" y="3442715"/>
              <a:ext cx="1071880" cy="1892935"/>
            </a:xfrm>
            <a:custGeom>
              <a:avLst/>
              <a:gdLst/>
              <a:ahLst/>
              <a:cxnLst/>
              <a:rect l="l" t="t" r="r" b="b"/>
              <a:pathLst>
                <a:path w="1071880" h="1892935">
                  <a:moveTo>
                    <a:pt x="1071372" y="0"/>
                  </a:moveTo>
                  <a:lnTo>
                    <a:pt x="0" y="0"/>
                  </a:lnTo>
                  <a:lnTo>
                    <a:pt x="0" y="1892807"/>
                  </a:lnTo>
                  <a:lnTo>
                    <a:pt x="1071372" y="1892807"/>
                  </a:lnTo>
                  <a:lnTo>
                    <a:pt x="1071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063752" y="3442715"/>
              <a:ext cx="1071880" cy="1892935"/>
            </a:xfrm>
            <a:custGeom>
              <a:avLst/>
              <a:gdLst/>
              <a:ahLst/>
              <a:cxnLst/>
              <a:rect l="l" t="t" r="r" b="b"/>
              <a:pathLst>
                <a:path w="1071880" h="1892935">
                  <a:moveTo>
                    <a:pt x="0" y="1892807"/>
                  </a:moveTo>
                  <a:lnTo>
                    <a:pt x="1071372" y="1892807"/>
                  </a:lnTo>
                  <a:lnTo>
                    <a:pt x="1071372" y="0"/>
                  </a:lnTo>
                  <a:lnTo>
                    <a:pt x="0" y="0"/>
                  </a:lnTo>
                  <a:lnTo>
                    <a:pt x="0" y="18928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072896" y="3584447"/>
              <a:ext cx="1068705" cy="536575"/>
            </a:xfrm>
            <a:custGeom>
              <a:avLst/>
              <a:gdLst/>
              <a:ahLst/>
              <a:cxnLst/>
              <a:rect l="l" t="t" r="r" b="b"/>
              <a:pathLst>
                <a:path w="1068705" h="536575">
                  <a:moveTo>
                    <a:pt x="1066800" y="524256"/>
                  </a:moveTo>
                  <a:lnTo>
                    <a:pt x="0" y="524256"/>
                  </a:lnTo>
                  <a:lnTo>
                    <a:pt x="0" y="536448"/>
                  </a:lnTo>
                  <a:lnTo>
                    <a:pt x="1066800" y="536448"/>
                  </a:lnTo>
                  <a:lnTo>
                    <a:pt x="1066800" y="524256"/>
                  </a:lnTo>
                  <a:close/>
                </a:path>
                <a:path w="1068705" h="536575">
                  <a:moveTo>
                    <a:pt x="1066800" y="158496"/>
                  </a:moveTo>
                  <a:lnTo>
                    <a:pt x="0" y="158496"/>
                  </a:lnTo>
                  <a:lnTo>
                    <a:pt x="0" y="170688"/>
                  </a:lnTo>
                  <a:lnTo>
                    <a:pt x="1066800" y="170688"/>
                  </a:lnTo>
                  <a:lnTo>
                    <a:pt x="1066800" y="158496"/>
                  </a:lnTo>
                  <a:close/>
                </a:path>
                <a:path w="1068705" h="536575">
                  <a:moveTo>
                    <a:pt x="1068324" y="0"/>
                  </a:moveTo>
                  <a:lnTo>
                    <a:pt x="1524" y="0"/>
                  </a:lnTo>
                  <a:lnTo>
                    <a:pt x="1524" y="12204"/>
                  </a:lnTo>
                  <a:lnTo>
                    <a:pt x="1068324" y="12204"/>
                  </a:lnTo>
                  <a:lnTo>
                    <a:pt x="1068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075944" y="3951731"/>
              <a:ext cx="1066800" cy="0"/>
            </a:xfrm>
            <a:custGeom>
              <a:avLst/>
              <a:gdLst/>
              <a:ahLst/>
              <a:cxnLst/>
              <a:rect l="l" t="t" r="r" b="b"/>
              <a:pathLst>
                <a:path w="1066800" h="0">
                  <a:moveTo>
                    <a:pt x="0" y="0"/>
                  </a:moveTo>
                  <a:lnTo>
                    <a:pt x="10668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074420" y="4274832"/>
              <a:ext cx="1066800" cy="173990"/>
            </a:xfrm>
            <a:custGeom>
              <a:avLst/>
              <a:gdLst/>
              <a:ahLst/>
              <a:cxnLst/>
              <a:rect l="l" t="t" r="r" b="b"/>
              <a:pathLst>
                <a:path w="1066800" h="173989">
                  <a:moveTo>
                    <a:pt x="1066800" y="161544"/>
                  </a:moveTo>
                  <a:lnTo>
                    <a:pt x="0" y="161544"/>
                  </a:lnTo>
                  <a:lnTo>
                    <a:pt x="0" y="173723"/>
                  </a:lnTo>
                  <a:lnTo>
                    <a:pt x="1066800" y="173723"/>
                  </a:lnTo>
                  <a:lnTo>
                    <a:pt x="1066800" y="161544"/>
                  </a:lnTo>
                  <a:close/>
                </a:path>
                <a:path w="1066800" h="173989">
                  <a:moveTo>
                    <a:pt x="1066800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1066800" y="12179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075944" y="5143499"/>
              <a:ext cx="1066800" cy="0"/>
            </a:xfrm>
            <a:custGeom>
              <a:avLst/>
              <a:gdLst/>
              <a:ahLst/>
              <a:cxnLst/>
              <a:rect l="l" t="t" r="r" b="b"/>
              <a:pathLst>
                <a:path w="1066800" h="0">
                  <a:moveTo>
                    <a:pt x="0" y="0"/>
                  </a:moveTo>
                  <a:lnTo>
                    <a:pt x="10668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750823" y="5082032"/>
            <a:ext cx="2362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微软雅黑"/>
                <a:cs typeface="微软雅黑"/>
              </a:rPr>
              <a:t>14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64209" y="3355339"/>
            <a:ext cx="130175" cy="600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20"/>
              </a:lnSpc>
              <a:spcBef>
                <a:spcPts val="105"/>
              </a:spcBef>
            </a:pPr>
            <a:r>
              <a:rPr dirty="0" sz="1400">
                <a:latin typeface="微软雅黑"/>
                <a:cs typeface="微软雅黑"/>
              </a:rPr>
              <a:t>0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ts val="1420"/>
              </a:lnSpc>
            </a:pPr>
            <a:r>
              <a:rPr dirty="0" sz="1400">
                <a:latin typeface="微软雅黑"/>
                <a:cs typeface="微软雅黑"/>
              </a:rPr>
              <a:t>1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ts val="1580"/>
              </a:lnSpc>
            </a:pPr>
            <a:r>
              <a:rPr dirty="0" sz="1400">
                <a:latin typeface="微软雅黑"/>
                <a:cs typeface="微软雅黑"/>
              </a:rPr>
              <a:t>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864209" y="3888181"/>
            <a:ext cx="1301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微软雅黑"/>
                <a:cs typeface="微软雅黑"/>
              </a:rPr>
              <a:t>3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64209" y="4047235"/>
            <a:ext cx="130175" cy="42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dirty="0" sz="1400">
                <a:latin typeface="微软雅黑"/>
                <a:cs typeface="微软雅黑"/>
              </a:rPr>
              <a:t>4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ts val="1580"/>
              </a:lnSpc>
            </a:pPr>
            <a:r>
              <a:rPr dirty="0" sz="1400">
                <a:latin typeface="微软雅黑"/>
                <a:cs typeface="微软雅黑"/>
              </a:rPr>
              <a:t>5</a:t>
            </a:r>
            <a:endParaRPr sz="1400">
              <a:latin typeface="微软雅黑"/>
              <a:cs typeface="微软雅黑"/>
            </a:endParaRPr>
          </a:p>
        </p:txBody>
      </p:sp>
      <p:graphicFrame>
        <p:nvGraphicFramePr>
          <p:cNvPr id="46" name="object 46" descr=""/>
          <p:cNvGraphicFramePr>
            <a:graphicFrameLocks noGrp="1"/>
          </p:cNvGraphicFramePr>
          <p:nvPr/>
        </p:nvGraphicFramePr>
        <p:xfrm>
          <a:off x="2869692" y="877824"/>
          <a:ext cx="1320165" cy="3554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530"/>
              </a:tblGrid>
              <a:tr h="252729">
                <a:tc>
                  <a:txBody>
                    <a:bodyPr/>
                    <a:lstStyle/>
                    <a:p>
                      <a:pPr algn="r" marR="6978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>
                          <a:latin typeface="MT Extra"/>
                          <a:cs typeface="MT Extra"/>
                        </a:rPr>
                        <a:t></a:t>
                      </a:r>
                      <a:endParaRPr sz="1400">
                        <a:latin typeface="MT Extra"/>
                        <a:cs typeface="MT Extra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859155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f_flag</a:t>
                      </a:r>
                      <a:r>
                        <a:rPr dirty="0" sz="1400" spc="-30">
                          <a:latin typeface="微软雅黑"/>
                          <a:cs typeface="微软雅黑"/>
                        </a:rPr>
                        <a:t>: 读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  <a:p>
                      <a:pPr marL="219710" marR="222885">
                        <a:lnSpc>
                          <a:spcPct val="120000"/>
                        </a:lnSpc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f_count=2 </a:t>
                      </a:r>
                      <a:r>
                        <a:rPr dirty="0" sz="1400" spc="-10">
                          <a:latin typeface="微软雅黑"/>
                          <a:cs typeface="微软雅黑"/>
                        </a:rPr>
                        <a:t>inode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0160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 algn="r" marR="697865">
                        <a:lnSpc>
                          <a:spcPts val="1580"/>
                        </a:lnSpc>
                      </a:pPr>
                      <a:r>
                        <a:rPr dirty="0" sz="1400">
                          <a:latin typeface="MT Extra"/>
                          <a:cs typeface="MT Extra"/>
                        </a:rPr>
                        <a:t></a:t>
                      </a:r>
                      <a:endParaRPr sz="1400">
                        <a:latin typeface="MT Extra"/>
                        <a:cs typeface="MT Extra"/>
                      </a:endParaRPr>
                    </a:p>
                  </a:txBody>
                  <a:tcPr marL="0" marR="0" marB="0" marT="0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802640"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f_flag</a:t>
                      </a:r>
                      <a:r>
                        <a:rPr dirty="0" sz="1400" spc="-30">
                          <a:latin typeface="微软雅黑"/>
                          <a:cs typeface="微软雅黑"/>
                        </a:rPr>
                        <a:t>: 写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  <a:p>
                      <a:pPr marL="234315" marR="208915">
                        <a:lnSpc>
                          <a:spcPct val="120000"/>
                        </a:lnSpc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f_count=2 </a:t>
                      </a:r>
                      <a:r>
                        <a:rPr dirty="0" sz="1400" spc="-10">
                          <a:latin typeface="微软雅黑"/>
                          <a:cs typeface="微软雅黑"/>
                        </a:rPr>
                        <a:t>inode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algn="r" marR="667385">
                        <a:lnSpc>
                          <a:spcPts val="133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MT Extra"/>
                          <a:cs typeface="MT Extra"/>
                        </a:rPr>
                        <a:t></a:t>
                      </a:r>
                      <a:endParaRPr sz="1400">
                        <a:latin typeface="MT Extra"/>
                        <a:cs typeface="MT Extra"/>
                      </a:endParaRPr>
                    </a:p>
                  </a:txBody>
                  <a:tcPr marL="0" marR="0" marB="0" marT="25400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894080">
                <a:tc>
                  <a:txBody>
                    <a:bodyPr/>
                    <a:lstStyle/>
                    <a:p>
                      <a:pPr algn="just" marL="219710" marR="175260">
                        <a:lnSpc>
                          <a:spcPct val="1201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f_flag</a:t>
                      </a:r>
                      <a:r>
                        <a:rPr dirty="0" sz="1400" spc="-2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: 读写</a:t>
                      </a:r>
                      <a:r>
                        <a:rPr dirty="0" sz="1400" spc="-5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 spc="-1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f_count=1 inode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T w="9525">
                      <a:solidFill>
                        <a:srgbClr val="1F517B"/>
                      </a:solidFill>
                      <a:prstDash val="solid"/>
                    </a:lnT>
                    <a:lnB w="952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algn="r" marR="655955">
                        <a:lnSpc>
                          <a:spcPts val="1545"/>
                        </a:lnSpc>
                        <a:spcBef>
                          <a:spcPts val="765"/>
                        </a:spcBef>
                      </a:pPr>
                      <a:r>
                        <a:rPr dirty="0" sz="1400">
                          <a:latin typeface="MT Extra"/>
                          <a:cs typeface="MT Extra"/>
                        </a:rPr>
                        <a:t></a:t>
                      </a:r>
                      <a:endParaRPr sz="1400">
                        <a:latin typeface="MT Extra"/>
                        <a:cs typeface="MT Extra"/>
                      </a:endParaRPr>
                    </a:p>
                  </a:txBody>
                  <a:tcPr marL="0" marR="0" marB="0" marT="97155">
                    <a:lnT w="9525">
                      <a:solidFill>
                        <a:srgbClr val="1F517B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7" name="object 47" descr=""/>
          <p:cNvSpPr/>
          <p:nvPr/>
        </p:nvSpPr>
        <p:spPr>
          <a:xfrm>
            <a:off x="2129028" y="1289303"/>
            <a:ext cx="2794000" cy="3089910"/>
          </a:xfrm>
          <a:custGeom>
            <a:avLst/>
            <a:gdLst/>
            <a:ahLst/>
            <a:cxnLst/>
            <a:rect l="l" t="t" r="r" b="b"/>
            <a:pathLst>
              <a:path w="2794000" h="3089910">
                <a:moveTo>
                  <a:pt x="739140" y="2066544"/>
                </a:moveTo>
                <a:lnTo>
                  <a:pt x="674243" y="2113788"/>
                </a:lnTo>
                <a:lnTo>
                  <a:pt x="689737" y="2124875"/>
                </a:lnTo>
                <a:lnTo>
                  <a:pt x="6985" y="3082417"/>
                </a:lnTo>
                <a:lnTo>
                  <a:pt x="17399" y="3089783"/>
                </a:lnTo>
                <a:lnTo>
                  <a:pt x="700036" y="2132228"/>
                </a:lnTo>
                <a:lnTo>
                  <a:pt x="715645" y="2143379"/>
                </a:lnTo>
                <a:lnTo>
                  <a:pt x="724458" y="2114550"/>
                </a:lnTo>
                <a:lnTo>
                  <a:pt x="739140" y="2066544"/>
                </a:lnTo>
                <a:close/>
              </a:path>
              <a:path w="2794000" h="3089910">
                <a:moveTo>
                  <a:pt x="760476" y="1156716"/>
                </a:moveTo>
                <a:lnTo>
                  <a:pt x="707009" y="1216660"/>
                </a:lnTo>
                <a:lnTo>
                  <a:pt x="724611" y="1224229"/>
                </a:lnTo>
                <a:lnTo>
                  <a:pt x="254" y="2909824"/>
                </a:lnTo>
                <a:lnTo>
                  <a:pt x="11938" y="2914904"/>
                </a:lnTo>
                <a:lnTo>
                  <a:pt x="736269" y="1229233"/>
                </a:lnTo>
                <a:lnTo>
                  <a:pt x="753745" y="1236726"/>
                </a:lnTo>
                <a:lnTo>
                  <a:pt x="755764" y="1212596"/>
                </a:lnTo>
                <a:lnTo>
                  <a:pt x="760476" y="1156716"/>
                </a:lnTo>
                <a:close/>
              </a:path>
              <a:path w="2794000" h="3089910">
                <a:moveTo>
                  <a:pt x="764159" y="153416"/>
                </a:moveTo>
                <a:lnTo>
                  <a:pt x="763193" y="132461"/>
                </a:lnTo>
                <a:lnTo>
                  <a:pt x="760476" y="73152"/>
                </a:lnTo>
                <a:lnTo>
                  <a:pt x="715264" y="139573"/>
                </a:lnTo>
                <a:lnTo>
                  <a:pt x="733628" y="144780"/>
                </a:lnTo>
                <a:lnTo>
                  <a:pt x="0" y="2742946"/>
                </a:lnTo>
                <a:lnTo>
                  <a:pt x="12192" y="2746502"/>
                </a:lnTo>
                <a:lnTo>
                  <a:pt x="745845" y="148234"/>
                </a:lnTo>
                <a:lnTo>
                  <a:pt x="764159" y="153416"/>
                </a:lnTo>
                <a:close/>
              </a:path>
              <a:path w="2794000" h="3089910">
                <a:moveTo>
                  <a:pt x="2793492" y="0"/>
                </a:moveTo>
                <a:lnTo>
                  <a:pt x="2744978" y="64008"/>
                </a:lnTo>
                <a:lnTo>
                  <a:pt x="2763024" y="70116"/>
                </a:lnTo>
                <a:lnTo>
                  <a:pt x="2059051" y="2151380"/>
                </a:lnTo>
                <a:lnTo>
                  <a:pt x="2070989" y="2155444"/>
                </a:lnTo>
                <a:lnTo>
                  <a:pt x="2775089" y="74180"/>
                </a:lnTo>
                <a:lnTo>
                  <a:pt x="2793111" y="80264"/>
                </a:lnTo>
                <a:lnTo>
                  <a:pt x="2793212" y="58166"/>
                </a:lnTo>
                <a:lnTo>
                  <a:pt x="2793492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4704969" y="4183862"/>
            <a:ext cx="6993890" cy="2312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27305" indent="-342265">
              <a:lnSpc>
                <a:spcPct val="1201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进程P1创建子进程P2后，P2</a:t>
            </a:r>
            <a:r>
              <a:rPr dirty="0" sz="2000" spc="-5">
                <a:solidFill>
                  <a:srgbClr val="1F517B"/>
                </a:solidFill>
                <a:latin typeface="微软雅黑"/>
                <a:cs typeface="微软雅黑"/>
              </a:rPr>
              <a:t>继承了父进程的打开文件，因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此打开文件表中所有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P1</a:t>
            </a: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的打开文件项的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f_count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值均加1</a:t>
            </a:r>
            <a:r>
              <a:rPr dirty="0" sz="20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354965" marR="5080" indent="-342265">
              <a:lnSpc>
                <a:spcPct val="12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  <a:tab pos="795655" algn="l"/>
                <a:tab pos="2082164" algn="l"/>
              </a:tabLst>
            </a:pPr>
            <a:r>
              <a:rPr dirty="0" sz="2000" spc="-25">
                <a:solidFill>
                  <a:srgbClr val="1F517B"/>
                </a:solidFill>
                <a:latin typeface="微软雅黑"/>
                <a:cs typeface="微软雅黑"/>
              </a:rPr>
              <a:t>P2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000" spc="70">
                <a:solidFill>
                  <a:srgbClr val="1F517B"/>
                </a:solidFill>
                <a:latin typeface="微软雅黑"/>
                <a:cs typeface="微软雅黑"/>
              </a:rPr>
              <a:t>执行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open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(“/etc/passwd”,O_RDWR)，</a:t>
            </a:r>
            <a:r>
              <a:rPr dirty="0" sz="2000" spc="60">
                <a:solidFill>
                  <a:srgbClr val="1F517B"/>
                </a:solidFill>
                <a:latin typeface="微软雅黑"/>
                <a:cs typeface="微软雅黑"/>
              </a:rPr>
              <a:t>系统</a:t>
            </a:r>
            <a:r>
              <a:rPr dirty="0" sz="2000" spc="70">
                <a:solidFill>
                  <a:srgbClr val="1F517B"/>
                </a:solidFill>
                <a:latin typeface="微软雅黑"/>
                <a:cs typeface="微软雅黑"/>
              </a:rPr>
              <a:t>会</a:t>
            </a:r>
            <a:r>
              <a:rPr dirty="0" sz="2000" spc="6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000" spc="-50">
                <a:solidFill>
                  <a:srgbClr val="1F517B"/>
                </a:solidFill>
                <a:latin typeface="微软雅黑"/>
                <a:cs typeface="微软雅黑"/>
              </a:rPr>
              <a:t>其</a:t>
            </a:r>
            <a:r>
              <a:rPr dirty="0" sz="2000" spc="165">
                <a:solidFill>
                  <a:srgbClr val="1F517B"/>
                </a:solidFill>
                <a:latin typeface="微软雅黑"/>
                <a:cs typeface="微软雅黑"/>
              </a:rPr>
              <a:t>在系统打</a:t>
            </a:r>
            <a:r>
              <a:rPr dirty="0" sz="2000" spc="175">
                <a:solidFill>
                  <a:srgbClr val="1F517B"/>
                </a:solidFill>
                <a:latin typeface="微软雅黑"/>
                <a:cs typeface="微软雅黑"/>
              </a:rPr>
              <a:t>开</a:t>
            </a:r>
            <a:r>
              <a:rPr dirty="0" sz="2000" spc="165">
                <a:solidFill>
                  <a:srgbClr val="1F517B"/>
                </a:solidFill>
                <a:latin typeface="微软雅黑"/>
                <a:cs typeface="微软雅黑"/>
              </a:rPr>
              <a:t>文件表中</a:t>
            </a:r>
            <a:r>
              <a:rPr dirty="0" sz="2000" spc="175">
                <a:solidFill>
                  <a:srgbClr val="1F517B"/>
                </a:solidFill>
                <a:latin typeface="微软雅黑"/>
                <a:cs typeface="微软雅黑"/>
              </a:rPr>
              <a:t>新</a:t>
            </a:r>
            <a:r>
              <a:rPr dirty="0" sz="2000" spc="165">
                <a:solidFill>
                  <a:srgbClr val="1F517B"/>
                </a:solidFill>
                <a:latin typeface="微软雅黑"/>
                <a:cs typeface="微软雅黑"/>
              </a:rPr>
              <a:t>建一个打</a:t>
            </a:r>
            <a:r>
              <a:rPr dirty="0" sz="2000" spc="175">
                <a:solidFill>
                  <a:srgbClr val="1F517B"/>
                </a:solidFill>
                <a:latin typeface="微软雅黑"/>
                <a:cs typeface="微软雅黑"/>
              </a:rPr>
              <a:t>开</a:t>
            </a:r>
            <a:r>
              <a:rPr dirty="0" sz="2000" spc="165">
                <a:solidFill>
                  <a:srgbClr val="1F517B"/>
                </a:solidFill>
                <a:latin typeface="微软雅黑"/>
                <a:cs typeface="微软雅黑"/>
              </a:rPr>
              <a:t>文件</a:t>
            </a:r>
            <a:r>
              <a:rPr dirty="0" sz="2000" spc="200">
                <a:solidFill>
                  <a:srgbClr val="1F517B"/>
                </a:solidFill>
                <a:latin typeface="微软雅黑"/>
                <a:cs typeface="微软雅黑"/>
              </a:rPr>
              <a:t>项</a:t>
            </a:r>
            <a:r>
              <a:rPr dirty="0" sz="2000" spc="165">
                <a:solidFill>
                  <a:srgbClr val="1F517B"/>
                </a:solidFill>
                <a:latin typeface="微软雅黑"/>
                <a:cs typeface="微软雅黑"/>
              </a:rPr>
              <a:t>。又因为文</a:t>
            </a:r>
            <a:r>
              <a:rPr dirty="0" sz="2000" spc="114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endParaRPr sz="2000">
              <a:latin typeface="微软雅黑"/>
              <a:cs typeface="微软雅黑"/>
            </a:endParaRPr>
          </a:p>
          <a:p>
            <a:pPr marL="355600" marR="26670">
              <a:lnSpc>
                <a:spcPct val="120000"/>
              </a:lnSpc>
              <a:spcBef>
                <a:spcPts val="5"/>
              </a:spcBef>
            </a:pP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/etc/passwd</a:t>
            </a:r>
            <a:r>
              <a:rPr dirty="0" sz="2000" spc="40">
                <a:solidFill>
                  <a:srgbClr val="1F517B"/>
                </a:solidFill>
                <a:latin typeface="微软雅黑"/>
                <a:cs typeface="微软雅黑"/>
              </a:rPr>
              <a:t>已经被打开过</a:t>
            </a:r>
            <a:r>
              <a:rPr dirty="0" sz="2000" spc="6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r>
              <a:rPr dirty="0" sz="2000" spc="25">
                <a:solidFill>
                  <a:srgbClr val="1F517B"/>
                </a:solidFill>
                <a:latin typeface="微软雅黑"/>
                <a:cs typeface="微软雅黑"/>
              </a:rPr>
              <a:t>次，所以只需对其主存索引节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点的引用数加1</a:t>
            </a:r>
            <a:r>
              <a:rPr dirty="0" sz="20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58140" y="219456"/>
            <a:ext cx="4196715" cy="787400"/>
            <a:chOff x="358140" y="219456"/>
            <a:chExt cx="4196715" cy="787400"/>
          </a:xfrm>
        </p:grpSpPr>
        <p:sp>
          <p:nvSpPr>
            <p:cNvPr id="13" name="object 13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1000506" cy="78714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40" y="219456"/>
              <a:ext cx="3662934" cy="787146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226007" y="1176909"/>
            <a:ext cx="10051415" cy="4497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微软雅黑"/>
                <a:cs typeface="微软雅黑"/>
              </a:rPr>
              <a:t>(3)</a:t>
            </a:r>
            <a:r>
              <a:rPr dirty="0" sz="2400" spc="-15" b="1">
                <a:solidFill>
                  <a:srgbClr val="C00000"/>
                </a:solidFill>
                <a:latin typeface="微软雅黑"/>
                <a:cs typeface="微软雅黑"/>
              </a:rPr>
              <a:t> 逻辑记录与物理记录 (磁盘块)</a:t>
            </a:r>
            <a:endParaRPr sz="2400">
              <a:latin typeface="微软雅黑"/>
              <a:cs typeface="微软雅黑"/>
            </a:endParaRPr>
          </a:p>
          <a:p>
            <a:pPr marL="102235">
              <a:lnSpc>
                <a:spcPct val="100000"/>
              </a:lnSpc>
              <a:spcBef>
                <a:spcPts val="1660"/>
              </a:spcBef>
            </a:pPr>
            <a:r>
              <a:rPr dirty="0" sz="2200" spc="-15" b="1">
                <a:solidFill>
                  <a:srgbClr val="1F517B"/>
                </a:solidFill>
                <a:latin typeface="微软雅黑"/>
                <a:cs typeface="微软雅黑"/>
              </a:rPr>
              <a:t>① 逻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endParaRPr sz="2200">
              <a:latin typeface="微软雅黑"/>
              <a:cs typeface="微软雅黑"/>
            </a:endParaRPr>
          </a:p>
          <a:p>
            <a:pPr marL="546100" marR="5080">
              <a:lnSpc>
                <a:spcPct val="130000"/>
              </a:lnSpc>
              <a:spcBef>
                <a:spcPts val="69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按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上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独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含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义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划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息</a:t>
            </a:r>
            <a:r>
              <a:rPr dirty="0" sz="2200" spc="-40">
                <a:solidFill>
                  <a:srgbClr val="1F517B"/>
                </a:solidFill>
                <a:latin typeface="微软雅黑"/>
                <a:cs typeface="微软雅黑"/>
              </a:rPr>
              <a:t>单位，逻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对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进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取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作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本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位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102235">
              <a:lnSpc>
                <a:spcPct val="100000"/>
              </a:lnSpc>
              <a:spcBef>
                <a:spcPts val="1620"/>
              </a:spcBef>
            </a:pPr>
            <a:r>
              <a:rPr dirty="0" sz="2200" spc="-15" b="1">
                <a:solidFill>
                  <a:srgbClr val="1F517B"/>
                </a:solidFill>
                <a:latin typeface="微软雅黑"/>
                <a:cs typeface="微软雅黑"/>
              </a:rPr>
              <a:t>② 物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endParaRPr sz="2200">
              <a:latin typeface="微软雅黑"/>
              <a:cs typeface="微软雅黑"/>
            </a:endParaRPr>
          </a:p>
          <a:p>
            <a:pPr marL="546100">
              <a:lnSpc>
                <a:spcPct val="100000"/>
              </a:lnSpc>
              <a:spcBef>
                <a:spcPts val="1475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上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由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连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信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成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称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为块，也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叫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94615">
              <a:lnSpc>
                <a:spcPct val="100000"/>
              </a:lnSpc>
              <a:spcBef>
                <a:spcPts val="1395"/>
              </a:spcBef>
            </a:pPr>
            <a:r>
              <a:rPr dirty="0" sz="2200" spc="15" b="1">
                <a:solidFill>
                  <a:srgbClr val="1F517B"/>
                </a:solidFill>
                <a:latin typeface="微软雅黑"/>
                <a:cs typeface="微软雅黑"/>
              </a:rPr>
              <a:t>③ 逻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与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区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别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与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联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endParaRPr sz="2200">
              <a:latin typeface="微软雅黑"/>
              <a:cs typeface="微软雅黑"/>
            </a:endParaRPr>
          </a:p>
          <a:p>
            <a:pPr marL="1002665" indent="-533400">
              <a:lnSpc>
                <a:spcPct val="100000"/>
              </a:lnSpc>
              <a:spcBef>
                <a:spcPts val="1395"/>
              </a:spcBef>
              <a:buSzPct val="93181"/>
              <a:buFont typeface="Arial"/>
              <a:buChar char="•"/>
              <a:tabLst>
                <a:tab pos="1002665" algn="l"/>
                <a:tab pos="10039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念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念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1002665" indent="-533400">
              <a:lnSpc>
                <a:spcPct val="100000"/>
              </a:lnSpc>
              <a:spcBef>
                <a:spcPts val="1390"/>
              </a:spcBef>
              <a:buSzPct val="93181"/>
              <a:buFont typeface="Arial"/>
              <a:buChar char="•"/>
              <a:tabLst>
                <a:tab pos="1002665" algn="l"/>
                <a:tab pos="1003935" algn="l"/>
              </a:tabLst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终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上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37547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dirty="0" spc="-25">
                <a:solidFill>
                  <a:srgbClr val="990000"/>
                </a:solidFill>
              </a:rPr>
              <a:t>3.</a:t>
            </a:r>
            <a:r>
              <a:rPr dirty="0">
                <a:solidFill>
                  <a:srgbClr val="990000"/>
                </a:solidFill>
              </a:rPr>
              <a:t>	</a:t>
            </a:r>
            <a:r>
              <a:rPr dirty="0" spc="-35">
                <a:solidFill>
                  <a:srgbClr val="990000"/>
                </a:solidFill>
              </a:rPr>
              <a:t>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组</a:t>
            </a:r>
            <a:r>
              <a:rPr dirty="0" spc="-35">
                <a:solidFill>
                  <a:srgbClr val="990000"/>
                </a:solidFill>
              </a:rPr>
              <a:t>织</a:t>
            </a:r>
            <a:r>
              <a:rPr dirty="0" spc="-35">
                <a:solidFill>
                  <a:srgbClr val="990000"/>
                </a:solidFill>
              </a:rPr>
              <a:t>的</a:t>
            </a:r>
            <a:r>
              <a:rPr dirty="0" spc="-35">
                <a:solidFill>
                  <a:srgbClr val="990000"/>
                </a:solidFill>
              </a:rPr>
              <a:t>两</a:t>
            </a:r>
            <a:r>
              <a:rPr dirty="0" spc="-35">
                <a:solidFill>
                  <a:srgbClr val="990000"/>
                </a:solidFill>
              </a:rPr>
              <a:t>种</a:t>
            </a:r>
            <a:r>
              <a:rPr dirty="0" spc="-35">
                <a:solidFill>
                  <a:srgbClr val="990000"/>
                </a:solidFill>
              </a:rPr>
              <a:t>结</a:t>
            </a:r>
            <a:r>
              <a:rPr dirty="0" spc="-50">
                <a:solidFill>
                  <a:srgbClr val="990000"/>
                </a:solidFill>
              </a:rPr>
              <a:t>构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00683" y="1296924"/>
            <a:ext cx="3638550" cy="677545"/>
            <a:chOff x="900683" y="1296924"/>
            <a:chExt cx="3638550" cy="6775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683" y="1296924"/>
              <a:ext cx="707897" cy="67741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5483" y="1296924"/>
              <a:ext cx="590550" cy="67741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2935" y="1296924"/>
              <a:ext cx="1317498" cy="67741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7336" y="1296924"/>
              <a:ext cx="1927098" cy="67741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1335" y="1296924"/>
              <a:ext cx="707898" cy="677417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078483" y="1372870"/>
            <a:ext cx="9704705" cy="1471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A40020"/>
                </a:solidFill>
                <a:latin typeface="微软雅黑"/>
                <a:cs typeface="微软雅黑"/>
              </a:rPr>
              <a:t>（1）</a:t>
            </a:r>
            <a:r>
              <a:rPr dirty="0" sz="2400" spc="-15" b="1">
                <a:solidFill>
                  <a:srgbClr val="A40020"/>
                </a:solidFill>
                <a:latin typeface="微软雅黑"/>
                <a:cs typeface="微软雅黑"/>
              </a:rPr>
              <a:t>文件卷和卷管理块</a:t>
            </a:r>
            <a:endParaRPr sz="2400">
              <a:latin typeface="微软雅黑"/>
              <a:cs typeface="微软雅黑"/>
            </a:endParaRPr>
          </a:p>
          <a:p>
            <a:pPr marL="469900" marR="5080">
              <a:lnSpc>
                <a:spcPct val="150100"/>
              </a:lnSpc>
              <a:spcBef>
                <a:spcPts val="58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就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是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逻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每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辑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设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备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占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片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连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续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间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卷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上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存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放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UNIX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卷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图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下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2039111" y="3240023"/>
          <a:ext cx="703072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710"/>
                <a:gridCol w="923925"/>
                <a:gridCol w="2176780"/>
                <a:gridCol w="2929890"/>
              </a:tblGrid>
              <a:tr h="502920"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引</a:t>
                      </a: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导</a:t>
                      </a:r>
                      <a:r>
                        <a:rPr dirty="0" sz="1600" spc="-5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块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3335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管</a:t>
                      </a: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dirty="0" sz="1600" spc="-5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块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4097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10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索</a:t>
                      </a: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引</a:t>
                      </a: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节</a:t>
                      </a: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点</a:t>
                      </a:r>
                      <a:r>
                        <a:rPr dirty="0" sz="1600" spc="-5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区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40970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数</a:t>
                      </a:r>
                      <a:r>
                        <a:rPr dirty="0" sz="1600" spc="-25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据</a:t>
                      </a:r>
                      <a:r>
                        <a:rPr dirty="0" sz="1600" spc="-50">
                          <a:solidFill>
                            <a:srgbClr val="1F517B"/>
                          </a:solidFill>
                          <a:latin typeface="微软雅黑"/>
                          <a:cs typeface="微软雅黑"/>
                        </a:rPr>
                        <a:t>区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31445">
                    <a:lnL w="28575">
                      <a:solidFill>
                        <a:srgbClr val="1F517B"/>
                      </a:solidFill>
                      <a:prstDash val="solid"/>
                    </a:lnL>
                    <a:lnR w="28575">
                      <a:solidFill>
                        <a:srgbClr val="1F517B"/>
                      </a:solidFill>
                      <a:prstDash val="solid"/>
                    </a:lnR>
                    <a:lnT w="28575">
                      <a:solidFill>
                        <a:srgbClr val="1F517B"/>
                      </a:solidFill>
                      <a:prstDash val="solid"/>
                    </a:lnT>
                    <a:lnB w="28575">
                      <a:solidFill>
                        <a:srgbClr val="1F517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1497838" y="3938502"/>
            <a:ext cx="6401435" cy="1032510"/>
          </a:xfrm>
          <a:prstGeom prst="rect">
            <a:avLst/>
          </a:prstGeom>
        </p:spPr>
        <p:txBody>
          <a:bodyPr wrap="square" lIns="0" tIns="180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  <a:tabLst>
                <a:tab pos="1924050" algn="l"/>
              </a:tabLst>
            </a:pPr>
            <a:r>
              <a:rPr dirty="0" sz="2200" b="1">
                <a:solidFill>
                  <a:srgbClr val="1F517B"/>
                </a:solidFill>
                <a:latin typeface="微软雅黑"/>
                <a:cs typeface="微软雅黑"/>
              </a:rPr>
              <a:t>①</a:t>
            </a:r>
            <a:r>
              <a:rPr dirty="0" sz="2200" spc="-20" b="1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5" b="1">
                <a:solidFill>
                  <a:srgbClr val="1F517B"/>
                </a:solidFill>
                <a:latin typeface="微软雅黑"/>
                <a:cs typeface="微软雅黑"/>
              </a:rPr>
              <a:t>导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b="1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大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小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个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磁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盘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包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含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导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程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序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  <a:tabLst>
                <a:tab pos="1924050" algn="l"/>
              </a:tabLst>
            </a:pPr>
            <a:r>
              <a:rPr dirty="0" sz="2200" b="1">
                <a:solidFill>
                  <a:srgbClr val="1F517B"/>
                </a:solidFill>
                <a:latin typeface="微软雅黑"/>
                <a:cs typeface="微软雅黑"/>
              </a:rPr>
              <a:t>② 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节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点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区</a:t>
            </a:r>
            <a:r>
              <a:rPr dirty="0" sz="2200" b="1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点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成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97838" y="4945278"/>
            <a:ext cx="1223645" cy="103187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200" spc="-20" b="1">
                <a:solidFill>
                  <a:srgbClr val="1F517B"/>
                </a:solidFill>
                <a:latin typeface="微软雅黑"/>
                <a:cs typeface="微软雅黑"/>
              </a:rPr>
              <a:t>③ 数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据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区</a:t>
            </a:r>
            <a:endParaRPr sz="2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2200" spc="-20" b="1">
                <a:solidFill>
                  <a:srgbClr val="1F517B"/>
                </a:solidFill>
                <a:latin typeface="微软雅黑"/>
                <a:cs typeface="微软雅黑"/>
              </a:rPr>
              <a:t>④ 管</a:t>
            </a:r>
            <a:r>
              <a:rPr dirty="0" sz="2200" spc="-30" b="1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50" b="1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09315" y="4945278"/>
            <a:ext cx="7282180" cy="103187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占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域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种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如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文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件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大小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空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闲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目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等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38327" y="211836"/>
            <a:ext cx="4799965" cy="787400"/>
            <a:chOff x="338327" y="211836"/>
            <a:chExt cx="4799965" cy="787400"/>
          </a:xfrm>
        </p:grpSpPr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8327" y="211836"/>
              <a:ext cx="893826" cy="78714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47" y="211836"/>
              <a:ext cx="4373118" cy="787145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43586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990000"/>
                </a:solidFill>
              </a:rPr>
              <a:t>5. 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存</a:t>
            </a:r>
            <a:r>
              <a:rPr dirty="0" spc="-35">
                <a:solidFill>
                  <a:srgbClr val="990000"/>
                </a:solidFill>
              </a:rPr>
              <a:t>储</a:t>
            </a:r>
            <a:r>
              <a:rPr dirty="0" spc="-35">
                <a:solidFill>
                  <a:srgbClr val="990000"/>
                </a:solidFill>
              </a:rPr>
              <a:t>器</a:t>
            </a:r>
            <a:r>
              <a:rPr dirty="0" spc="-35">
                <a:solidFill>
                  <a:srgbClr val="990000"/>
                </a:solidFill>
              </a:rPr>
              <a:t>空</a:t>
            </a:r>
            <a:r>
              <a:rPr dirty="0" spc="-35">
                <a:solidFill>
                  <a:srgbClr val="990000"/>
                </a:solidFill>
              </a:rPr>
              <a:t>闲</a:t>
            </a:r>
            <a:r>
              <a:rPr dirty="0" spc="-35">
                <a:solidFill>
                  <a:srgbClr val="990000"/>
                </a:solidFill>
              </a:rPr>
              <a:t>块</a:t>
            </a:r>
            <a:r>
              <a:rPr dirty="0" spc="-35">
                <a:solidFill>
                  <a:srgbClr val="990000"/>
                </a:solidFill>
              </a:rPr>
              <a:t>的</a:t>
            </a:r>
            <a:r>
              <a:rPr dirty="0" spc="-35">
                <a:solidFill>
                  <a:srgbClr val="990000"/>
                </a:solidFill>
              </a:rPr>
              <a:t>管</a:t>
            </a:r>
            <a:r>
              <a:rPr dirty="0" spc="-50">
                <a:solidFill>
                  <a:srgbClr val="990000"/>
                </a:solidFill>
              </a:rPr>
              <a:t>理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51346" y="1800834"/>
            <a:ext cx="3281045" cy="4050029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/*</a:t>
            </a: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i</a:t>
            </a:r>
            <a:r>
              <a:rPr dirty="0" sz="2000" spc="-5">
                <a:solidFill>
                  <a:srgbClr val="1F517B"/>
                </a:solidFill>
                <a:latin typeface="微软雅黑"/>
                <a:cs typeface="微软雅黑"/>
              </a:rPr>
              <a:t>节点区总块数 </a:t>
            </a:r>
            <a:r>
              <a:rPr dirty="0" sz="2000" spc="-25">
                <a:solidFill>
                  <a:srgbClr val="1F517B"/>
                </a:solidFill>
                <a:latin typeface="微软雅黑"/>
                <a:cs typeface="微软雅黑"/>
              </a:rPr>
              <a:t>*/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/*</a:t>
            </a: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 文件卷总块数 </a:t>
            </a:r>
            <a:r>
              <a:rPr dirty="0" sz="2000" spc="-25">
                <a:solidFill>
                  <a:srgbClr val="1F517B"/>
                </a:solidFill>
                <a:latin typeface="微软雅黑"/>
                <a:cs typeface="微软雅黑"/>
              </a:rPr>
              <a:t>*/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solidFill>
                  <a:srgbClr val="C00000"/>
                </a:solidFill>
                <a:latin typeface="微软雅黑"/>
                <a:cs typeface="微软雅黑"/>
              </a:rPr>
              <a:t>/*</a:t>
            </a:r>
            <a:r>
              <a:rPr dirty="0" sz="2000" spc="-15" b="1">
                <a:solidFill>
                  <a:srgbClr val="C00000"/>
                </a:solidFill>
                <a:latin typeface="微软雅黑"/>
                <a:cs typeface="微软雅黑"/>
              </a:rPr>
              <a:t> 直接管理的空闲块数 </a:t>
            </a:r>
            <a:r>
              <a:rPr dirty="0" sz="2000" spc="-25" b="1">
                <a:solidFill>
                  <a:srgbClr val="C00000"/>
                </a:solidFill>
                <a:latin typeface="微软雅黑"/>
                <a:cs typeface="微软雅黑"/>
              </a:rPr>
              <a:t>*/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solidFill>
                  <a:srgbClr val="C00000"/>
                </a:solidFill>
                <a:latin typeface="微软雅黑"/>
                <a:cs typeface="微软雅黑"/>
              </a:rPr>
              <a:t>/*</a:t>
            </a:r>
            <a:r>
              <a:rPr dirty="0" sz="2000" spc="-10" b="1">
                <a:solidFill>
                  <a:srgbClr val="C00000"/>
                </a:solidFill>
                <a:latin typeface="微软雅黑"/>
                <a:cs typeface="微软雅黑"/>
              </a:rPr>
              <a:t> 空闲块号栈 </a:t>
            </a:r>
            <a:r>
              <a:rPr dirty="0" sz="2000" spc="-25" b="1">
                <a:solidFill>
                  <a:srgbClr val="C00000"/>
                </a:solidFill>
                <a:latin typeface="微软雅黑"/>
                <a:cs typeface="微软雅黑"/>
              </a:rPr>
              <a:t>*/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solidFill>
                  <a:srgbClr val="538235"/>
                </a:solidFill>
                <a:latin typeface="微软雅黑"/>
                <a:cs typeface="微软雅黑"/>
              </a:rPr>
              <a:t>/*</a:t>
            </a:r>
            <a:r>
              <a:rPr dirty="0" sz="2000" spc="-5" b="1">
                <a:solidFill>
                  <a:srgbClr val="538235"/>
                </a:solidFill>
                <a:latin typeface="微软雅黑"/>
                <a:cs typeface="微软雅黑"/>
              </a:rPr>
              <a:t> 直接管理的空闲</a:t>
            </a:r>
            <a:r>
              <a:rPr dirty="0" sz="2000" spc="-10" b="1">
                <a:solidFill>
                  <a:srgbClr val="538235"/>
                </a:solidFill>
                <a:latin typeface="微软雅黑"/>
                <a:cs typeface="微软雅黑"/>
              </a:rPr>
              <a:t>i节点数 </a:t>
            </a:r>
            <a:r>
              <a:rPr dirty="0" sz="2000" spc="-25" b="1">
                <a:solidFill>
                  <a:srgbClr val="538235"/>
                </a:solidFill>
                <a:latin typeface="微软雅黑"/>
                <a:cs typeface="微软雅黑"/>
              </a:rPr>
              <a:t>*/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solidFill>
                  <a:srgbClr val="538235"/>
                </a:solidFill>
                <a:latin typeface="微软雅黑"/>
                <a:cs typeface="微软雅黑"/>
              </a:rPr>
              <a:t>/*</a:t>
            </a:r>
            <a:r>
              <a:rPr dirty="0" sz="2000" spc="-10" b="1">
                <a:solidFill>
                  <a:srgbClr val="538235"/>
                </a:solidFill>
                <a:latin typeface="微软雅黑"/>
                <a:cs typeface="微软雅黑"/>
              </a:rPr>
              <a:t> 空闲i节点号栈 </a:t>
            </a:r>
            <a:r>
              <a:rPr dirty="0" sz="2000" spc="-25" b="1">
                <a:solidFill>
                  <a:srgbClr val="538235"/>
                </a:solidFill>
                <a:latin typeface="微软雅黑"/>
                <a:cs typeface="微软雅黑"/>
              </a:rPr>
              <a:t>*/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/*</a:t>
            </a: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 空闲块操作封锁标记 </a:t>
            </a:r>
            <a:r>
              <a:rPr dirty="0" sz="2000" spc="-25">
                <a:solidFill>
                  <a:srgbClr val="1F517B"/>
                </a:solidFill>
                <a:latin typeface="微软雅黑"/>
                <a:cs typeface="微软雅黑"/>
              </a:rPr>
              <a:t>*/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/*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 空闲i</a:t>
            </a:r>
            <a:r>
              <a:rPr dirty="0" sz="2000" spc="-5">
                <a:solidFill>
                  <a:srgbClr val="1F517B"/>
                </a:solidFill>
                <a:latin typeface="微软雅黑"/>
                <a:cs typeface="微软雅黑"/>
              </a:rPr>
              <a:t>节点分配封锁标记 </a:t>
            </a:r>
            <a:r>
              <a:rPr dirty="0" sz="2000" spc="-25">
                <a:solidFill>
                  <a:srgbClr val="1F517B"/>
                </a:solidFill>
                <a:latin typeface="微软雅黑"/>
                <a:cs typeface="微软雅黑"/>
              </a:rPr>
              <a:t>*/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/*</a:t>
            </a: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 文件卷修改标记 </a:t>
            </a:r>
            <a:r>
              <a:rPr dirty="0" sz="2000" spc="-25">
                <a:solidFill>
                  <a:srgbClr val="1F517B"/>
                </a:solidFill>
                <a:latin typeface="微软雅黑"/>
                <a:cs typeface="微软雅黑"/>
              </a:rPr>
              <a:t>*/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/*</a:t>
            </a: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 文件卷只读标记 </a:t>
            </a:r>
            <a:r>
              <a:rPr dirty="0" sz="2000" spc="-25">
                <a:solidFill>
                  <a:srgbClr val="1F517B"/>
                </a:solidFill>
                <a:latin typeface="微软雅黑"/>
                <a:cs typeface="微软雅黑"/>
              </a:rPr>
              <a:t>*/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/*</a:t>
            </a: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 文件卷最近修改时间 </a:t>
            </a:r>
            <a:r>
              <a:rPr dirty="0" sz="2000" spc="-25">
                <a:solidFill>
                  <a:srgbClr val="1F517B"/>
                </a:solidFill>
                <a:latin typeface="微软雅黑"/>
                <a:cs typeface="微软雅黑"/>
              </a:rPr>
              <a:t>*/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93111" y="1068806"/>
            <a:ext cx="3019425" cy="514794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struct</a:t>
            </a: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filsys</a:t>
            </a:r>
            <a:endParaRPr sz="2000">
              <a:latin typeface="微软雅黑"/>
              <a:cs typeface="微软雅黑"/>
            </a:endParaRPr>
          </a:p>
          <a:p>
            <a:pPr marL="31115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{</a:t>
            </a:r>
            <a:endParaRPr sz="2000">
              <a:latin typeface="微软雅黑"/>
              <a:cs typeface="微软雅黑"/>
            </a:endParaRPr>
          </a:p>
          <a:p>
            <a:pPr marL="609600" marR="739140">
              <a:lnSpc>
                <a:spcPct val="120000"/>
              </a:lnSpc>
              <a:tabLst>
                <a:tab pos="1079500" algn="l"/>
                <a:tab pos="1106805" algn="l"/>
              </a:tabLst>
            </a:pPr>
            <a:r>
              <a:rPr dirty="0" sz="2000" spc="-25">
                <a:solidFill>
                  <a:srgbClr val="1F517B"/>
                </a:solidFill>
                <a:latin typeface="微软雅黑"/>
                <a:cs typeface="微软雅黑"/>
              </a:rPr>
              <a:t>int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s_isize； </a:t>
            </a:r>
            <a:r>
              <a:rPr dirty="0" sz="2000" spc="-25">
                <a:solidFill>
                  <a:srgbClr val="1F517B"/>
                </a:solidFill>
                <a:latin typeface="微软雅黑"/>
                <a:cs typeface="微软雅黑"/>
              </a:rPr>
              <a:t>int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	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s_fsize； </a:t>
            </a:r>
            <a:r>
              <a:rPr dirty="0" sz="2000" spc="-25" b="1">
                <a:solidFill>
                  <a:srgbClr val="C00000"/>
                </a:solidFill>
                <a:latin typeface="微软雅黑"/>
                <a:cs typeface="微软雅黑"/>
              </a:rPr>
              <a:t>int</a:t>
            </a:r>
            <a:r>
              <a:rPr dirty="0" sz="2000" b="1">
                <a:solidFill>
                  <a:srgbClr val="C00000"/>
                </a:solidFill>
                <a:latin typeface="微软雅黑"/>
                <a:cs typeface="微软雅黑"/>
              </a:rPr>
              <a:t>		</a:t>
            </a:r>
            <a:r>
              <a:rPr dirty="0" sz="2000" spc="-10" b="1">
                <a:solidFill>
                  <a:srgbClr val="C00000"/>
                </a:solidFill>
                <a:latin typeface="微软雅黑"/>
                <a:cs typeface="微软雅黑"/>
              </a:rPr>
              <a:t>s_nfree；</a:t>
            </a:r>
            <a:endParaRPr sz="2000">
              <a:latin typeface="微软雅黑"/>
              <a:cs typeface="微软雅黑"/>
            </a:endParaRPr>
          </a:p>
          <a:p>
            <a:pPr marL="609600" marR="222885" indent="12065">
              <a:lnSpc>
                <a:spcPct val="120000"/>
              </a:lnSpc>
              <a:spcBef>
                <a:spcPts val="5"/>
              </a:spcBef>
              <a:tabLst>
                <a:tab pos="1106805" algn="l"/>
              </a:tabLst>
            </a:pPr>
            <a:r>
              <a:rPr dirty="0" sz="2000" spc="-25" b="1">
                <a:solidFill>
                  <a:srgbClr val="C00000"/>
                </a:solidFill>
                <a:latin typeface="微软雅黑"/>
                <a:cs typeface="微软雅黑"/>
              </a:rPr>
              <a:t>int</a:t>
            </a:r>
            <a:r>
              <a:rPr dirty="0" sz="2000" b="1">
                <a:solidFill>
                  <a:srgbClr val="C00000"/>
                </a:solidFill>
                <a:latin typeface="微软雅黑"/>
                <a:cs typeface="微软雅黑"/>
              </a:rPr>
              <a:t>	</a:t>
            </a:r>
            <a:r>
              <a:rPr dirty="0" sz="2000" spc="-509" b="1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dirty="0" sz="2000" spc="-10" b="1">
                <a:solidFill>
                  <a:srgbClr val="C00000"/>
                </a:solidFill>
                <a:latin typeface="微软雅黑"/>
                <a:cs typeface="微软雅黑"/>
              </a:rPr>
              <a:t>s_free[100]； </a:t>
            </a:r>
            <a:r>
              <a:rPr dirty="0" sz="2000" spc="-25" b="1">
                <a:solidFill>
                  <a:srgbClr val="538235"/>
                </a:solidFill>
                <a:latin typeface="微软雅黑"/>
                <a:cs typeface="微软雅黑"/>
              </a:rPr>
              <a:t>int</a:t>
            </a:r>
            <a:r>
              <a:rPr dirty="0" sz="2000" b="1">
                <a:solidFill>
                  <a:srgbClr val="538235"/>
                </a:solidFill>
                <a:latin typeface="微软雅黑"/>
                <a:cs typeface="微软雅黑"/>
              </a:rPr>
              <a:t>	</a:t>
            </a:r>
            <a:r>
              <a:rPr dirty="0" sz="2000" spc="-10" b="1">
                <a:solidFill>
                  <a:srgbClr val="538235"/>
                </a:solidFill>
                <a:latin typeface="微软雅黑"/>
                <a:cs typeface="微软雅黑"/>
              </a:rPr>
              <a:t>s_ninode；</a:t>
            </a:r>
            <a:endParaRPr sz="2000">
              <a:latin typeface="微软雅黑"/>
              <a:cs typeface="微软雅黑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  <a:tabLst>
                <a:tab pos="1118870" algn="l"/>
              </a:tabLst>
            </a:pPr>
            <a:r>
              <a:rPr dirty="0" sz="2000" spc="-25" b="1">
                <a:solidFill>
                  <a:srgbClr val="538235"/>
                </a:solidFill>
                <a:latin typeface="微软雅黑"/>
                <a:cs typeface="微软雅黑"/>
              </a:rPr>
              <a:t>int</a:t>
            </a:r>
            <a:r>
              <a:rPr dirty="0" sz="2000" b="1">
                <a:solidFill>
                  <a:srgbClr val="538235"/>
                </a:solidFill>
                <a:latin typeface="微软雅黑"/>
                <a:cs typeface="微软雅黑"/>
              </a:rPr>
              <a:t>	</a:t>
            </a:r>
            <a:r>
              <a:rPr dirty="0" sz="2000" spc="-10" b="1">
                <a:solidFill>
                  <a:srgbClr val="538235"/>
                </a:solidFill>
                <a:latin typeface="微软雅黑"/>
                <a:cs typeface="微软雅黑"/>
              </a:rPr>
              <a:t>s_inode[100]；</a:t>
            </a:r>
            <a:endParaRPr sz="2000">
              <a:latin typeface="微软雅黑"/>
              <a:cs typeface="微软雅黑"/>
            </a:endParaRPr>
          </a:p>
          <a:p>
            <a:pPr algn="just" marL="609600" marR="594995">
              <a:lnSpc>
                <a:spcPct val="120000"/>
              </a:lnSpc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char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 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s_flock； 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char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 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s_ilock； 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char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 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s_fmod； 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char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 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s_ronly； 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int</a:t>
            </a:r>
            <a:r>
              <a:rPr dirty="0" sz="2000" spc="-5">
                <a:solidFill>
                  <a:srgbClr val="1F517B"/>
                </a:solidFill>
                <a:latin typeface="微软雅黑"/>
                <a:cs typeface="微软雅黑"/>
              </a:rPr>
              <a:t>  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s_time；</a:t>
            </a:r>
            <a:endParaRPr sz="2000">
              <a:latin typeface="微软雅黑"/>
              <a:cs typeface="微软雅黑"/>
            </a:endParaRPr>
          </a:p>
          <a:p>
            <a:pPr marL="31115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}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18008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管</a:t>
            </a:r>
            <a:r>
              <a:rPr dirty="0" spc="-35"/>
              <a:t>理</a:t>
            </a:r>
            <a:r>
              <a:rPr dirty="0" spc="-35"/>
              <a:t>块</a:t>
            </a:r>
            <a:r>
              <a:rPr dirty="0" spc="-35"/>
              <a:t>结</a:t>
            </a:r>
            <a:r>
              <a:rPr dirty="0" spc="-50"/>
              <a:t>构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97051" y="1382267"/>
            <a:ext cx="3358515" cy="677545"/>
            <a:chOff x="797051" y="1382267"/>
            <a:chExt cx="3358515" cy="6775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051" y="1382267"/>
              <a:ext cx="919734" cy="67741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3687" y="1382267"/>
              <a:ext cx="2231898" cy="67741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2487" y="1382267"/>
              <a:ext cx="1012698" cy="677417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975156" y="1457655"/>
            <a:ext cx="9931400" cy="3795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A40020"/>
                </a:solidFill>
                <a:latin typeface="微软雅黑"/>
                <a:cs typeface="微软雅黑"/>
              </a:rPr>
              <a:t>(2</a:t>
            </a:r>
            <a:r>
              <a:rPr dirty="0" sz="2400" spc="-15" b="1">
                <a:solidFill>
                  <a:srgbClr val="A40020"/>
                </a:solidFill>
                <a:latin typeface="微软雅黑"/>
                <a:cs typeface="微软雅黑"/>
              </a:rPr>
              <a:t>) 空闲磁盘块的管理</a:t>
            </a:r>
            <a:endParaRPr sz="2400">
              <a:latin typeface="微软雅黑"/>
              <a:cs typeface="微软雅黑"/>
            </a:endParaRPr>
          </a:p>
          <a:p>
            <a:pPr algn="just" marL="927100" marR="10160" indent="-341630">
              <a:lnSpc>
                <a:spcPct val="135000"/>
              </a:lnSpc>
              <a:spcBef>
                <a:spcPts val="645"/>
              </a:spcBef>
              <a:buSzPct val="93181"/>
              <a:buFont typeface="Arial"/>
              <a:buChar char="•"/>
              <a:tabLst>
                <a:tab pos="927735" algn="l"/>
              </a:tabLst>
            </a:pP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UNIX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空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闲磁盘块管理采用</a:t>
            </a:r>
            <a:r>
              <a:rPr dirty="0" sz="2200" b="1">
                <a:solidFill>
                  <a:srgbClr val="1F517B"/>
                </a:solidFill>
                <a:latin typeface="微软雅黑"/>
                <a:cs typeface="微软雅黑"/>
              </a:rPr>
              <a:t>成组链接法</a:t>
            </a:r>
            <a:r>
              <a:rPr dirty="0" sz="2200" spc="-5">
                <a:solidFill>
                  <a:srgbClr val="1F517B"/>
                </a:solidFill>
                <a:latin typeface="微软雅黑"/>
                <a:cs typeface="微软雅黑"/>
              </a:rPr>
              <a:t>，即将空闲表和空闲链两种方法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相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结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合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algn="just" marL="927100" marR="5080" indent="-341630">
              <a:lnSpc>
                <a:spcPct val="135000"/>
              </a:lnSpc>
              <a:spcBef>
                <a:spcPts val="605"/>
              </a:spcBef>
              <a:buSzPct val="93181"/>
              <a:buFont typeface="Arial"/>
              <a:buChar char="•"/>
              <a:tabLst>
                <a:tab pos="927735" algn="l"/>
              </a:tabLst>
            </a:pP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系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统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初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启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时，文件存储区是空闲的。将空闲块从尾倒向前，每100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分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50">
                <a:solidFill>
                  <a:srgbClr val="1F517B"/>
                </a:solidFill>
                <a:latin typeface="微软雅黑"/>
                <a:cs typeface="微软雅黑"/>
              </a:rPr>
              <a:t> (最后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99块)，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每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组的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最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后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块作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索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引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表，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用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来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登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记下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一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组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200" spc="-30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的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物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理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号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块</a:t>
            </a:r>
            <a:r>
              <a:rPr dirty="0" sz="2200" spc="-35">
                <a:solidFill>
                  <a:srgbClr val="1F517B"/>
                </a:solidFill>
                <a:latin typeface="微软雅黑"/>
                <a:cs typeface="微软雅黑"/>
              </a:rPr>
              <a:t>数</a:t>
            </a:r>
            <a:r>
              <a:rPr dirty="0" sz="2200" spc="-50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algn="just" marL="927100" marR="11430" indent="-341630">
              <a:lnSpc>
                <a:spcPct val="135000"/>
              </a:lnSpc>
              <a:spcBef>
                <a:spcPts val="600"/>
              </a:spcBef>
              <a:buSzPct val="93181"/>
              <a:buFont typeface="Arial"/>
              <a:buChar char="•"/>
              <a:tabLst>
                <a:tab pos="927735" algn="l"/>
              </a:tabLst>
            </a:pPr>
            <a:r>
              <a:rPr dirty="0" sz="2200" spc="245">
                <a:solidFill>
                  <a:srgbClr val="1F517B"/>
                </a:solidFill>
                <a:latin typeface="微软雅黑"/>
                <a:cs typeface="微软雅黑"/>
              </a:rPr>
              <a:t>最前面一组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（</a:t>
            </a:r>
            <a:r>
              <a:rPr dirty="0" sz="2200" spc="45">
                <a:solidFill>
                  <a:srgbClr val="1F517B"/>
                </a:solidFill>
                <a:latin typeface="微软雅黑"/>
                <a:cs typeface="微软雅黑"/>
              </a:rPr>
              <a:t> 可能</a:t>
            </a:r>
            <a:r>
              <a:rPr dirty="0" sz="2200" spc="250">
                <a:solidFill>
                  <a:srgbClr val="1F517B"/>
                </a:solidFill>
                <a:latin typeface="微软雅黑"/>
                <a:cs typeface="微软雅黑"/>
              </a:rPr>
              <a:t>不</a:t>
            </a:r>
            <a:r>
              <a:rPr dirty="0" sz="2200" spc="250">
                <a:solidFill>
                  <a:srgbClr val="1F517B"/>
                </a:solidFill>
                <a:latin typeface="微软雅黑"/>
                <a:cs typeface="微软雅黑"/>
              </a:rPr>
              <a:t>足</a:t>
            </a:r>
            <a:r>
              <a:rPr dirty="0" sz="2200" spc="-1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r>
              <a:rPr dirty="0" sz="2200" spc="-55">
                <a:solidFill>
                  <a:srgbClr val="1F517B"/>
                </a:solidFill>
                <a:latin typeface="微软雅黑"/>
                <a:cs typeface="微软雅黑"/>
              </a:rPr>
              <a:t> 块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）</a:t>
            </a:r>
            <a:r>
              <a:rPr dirty="0" sz="2200" spc="175">
                <a:solidFill>
                  <a:srgbClr val="1F517B"/>
                </a:solidFill>
                <a:latin typeface="微软雅黑"/>
                <a:cs typeface="微软雅黑"/>
              </a:rPr>
              <a:t> 的物理块号和块数存放在管理块的</a:t>
            </a:r>
            <a:r>
              <a:rPr dirty="0" sz="2200" spc="-1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s_free[100]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和</a:t>
            </a:r>
            <a:r>
              <a:rPr dirty="0" sz="2200" spc="-20">
                <a:solidFill>
                  <a:srgbClr val="1F517B"/>
                </a:solidFill>
                <a:latin typeface="微软雅黑"/>
                <a:cs typeface="微软雅黑"/>
              </a:rPr>
              <a:t>s_nfree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中</a:t>
            </a:r>
            <a:r>
              <a:rPr dirty="0" sz="2200" spc="-25">
                <a:solidFill>
                  <a:srgbClr val="1F517B"/>
                </a:solidFill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38327" y="211836"/>
            <a:ext cx="4799965" cy="787400"/>
            <a:chOff x="338327" y="211836"/>
            <a:chExt cx="4799965" cy="787400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327" y="211836"/>
              <a:ext cx="893826" cy="78714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5047" y="211836"/>
              <a:ext cx="4373118" cy="78714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43586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990000"/>
                </a:solidFill>
              </a:rPr>
              <a:t>5. 文</a:t>
            </a:r>
            <a:r>
              <a:rPr dirty="0" spc="-35">
                <a:solidFill>
                  <a:srgbClr val="990000"/>
                </a:solidFill>
              </a:rPr>
              <a:t>件</a:t>
            </a:r>
            <a:r>
              <a:rPr dirty="0" spc="-35">
                <a:solidFill>
                  <a:srgbClr val="990000"/>
                </a:solidFill>
              </a:rPr>
              <a:t>存</a:t>
            </a:r>
            <a:r>
              <a:rPr dirty="0" spc="-35">
                <a:solidFill>
                  <a:srgbClr val="990000"/>
                </a:solidFill>
              </a:rPr>
              <a:t>储</a:t>
            </a:r>
            <a:r>
              <a:rPr dirty="0" spc="-35">
                <a:solidFill>
                  <a:srgbClr val="990000"/>
                </a:solidFill>
              </a:rPr>
              <a:t>器</a:t>
            </a:r>
            <a:r>
              <a:rPr dirty="0" spc="-35">
                <a:solidFill>
                  <a:srgbClr val="990000"/>
                </a:solidFill>
              </a:rPr>
              <a:t>空</a:t>
            </a:r>
            <a:r>
              <a:rPr dirty="0" spc="-35">
                <a:solidFill>
                  <a:srgbClr val="990000"/>
                </a:solidFill>
              </a:rPr>
              <a:t>闲</a:t>
            </a:r>
            <a:r>
              <a:rPr dirty="0" spc="-35">
                <a:solidFill>
                  <a:srgbClr val="990000"/>
                </a:solidFill>
              </a:rPr>
              <a:t>块</a:t>
            </a:r>
            <a:r>
              <a:rPr dirty="0" spc="-35">
                <a:solidFill>
                  <a:srgbClr val="990000"/>
                </a:solidFill>
              </a:rPr>
              <a:t>的</a:t>
            </a:r>
            <a:r>
              <a:rPr dirty="0" spc="-35">
                <a:solidFill>
                  <a:srgbClr val="990000"/>
                </a:solidFill>
              </a:rPr>
              <a:t>管</a:t>
            </a:r>
            <a:r>
              <a:rPr dirty="0" spc="-50">
                <a:solidFill>
                  <a:srgbClr val="990000"/>
                </a:solidFill>
              </a:rPr>
              <a:t>理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898001" y="2894964"/>
            <a:ext cx="795020" cy="1136015"/>
          </a:xfrm>
          <a:custGeom>
            <a:avLst/>
            <a:gdLst/>
            <a:ahLst/>
            <a:cxnLst/>
            <a:rect l="l" t="t" r="r" b="b"/>
            <a:pathLst>
              <a:path w="795020" h="1136014">
                <a:moveTo>
                  <a:pt x="745863" y="1077108"/>
                </a:moveTo>
                <a:lnTo>
                  <a:pt x="730250" y="1088009"/>
                </a:lnTo>
                <a:lnTo>
                  <a:pt x="794639" y="1136015"/>
                </a:lnTo>
                <a:lnTo>
                  <a:pt x="780332" y="1087501"/>
                </a:lnTo>
                <a:lnTo>
                  <a:pt x="753109" y="1087501"/>
                </a:lnTo>
                <a:lnTo>
                  <a:pt x="745863" y="1077108"/>
                </a:lnTo>
                <a:close/>
              </a:path>
              <a:path w="795020" h="1136014">
                <a:moveTo>
                  <a:pt x="756263" y="1069847"/>
                </a:moveTo>
                <a:lnTo>
                  <a:pt x="745863" y="1077108"/>
                </a:lnTo>
                <a:lnTo>
                  <a:pt x="753109" y="1087501"/>
                </a:lnTo>
                <a:lnTo>
                  <a:pt x="763524" y="1080262"/>
                </a:lnTo>
                <a:lnTo>
                  <a:pt x="756263" y="1069847"/>
                </a:lnTo>
                <a:close/>
              </a:path>
              <a:path w="795020" h="1136014">
                <a:moveTo>
                  <a:pt x="771905" y="1058926"/>
                </a:moveTo>
                <a:lnTo>
                  <a:pt x="756263" y="1069847"/>
                </a:lnTo>
                <a:lnTo>
                  <a:pt x="763524" y="1080262"/>
                </a:lnTo>
                <a:lnTo>
                  <a:pt x="753109" y="1087501"/>
                </a:lnTo>
                <a:lnTo>
                  <a:pt x="780332" y="1087501"/>
                </a:lnTo>
                <a:lnTo>
                  <a:pt x="771905" y="1058926"/>
                </a:lnTo>
                <a:close/>
              </a:path>
              <a:path w="795020" h="1136014">
                <a:moveTo>
                  <a:pt x="10414" y="0"/>
                </a:moveTo>
                <a:lnTo>
                  <a:pt x="0" y="7365"/>
                </a:lnTo>
                <a:lnTo>
                  <a:pt x="745863" y="1077108"/>
                </a:lnTo>
                <a:lnTo>
                  <a:pt x="756263" y="1069847"/>
                </a:lnTo>
                <a:lnTo>
                  <a:pt x="10414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841113" y="3565525"/>
            <a:ext cx="793115" cy="1136015"/>
          </a:xfrm>
          <a:custGeom>
            <a:avLst/>
            <a:gdLst/>
            <a:ahLst/>
            <a:cxnLst/>
            <a:rect l="l" t="t" r="r" b="b"/>
            <a:pathLst>
              <a:path w="793114" h="1136014">
                <a:moveTo>
                  <a:pt x="744349" y="1077101"/>
                </a:moveTo>
                <a:lnTo>
                  <a:pt x="728726" y="1088008"/>
                </a:lnTo>
                <a:lnTo>
                  <a:pt x="793114" y="1136014"/>
                </a:lnTo>
                <a:lnTo>
                  <a:pt x="778808" y="1087501"/>
                </a:lnTo>
                <a:lnTo>
                  <a:pt x="751586" y="1087501"/>
                </a:lnTo>
                <a:lnTo>
                  <a:pt x="744349" y="1077101"/>
                </a:lnTo>
                <a:close/>
              </a:path>
              <a:path w="793114" h="1136014">
                <a:moveTo>
                  <a:pt x="754749" y="1069840"/>
                </a:moveTo>
                <a:lnTo>
                  <a:pt x="744349" y="1077101"/>
                </a:lnTo>
                <a:lnTo>
                  <a:pt x="751586" y="1087501"/>
                </a:lnTo>
                <a:lnTo>
                  <a:pt x="762000" y="1080262"/>
                </a:lnTo>
                <a:lnTo>
                  <a:pt x="754749" y="1069840"/>
                </a:lnTo>
                <a:close/>
              </a:path>
              <a:path w="793114" h="1136014">
                <a:moveTo>
                  <a:pt x="770382" y="1058926"/>
                </a:moveTo>
                <a:lnTo>
                  <a:pt x="754749" y="1069840"/>
                </a:lnTo>
                <a:lnTo>
                  <a:pt x="762000" y="1080262"/>
                </a:lnTo>
                <a:lnTo>
                  <a:pt x="751586" y="1087501"/>
                </a:lnTo>
                <a:lnTo>
                  <a:pt x="778808" y="1087501"/>
                </a:lnTo>
                <a:lnTo>
                  <a:pt x="770382" y="1058926"/>
                </a:lnTo>
                <a:close/>
              </a:path>
              <a:path w="793114" h="1136014">
                <a:moveTo>
                  <a:pt x="10413" y="0"/>
                </a:moveTo>
                <a:lnTo>
                  <a:pt x="0" y="7365"/>
                </a:lnTo>
                <a:lnTo>
                  <a:pt x="744349" y="1077101"/>
                </a:lnTo>
                <a:lnTo>
                  <a:pt x="754749" y="1069840"/>
                </a:lnTo>
                <a:lnTo>
                  <a:pt x="10413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882392" y="1793748"/>
            <a:ext cx="714375" cy="1312545"/>
          </a:xfrm>
          <a:custGeom>
            <a:avLst/>
            <a:gdLst/>
            <a:ahLst/>
            <a:cxnLst/>
            <a:rect l="l" t="t" r="r" b="b"/>
            <a:pathLst>
              <a:path w="714375" h="1312545">
                <a:moveTo>
                  <a:pt x="672393" y="63990"/>
                </a:moveTo>
                <a:lnTo>
                  <a:pt x="0" y="1306067"/>
                </a:lnTo>
                <a:lnTo>
                  <a:pt x="11175" y="1312164"/>
                </a:lnTo>
                <a:lnTo>
                  <a:pt x="683582" y="70061"/>
                </a:lnTo>
                <a:lnTo>
                  <a:pt x="672393" y="63990"/>
                </a:lnTo>
                <a:close/>
              </a:path>
              <a:path w="714375" h="1312545">
                <a:moveTo>
                  <a:pt x="704919" y="52831"/>
                </a:moveTo>
                <a:lnTo>
                  <a:pt x="678433" y="52831"/>
                </a:lnTo>
                <a:lnTo>
                  <a:pt x="689609" y="58927"/>
                </a:lnTo>
                <a:lnTo>
                  <a:pt x="683582" y="70061"/>
                </a:lnTo>
                <a:lnTo>
                  <a:pt x="700278" y="79121"/>
                </a:lnTo>
                <a:lnTo>
                  <a:pt x="704919" y="52831"/>
                </a:lnTo>
                <a:close/>
              </a:path>
              <a:path w="714375" h="1312545">
                <a:moveTo>
                  <a:pt x="678433" y="52831"/>
                </a:moveTo>
                <a:lnTo>
                  <a:pt x="672393" y="63990"/>
                </a:lnTo>
                <a:lnTo>
                  <a:pt x="683582" y="70061"/>
                </a:lnTo>
                <a:lnTo>
                  <a:pt x="689609" y="58927"/>
                </a:lnTo>
                <a:lnTo>
                  <a:pt x="678433" y="52831"/>
                </a:lnTo>
                <a:close/>
              </a:path>
              <a:path w="714375" h="1312545">
                <a:moveTo>
                  <a:pt x="714247" y="0"/>
                </a:moveTo>
                <a:lnTo>
                  <a:pt x="655573" y="54863"/>
                </a:lnTo>
                <a:lnTo>
                  <a:pt x="672393" y="63990"/>
                </a:lnTo>
                <a:lnTo>
                  <a:pt x="678433" y="52831"/>
                </a:lnTo>
                <a:lnTo>
                  <a:pt x="704919" y="52831"/>
                </a:lnTo>
                <a:lnTo>
                  <a:pt x="714247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923285" y="1805685"/>
            <a:ext cx="1957070" cy="2226945"/>
            <a:chOff x="2923285" y="1805685"/>
            <a:chExt cx="1957070" cy="2226945"/>
          </a:xfrm>
        </p:grpSpPr>
        <p:sp>
          <p:nvSpPr>
            <p:cNvPr id="6" name="object 6" descr=""/>
            <p:cNvSpPr/>
            <p:nvPr/>
          </p:nvSpPr>
          <p:spPr>
            <a:xfrm>
              <a:off x="2923285" y="3418204"/>
              <a:ext cx="667385" cy="614680"/>
            </a:xfrm>
            <a:custGeom>
              <a:avLst/>
              <a:gdLst/>
              <a:ahLst/>
              <a:cxnLst/>
              <a:rect l="l" t="t" r="r" b="b"/>
              <a:pathLst>
                <a:path w="667385" h="614679">
                  <a:moveTo>
                    <a:pt x="606898" y="567389"/>
                  </a:moveTo>
                  <a:lnTo>
                    <a:pt x="593978" y="581406"/>
                  </a:lnTo>
                  <a:lnTo>
                    <a:pt x="667258" y="614299"/>
                  </a:lnTo>
                  <a:lnTo>
                    <a:pt x="646034" y="575945"/>
                  </a:lnTo>
                  <a:lnTo>
                    <a:pt x="616203" y="575945"/>
                  </a:lnTo>
                  <a:lnTo>
                    <a:pt x="606898" y="567389"/>
                  </a:lnTo>
                  <a:close/>
                </a:path>
                <a:path w="667385" h="614679">
                  <a:moveTo>
                    <a:pt x="615486" y="558072"/>
                  </a:moveTo>
                  <a:lnTo>
                    <a:pt x="606898" y="567389"/>
                  </a:lnTo>
                  <a:lnTo>
                    <a:pt x="616203" y="575945"/>
                  </a:lnTo>
                  <a:lnTo>
                    <a:pt x="624839" y="566674"/>
                  </a:lnTo>
                  <a:lnTo>
                    <a:pt x="615486" y="558072"/>
                  </a:lnTo>
                  <a:close/>
                </a:path>
                <a:path w="667385" h="614679">
                  <a:moveTo>
                    <a:pt x="628396" y="544068"/>
                  </a:moveTo>
                  <a:lnTo>
                    <a:pt x="615486" y="558072"/>
                  </a:lnTo>
                  <a:lnTo>
                    <a:pt x="624839" y="566674"/>
                  </a:lnTo>
                  <a:lnTo>
                    <a:pt x="616203" y="575945"/>
                  </a:lnTo>
                  <a:lnTo>
                    <a:pt x="646034" y="575945"/>
                  </a:lnTo>
                  <a:lnTo>
                    <a:pt x="628396" y="544068"/>
                  </a:lnTo>
                  <a:close/>
                </a:path>
                <a:path w="667385" h="614679">
                  <a:moveTo>
                    <a:pt x="8636" y="0"/>
                  </a:moveTo>
                  <a:lnTo>
                    <a:pt x="0" y="9398"/>
                  </a:lnTo>
                  <a:lnTo>
                    <a:pt x="606898" y="567389"/>
                  </a:lnTo>
                  <a:lnTo>
                    <a:pt x="615486" y="558072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590543" y="1812035"/>
              <a:ext cx="1283335" cy="1908175"/>
            </a:xfrm>
            <a:custGeom>
              <a:avLst/>
              <a:gdLst/>
              <a:ahLst/>
              <a:cxnLst/>
              <a:rect l="l" t="t" r="r" b="b"/>
              <a:pathLst>
                <a:path w="1283335" h="1908175">
                  <a:moveTo>
                    <a:pt x="1283208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1283208" y="1908048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590543" y="1812035"/>
              <a:ext cx="1283335" cy="1908175"/>
            </a:xfrm>
            <a:custGeom>
              <a:avLst/>
              <a:gdLst/>
              <a:ahLst/>
              <a:cxnLst/>
              <a:rect l="l" t="t" r="r" b="b"/>
              <a:pathLst>
                <a:path w="1283335" h="1908175">
                  <a:moveTo>
                    <a:pt x="0" y="1908048"/>
                  </a:moveTo>
                  <a:lnTo>
                    <a:pt x="1283208" y="1908048"/>
                  </a:lnTo>
                  <a:lnTo>
                    <a:pt x="1283208" y="0"/>
                  </a:lnTo>
                  <a:lnTo>
                    <a:pt x="0" y="0"/>
                  </a:lnTo>
                  <a:lnTo>
                    <a:pt x="0" y="1908048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626358" y="1267713"/>
            <a:ext cx="109537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第四组空闲块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77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120134" y="1810004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195953" y="3088386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590544" y="2065020"/>
            <a:ext cx="1272540" cy="1295400"/>
          </a:xfrm>
          <a:custGeom>
            <a:avLst/>
            <a:gdLst/>
            <a:ahLst/>
            <a:cxnLst/>
            <a:rect l="l" t="t" r="r" b="b"/>
            <a:pathLst>
              <a:path w="1272539" h="1295400">
                <a:moveTo>
                  <a:pt x="15239" y="1295400"/>
                </a:moveTo>
                <a:lnTo>
                  <a:pt x="1272539" y="1295400"/>
                </a:lnTo>
              </a:path>
              <a:path w="1272539" h="1295400">
                <a:moveTo>
                  <a:pt x="15239" y="676655"/>
                </a:moveTo>
                <a:lnTo>
                  <a:pt x="1272539" y="676655"/>
                </a:lnTo>
              </a:path>
              <a:path w="1272539" h="1295400">
                <a:moveTo>
                  <a:pt x="15239" y="358139"/>
                </a:moveTo>
                <a:lnTo>
                  <a:pt x="1272539" y="358139"/>
                </a:lnTo>
              </a:path>
              <a:path w="1272539" h="1295400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748532" y="2062352"/>
            <a:ext cx="1038860" cy="587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4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400">
              <a:latin typeface="微软雅黑"/>
              <a:cs typeface="微软雅黑"/>
            </a:endParaRPr>
          </a:p>
          <a:p>
            <a:pPr marL="120650">
              <a:lnSpc>
                <a:spcPct val="100000"/>
              </a:lnSpc>
              <a:spcBef>
                <a:spcPts val="105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s_free[0]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602545" y="1805685"/>
            <a:ext cx="3294379" cy="1920875"/>
            <a:chOff x="3602545" y="1805685"/>
            <a:chExt cx="3294379" cy="1920875"/>
          </a:xfrm>
        </p:grpSpPr>
        <p:sp>
          <p:nvSpPr>
            <p:cNvPr id="15" name="object 15" descr=""/>
            <p:cNvSpPr/>
            <p:nvPr/>
          </p:nvSpPr>
          <p:spPr>
            <a:xfrm>
              <a:off x="3607308" y="3057143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 h="0">
                  <a:moveTo>
                    <a:pt x="0" y="0"/>
                  </a:moveTo>
                  <a:lnTo>
                    <a:pt x="1257300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606796" y="1812035"/>
              <a:ext cx="1283335" cy="1908175"/>
            </a:xfrm>
            <a:custGeom>
              <a:avLst/>
              <a:gdLst/>
              <a:ahLst/>
              <a:cxnLst/>
              <a:rect l="l" t="t" r="r" b="b"/>
              <a:pathLst>
                <a:path w="1283334" h="1908175">
                  <a:moveTo>
                    <a:pt x="1283207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1283207" y="1908048"/>
                  </a:lnTo>
                  <a:lnTo>
                    <a:pt x="1283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606796" y="1812035"/>
              <a:ext cx="1283335" cy="1908175"/>
            </a:xfrm>
            <a:custGeom>
              <a:avLst/>
              <a:gdLst/>
              <a:ahLst/>
              <a:cxnLst/>
              <a:rect l="l" t="t" r="r" b="b"/>
              <a:pathLst>
                <a:path w="1283334" h="1908175">
                  <a:moveTo>
                    <a:pt x="0" y="1908048"/>
                  </a:moveTo>
                  <a:lnTo>
                    <a:pt x="1283207" y="1908048"/>
                  </a:lnTo>
                  <a:lnTo>
                    <a:pt x="1283207" y="0"/>
                  </a:lnTo>
                  <a:lnTo>
                    <a:pt x="0" y="0"/>
                  </a:lnTo>
                  <a:lnTo>
                    <a:pt x="0" y="1908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856990" y="2743581"/>
            <a:ext cx="7404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856990" y="3396233"/>
            <a:ext cx="84581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s_free[99]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643117" y="1267713"/>
            <a:ext cx="109728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第三组空闲块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137275" y="1810004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212840" y="3088386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5606796" y="2065020"/>
            <a:ext cx="1274445" cy="1295400"/>
          </a:xfrm>
          <a:custGeom>
            <a:avLst/>
            <a:gdLst/>
            <a:ahLst/>
            <a:cxnLst/>
            <a:rect l="l" t="t" r="r" b="b"/>
            <a:pathLst>
              <a:path w="1274445" h="1295400">
                <a:moveTo>
                  <a:pt x="15239" y="1295400"/>
                </a:moveTo>
                <a:lnTo>
                  <a:pt x="1274063" y="1295400"/>
                </a:lnTo>
              </a:path>
              <a:path w="1274445" h="1295400">
                <a:moveTo>
                  <a:pt x="15239" y="676655"/>
                </a:moveTo>
                <a:lnTo>
                  <a:pt x="1274063" y="676655"/>
                </a:lnTo>
              </a:path>
              <a:path w="1274445" h="1295400">
                <a:moveTo>
                  <a:pt x="15239" y="358139"/>
                </a:moveTo>
                <a:lnTo>
                  <a:pt x="1274063" y="358139"/>
                </a:lnTo>
              </a:path>
              <a:path w="1274445" h="1295400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5765419" y="2062352"/>
            <a:ext cx="1039494" cy="587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4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400">
              <a:latin typeface="微软雅黑"/>
              <a:cs typeface="微软雅黑"/>
            </a:endParaRPr>
          </a:p>
          <a:p>
            <a:pPr marL="120650">
              <a:lnSpc>
                <a:spcPct val="100000"/>
              </a:lnSpc>
              <a:spcBef>
                <a:spcPts val="105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s_free[0]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618797" y="1807210"/>
            <a:ext cx="3307715" cy="1920875"/>
            <a:chOff x="5618797" y="1807210"/>
            <a:chExt cx="3307715" cy="1920875"/>
          </a:xfrm>
        </p:grpSpPr>
        <p:sp>
          <p:nvSpPr>
            <p:cNvPr id="26" name="object 26" descr=""/>
            <p:cNvSpPr/>
            <p:nvPr/>
          </p:nvSpPr>
          <p:spPr>
            <a:xfrm>
              <a:off x="5623559" y="3057144"/>
              <a:ext cx="1259205" cy="0"/>
            </a:xfrm>
            <a:custGeom>
              <a:avLst/>
              <a:gdLst/>
              <a:ahLst/>
              <a:cxnLst/>
              <a:rect l="l" t="t" r="r" b="b"/>
              <a:pathLst>
                <a:path w="1259204" h="0">
                  <a:moveTo>
                    <a:pt x="0" y="0"/>
                  </a:moveTo>
                  <a:lnTo>
                    <a:pt x="1258823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635239" y="1813560"/>
              <a:ext cx="1285240" cy="1908175"/>
            </a:xfrm>
            <a:custGeom>
              <a:avLst/>
              <a:gdLst/>
              <a:ahLst/>
              <a:cxnLst/>
              <a:rect l="l" t="t" r="r" b="b"/>
              <a:pathLst>
                <a:path w="1285240" h="1908175">
                  <a:moveTo>
                    <a:pt x="1284731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1284731" y="1908048"/>
                  </a:lnTo>
                  <a:lnTo>
                    <a:pt x="12847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635239" y="1813560"/>
              <a:ext cx="1285240" cy="1908175"/>
            </a:xfrm>
            <a:custGeom>
              <a:avLst/>
              <a:gdLst/>
              <a:ahLst/>
              <a:cxnLst/>
              <a:rect l="l" t="t" r="r" b="b"/>
              <a:pathLst>
                <a:path w="1285240" h="1908175">
                  <a:moveTo>
                    <a:pt x="0" y="1908048"/>
                  </a:moveTo>
                  <a:lnTo>
                    <a:pt x="1284731" y="1908048"/>
                  </a:lnTo>
                  <a:lnTo>
                    <a:pt x="1284731" y="0"/>
                  </a:lnTo>
                  <a:lnTo>
                    <a:pt x="0" y="0"/>
                  </a:lnTo>
                  <a:lnTo>
                    <a:pt x="0" y="1908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873877" y="2743581"/>
            <a:ext cx="7404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873877" y="3396233"/>
            <a:ext cx="84581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s_free[99]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672578" y="1268933"/>
            <a:ext cx="1095375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第二组空闲块</a:t>
            </a:r>
            <a:endParaRPr sz="1400">
              <a:latin typeface="微软雅黑"/>
              <a:cs typeface="微软雅黑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166354" y="1811527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241918" y="3089910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7635240" y="2066544"/>
            <a:ext cx="1274445" cy="1295400"/>
          </a:xfrm>
          <a:custGeom>
            <a:avLst/>
            <a:gdLst/>
            <a:ahLst/>
            <a:cxnLst/>
            <a:rect l="l" t="t" r="r" b="b"/>
            <a:pathLst>
              <a:path w="1274445" h="1295400">
                <a:moveTo>
                  <a:pt x="15239" y="1295400"/>
                </a:moveTo>
                <a:lnTo>
                  <a:pt x="1274063" y="1295400"/>
                </a:lnTo>
              </a:path>
              <a:path w="1274445" h="1295400">
                <a:moveTo>
                  <a:pt x="15239" y="676655"/>
                </a:moveTo>
                <a:lnTo>
                  <a:pt x="1274063" y="676655"/>
                </a:lnTo>
              </a:path>
              <a:path w="1274445" h="1295400">
                <a:moveTo>
                  <a:pt x="15239" y="358139"/>
                </a:moveTo>
                <a:lnTo>
                  <a:pt x="1274063" y="358139"/>
                </a:lnTo>
              </a:path>
              <a:path w="1274445" h="1295400">
                <a:moveTo>
                  <a:pt x="0" y="0"/>
                </a:moveTo>
                <a:lnTo>
                  <a:pt x="1258824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7794497" y="1943410"/>
            <a:ext cx="1039494" cy="74041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4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25">
                <a:solidFill>
                  <a:srgbClr val="FF0000"/>
                </a:solidFill>
                <a:latin typeface="微软雅黑"/>
                <a:cs typeface="微软雅黑"/>
              </a:rPr>
              <a:t>100</a:t>
            </a:r>
            <a:endParaRPr sz="1400">
              <a:latin typeface="微软雅黑"/>
              <a:cs typeface="微软雅黑"/>
            </a:endParaRPr>
          </a:p>
          <a:p>
            <a:pPr algn="ctr" marR="52705">
              <a:lnSpc>
                <a:spcPct val="100000"/>
              </a:lnSpc>
              <a:spcBef>
                <a:spcPts val="1075"/>
              </a:spcBef>
            </a:pPr>
            <a:r>
              <a:rPr dirty="0" sz="1600" spc="-5">
                <a:solidFill>
                  <a:srgbClr val="FF0000"/>
                </a:solidFill>
                <a:latin typeface="微软雅黑"/>
                <a:cs typeface="微软雅黑"/>
              </a:rPr>
              <a:t>0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631950" y="2313177"/>
            <a:ext cx="7284084" cy="1920875"/>
            <a:chOff x="1631950" y="2313177"/>
            <a:chExt cx="7284084" cy="1920875"/>
          </a:xfrm>
        </p:grpSpPr>
        <p:sp>
          <p:nvSpPr>
            <p:cNvPr id="37" name="object 37" descr=""/>
            <p:cNvSpPr/>
            <p:nvPr/>
          </p:nvSpPr>
          <p:spPr>
            <a:xfrm>
              <a:off x="1638300" y="2319527"/>
              <a:ext cx="1285240" cy="1908175"/>
            </a:xfrm>
            <a:custGeom>
              <a:avLst/>
              <a:gdLst/>
              <a:ahLst/>
              <a:cxnLst/>
              <a:rect l="l" t="t" r="r" b="b"/>
              <a:pathLst>
                <a:path w="1285239" h="1908175">
                  <a:moveTo>
                    <a:pt x="1284732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1284732" y="1908048"/>
                  </a:lnTo>
                  <a:lnTo>
                    <a:pt x="1284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638300" y="2319527"/>
              <a:ext cx="1285240" cy="1908175"/>
            </a:xfrm>
            <a:custGeom>
              <a:avLst/>
              <a:gdLst/>
              <a:ahLst/>
              <a:cxnLst/>
              <a:rect l="l" t="t" r="r" b="b"/>
              <a:pathLst>
                <a:path w="1285239" h="1908175">
                  <a:moveTo>
                    <a:pt x="0" y="1908048"/>
                  </a:moveTo>
                  <a:lnTo>
                    <a:pt x="1284732" y="1908048"/>
                  </a:lnTo>
                  <a:lnTo>
                    <a:pt x="1284732" y="0"/>
                  </a:lnTo>
                  <a:lnTo>
                    <a:pt x="0" y="0"/>
                  </a:lnTo>
                  <a:lnTo>
                    <a:pt x="0" y="1908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653528" y="3058668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 h="0">
                  <a:moveTo>
                    <a:pt x="0" y="0"/>
                  </a:moveTo>
                  <a:lnTo>
                    <a:pt x="1257300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7902956" y="2744800"/>
            <a:ext cx="7404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7902956" y="3398011"/>
            <a:ext cx="84581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s_free[99]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638300" y="2319527"/>
            <a:ext cx="1285240" cy="2489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1430" rIns="0" bIns="0" rtlCol="0" vert="horz">
            <a:spAutoFit/>
          </a:bodyPr>
          <a:lstStyle/>
          <a:p>
            <a:pPr algn="ctr" marR="132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638300" y="2577083"/>
            <a:ext cx="1285240" cy="3492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4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77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638300" y="3569208"/>
            <a:ext cx="1285240" cy="2946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0005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1638300" y="2572511"/>
            <a:ext cx="1274445" cy="1295400"/>
          </a:xfrm>
          <a:custGeom>
            <a:avLst/>
            <a:gdLst/>
            <a:ahLst/>
            <a:cxnLst/>
            <a:rect l="l" t="t" r="r" b="b"/>
            <a:pathLst>
              <a:path w="1274445" h="1295400">
                <a:moveTo>
                  <a:pt x="15239" y="1295400"/>
                </a:moveTo>
                <a:lnTo>
                  <a:pt x="1274064" y="1295400"/>
                </a:lnTo>
              </a:path>
              <a:path w="1274445" h="1295400">
                <a:moveTo>
                  <a:pt x="15239" y="678179"/>
                </a:moveTo>
                <a:lnTo>
                  <a:pt x="1274064" y="678179"/>
                </a:lnTo>
              </a:path>
              <a:path w="1274445" h="1295400">
                <a:moveTo>
                  <a:pt x="15239" y="358139"/>
                </a:moveTo>
                <a:lnTo>
                  <a:pt x="1274064" y="358139"/>
                </a:lnTo>
              </a:path>
              <a:path w="1274445" h="1295400">
                <a:moveTo>
                  <a:pt x="0" y="0"/>
                </a:moveTo>
                <a:lnTo>
                  <a:pt x="1258824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1638300" y="2935223"/>
            <a:ext cx="1285240" cy="3111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79400">
              <a:lnSpc>
                <a:spcPts val="1650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s_free[0]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1656588" y="3564635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 h="0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1638300" y="3255264"/>
            <a:ext cx="1285240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52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7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638300" y="3872484"/>
            <a:ext cx="1285240" cy="3556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508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35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s_free[76]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3578352" y="4027932"/>
            <a:ext cx="687705" cy="980440"/>
          </a:xfrm>
          <a:custGeom>
            <a:avLst/>
            <a:gdLst/>
            <a:ahLst/>
            <a:cxnLst/>
            <a:rect l="l" t="t" r="r" b="b"/>
            <a:pathLst>
              <a:path w="687704" h="980439">
                <a:moveTo>
                  <a:pt x="15239" y="327660"/>
                </a:moveTo>
                <a:lnTo>
                  <a:pt x="687324" y="327660"/>
                </a:lnTo>
                <a:lnTo>
                  <a:pt x="687324" y="0"/>
                </a:lnTo>
                <a:lnTo>
                  <a:pt x="15239" y="0"/>
                </a:lnTo>
                <a:lnTo>
                  <a:pt x="15239" y="327660"/>
                </a:lnTo>
                <a:close/>
              </a:path>
              <a:path w="687704" h="980439">
                <a:moveTo>
                  <a:pt x="0" y="979932"/>
                </a:moveTo>
                <a:lnTo>
                  <a:pt x="672084" y="979932"/>
                </a:lnTo>
                <a:lnTo>
                  <a:pt x="672084" y="652272"/>
                </a:lnTo>
                <a:lnTo>
                  <a:pt x="0" y="652272"/>
                </a:lnTo>
                <a:lnTo>
                  <a:pt x="0" y="979932"/>
                </a:lnTo>
                <a:close/>
              </a:path>
            </a:pathLst>
          </a:custGeom>
          <a:ln w="12192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3877436" y="4396181"/>
            <a:ext cx="850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4853940" y="1801367"/>
            <a:ext cx="1451610" cy="2574290"/>
            <a:chOff x="4853940" y="1801367"/>
            <a:chExt cx="1451610" cy="2574290"/>
          </a:xfrm>
        </p:grpSpPr>
        <p:sp>
          <p:nvSpPr>
            <p:cNvPr id="53" name="object 53" descr=""/>
            <p:cNvSpPr/>
            <p:nvPr/>
          </p:nvSpPr>
          <p:spPr>
            <a:xfrm>
              <a:off x="4853940" y="1801367"/>
              <a:ext cx="744220" cy="774065"/>
            </a:xfrm>
            <a:custGeom>
              <a:avLst/>
              <a:gdLst/>
              <a:ahLst/>
              <a:cxnLst/>
              <a:rect l="l" t="t" r="r" b="b"/>
              <a:pathLst>
                <a:path w="744220" h="774064">
                  <a:moveTo>
                    <a:pt x="686394" y="50567"/>
                  </a:moveTo>
                  <a:lnTo>
                    <a:pt x="0" y="765175"/>
                  </a:lnTo>
                  <a:lnTo>
                    <a:pt x="9144" y="774065"/>
                  </a:lnTo>
                  <a:lnTo>
                    <a:pt x="695538" y="59331"/>
                  </a:lnTo>
                  <a:lnTo>
                    <a:pt x="686394" y="50567"/>
                  </a:lnTo>
                  <a:close/>
                </a:path>
                <a:path w="744220" h="774064">
                  <a:moveTo>
                    <a:pt x="724062" y="41402"/>
                  </a:moveTo>
                  <a:lnTo>
                    <a:pt x="695198" y="41402"/>
                  </a:lnTo>
                  <a:lnTo>
                    <a:pt x="704342" y="50165"/>
                  </a:lnTo>
                  <a:lnTo>
                    <a:pt x="695538" y="59331"/>
                  </a:lnTo>
                  <a:lnTo>
                    <a:pt x="709295" y="72517"/>
                  </a:lnTo>
                  <a:lnTo>
                    <a:pt x="724062" y="41402"/>
                  </a:lnTo>
                  <a:close/>
                </a:path>
                <a:path w="744220" h="774064">
                  <a:moveTo>
                    <a:pt x="695198" y="41402"/>
                  </a:moveTo>
                  <a:lnTo>
                    <a:pt x="686394" y="50567"/>
                  </a:lnTo>
                  <a:lnTo>
                    <a:pt x="695538" y="59331"/>
                  </a:lnTo>
                  <a:lnTo>
                    <a:pt x="704342" y="50165"/>
                  </a:lnTo>
                  <a:lnTo>
                    <a:pt x="695198" y="41402"/>
                  </a:lnTo>
                  <a:close/>
                </a:path>
                <a:path w="744220" h="774064">
                  <a:moveTo>
                    <a:pt x="743712" y="0"/>
                  </a:moveTo>
                  <a:lnTo>
                    <a:pt x="672592" y="37337"/>
                  </a:lnTo>
                  <a:lnTo>
                    <a:pt x="686394" y="50567"/>
                  </a:lnTo>
                  <a:lnTo>
                    <a:pt x="695198" y="41402"/>
                  </a:lnTo>
                  <a:lnTo>
                    <a:pt x="724062" y="41402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625084" y="4041647"/>
              <a:ext cx="673735" cy="327660"/>
            </a:xfrm>
            <a:custGeom>
              <a:avLst/>
              <a:gdLst/>
              <a:ahLst/>
              <a:cxnLst/>
              <a:rect l="l" t="t" r="r" b="b"/>
              <a:pathLst>
                <a:path w="673735" h="327660">
                  <a:moveTo>
                    <a:pt x="0" y="327659"/>
                  </a:moveTo>
                  <a:lnTo>
                    <a:pt x="673608" y="327659"/>
                  </a:lnTo>
                  <a:lnTo>
                    <a:pt x="673608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/>
          <p:nvPr/>
        </p:nvSpPr>
        <p:spPr>
          <a:xfrm>
            <a:off x="5625084" y="4695444"/>
            <a:ext cx="673735" cy="326390"/>
          </a:xfrm>
          <a:custGeom>
            <a:avLst/>
            <a:gdLst/>
            <a:ahLst/>
            <a:cxnLst/>
            <a:rect l="l" t="t" r="r" b="b"/>
            <a:pathLst>
              <a:path w="673735" h="326389">
                <a:moveTo>
                  <a:pt x="0" y="326135"/>
                </a:moveTo>
                <a:lnTo>
                  <a:pt x="673608" y="326135"/>
                </a:lnTo>
                <a:lnTo>
                  <a:pt x="673608" y="0"/>
                </a:lnTo>
                <a:lnTo>
                  <a:pt x="0" y="0"/>
                </a:lnTo>
                <a:lnTo>
                  <a:pt x="0" y="326135"/>
                </a:lnTo>
                <a:close/>
              </a:path>
            </a:pathLst>
          </a:custGeom>
          <a:ln w="12192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5910198" y="4396181"/>
            <a:ext cx="850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2923285" y="2925445"/>
            <a:ext cx="5424170" cy="2087245"/>
            <a:chOff x="2923285" y="2925445"/>
            <a:chExt cx="5424170" cy="2087245"/>
          </a:xfrm>
        </p:grpSpPr>
        <p:sp>
          <p:nvSpPr>
            <p:cNvPr id="58" name="object 58" descr=""/>
            <p:cNvSpPr/>
            <p:nvPr/>
          </p:nvSpPr>
          <p:spPr>
            <a:xfrm>
              <a:off x="2923286" y="2925444"/>
              <a:ext cx="2726690" cy="1759585"/>
            </a:xfrm>
            <a:custGeom>
              <a:avLst/>
              <a:gdLst/>
              <a:ahLst/>
              <a:cxnLst/>
              <a:rect l="l" t="t" r="r" b="b"/>
              <a:pathLst>
                <a:path w="2726690" h="1759585">
                  <a:moveTo>
                    <a:pt x="667258" y="1759331"/>
                  </a:moveTo>
                  <a:lnTo>
                    <a:pt x="646023" y="1720977"/>
                  </a:lnTo>
                  <a:lnTo>
                    <a:pt x="628396" y="1689100"/>
                  </a:lnTo>
                  <a:lnTo>
                    <a:pt x="615480" y="1703108"/>
                  </a:lnTo>
                  <a:lnTo>
                    <a:pt x="8636" y="1145032"/>
                  </a:lnTo>
                  <a:lnTo>
                    <a:pt x="0" y="1154430"/>
                  </a:lnTo>
                  <a:lnTo>
                    <a:pt x="606894" y="1712429"/>
                  </a:lnTo>
                  <a:lnTo>
                    <a:pt x="593979" y="1726438"/>
                  </a:lnTo>
                  <a:lnTo>
                    <a:pt x="667258" y="1759331"/>
                  </a:lnTo>
                  <a:close/>
                </a:path>
                <a:path w="2726690" h="1759585">
                  <a:moveTo>
                    <a:pt x="2726182" y="1136015"/>
                  </a:moveTo>
                  <a:lnTo>
                    <a:pt x="2711869" y="1087501"/>
                  </a:lnTo>
                  <a:lnTo>
                    <a:pt x="2703449" y="1058926"/>
                  </a:lnTo>
                  <a:lnTo>
                    <a:pt x="2687815" y="1069848"/>
                  </a:lnTo>
                  <a:lnTo>
                    <a:pt x="1943481" y="0"/>
                  </a:lnTo>
                  <a:lnTo>
                    <a:pt x="1933067" y="7366"/>
                  </a:lnTo>
                  <a:lnTo>
                    <a:pt x="2677414" y="1077112"/>
                  </a:lnTo>
                  <a:lnTo>
                    <a:pt x="2661793" y="1088009"/>
                  </a:lnTo>
                  <a:lnTo>
                    <a:pt x="2726182" y="1136015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668767" y="4026408"/>
              <a:ext cx="672465" cy="980440"/>
            </a:xfrm>
            <a:custGeom>
              <a:avLst/>
              <a:gdLst/>
              <a:ahLst/>
              <a:cxnLst/>
              <a:rect l="l" t="t" r="r" b="b"/>
              <a:pathLst>
                <a:path w="672465" h="980439">
                  <a:moveTo>
                    <a:pt x="0" y="327660"/>
                  </a:moveTo>
                  <a:lnTo>
                    <a:pt x="672083" y="327660"/>
                  </a:lnTo>
                  <a:lnTo>
                    <a:pt x="672083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  <a:path w="672465" h="980439">
                  <a:moveTo>
                    <a:pt x="0" y="979932"/>
                  </a:moveTo>
                  <a:lnTo>
                    <a:pt x="672083" y="979932"/>
                  </a:lnTo>
                  <a:lnTo>
                    <a:pt x="672083" y="652272"/>
                  </a:lnTo>
                  <a:lnTo>
                    <a:pt x="0" y="652272"/>
                  </a:lnTo>
                  <a:lnTo>
                    <a:pt x="0" y="979932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7952993" y="4380738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6884796" y="2911729"/>
            <a:ext cx="3472815" cy="2101215"/>
            <a:chOff x="6884796" y="2911729"/>
            <a:chExt cx="3472815" cy="2101215"/>
          </a:xfrm>
        </p:grpSpPr>
        <p:sp>
          <p:nvSpPr>
            <p:cNvPr id="62" name="object 62" descr=""/>
            <p:cNvSpPr/>
            <p:nvPr/>
          </p:nvSpPr>
          <p:spPr>
            <a:xfrm>
              <a:off x="6884797" y="2911728"/>
              <a:ext cx="796290" cy="1774825"/>
            </a:xfrm>
            <a:custGeom>
              <a:avLst/>
              <a:gdLst/>
              <a:ahLst/>
              <a:cxnLst/>
              <a:rect l="l" t="t" r="r" b="b"/>
              <a:pathLst>
                <a:path w="796290" h="1774825">
                  <a:moveTo>
                    <a:pt x="793115" y="1136015"/>
                  </a:moveTo>
                  <a:lnTo>
                    <a:pt x="778802" y="1087501"/>
                  </a:lnTo>
                  <a:lnTo>
                    <a:pt x="770382" y="1058926"/>
                  </a:lnTo>
                  <a:lnTo>
                    <a:pt x="754748" y="1069848"/>
                  </a:lnTo>
                  <a:lnTo>
                    <a:pt x="10414" y="0"/>
                  </a:lnTo>
                  <a:lnTo>
                    <a:pt x="0" y="7366"/>
                  </a:lnTo>
                  <a:lnTo>
                    <a:pt x="744347" y="1077112"/>
                  </a:lnTo>
                  <a:lnTo>
                    <a:pt x="728726" y="1088009"/>
                  </a:lnTo>
                  <a:lnTo>
                    <a:pt x="793115" y="1136015"/>
                  </a:lnTo>
                  <a:close/>
                </a:path>
                <a:path w="796290" h="1774825">
                  <a:moveTo>
                    <a:pt x="796163" y="1774571"/>
                  </a:moveTo>
                  <a:lnTo>
                    <a:pt x="781862" y="1726184"/>
                  </a:lnTo>
                  <a:lnTo>
                    <a:pt x="773430" y="1697609"/>
                  </a:lnTo>
                  <a:lnTo>
                    <a:pt x="757834" y="1708505"/>
                  </a:lnTo>
                  <a:lnTo>
                    <a:pt x="11938" y="640092"/>
                  </a:lnTo>
                  <a:lnTo>
                    <a:pt x="1524" y="647446"/>
                  </a:lnTo>
                  <a:lnTo>
                    <a:pt x="747369" y="1715808"/>
                  </a:lnTo>
                  <a:lnTo>
                    <a:pt x="731774" y="1726692"/>
                  </a:lnTo>
                  <a:lnTo>
                    <a:pt x="796163" y="1774571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9678923" y="4026408"/>
              <a:ext cx="672465" cy="980440"/>
            </a:xfrm>
            <a:custGeom>
              <a:avLst/>
              <a:gdLst/>
              <a:ahLst/>
              <a:cxnLst/>
              <a:rect l="l" t="t" r="r" b="b"/>
              <a:pathLst>
                <a:path w="672465" h="980439">
                  <a:moveTo>
                    <a:pt x="0" y="327660"/>
                  </a:moveTo>
                  <a:lnTo>
                    <a:pt x="672083" y="327660"/>
                  </a:lnTo>
                  <a:lnTo>
                    <a:pt x="672083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  <a:path w="672465" h="980439">
                  <a:moveTo>
                    <a:pt x="0" y="979932"/>
                  </a:moveTo>
                  <a:lnTo>
                    <a:pt x="672083" y="979932"/>
                  </a:lnTo>
                  <a:lnTo>
                    <a:pt x="672083" y="652272"/>
                  </a:lnTo>
                  <a:lnTo>
                    <a:pt x="0" y="652272"/>
                  </a:lnTo>
                  <a:lnTo>
                    <a:pt x="0" y="979932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9963150" y="4380738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65" name="object 65" descr=""/>
          <p:cNvSpPr/>
          <p:nvPr/>
        </p:nvSpPr>
        <p:spPr>
          <a:xfrm>
            <a:off x="6899148" y="1786127"/>
            <a:ext cx="2795270" cy="2900680"/>
          </a:xfrm>
          <a:custGeom>
            <a:avLst/>
            <a:gdLst/>
            <a:ahLst/>
            <a:cxnLst/>
            <a:rect l="l" t="t" r="r" b="b"/>
            <a:pathLst>
              <a:path w="2795270" h="2900679">
                <a:moveTo>
                  <a:pt x="745236" y="0"/>
                </a:moveTo>
                <a:lnTo>
                  <a:pt x="674116" y="37338"/>
                </a:lnTo>
                <a:lnTo>
                  <a:pt x="687819" y="50520"/>
                </a:lnTo>
                <a:lnTo>
                  <a:pt x="0" y="765175"/>
                </a:lnTo>
                <a:lnTo>
                  <a:pt x="9144" y="774065"/>
                </a:lnTo>
                <a:lnTo>
                  <a:pt x="696937" y="59309"/>
                </a:lnTo>
                <a:lnTo>
                  <a:pt x="710692" y="72517"/>
                </a:lnTo>
                <a:lnTo>
                  <a:pt x="725512" y="41402"/>
                </a:lnTo>
                <a:lnTo>
                  <a:pt x="745236" y="0"/>
                </a:lnTo>
                <a:close/>
              </a:path>
              <a:path w="2795270" h="2900679">
                <a:moveTo>
                  <a:pt x="2795016" y="2900172"/>
                </a:moveTo>
                <a:lnTo>
                  <a:pt x="2780703" y="2851658"/>
                </a:lnTo>
                <a:lnTo>
                  <a:pt x="2772283" y="2823083"/>
                </a:lnTo>
                <a:lnTo>
                  <a:pt x="2756636" y="2834005"/>
                </a:lnTo>
                <a:lnTo>
                  <a:pt x="2012315" y="1765693"/>
                </a:lnTo>
                <a:lnTo>
                  <a:pt x="2001901" y="1773047"/>
                </a:lnTo>
                <a:lnTo>
                  <a:pt x="2746235" y="2841269"/>
                </a:lnTo>
                <a:lnTo>
                  <a:pt x="2730627" y="2852166"/>
                </a:lnTo>
                <a:lnTo>
                  <a:pt x="2795016" y="2900172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9474200" y="3507485"/>
            <a:ext cx="109537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第一组空闲块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(</a:t>
            </a: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共99块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)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954148" y="1979168"/>
            <a:ext cx="5607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管理块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3978021" y="5512714"/>
            <a:ext cx="42379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微软雅黑"/>
                <a:cs typeface="微软雅黑"/>
              </a:rPr>
              <a:t>Q：</a:t>
            </a:r>
            <a:r>
              <a:rPr dirty="0" sz="2400" spc="-5">
                <a:solidFill>
                  <a:srgbClr val="C00000"/>
                </a:solidFill>
                <a:latin typeface="微软雅黑"/>
                <a:cs typeface="微软雅黑"/>
              </a:rPr>
              <a:t>图中一共有多少个空闲块？</a:t>
            </a:r>
            <a:endParaRPr sz="2400">
              <a:latin typeface="微软雅黑"/>
              <a:cs typeface="微软雅黑"/>
            </a:endParaRPr>
          </a:p>
        </p:txBody>
      </p:sp>
      <p:pic>
        <p:nvPicPr>
          <p:cNvPr id="69" name="object 6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5793486" cy="787145"/>
          </a:xfrm>
          <a:prstGeom prst="rect">
            <a:avLst/>
          </a:prstGeom>
        </p:spPr>
      </p:pic>
      <p:sp>
        <p:nvSpPr>
          <p:cNvPr id="70" name="object 70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53517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空</a:t>
            </a:r>
            <a:r>
              <a:rPr dirty="0" spc="-35"/>
              <a:t>闲</a:t>
            </a:r>
            <a:r>
              <a:rPr dirty="0" spc="-35"/>
              <a:t>磁</a:t>
            </a:r>
            <a:r>
              <a:rPr dirty="0" spc="-35"/>
              <a:t>盘</a:t>
            </a:r>
            <a:r>
              <a:rPr dirty="0" spc="-35"/>
              <a:t>块</a:t>
            </a:r>
            <a:r>
              <a:rPr dirty="0" spc="-35"/>
              <a:t>分</a:t>
            </a:r>
            <a:r>
              <a:rPr dirty="0" spc="-35"/>
              <a:t>组</a:t>
            </a:r>
            <a:r>
              <a:rPr dirty="0" spc="-35"/>
              <a:t>链</a:t>
            </a:r>
            <a:r>
              <a:rPr dirty="0" spc="-35"/>
              <a:t>接</a:t>
            </a:r>
            <a:r>
              <a:rPr dirty="0" spc="-35"/>
              <a:t>索</a:t>
            </a:r>
            <a:r>
              <a:rPr dirty="0" spc="-35"/>
              <a:t>引</a:t>
            </a:r>
            <a:r>
              <a:rPr dirty="0" spc="-35"/>
              <a:t>结</a:t>
            </a:r>
            <a:r>
              <a:rPr dirty="0" spc="-35"/>
              <a:t>构</a:t>
            </a:r>
            <a:r>
              <a:rPr dirty="0" spc="-35"/>
              <a:t>图</a:t>
            </a:r>
            <a:r>
              <a:rPr dirty="0" spc="-50"/>
              <a:t>示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3307841" cy="78714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52550" y="1322084"/>
            <a:ext cx="9655810" cy="4445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4965" marR="11430" indent="-342900">
              <a:lnSpc>
                <a:spcPct val="125000"/>
              </a:lnSpc>
              <a:spcBef>
                <a:spcPts val="95"/>
              </a:spcBef>
              <a:buSzPct val="93750"/>
              <a:buFont typeface="Arial"/>
              <a:buChar char="•"/>
              <a:tabLst>
                <a:tab pos="355600" algn="l"/>
              </a:tabLst>
            </a:pPr>
            <a:r>
              <a:rPr dirty="0" sz="2400" spc="50">
                <a:solidFill>
                  <a:srgbClr val="1F517B"/>
                </a:solidFill>
                <a:latin typeface="微软雅黑"/>
                <a:cs typeface="微软雅黑"/>
              </a:rPr>
              <a:t>检查管理块的空闲盘块号栈是否已上锁(临界资源)，若已上锁则进程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睡眠等待；</a:t>
            </a:r>
            <a:endParaRPr sz="2400">
              <a:latin typeface="微软雅黑"/>
              <a:cs typeface="微软雅黑"/>
            </a:endParaRPr>
          </a:p>
          <a:p>
            <a:pPr algn="just" marL="354965" marR="5080" indent="-342900">
              <a:lnSpc>
                <a:spcPct val="125000"/>
              </a:lnSpc>
              <a:spcBef>
                <a:spcPts val="1205"/>
              </a:spcBef>
              <a:buSzPct val="93750"/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给空闲磁盘块号栈上锁后，将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s_nfree</a:t>
            </a:r>
            <a:r>
              <a:rPr dirty="0" sz="2400" spc="50">
                <a:solidFill>
                  <a:srgbClr val="1F517B"/>
                </a:solidFill>
                <a:latin typeface="微软雅黑"/>
                <a:cs typeface="微软雅黑"/>
              </a:rPr>
              <a:t>减1</a:t>
            </a:r>
            <a:r>
              <a:rPr dirty="0" sz="2400" spc="25">
                <a:solidFill>
                  <a:srgbClr val="1F517B"/>
                </a:solidFill>
                <a:latin typeface="微软雅黑"/>
                <a:cs typeface="微软雅黑"/>
              </a:rPr>
              <a:t>，若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s_nfree</a:t>
            </a:r>
            <a:r>
              <a:rPr dirty="0" sz="2400" spc="30">
                <a:solidFill>
                  <a:srgbClr val="1F517B"/>
                </a:solidFill>
                <a:latin typeface="微软雅黑"/>
                <a:cs typeface="微软雅黑"/>
              </a:rPr>
              <a:t>仍大于</a:t>
            </a:r>
            <a:r>
              <a:rPr dirty="0" sz="2400" spc="5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，即栈</a:t>
            </a:r>
            <a:r>
              <a:rPr dirty="0" sz="2400" spc="55">
                <a:solidFill>
                  <a:srgbClr val="1F517B"/>
                </a:solidFill>
                <a:latin typeface="微软雅黑"/>
                <a:cs typeface="微软雅黑"/>
              </a:rPr>
              <a:t>中还剩不止一个空闲盘块，则将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s_free[s_nfree</a:t>
            </a:r>
            <a:r>
              <a:rPr dirty="0" sz="2400" spc="30">
                <a:solidFill>
                  <a:srgbClr val="1F517B"/>
                </a:solidFill>
                <a:latin typeface="微软雅黑"/>
                <a:cs typeface="微软雅黑"/>
              </a:rPr>
              <a:t>]中登记的空闲盘块分</a:t>
            </a:r>
            <a:r>
              <a:rPr dirty="0" sz="2400" spc="-15">
                <a:solidFill>
                  <a:srgbClr val="1F517B"/>
                </a:solidFill>
                <a:latin typeface="微软雅黑"/>
                <a:cs typeface="微软雅黑"/>
              </a:rPr>
              <a:t>配出去；</a:t>
            </a:r>
            <a:endParaRPr sz="2400">
              <a:latin typeface="微软雅黑"/>
              <a:cs typeface="微软雅黑"/>
            </a:endParaRPr>
          </a:p>
          <a:p>
            <a:pPr algn="just" marL="354965" marR="9525" indent="-342900">
              <a:lnSpc>
                <a:spcPct val="125000"/>
              </a:lnSpc>
              <a:spcBef>
                <a:spcPts val="1200"/>
              </a:spcBef>
              <a:buSzPct val="93750"/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若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s_nfree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为0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，即当前空闲盘块号栈中只剩下最后一个空闲盘块，必须先将该盘块的内容读入管理块的空闲盘块号栈中，然后再将该盘块</a:t>
            </a:r>
            <a:r>
              <a:rPr dirty="0" sz="2400" spc="75">
                <a:solidFill>
                  <a:srgbClr val="1F517B"/>
                </a:solidFill>
                <a:latin typeface="微软雅黑"/>
                <a:cs typeface="微软雅黑"/>
              </a:rPr>
              <a:t>分配出去。若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s_nfree</a:t>
            </a:r>
            <a:r>
              <a:rPr dirty="0" sz="2400" spc="85">
                <a:solidFill>
                  <a:srgbClr val="1F517B"/>
                </a:solidFill>
                <a:latin typeface="微软雅黑"/>
                <a:cs typeface="微软雅黑"/>
              </a:rPr>
              <a:t>为</a:t>
            </a:r>
            <a:r>
              <a:rPr dirty="0" sz="2400" spc="8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r>
              <a:rPr dirty="0" sz="2400" spc="65">
                <a:solidFill>
                  <a:srgbClr val="1F517B"/>
                </a:solidFill>
                <a:latin typeface="微软雅黑"/>
                <a:cs typeface="微软雅黑"/>
              </a:rPr>
              <a:t>，而且栈底登记的盘块号为</a:t>
            </a:r>
            <a:r>
              <a:rPr dirty="0" sz="2400" spc="8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r>
              <a:rPr dirty="0" sz="2400" spc="50">
                <a:solidFill>
                  <a:srgbClr val="1F517B"/>
                </a:solidFill>
                <a:latin typeface="微软雅黑"/>
                <a:cs typeface="微软雅黑"/>
              </a:rPr>
              <a:t>，则表示系统</a:t>
            </a: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中无空闲盘块可分配。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28663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空</a:t>
            </a:r>
            <a:r>
              <a:rPr dirty="0" spc="-35"/>
              <a:t>闲</a:t>
            </a:r>
            <a:r>
              <a:rPr dirty="0" spc="-35"/>
              <a:t>块</a:t>
            </a:r>
            <a:r>
              <a:rPr dirty="0" spc="-35"/>
              <a:t>的</a:t>
            </a:r>
            <a:r>
              <a:rPr dirty="0" spc="-35"/>
              <a:t>分</a:t>
            </a:r>
            <a:r>
              <a:rPr dirty="0" spc="-35"/>
              <a:t>配</a:t>
            </a:r>
            <a:r>
              <a:rPr dirty="0" spc="-35"/>
              <a:t>算</a:t>
            </a:r>
            <a:r>
              <a:rPr dirty="0" spc="-50"/>
              <a:t>法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58140" y="219456"/>
            <a:ext cx="4018279" cy="787400"/>
            <a:chOff x="358140" y="219456"/>
            <a:chExt cx="4018279" cy="787400"/>
          </a:xfrm>
        </p:grpSpPr>
        <p:sp>
          <p:nvSpPr>
            <p:cNvPr id="13" name="object 13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2242566" cy="78714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3600" y="219456"/>
              <a:ext cx="2242566" cy="787146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4282821" y="5609945"/>
            <a:ext cx="36290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微软雅黑"/>
                <a:cs typeface="微软雅黑"/>
              </a:rPr>
              <a:t>Q：</a:t>
            </a:r>
            <a:r>
              <a:rPr dirty="0" sz="2400" spc="-15">
                <a:solidFill>
                  <a:srgbClr val="C00000"/>
                </a:solidFill>
                <a:latin typeface="微软雅黑"/>
                <a:cs typeface="微软雅黑"/>
              </a:rPr>
              <a:t>哪个空闲块被分出去？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35769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示</a:t>
            </a:r>
            <a:r>
              <a:rPr dirty="0" spc="-35"/>
              <a:t>例</a:t>
            </a:r>
            <a:r>
              <a:rPr dirty="0" spc="-35"/>
              <a:t>：</a:t>
            </a:r>
            <a:r>
              <a:rPr dirty="0" spc="-35"/>
              <a:t>分</a:t>
            </a:r>
            <a:r>
              <a:rPr dirty="0" spc="-35"/>
              <a:t>配</a:t>
            </a:r>
            <a:r>
              <a:rPr dirty="0" spc="-35"/>
              <a:t>一</a:t>
            </a:r>
            <a:r>
              <a:rPr dirty="0" spc="-35"/>
              <a:t>个</a:t>
            </a:r>
            <a:r>
              <a:rPr dirty="0" spc="-35"/>
              <a:t>磁</a:t>
            </a:r>
            <a:r>
              <a:rPr dirty="0" spc="-35"/>
              <a:t>盘</a:t>
            </a:r>
            <a:r>
              <a:rPr dirty="0" spc="-50"/>
              <a:t>块</a:t>
            </a:r>
          </a:p>
        </p:txBody>
      </p:sp>
      <p:grpSp>
        <p:nvGrpSpPr>
          <p:cNvPr id="18" name="object 18" descr=""/>
          <p:cNvGrpSpPr/>
          <p:nvPr/>
        </p:nvGrpSpPr>
        <p:grpSpPr>
          <a:xfrm>
            <a:off x="2882392" y="1793748"/>
            <a:ext cx="6810375" cy="2908300"/>
            <a:chOff x="2882392" y="1793748"/>
            <a:chExt cx="6810375" cy="2908300"/>
          </a:xfrm>
        </p:grpSpPr>
        <p:sp>
          <p:nvSpPr>
            <p:cNvPr id="19" name="object 19" descr=""/>
            <p:cNvSpPr/>
            <p:nvPr/>
          </p:nvSpPr>
          <p:spPr>
            <a:xfrm>
              <a:off x="2882392" y="1793747"/>
              <a:ext cx="6810375" cy="2908300"/>
            </a:xfrm>
            <a:custGeom>
              <a:avLst/>
              <a:gdLst/>
              <a:ahLst/>
              <a:cxnLst/>
              <a:rect l="l" t="t" r="r" b="b"/>
              <a:pathLst>
                <a:path w="6810375" h="2908300">
                  <a:moveTo>
                    <a:pt x="708152" y="2238756"/>
                  </a:moveTo>
                  <a:lnTo>
                    <a:pt x="686917" y="2200402"/>
                  </a:lnTo>
                  <a:lnTo>
                    <a:pt x="669290" y="2168525"/>
                  </a:lnTo>
                  <a:lnTo>
                    <a:pt x="656374" y="2182533"/>
                  </a:lnTo>
                  <a:lnTo>
                    <a:pt x="49530" y="1624457"/>
                  </a:lnTo>
                  <a:lnTo>
                    <a:pt x="40894" y="1633855"/>
                  </a:lnTo>
                  <a:lnTo>
                    <a:pt x="647788" y="2191855"/>
                  </a:lnTo>
                  <a:lnTo>
                    <a:pt x="634873" y="2205863"/>
                  </a:lnTo>
                  <a:lnTo>
                    <a:pt x="708152" y="2238756"/>
                  </a:lnTo>
                  <a:close/>
                </a:path>
                <a:path w="6810375" h="2908300">
                  <a:moveTo>
                    <a:pt x="714248" y="0"/>
                  </a:moveTo>
                  <a:lnTo>
                    <a:pt x="655574" y="54864"/>
                  </a:lnTo>
                  <a:lnTo>
                    <a:pt x="672388" y="63995"/>
                  </a:lnTo>
                  <a:lnTo>
                    <a:pt x="0" y="1306068"/>
                  </a:lnTo>
                  <a:lnTo>
                    <a:pt x="11176" y="1312164"/>
                  </a:lnTo>
                  <a:lnTo>
                    <a:pt x="683577" y="70065"/>
                  </a:lnTo>
                  <a:lnTo>
                    <a:pt x="700278" y="79121"/>
                  </a:lnTo>
                  <a:lnTo>
                    <a:pt x="704913" y="52832"/>
                  </a:lnTo>
                  <a:lnTo>
                    <a:pt x="714248" y="0"/>
                  </a:lnTo>
                  <a:close/>
                </a:path>
                <a:path w="6810375" h="2908300">
                  <a:moveTo>
                    <a:pt x="2751836" y="2907792"/>
                  </a:moveTo>
                  <a:lnTo>
                    <a:pt x="2737523" y="2859278"/>
                  </a:lnTo>
                  <a:lnTo>
                    <a:pt x="2729103" y="2830703"/>
                  </a:lnTo>
                  <a:lnTo>
                    <a:pt x="2713469" y="2841625"/>
                  </a:lnTo>
                  <a:lnTo>
                    <a:pt x="1969135" y="1771777"/>
                  </a:lnTo>
                  <a:lnTo>
                    <a:pt x="1958721" y="1779143"/>
                  </a:lnTo>
                  <a:lnTo>
                    <a:pt x="2703068" y="2848889"/>
                  </a:lnTo>
                  <a:lnTo>
                    <a:pt x="2687447" y="2859786"/>
                  </a:lnTo>
                  <a:lnTo>
                    <a:pt x="2751836" y="2907792"/>
                  </a:lnTo>
                  <a:close/>
                </a:path>
                <a:path w="6810375" h="2908300">
                  <a:moveTo>
                    <a:pt x="6810248" y="2237232"/>
                  </a:moveTo>
                  <a:lnTo>
                    <a:pt x="6795935" y="2188718"/>
                  </a:lnTo>
                  <a:lnTo>
                    <a:pt x="6787515" y="2160143"/>
                  </a:lnTo>
                  <a:lnTo>
                    <a:pt x="6771868" y="2171065"/>
                  </a:lnTo>
                  <a:lnTo>
                    <a:pt x="6026023" y="1101217"/>
                  </a:lnTo>
                  <a:lnTo>
                    <a:pt x="6015609" y="1108583"/>
                  </a:lnTo>
                  <a:lnTo>
                    <a:pt x="6761467" y="2178329"/>
                  </a:lnTo>
                  <a:lnTo>
                    <a:pt x="6745859" y="2189226"/>
                  </a:lnTo>
                  <a:lnTo>
                    <a:pt x="6810248" y="2237232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590544" y="1812036"/>
              <a:ext cx="1283335" cy="1908175"/>
            </a:xfrm>
            <a:custGeom>
              <a:avLst/>
              <a:gdLst/>
              <a:ahLst/>
              <a:cxnLst/>
              <a:rect l="l" t="t" r="r" b="b"/>
              <a:pathLst>
                <a:path w="1283335" h="1908175">
                  <a:moveTo>
                    <a:pt x="1283208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1283208" y="1908048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590544" y="1812036"/>
              <a:ext cx="1283335" cy="1908175"/>
            </a:xfrm>
            <a:custGeom>
              <a:avLst/>
              <a:gdLst/>
              <a:ahLst/>
              <a:cxnLst/>
              <a:rect l="l" t="t" r="r" b="b"/>
              <a:pathLst>
                <a:path w="1283335" h="1908175">
                  <a:moveTo>
                    <a:pt x="0" y="1908048"/>
                  </a:moveTo>
                  <a:lnTo>
                    <a:pt x="1283208" y="1908048"/>
                  </a:lnTo>
                  <a:lnTo>
                    <a:pt x="1283208" y="0"/>
                  </a:lnTo>
                  <a:lnTo>
                    <a:pt x="0" y="0"/>
                  </a:lnTo>
                  <a:lnTo>
                    <a:pt x="0" y="1908048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626358" y="1267713"/>
            <a:ext cx="109537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第四组空闲块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77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590544" y="1812035"/>
            <a:ext cx="1283335" cy="2489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131445">
              <a:lnSpc>
                <a:spcPct val="100000"/>
              </a:lnSpc>
              <a:spcBef>
                <a:spcPts val="8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590544" y="2069592"/>
            <a:ext cx="1283335" cy="3492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4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4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590544" y="3061716"/>
            <a:ext cx="1283335" cy="2946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0005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3590544" y="2065020"/>
            <a:ext cx="1272540" cy="1295400"/>
          </a:xfrm>
          <a:custGeom>
            <a:avLst/>
            <a:gdLst/>
            <a:ahLst/>
            <a:cxnLst/>
            <a:rect l="l" t="t" r="r" b="b"/>
            <a:pathLst>
              <a:path w="1272539" h="1295400">
                <a:moveTo>
                  <a:pt x="15239" y="1295400"/>
                </a:moveTo>
                <a:lnTo>
                  <a:pt x="1272539" y="1295400"/>
                </a:lnTo>
              </a:path>
              <a:path w="1272539" h="1295400">
                <a:moveTo>
                  <a:pt x="15239" y="676655"/>
                </a:moveTo>
                <a:lnTo>
                  <a:pt x="1272539" y="676655"/>
                </a:lnTo>
              </a:path>
              <a:path w="1272539" h="1295400">
                <a:moveTo>
                  <a:pt x="15239" y="358139"/>
                </a:moveTo>
                <a:lnTo>
                  <a:pt x="1272539" y="358139"/>
                </a:lnTo>
              </a:path>
              <a:path w="1272539" h="1295400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3590544" y="2427732"/>
            <a:ext cx="1283335" cy="3098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78765">
              <a:lnSpc>
                <a:spcPts val="1645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s_free[0]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3607308" y="3057144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 h="0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3590544" y="2746248"/>
            <a:ext cx="1283335" cy="3067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16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8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590544" y="3364991"/>
            <a:ext cx="1283335" cy="3556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445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35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s_free[99]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643117" y="1267713"/>
            <a:ext cx="109728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第三组空闲块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600446" y="1805685"/>
            <a:ext cx="1296035" cy="1920875"/>
            <a:chOff x="5600446" y="1805685"/>
            <a:chExt cx="1296035" cy="1920875"/>
          </a:xfrm>
        </p:grpSpPr>
        <p:sp>
          <p:nvSpPr>
            <p:cNvPr id="33" name="object 33" descr=""/>
            <p:cNvSpPr/>
            <p:nvPr/>
          </p:nvSpPr>
          <p:spPr>
            <a:xfrm>
              <a:off x="5606796" y="1812035"/>
              <a:ext cx="1283335" cy="1908175"/>
            </a:xfrm>
            <a:custGeom>
              <a:avLst/>
              <a:gdLst/>
              <a:ahLst/>
              <a:cxnLst/>
              <a:rect l="l" t="t" r="r" b="b"/>
              <a:pathLst>
                <a:path w="1283334" h="1908175">
                  <a:moveTo>
                    <a:pt x="1283207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1283207" y="1908048"/>
                  </a:lnTo>
                  <a:lnTo>
                    <a:pt x="1283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606796" y="1812035"/>
              <a:ext cx="1283335" cy="1908175"/>
            </a:xfrm>
            <a:custGeom>
              <a:avLst/>
              <a:gdLst/>
              <a:ahLst/>
              <a:cxnLst/>
              <a:rect l="l" t="t" r="r" b="b"/>
              <a:pathLst>
                <a:path w="1283334" h="1908175">
                  <a:moveTo>
                    <a:pt x="0" y="1908048"/>
                  </a:moveTo>
                  <a:lnTo>
                    <a:pt x="1283207" y="1908048"/>
                  </a:lnTo>
                  <a:lnTo>
                    <a:pt x="1283207" y="0"/>
                  </a:lnTo>
                  <a:lnTo>
                    <a:pt x="0" y="0"/>
                  </a:lnTo>
                  <a:lnTo>
                    <a:pt x="0" y="1908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5606796" y="1812035"/>
            <a:ext cx="1283335" cy="2489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129539">
              <a:lnSpc>
                <a:spcPct val="100000"/>
              </a:lnSpc>
              <a:spcBef>
                <a:spcPts val="8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606796" y="2069592"/>
            <a:ext cx="1283335" cy="3492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4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4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606796" y="3088386"/>
            <a:ext cx="12833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5606796" y="2065020"/>
            <a:ext cx="1274445" cy="1295400"/>
          </a:xfrm>
          <a:custGeom>
            <a:avLst/>
            <a:gdLst/>
            <a:ahLst/>
            <a:cxnLst/>
            <a:rect l="l" t="t" r="r" b="b"/>
            <a:pathLst>
              <a:path w="1274445" h="1295400">
                <a:moveTo>
                  <a:pt x="15239" y="1295400"/>
                </a:moveTo>
                <a:lnTo>
                  <a:pt x="1274063" y="1295400"/>
                </a:lnTo>
              </a:path>
              <a:path w="1274445" h="1295400">
                <a:moveTo>
                  <a:pt x="15239" y="676655"/>
                </a:moveTo>
                <a:lnTo>
                  <a:pt x="1274063" y="676655"/>
                </a:lnTo>
              </a:path>
              <a:path w="1274445" h="1295400">
                <a:moveTo>
                  <a:pt x="15239" y="358139"/>
                </a:moveTo>
                <a:lnTo>
                  <a:pt x="1274063" y="358139"/>
                </a:lnTo>
              </a:path>
              <a:path w="1274445" h="1295400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5606796" y="2427732"/>
            <a:ext cx="1283335" cy="3098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79400">
              <a:lnSpc>
                <a:spcPts val="1645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s_free[0]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5623559" y="3057144"/>
            <a:ext cx="1259205" cy="0"/>
          </a:xfrm>
          <a:custGeom>
            <a:avLst/>
            <a:gdLst/>
            <a:ahLst/>
            <a:cxnLst/>
            <a:rect l="l" t="t" r="r" b="b"/>
            <a:pathLst>
              <a:path w="1259204" h="0">
                <a:moveTo>
                  <a:pt x="0" y="0"/>
                </a:moveTo>
                <a:lnTo>
                  <a:pt x="1258823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5606796" y="2743581"/>
            <a:ext cx="12833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606796" y="3396233"/>
            <a:ext cx="12833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s_free[99]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672578" y="1268933"/>
            <a:ext cx="1095375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第二组空闲块</a:t>
            </a:r>
            <a:endParaRPr sz="1400">
              <a:latin typeface="微软雅黑"/>
              <a:cs typeface="微软雅黑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7628890" y="1807210"/>
            <a:ext cx="1297940" cy="1920875"/>
            <a:chOff x="7628890" y="1807210"/>
            <a:chExt cx="1297940" cy="1920875"/>
          </a:xfrm>
        </p:grpSpPr>
        <p:sp>
          <p:nvSpPr>
            <p:cNvPr id="45" name="object 45" descr=""/>
            <p:cNvSpPr/>
            <p:nvPr/>
          </p:nvSpPr>
          <p:spPr>
            <a:xfrm>
              <a:off x="7635240" y="1813560"/>
              <a:ext cx="1285240" cy="1908175"/>
            </a:xfrm>
            <a:custGeom>
              <a:avLst/>
              <a:gdLst/>
              <a:ahLst/>
              <a:cxnLst/>
              <a:rect l="l" t="t" r="r" b="b"/>
              <a:pathLst>
                <a:path w="1285240" h="1908175">
                  <a:moveTo>
                    <a:pt x="1284731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1284731" y="1908048"/>
                  </a:lnTo>
                  <a:lnTo>
                    <a:pt x="12847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635240" y="1813560"/>
              <a:ext cx="1285240" cy="1908175"/>
            </a:xfrm>
            <a:custGeom>
              <a:avLst/>
              <a:gdLst/>
              <a:ahLst/>
              <a:cxnLst/>
              <a:rect l="l" t="t" r="r" b="b"/>
              <a:pathLst>
                <a:path w="1285240" h="1908175">
                  <a:moveTo>
                    <a:pt x="0" y="1908048"/>
                  </a:moveTo>
                  <a:lnTo>
                    <a:pt x="1284731" y="1908048"/>
                  </a:lnTo>
                  <a:lnTo>
                    <a:pt x="1284731" y="0"/>
                  </a:lnTo>
                  <a:lnTo>
                    <a:pt x="0" y="0"/>
                  </a:lnTo>
                  <a:lnTo>
                    <a:pt x="0" y="1908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7635240" y="1813560"/>
            <a:ext cx="1285240" cy="2489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129539">
              <a:lnSpc>
                <a:spcPct val="100000"/>
              </a:lnSpc>
              <a:spcBef>
                <a:spcPts val="8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635240" y="2071116"/>
            <a:ext cx="1285240" cy="3492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4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4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7635240" y="3089910"/>
            <a:ext cx="12852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7635240" y="2066544"/>
            <a:ext cx="1274445" cy="1295400"/>
          </a:xfrm>
          <a:custGeom>
            <a:avLst/>
            <a:gdLst/>
            <a:ahLst/>
            <a:cxnLst/>
            <a:rect l="l" t="t" r="r" b="b"/>
            <a:pathLst>
              <a:path w="1274445" h="1295400">
                <a:moveTo>
                  <a:pt x="15239" y="1295400"/>
                </a:moveTo>
                <a:lnTo>
                  <a:pt x="1274063" y="1295400"/>
                </a:lnTo>
              </a:path>
              <a:path w="1274445" h="1295400">
                <a:moveTo>
                  <a:pt x="15239" y="676655"/>
                </a:moveTo>
                <a:lnTo>
                  <a:pt x="1274063" y="676655"/>
                </a:lnTo>
              </a:path>
              <a:path w="1274445" h="1295400">
                <a:moveTo>
                  <a:pt x="15239" y="358139"/>
                </a:moveTo>
                <a:lnTo>
                  <a:pt x="1274063" y="358139"/>
                </a:lnTo>
              </a:path>
              <a:path w="1274445" h="1295400">
                <a:moveTo>
                  <a:pt x="0" y="0"/>
                </a:moveTo>
                <a:lnTo>
                  <a:pt x="1258824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7635240" y="2429255"/>
            <a:ext cx="1285240" cy="3098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3655" rIns="0" bIns="0" rtlCol="0" vert="horz">
            <a:spAutoFit/>
          </a:bodyPr>
          <a:lstStyle/>
          <a:p>
            <a:pPr algn="ctr" marL="9525">
              <a:lnSpc>
                <a:spcPct val="100000"/>
              </a:lnSpc>
              <a:spcBef>
                <a:spcPts val="26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7653528" y="3058667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 h="0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7635240" y="2744800"/>
            <a:ext cx="12852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635240" y="3398011"/>
            <a:ext cx="12852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s_free[99]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1631950" y="2313177"/>
            <a:ext cx="1297940" cy="1920875"/>
            <a:chOff x="1631950" y="2313177"/>
            <a:chExt cx="1297940" cy="1920875"/>
          </a:xfrm>
        </p:grpSpPr>
        <p:sp>
          <p:nvSpPr>
            <p:cNvPr id="56" name="object 56" descr=""/>
            <p:cNvSpPr/>
            <p:nvPr/>
          </p:nvSpPr>
          <p:spPr>
            <a:xfrm>
              <a:off x="1638300" y="2319527"/>
              <a:ext cx="1285240" cy="1908175"/>
            </a:xfrm>
            <a:custGeom>
              <a:avLst/>
              <a:gdLst/>
              <a:ahLst/>
              <a:cxnLst/>
              <a:rect l="l" t="t" r="r" b="b"/>
              <a:pathLst>
                <a:path w="1285239" h="1908175">
                  <a:moveTo>
                    <a:pt x="1284732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1284732" y="1908048"/>
                  </a:lnTo>
                  <a:lnTo>
                    <a:pt x="1284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638300" y="2319527"/>
              <a:ext cx="1285240" cy="1908175"/>
            </a:xfrm>
            <a:custGeom>
              <a:avLst/>
              <a:gdLst/>
              <a:ahLst/>
              <a:cxnLst/>
              <a:rect l="l" t="t" r="r" b="b"/>
              <a:pathLst>
                <a:path w="1285239" h="1908175">
                  <a:moveTo>
                    <a:pt x="0" y="1908048"/>
                  </a:moveTo>
                  <a:lnTo>
                    <a:pt x="1284732" y="1908048"/>
                  </a:lnTo>
                  <a:lnTo>
                    <a:pt x="1284732" y="0"/>
                  </a:lnTo>
                  <a:lnTo>
                    <a:pt x="0" y="0"/>
                  </a:lnTo>
                  <a:lnTo>
                    <a:pt x="0" y="1908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1638300" y="2319527"/>
            <a:ext cx="1285240" cy="2489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1430" rIns="0" bIns="0" rtlCol="0" vert="horz">
            <a:spAutoFit/>
          </a:bodyPr>
          <a:lstStyle/>
          <a:p>
            <a:pPr algn="ctr" marR="132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638300" y="2577083"/>
            <a:ext cx="1285240" cy="3492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4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77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638300" y="3569208"/>
            <a:ext cx="1285240" cy="2946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0005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1638300" y="2572511"/>
            <a:ext cx="1274445" cy="1295400"/>
          </a:xfrm>
          <a:custGeom>
            <a:avLst/>
            <a:gdLst/>
            <a:ahLst/>
            <a:cxnLst/>
            <a:rect l="l" t="t" r="r" b="b"/>
            <a:pathLst>
              <a:path w="1274445" h="1295400">
                <a:moveTo>
                  <a:pt x="15239" y="1295400"/>
                </a:moveTo>
                <a:lnTo>
                  <a:pt x="1274064" y="1295400"/>
                </a:lnTo>
              </a:path>
              <a:path w="1274445" h="1295400">
                <a:moveTo>
                  <a:pt x="15239" y="678179"/>
                </a:moveTo>
                <a:lnTo>
                  <a:pt x="1274064" y="678179"/>
                </a:lnTo>
              </a:path>
              <a:path w="1274445" h="1295400">
                <a:moveTo>
                  <a:pt x="15239" y="358139"/>
                </a:moveTo>
                <a:lnTo>
                  <a:pt x="1274064" y="358139"/>
                </a:lnTo>
              </a:path>
              <a:path w="1274445" h="1295400">
                <a:moveTo>
                  <a:pt x="0" y="0"/>
                </a:moveTo>
                <a:lnTo>
                  <a:pt x="1258824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1638300" y="2935223"/>
            <a:ext cx="1285240" cy="3111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79400">
              <a:lnSpc>
                <a:spcPts val="1650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s_free[0]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1656588" y="3564635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 h="0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 txBox="1"/>
          <p:nvPr/>
        </p:nvSpPr>
        <p:spPr>
          <a:xfrm>
            <a:off x="1638300" y="3255264"/>
            <a:ext cx="1285240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52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7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638300" y="3872484"/>
            <a:ext cx="1285240" cy="3556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508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35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s_free[76]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6" name="object 66" descr=""/>
          <p:cNvSpPr/>
          <p:nvPr/>
        </p:nvSpPr>
        <p:spPr>
          <a:xfrm>
            <a:off x="3578352" y="4027932"/>
            <a:ext cx="687705" cy="980440"/>
          </a:xfrm>
          <a:custGeom>
            <a:avLst/>
            <a:gdLst/>
            <a:ahLst/>
            <a:cxnLst/>
            <a:rect l="l" t="t" r="r" b="b"/>
            <a:pathLst>
              <a:path w="687704" h="980439">
                <a:moveTo>
                  <a:pt x="15239" y="327660"/>
                </a:moveTo>
                <a:lnTo>
                  <a:pt x="687324" y="327660"/>
                </a:lnTo>
                <a:lnTo>
                  <a:pt x="687324" y="0"/>
                </a:lnTo>
                <a:lnTo>
                  <a:pt x="15239" y="0"/>
                </a:lnTo>
                <a:lnTo>
                  <a:pt x="15239" y="327660"/>
                </a:lnTo>
                <a:close/>
              </a:path>
              <a:path w="687704" h="980439">
                <a:moveTo>
                  <a:pt x="0" y="979932"/>
                </a:moveTo>
                <a:lnTo>
                  <a:pt x="672084" y="979932"/>
                </a:lnTo>
                <a:lnTo>
                  <a:pt x="672084" y="652272"/>
                </a:lnTo>
                <a:lnTo>
                  <a:pt x="0" y="652272"/>
                </a:lnTo>
                <a:lnTo>
                  <a:pt x="0" y="979932"/>
                </a:lnTo>
                <a:close/>
              </a:path>
            </a:pathLst>
          </a:custGeom>
          <a:ln w="12192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 txBox="1"/>
          <p:nvPr/>
        </p:nvSpPr>
        <p:spPr>
          <a:xfrm>
            <a:off x="3877436" y="4396181"/>
            <a:ext cx="850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4853940" y="1801367"/>
            <a:ext cx="1451610" cy="3227070"/>
            <a:chOff x="4853940" y="1801367"/>
            <a:chExt cx="1451610" cy="3227070"/>
          </a:xfrm>
        </p:grpSpPr>
        <p:sp>
          <p:nvSpPr>
            <p:cNvPr id="69" name="object 69" descr=""/>
            <p:cNvSpPr/>
            <p:nvPr/>
          </p:nvSpPr>
          <p:spPr>
            <a:xfrm>
              <a:off x="4853940" y="1801367"/>
              <a:ext cx="744220" cy="774065"/>
            </a:xfrm>
            <a:custGeom>
              <a:avLst/>
              <a:gdLst/>
              <a:ahLst/>
              <a:cxnLst/>
              <a:rect l="l" t="t" r="r" b="b"/>
              <a:pathLst>
                <a:path w="744220" h="774064">
                  <a:moveTo>
                    <a:pt x="686394" y="50567"/>
                  </a:moveTo>
                  <a:lnTo>
                    <a:pt x="0" y="765175"/>
                  </a:lnTo>
                  <a:lnTo>
                    <a:pt x="9144" y="774065"/>
                  </a:lnTo>
                  <a:lnTo>
                    <a:pt x="695538" y="59331"/>
                  </a:lnTo>
                  <a:lnTo>
                    <a:pt x="686394" y="50567"/>
                  </a:lnTo>
                  <a:close/>
                </a:path>
                <a:path w="744220" h="774064">
                  <a:moveTo>
                    <a:pt x="724062" y="41402"/>
                  </a:moveTo>
                  <a:lnTo>
                    <a:pt x="695198" y="41402"/>
                  </a:lnTo>
                  <a:lnTo>
                    <a:pt x="704342" y="50165"/>
                  </a:lnTo>
                  <a:lnTo>
                    <a:pt x="695538" y="59331"/>
                  </a:lnTo>
                  <a:lnTo>
                    <a:pt x="709295" y="72517"/>
                  </a:lnTo>
                  <a:lnTo>
                    <a:pt x="724062" y="41402"/>
                  </a:lnTo>
                  <a:close/>
                </a:path>
                <a:path w="744220" h="774064">
                  <a:moveTo>
                    <a:pt x="695198" y="41402"/>
                  </a:moveTo>
                  <a:lnTo>
                    <a:pt x="686394" y="50567"/>
                  </a:lnTo>
                  <a:lnTo>
                    <a:pt x="695538" y="59331"/>
                  </a:lnTo>
                  <a:lnTo>
                    <a:pt x="704342" y="50165"/>
                  </a:lnTo>
                  <a:lnTo>
                    <a:pt x="695198" y="41402"/>
                  </a:lnTo>
                  <a:close/>
                </a:path>
                <a:path w="744220" h="774064">
                  <a:moveTo>
                    <a:pt x="743712" y="0"/>
                  </a:moveTo>
                  <a:lnTo>
                    <a:pt x="672592" y="37337"/>
                  </a:lnTo>
                  <a:lnTo>
                    <a:pt x="686394" y="50567"/>
                  </a:lnTo>
                  <a:lnTo>
                    <a:pt x="695198" y="41402"/>
                  </a:lnTo>
                  <a:lnTo>
                    <a:pt x="724062" y="41402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5625084" y="4041647"/>
              <a:ext cx="673735" cy="980440"/>
            </a:xfrm>
            <a:custGeom>
              <a:avLst/>
              <a:gdLst/>
              <a:ahLst/>
              <a:cxnLst/>
              <a:rect l="l" t="t" r="r" b="b"/>
              <a:pathLst>
                <a:path w="673735" h="980439">
                  <a:moveTo>
                    <a:pt x="0" y="327659"/>
                  </a:moveTo>
                  <a:lnTo>
                    <a:pt x="673608" y="327659"/>
                  </a:lnTo>
                  <a:lnTo>
                    <a:pt x="673608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  <a:path w="673735" h="980439">
                  <a:moveTo>
                    <a:pt x="0" y="979932"/>
                  </a:moveTo>
                  <a:lnTo>
                    <a:pt x="673608" y="979932"/>
                  </a:lnTo>
                  <a:lnTo>
                    <a:pt x="673608" y="653795"/>
                  </a:lnTo>
                  <a:lnTo>
                    <a:pt x="0" y="653795"/>
                  </a:lnTo>
                  <a:lnTo>
                    <a:pt x="0" y="979932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5910198" y="4396181"/>
            <a:ext cx="850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2923285" y="2925445"/>
            <a:ext cx="5424170" cy="2087245"/>
            <a:chOff x="2923285" y="2925445"/>
            <a:chExt cx="5424170" cy="2087245"/>
          </a:xfrm>
        </p:grpSpPr>
        <p:sp>
          <p:nvSpPr>
            <p:cNvPr id="73" name="object 73" descr=""/>
            <p:cNvSpPr/>
            <p:nvPr/>
          </p:nvSpPr>
          <p:spPr>
            <a:xfrm>
              <a:off x="7668767" y="4026408"/>
              <a:ext cx="672465" cy="327660"/>
            </a:xfrm>
            <a:custGeom>
              <a:avLst/>
              <a:gdLst/>
              <a:ahLst/>
              <a:cxnLst/>
              <a:rect l="l" t="t" r="r" b="b"/>
              <a:pathLst>
                <a:path w="672465" h="327660">
                  <a:moveTo>
                    <a:pt x="0" y="327660"/>
                  </a:moveTo>
                  <a:lnTo>
                    <a:pt x="672083" y="327660"/>
                  </a:lnTo>
                  <a:lnTo>
                    <a:pt x="672083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12191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2923286" y="2925444"/>
              <a:ext cx="2726690" cy="1759585"/>
            </a:xfrm>
            <a:custGeom>
              <a:avLst/>
              <a:gdLst/>
              <a:ahLst/>
              <a:cxnLst/>
              <a:rect l="l" t="t" r="r" b="b"/>
              <a:pathLst>
                <a:path w="2726690" h="1759585">
                  <a:moveTo>
                    <a:pt x="667258" y="1759331"/>
                  </a:moveTo>
                  <a:lnTo>
                    <a:pt x="646023" y="1720977"/>
                  </a:lnTo>
                  <a:lnTo>
                    <a:pt x="628396" y="1689100"/>
                  </a:lnTo>
                  <a:lnTo>
                    <a:pt x="615480" y="1703108"/>
                  </a:lnTo>
                  <a:lnTo>
                    <a:pt x="8636" y="1145032"/>
                  </a:lnTo>
                  <a:lnTo>
                    <a:pt x="0" y="1154430"/>
                  </a:lnTo>
                  <a:lnTo>
                    <a:pt x="606894" y="1712429"/>
                  </a:lnTo>
                  <a:lnTo>
                    <a:pt x="593979" y="1726438"/>
                  </a:lnTo>
                  <a:lnTo>
                    <a:pt x="667258" y="1759331"/>
                  </a:lnTo>
                  <a:close/>
                </a:path>
                <a:path w="2726690" h="1759585">
                  <a:moveTo>
                    <a:pt x="2726182" y="1136015"/>
                  </a:moveTo>
                  <a:lnTo>
                    <a:pt x="2711869" y="1087501"/>
                  </a:lnTo>
                  <a:lnTo>
                    <a:pt x="2703449" y="1058926"/>
                  </a:lnTo>
                  <a:lnTo>
                    <a:pt x="2687815" y="1069848"/>
                  </a:lnTo>
                  <a:lnTo>
                    <a:pt x="1943481" y="0"/>
                  </a:lnTo>
                  <a:lnTo>
                    <a:pt x="1933067" y="7366"/>
                  </a:lnTo>
                  <a:lnTo>
                    <a:pt x="2677414" y="1077112"/>
                  </a:lnTo>
                  <a:lnTo>
                    <a:pt x="2661793" y="1088009"/>
                  </a:lnTo>
                  <a:lnTo>
                    <a:pt x="2726182" y="1136015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7668767" y="4678680"/>
              <a:ext cx="672465" cy="327660"/>
            </a:xfrm>
            <a:custGeom>
              <a:avLst/>
              <a:gdLst/>
              <a:ahLst/>
              <a:cxnLst/>
              <a:rect l="l" t="t" r="r" b="b"/>
              <a:pathLst>
                <a:path w="672465" h="327660">
                  <a:moveTo>
                    <a:pt x="0" y="327660"/>
                  </a:moveTo>
                  <a:lnTo>
                    <a:pt x="672083" y="327660"/>
                  </a:lnTo>
                  <a:lnTo>
                    <a:pt x="672083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12191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 descr=""/>
          <p:cNvSpPr txBox="1"/>
          <p:nvPr/>
        </p:nvSpPr>
        <p:spPr>
          <a:xfrm>
            <a:off x="7952993" y="4380738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77" name="object 77" descr=""/>
          <p:cNvGrpSpPr/>
          <p:nvPr/>
        </p:nvGrpSpPr>
        <p:grpSpPr>
          <a:xfrm>
            <a:off x="6884796" y="2911729"/>
            <a:ext cx="3472815" cy="2101215"/>
            <a:chOff x="6884796" y="2911729"/>
            <a:chExt cx="3472815" cy="2101215"/>
          </a:xfrm>
        </p:grpSpPr>
        <p:sp>
          <p:nvSpPr>
            <p:cNvPr id="78" name="object 78" descr=""/>
            <p:cNvSpPr/>
            <p:nvPr/>
          </p:nvSpPr>
          <p:spPr>
            <a:xfrm>
              <a:off x="6884797" y="2911728"/>
              <a:ext cx="796290" cy="1774825"/>
            </a:xfrm>
            <a:custGeom>
              <a:avLst/>
              <a:gdLst/>
              <a:ahLst/>
              <a:cxnLst/>
              <a:rect l="l" t="t" r="r" b="b"/>
              <a:pathLst>
                <a:path w="796290" h="1774825">
                  <a:moveTo>
                    <a:pt x="793115" y="1136015"/>
                  </a:moveTo>
                  <a:lnTo>
                    <a:pt x="778802" y="1087501"/>
                  </a:lnTo>
                  <a:lnTo>
                    <a:pt x="770382" y="1058926"/>
                  </a:lnTo>
                  <a:lnTo>
                    <a:pt x="754748" y="1069848"/>
                  </a:lnTo>
                  <a:lnTo>
                    <a:pt x="10414" y="0"/>
                  </a:lnTo>
                  <a:lnTo>
                    <a:pt x="0" y="7366"/>
                  </a:lnTo>
                  <a:lnTo>
                    <a:pt x="744347" y="1077112"/>
                  </a:lnTo>
                  <a:lnTo>
                    <a:pt x="728726" y="1088009"/>
                  </a:lnTo>
                  <a:lnTo>
                    <a:pt x="793115" y="1136015"/>
                  </a:lnTo>
                  <a:close/>
                </a:path>
                <a:path w="796290" h="1774825">
                  <a:moveTo>
                    <a:pt x="796163" y="1774571"/>
                  </a:moveTo>
                  <a:lnTo>
                    <a:pt x="781862" y="1726184"/>
                  </a:lnTo>
                  <a:lnTo>
                    <a:pt x="773430" y="1697609"/>
                  </a:lnTo>
                  <a:lnTo>
                    <a:pt x="757834" y="1708505"/>
                  </a:lnTo>
                  <a:lnTo>
                    <a:pt x="11938" y="640092"/>
                  </a:lnTo>
                  <a:lnTo>
                    <a:pt x="1524" y="647446"/>
                  </a:lnTo>
                  <a:lnTo>
                    <a:pt x="747369" y="1715808"/>
                  </a:lnTo>
                  <a:lnTo>
                    <a:pt x="731774" y="1726692"/>
                  </a:lnTo>
                  <a:lnTo>
                    <a:pt x="796163" y="1774571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9678923" y="4026408"/>
              <a:ext cx="672465" cy="980440"/>
            </a:xfrm>
            <a:custGeom>
              <a:avLst/>
              <a:gdLst/>
              <a:ahLst/>
              <a:cxnLst/>
              <a:rect l="l" t="t" r="r" b="b"/>
              <a:pathLst>
                <a:path w="672465" h="980439">
                  <a:moveTo>
                    <a:pt x="0" y="327660"/>
                  </a:moveTo>
                  <a:lnTo>
                    <a:pt x="672083" y="327660"/>
                  </a:lnTo>
                  <a:lnTo>
                    <a:pt x="672083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  <a:path w="672465" h="980439">
                  <a:moveTo>
                    <a:pt x="0" y="979932"/>
                  </a:moveTo>
                  <a:lnTo>
                    <a:pt x="672083" y="979932"/>
                  </a:lnTo>
                  <a:lnTo>
                    <a:pt x="672083" y="652272"/>
                  </a:lnTo>
                  <a:lnTo>
                    <a:pt x="0" y="652272"/>
                  </a:lnTo>
                  <a:lnTo>
                    <a:pt x="0" y="979932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 descr=""/>
          <p:cNvSpPr txBox="1"/>
          <p:nvPr/>
        </p:nvSpPr>
        <p:spPr>
          <a:xfrm>
            <a:off x="9963150" y="4380738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81" name="object 81" descr=""/>
          <p:cNvSpPr/>
          <p:nvPr/>
        </p:nvSpPr>
        <p:spPr>
          <a:xfrm>
            <a:off x="6899148" y="1786127"/>
            <a:ext cx="2795270" cy="2900680"/>
          </a:xfrm>
          <a:custGeom>
            <a:avLst/>
            <a:gdLst/>
            <a:ahLst/>
            <a:cxnLst/>
            <a:rect l="l" t="t" r="r" b="b"/>
            <a:pathLst>
              <a:path w="2795270" h="2900679">
                <a:moveTo>
                  <a:pt x="745236" y="0"/>
                </a:moveTo>
                <a:lnTo>
                  <a:pt x="674116" y="37338"/>
                </a:lnTo>
                <a:lnTo>
                  <a:pt x="687819" y="50520"/>
                </a:lnTo>
                <a:lnTo>
                  <a:pt x="0" y="765175"/>
                </a:lnTo>
                <a:lnTo>
                  <a:pt x="9144" y="774065"/>
                </a:lnTo>
                <a:lnTo>
                  <a:pt x="696937" y="59309"/>
                </a:lnTo>
                <a:lnTo>
                  <a:pt x="710692" y="72517"/>
                </a:lnTo>
                <a:lnTo>
                  <a:pt x="725512" y="41402"/>
                </a:lnTo>
                <a:lnTo>
                  <a:pt x="745236" y="0"/>
                </a:lnTo>
                <a:close/>
              </a:path>
              <a:path w="2795270" h="2900679">
                <a:moveTo>
                  <a:pt x="2795016" y="2900172"/>
                </a:moveTo>
                <a:lnTo>
                  <a:pt x="2780703" y="2851658"/>
                </a:lnTo>
                <a:lnTo>
                  <a:pt x="2772283" y="2823083"/>
                </a:lnTo>
                <a:lnTo>
                  <a:pt x="2756636" y="2834005"/>
                </a:lnTo>
                <a:lnTo>
                  <a:pt x="2012315" y="1765693"/>
                </a:lnTo>
                <a:lnTo>
                  <a:pt x="2001901" y="1773047"/>
                </a:lnTo>
                <a:lnTo>
                  <a:pt x="2746235" y="2841269"/>
                </a:lnTo>
                <a:lnTo>
                  <a:pt x="2730627" y="2852166"/>
                </a:lnTo>
                <a:lnTo>
                  <a:pt x="2795016" y="2900172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 txBox="1"/>
          <p:nvPr/>
        </p:nvSpPr>
        <p:spPr>
          <a:xfrm>
            <a:off x="9474200" y="3507485"/>
            <a:ext cx="109537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第一组空闲块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99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1954148" y="1979168"/>
            <a:ext cx="5607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管理块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4" name="object 84" descr=""/>
          <p:cNvSpPr/>
          <p:nvPr/>
        </p:nvSpPr>
        <p:spPr>
          <a:xfrm>
            <a:off x="3391661" y="4505705"/>
            <a:ext cx="1012190" cy="658495"/>
          </a:xfrm>
          <a:custGeom>
            <a:avLst/>
            <a:gdLst/>
            <a:ahLst/>
            <a:cxnLst/>
            <a:rect l="l" t="t" r="r" b="b"/>
            <a:pathLst>
              <a:path w="1012189" h="658495">
                <a:moveTo>
                  <a:pt x="0" y="329184"/>
                </a:moveTo>
                <a:lnTo>
                  <a:pt x="3404" y="290782"/>
                </a:lnTo>
                <a:lnTo>
                  <a:pt x="13364" y="253686"/>
                </a:lnTo>
                <a:lnTo>
                  <a:pt x="29501" y="218139"/>
                </a:lnTo>
                <a:lnTo>
                  <a:pt x="51433" y="184390"/>
                </a:lnTo>
                <a:lnTo>
                  <a:pt x="78782" y="152685"/>
                </a:lnTo>
                <a:lnTo>
                  <a:pt x="111167" y="123270"/>
                </a:lnTo>
                <a:lnTo>
                  <a:pt x="148209" y="96393"/>
                </a:lnTo>
                <a:lnTo>
                  <a:pt x="189526" y="72298"/>
                </a:lnTo>
                <a:lnTo>
                  <a:pt x="234741" y="51235"/>
                </a:lnTo>
                <a:lnTo>
                  <a:pt x="283472" y="33448"/>
                </a:lnTo>
                <a:lnTo>
                  <a:pt x="335341" y="19184"/>
                </a:lnTo>
                <a:lnTo>
                  <a:pt x="389966" y="8690"/>
                </a:lnTo>
                <a:lnTo>
                  <a:pt x="446968" y="2213"/>
                </a:lnTo>
                <a:lnTo>
                  <a:pt x="505967" y="0"/>
                </a:lnTo>
                <a:lnTo>
                  <a:pt x="564967" y="2213"/>
                </a:lnTo>
                <a:lnTo>
                  <a:pt x="621969" y="8690"/>
                </a:lnTo>
                <a:lnTo>
                  <a:pt x="676594" y="19184"/>
                </a:lnTo>
                <a:lnTo>
                  <a:pt x="728463" y="33448"/>
                </a:lnTo>
                <a:lnTo>
                  <a:pt x="777194" y="51235"/>
                </a:lnTo>
                <a:lnTo>
                  <a:pt x="822409" y="72298"/>
                </a:lnTo>
                <a:lnTo>
                  <a:pt x="863727" y="96393"/>
                </a:lnTo>
                <a:lnTo>
                  <a:pt x="900768" y="123270"/>
                </a:lnTo>
                <a:lnTo>
                  <a:pt x="933153" y="152685"/>
                </a:lnTo>
                <a:lnTo>
                  <a:pt x="960502" y="184390"/>
                </a:lnTo>
                <a:lnTo>
                  <a:pt x="982434" y="218139"/>
                </a:lnTo>
                <a:lnTo>
                  <a:pt x="998571" y="253686"/>
                </a:lnTo>
                <a:lnTo>
                  <a:pt x="1008531" y="290782"/>
                </a:lnTo>
                <a:lnTo>
                  <a:pt x="1011936" y="329184"/>
                </a:lnTo>
                <a:lnTo>
                  <a:pt x="1008531" y="367585"/>
                </a:lnTo>
                <a:lnTo>
                  <a:pt x="998571" y="404681"/>
                </a:lnTo>
                <a:lnTo>
                  <a:pt x="982434" y="440228"/>
                </a:lnTo>
                <a:lnTo>
                  <a:pt x="960502" y="473977"/>
                </a:lnTo>
                <a:lnTo>
                  <a:pt x="933153" y="505682"/>
                </a:lnTo>
                <a:lnTo>
                  <a:pt x="900768" y="535097"/>
                </a:lnTo>
                <a:lnTo>
                  <a:pt x="863726" y="561975"/>
                </a:lnTo>
                <a:lnTo>
                  <a:pt x="822409" y="586069"/>
                </a:lnTo>
                <a:lnTo>
                  <a:pt x="777194" y="607132"/>
                </a:lnTo>
                <a:lnTo>
                  <a:pt x="728463" y="624919"/>
                </a:lnTo>
                <a:lnTo>
                  <a:pt x="676594" y="639183"/>
                </a:lnTo>
                <a:lnTo>
                  <a:pt x="621969" y="649677"/>
                </a:lnTo>
                <a:lnTo>
                  <a:pt x="564967" y="656154"/>
                </a:lnTo>
                <a:lnTo>
                  <a:pt x="505967" y="658368"/>
                </a:lnTo>
                <a:lnTo>
                  <a:pt x="446968" y="656154"/>
                </a:lnTo>
                <a:lnTo>
                  <a:pt x="389966" y="649677"/>
                </a:lnTo>
                <a:lnTo>
                  <a:pt x="335341" y="639183"/>
                </a:lnTo>
                <a:lnTo>
                  <a:pt x="283472" y="624919"/>
                </a:lnTo>
                <a:lnTo>
                  <a:pt x="234741" y="607132"/>
                </a:lnTo>
                <a:lnTo>
                  <a:pt x="189526" y="586069"/>
                </a:lnTo>
                <a:lnTo>
                  <a:pt x="148208" y="561975"/>
                </a:lnTo>
                <a:lnTo>
                  <a:pt x="111167" y="535097"/>
                </a:lnTo>
                <a:lnTo>
                  <a:pt x="78782" y="505682"/>
                </a:lnTo>
                <a:lnTo>
                  <a:pt x="51433" y="473977"/>
                </a:lnTo>
                <a:lnTo>
                  <a:pt x="29501" y="440228"/>
                </a:lnTo>
                <a:lnTo>
                  <a:pt x="13364" y="404681"/>
                </a:lnTo>
                <a:lnTo>
                  <a:pt x="3404" y="367585"/>
                </a:lnTo>
                <a:lnTo>
                  <a:pt x="0" y="329184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6876" y="313943"/>
            <a:ext cx="1853183" cy="4511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191" y="6691883"/>
            <a:ext cx="12179935" cy="166370"/>
          </a:xfrm>
          <a:custGeom>
            <a:avLst/>
            <a:gdLst/>
            <a:ahLst/>
            <a:cxnLst/>
            <a:rect l="l" t="t" r="r" b="b"/>
            <a:pathLst>
              <a:path w="12179935" h="166370">
                <a:moveTo>
                  <a:pt x="12179808" y="0"/>
                </a:moveTo>
                <a:lnTo>
                  <a:pt x="0" y="0"/>
                </a:lnTo>
                <a:lnTo>
                  <a:pt x="0" y="166114"/>
                </a:lnTo>
                <a:lnTo>
                  <a:pt x="12179808" y="166114"/>
                </a:lnTo>
                <a:lnTo>
                  <a:pt x="12179808" y="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136" y="781050"/>
            <a:ext cx="107314" cy="11430"/>
          </a:xfrm>
          <a:custGeom>
            <a:avLst/>
            <a:gdLst/>
            <a:ahLst/>
            <a:cxnLst/>
            <a:rect l="l" t="t" r="r" b="b"/>
            <a:pathLst>
              <a:path w="107315" h="11429">
                <a:moveTo>
                  <a:pt x="0" y="11429"/>
                </a:moveTo>
                <a:lnTo>
                  <a:pt x="107289" y="11429"/>
                </a:lnTo>
                <a:lnTo>
                  <a:pt x="107289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9145" y="781050"/>
            <a:ext cx="1234440" cy="11430"/>
          </a:xfrm>
          <a:custGeom>
            <a:avLst/>
            <a:gdLst/>
            <a:ahLst/>
            <a:cxnLst/>
            <a:rect l="l" t="t" r="r" b="b"/>
            <a:pathLst>
              <a:path w="1234439" h="11429">
                <a:moveTo>
                  <a:pt x="0" y="11429"/>
                </a:moveTo>
                <a:lnTo>
                  <a:pt x="1233830" y="11429"/>
                </a:lnTo>
                <a:lnTo>
                  <a:pt x="1233830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6136" y="773430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7620"/>
                </a:moveTo>
                <a:lnTo>
                  <a:pt x="107289" y="7620"/>
                </a:lnTo>
                <a:lnTo>
                  <a:pt x="10728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6136" y="374650"/>
            <a:ext cx="34290" cy="398780"/>
          </a:xfrm>
          <a:custGeom>
            <a:avLst/>
            <a:gdLst/>
            <a:ahLst/>
            <a:cxnLst/>
            <a:rect l="l" t="t" r="r" b="b"/>
            <a:pathLst>
              <a:path w="34289" h="398780">
                <a:moveTo>
                  <a:pt x="0" y="398779"/>
                </a:moveTo>
                <a:lnTo>
                  <a:pt x="33832" y="398779"/>
                </a:lnTo>
                <a:lnTo>
                  <a:pt x="33832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5688" y="374650"/>
            <a:ext cx="27940" cy="398780"/>
          </a:xfrm>
          <a:custGeom>
            <a:avLst/>
            <a:gdLst/>
            <a:ahLst/>
            <a:cxnLst/>
            <a:rect l="l" t="t" r="r" b="b"/>
            <a:pathLst>
              <a:path w="27940" h="398780">
                <a:moveTo>
                  <a:pt x="0" y="398779"/>
                </a:moveTo>
                <a:lnTo>
                  <a:pt x="27736" y="398779"/>
                </a:lnTo>
                <a:lnTo>
                  <a:pt x="277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9145" y="374650"/>
            <a:ext cx="15875" cy="398780"/>
          </a:xfrm>
          <a:custGeom>
            <a:avLst/>
            <a:gdLst/>
            <a:ahLst/>
            <a:cxnLst/>
            <a:rect l="l" t="t" r="r" b="b"/>
            <a:pathLst>
              <a:path w="15875" h="398780">
                <a:moveTo>
                  <a:pt x="0" y="398779"/>
                </a:moveTo>
                <a:lnTo>
                  <a:pt x="15836" y="398779"/>
                </a:lnTo>
                <a:lnTo>
                  <a:pt x="15836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6136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40"/>
                </a:move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58140" y="219456"/>
            <a:ext cx="4018279" cy="787400"/>
            <a:chOff x="358140" y="219456"/>
            <a:chExt cx="4018279" cy="787400"/>
          </a:xfrm>
        </p:grpSpPr>
        <p:sp>
          <p:nvSpPr>
            <p:cNvPr id="13" name="object 13" descr=""/>
            <p:cNvSpPr/>
            <p:nvPr/>
          </p:nvSpPr>
          <p:spPr>
            <a:xfrm>
              <a:off x="405688" y="359410"/>
              <a:ext cx="89535" cy="15240"/>
            </a:xfrm>
            <a:custGeom>
              <a:avLst/>
              <a:gdLst/>
              <a:ahLst/>
              <a:cxnLst/>
              <a:rect l="l" t="t" r="r" b="b"/>
              <a:pathLst>
                <a:path w="89534" h="15239">
                  <a:moveTo>
                    <a:pt x="0" y="15240"/>
                  </a:moveTo>
                  <a:lnTo>
                    <a:pt x="89293" y="15240"/>
                  </a:lnTo>
                  <a:lnTo>
                    <a:pt x="892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" y="219456"/>
              <a:ext cx="2242566" cy="78714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3600" y="219456"/>
              <a:ext cx="2242566" cy="787146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4925314" y="5609945"/>
            <a:ext cx="23412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s_free[76]</a:t>
            </a:r>
            <a:r>
              <a:rPr dirty="0" sz="2400" spc="-25">
                <a:solidFill>
                  <a:srgbClr val="1F517B"/>
                </a:solidFill>
                <a:latin typeface="微软雅黑"/>
                <a:cs typeface="微软雅黑"/>
              </a:rPr>
              <a:t>被分配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66724" y="309498"/>
            <a:ext cx="35769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示</a:t>
            </a:r>
            <a:r>
              <a:rPr dirty="0" spc="-35"/>
              <a:t>例</a:t>
            </a:r>
            <a:r>
              <a:rPr dirty="0" spc="-35"/>
              <a:t>：</a:t>
            </a:r>
            <a:r>
              <a:rPr dirty="0" spc="-35"/>
              <a:t>分</a:t>
            </a:r>
            <a:r>
              <a:rPr dirty="0" spc="-35"/>
              <a:t>配</a:t>
            </a:r>
            <a:r>
              <a:rPr dirty="0" spc="-35"/>
              <a:t>一</a:t>
            </a:r>
            <a:r>
              <a:rPr dirty="0" spc="-35"/>
              <a:t>个</a:t>
            </a:r>
            <a:r>
              <a:rPr dirty="0" spc="-35"/>
              <a:t>磁</a:t>
            </a:r>
            <a:r>
              <a:rPr dirty="0" spc="-35"/>
              <a:t>盘</a:t>
            </a:r>
            <a:r>
              <a:rPr dirty="0" spc="-50"/>
              <a:t>块</a:t>
            </a:r>
          </a:p>
        </p:txBody>
      </p:sp>
      <p:grpSp>
        <p:nvGrpSpPr>
          <p:cNvPr id="18" name="object 18" descr=""/>
          <p:cNvGrpSpPr/>
          <p:nvPr/>
        </p:nvGrpSpPr>
        <p:grpSpPr>
          <a:xfrm>
            <a:off x="2882392" y="1793748"/>
            <a:ext cx="6810375" cy="2908300"/>
            <a:chOff x="2882392" y="1793748"/>
            <a:chExt cx="6810375" cy="2908300"/>
          </a:xfrm>
        </p:grpSpPr>
        <p:sp>
          <p:nvSpPr>
            <p:cNvPr id="19" name="object 19" descr=""/>
            <p:cNvSpPr/>
            <p:nvPr/>
          </p:nvSpPr>
          <p:spPr>
            <a:xfrm>
              <a:off x="2882392" y="1793747"/>
              <a:ext cx="6810375" cy="2908300"/>
            </a:xfrm>
            <a:custGeom>
              <a:avLst/>
              <a:gdLst/>
              <a:ahLst/>
              <a:cxnLst/>
              <a:rect l="l" t="t" r="r" b="b"/>
              <a:pathLst>
                <a:path w="6810375" h="2908300">
                  <a:moveTo>
                    <a:pt x="708152" y="2238756"/>
                  </a:moveTo>
                  <a:lnTo>
                    <a:pt x="686917" y="2200402"/>
                  </a:lnTo>
                  <a:lnTo>
                    <a:pt x="669290" y="2168525"/>
                  </a:lnTo>
                  <a:lnTo>
                    <a:pt x="656374" y="2182533"/>
                  </a:lnTo>
                  <a:lnTo>
                    <a:pt x="49530" y="1624457"/>
                  </a:lnTo>
                  <a:lnTo>
                    <a:pt x="40894" y="1633855"/>
                  </a:lnTo>
                  <a:lnTo>
                    <a:pt x="647788" y="2191855"/>
                  </a:lnTo>
                  <a:lnTo>
                    <a:pt x="634873" y="2205863"/>
                  </a:lnTo>
                  <a:lnTo>
                    <a:pt x="708152" y="2238756"/>
                  </a:lnTo>
                  <a:close/>
                </a:path>
                <a:path w="6810375" h="2908300">
                  <a:moveTo>
                    <a:pt x="714248" y="0"/>
                  </a:moveTo>
                  <a:lnTo>
                    <a:pt x="655574" y="54864"/>
                  </a:lnTo>
                  <a:lnTo>
                    <a:pt x="672388" y="63995"/>
                  </a:lnTo>
                  <a:lnTo>
                    <a:pt x="0" y="1306068"/>
                  </a:lnTo>
                  <a:lnTo>
                    <a:pt x="11176" y="1312164"/>
                  </a:lnTo>
                  <a:lnTo>
                    <a:pt x="683577" y="70065"/>
                  </a:lnTo>
                  <a:lnTo>
                    <a:pt x="700278" y="79121"/>
                  </a:lnTo>
                  <a:lnTo>
                    <a:pt x="704913" y="52832"/>
                  </a:lnTo>
                  <a:lnTo>
                    <a:pt x="714248" y="0"/>
                  </a:lnTo>
                  <a:close/>
                </a:path>
                <a:path w="6810375" h="2908300">
                  <a:moveTo>
                    <a:pt x="2751836" y="2907792"/>
                  </a:moveTo>
                  <a:lnTo>
                    <a:pt x="2737523" y="2859278"/>
                  </a:lnTo>
                  <a:lnTo>
                    <a:pt x="2729103" y="2830703"/>
                  </a:lnTo>
                  <a:lnTo>
                    <a:pt x="2713469" y="2841625"/>
                  </a:lnTo>
                  <a:lnTo>
                    <a:pt x="1969135" y="1771777"/>
                  </a:lnTo>
                  <a:lnTo>
                    <a:pt x="1958721" y="1779143"/>
                  </a:lnTo>
                  <a:lnTo>
                    <a:pt x="2703068" y="2848889"/>
                  </a:lnTo>
                  <a:lnTo>
                    <a:pt x="2687447" y="2859786"/>
                  </a:lnTo>
                  <a:lnTo>
                    <a:pt x="2751836" y="2907792"/>
                  </a:lnTo>
                  <a:close/>
                </a:path>
                <a:path w="6810375" h="2908300">
                  <a:moveTo>
                    <a:pt x="6810248" y="2237232"/>
                  </a:moveTo>
                  <a:lnTo>
                    <a:pt x="6795935" y="2188718"/>
                  </a:lnTo>
                  <a:lnTo>
                    <a:pt x="6787515" y="2160143"/>
                  </a:lnTo>
                  <a:lnTo>
                    <a:pt x="6771868" y="2171065"/>
                  </a:lnTo>
                  <a:lnTo>
                    <a:pt x="6026023" y="1101217"/>
                  </a:lnTo>
                  <a:lnTo>
                    <a:pt x="6015609" y="1108583"/>
                  </a:lnTo>
                  <a:lnTo>
                    <a:pt x="6761467" y="2178329"/>
                  </a:lnTo>
                  <a:lnTo>
                    <a:pt x="6745859" y="2189226"/>
                  </a:lnTo>
                  <a:lnTo>
                    <a:pt x="6810248" y="2237232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590544" y="1812036"/>
              <a:ext cx="1283335" cy="1908175"/>
            </a:xfrm>
            <a:custGeom>
              <a:avLst/>
              <a:gdLst/>
              <a:ahLst/>
              <a:cxnLst/>
              <a:rect l="l" t="t" r="r" b="b"/>
              <a:pathLst>
                <a:path w="1283335" h="1908175">
                  <a:moveTo>
                    <a:pt x="1283208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1283208" y="1908048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590544" y="1812036"/>
              <a:ext cx="1283335" cy="1908175"/>
            </a:xfrm>
            <a:custGeom>
              <a:avLst/>
              <a:gdLst/>
              <a:ahLst/>
              <a:cxnLst/>
              <a:rect l="l" t="t" r="r" b="b"/>
              <a:pathLst>
                <a:path w="1283335" h="1908175">
                  <a:moveTo>
                    <a:pt x="0" y="1908048"/>
                  </a:moveTo>
                  <a:lnTo>
                    <a:pt x="1283208" y="1908048"/>
                  </a:lnTo>
                  <a:lnTo>
                    <a:pt x="1283208" y="0"/>
                  </a:lnTo>
                  <a:lnTo>
                    <a:pt x="0" y="0"/>
                  </a:lnTo>
                  <a:lnTo>
                    <a:pt x="0" y="1908048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626358" y="1267713"/>
            <a:ext cx="109537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第四组空闲块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 spc="-10" b="1">
                <a:solidFill>
                  <a:srgbClr val="C00000"/>
                </a:solidFill>
                <a:latin typeface="微软雅黑"/>
                <a:cs typeface="微软雅黑"/>
              </a:rPr>
              <a:t>76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590544" y="1812035"/>
            <a:ext cx="1283335" cy="2489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131445">
              <a:lnSpc>
                <a:spcPct val="100000"/>
              </a:lnSpc>
              <a:spcBef>
                <a:spcPts val="8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590544" y="2069592"/>
            <a:ext cx="1283335" cy="3492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4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4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590544" y="3061716"/>
            <a:ext cx="1283335" cy="2946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0005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3590544" y="2065020"/>
            <a:ext cx="1272540" cy="1295400"/>
          </a:xfrm>
          <a:custGeom>
            <a:avLst/>
            <a:gdLst/>
            <a:ahLst/>
            <a:cxnLst/>
            <a:rect l="l" t="t" r="r" b="b"/>
            <a:pathLst>
              <a:path w="1272539" h="1295400">
                <a:moveTo>
                  <a:pt x="15239" y="1295400"/>
                </a:moveTo>
                <a:lnTo>
                  <a:pt x="1272539" y="1295400"/>
                </a:lnTo>
              </a:path>
              <a:path w="1272539" h="1295400">
                <a:moveTo>
                  <a:pt x="15239" y="676655"/>
                </a:moveTo>
                <a:lnTo>
                  <a:pt x="1272539" y="676655"/>
                </a:lnTo>
              </a:path>
              <a:path w="1272539" h="1295400">
                <a:moveTo>
                  <a:pt x="15239" y="358139"/>
                </a:moveTo>
                <a:lnTo>
                  <a:pt x="1272539" y="358139"/>
                </a:lnTo>
              </a:path>
              <a:path w="1272539" h="1295400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3590544" y="2427732"/>
            <a:ext cx="1283335" cy="3098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78765">
              <a:lnSpc>
                <a:spcPts val="1645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s_free[0]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3607308" y="3057144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 h="0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3590544" y="2746248"/>
            <a:ext cx="1283335" cy="3067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16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8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590544" y="3364991"/>
            <a:ext cx="1283335" cy="3556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445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35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s_free[99]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643117" y="1267713"/>
            <a:ext cx="109728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第三组空闲块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600446" y="1805685"/>
            <a:ext cx="1296035" cy="1920875"/>
            <a:chOff x="5600446" y="1805685"/>
            <a:chExt cx="1296035" cy="1920875"/>
          </a:xfrm>
        </p:grpSpPr>
        <p:sp>
          <p:nvSpPr>
            <p:cNvPr id="33" name="object 33" descr=""/>
            <p:cNvSpPr/>
            <p:nvPr/>
          </p:nvSpPr>
          <p:spPr>
            <a:xfrm>
              <a:off x="5606796" y="1812035"/>
              <a:ext cx="1283335" cy="1908175"/>
            </a:xfrm>
            <a:custGeom>
              <a:avLst/>
              <a:gdLst/>
              <a:ahLst/>
              <a:cxnLst/>
              <a:rect l="l" t="t" r="r" b="b"/>
              <a:pathLst>
                <a:path w="1283334" h="1908175">
                  <a:moveTo>
                    <a:pt x="1283207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1283207" y="1908048"/>
                  </a:lnTo>
                  <a:lnTo>
                    <a:pt x="1283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606796" y="1812035"/>
              <a:ext cx="1283335" cy="1908175"/>
            </a:xfrm>
            <a:custGeom>
              <a:avLst/>
              <a:gdLst/>
              <a:ahLst/>
              <a:cxnLst/>
              <a:rect l="l" t="t" r="r" b="b"/>
              <a:pathLst>
                <a:path w="1283334" h="1908175">
                  <a:moveTo>
                    <a:pt x="0" y="1908048"/>
                  </a:moveTo>
                  <a:lnTo>
                    <a:pt x="1283207" y="1908048"/>
                  </a:lnTo>
                  <a:lnTo>
                    <a:pt x="1283207" y="0"/>
                  </a:lnTo>
                  <a:lnTo>
                    <a:pt x="0" y="0"/>
                  </a:lnTo>
                  <a:lnTo>
                    <a:pt x="0" y="1908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5606796" y="1812035"/>
            <a:ext cx="1283335" cy="2489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129539">
              <a:lnSpc>
                <a:spcPct val="100000"/>
              </a:lnSpc>
              <a:spcBef>
                <a:spcPts val="8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606796" y="2069592"/>
            <a:ext cx="1283335" cy="3492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4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4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606796" y="3088386"/>
            <a:ext cx="12833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5606796" y="2065020"/>
            <a:ext cx="1274445" cy="1295400"/>
          </a:xfrm>
          <a:custGeom>
            <a:avLst/>
            <a:gdLst/>
            <a:ahLst/>
            <a:cxnLst/>
            <a:rect l="l" t="t" r="r" b="b"/>
            <a:pathLst>
              <a:path w="1274445" h="1295400">
                <a:moveTo>
                  <a:pt x="15239" y="1295400"/>
                </a:moveTo>
                <a:lnTo>
                  <a:pt x="1274063" y="1295400"/>
                </a:lnTo>
              </a:path>
              <a:path w="1274445" h="1295400">
                <a:moveTo>
                  <a:pt x="15239" y="676655"/>
                </a:moveTo>
                <a:lnTo>
                  <a:pt x="1274063" y="676655"/>
                </a:lnTo>
              </a:path>
              <a:path w="1274445" h="1295400">
                <a:moveTo>
                  <a:pt x="15239" y="358139"/>
                </a:moveTo>
                <a:lnTo>
                  <a:pt x="1274063" y="358139"/>
                </a:lnTo>
              </a:path>
              <a:path w="1274445" h="1295400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5606796" y="2427732"/>
            <a:ext cx="1283335" cy="3098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79400">
              <a:lnSpc>
                <a:spcPts val="1645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s_free[0]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5623559" y="3057144"/>
            <a:ext cx="1259205" cy="0"/>
          </a:xfrm>
          <a:custGeom>
            <a:avLst/>
            <a:gdLst/>
            <a:ahLst/>
            <a:cxnLst/>
            <a:rect l="l" t="t" r="r" b="b"/>
            <a:pathLst>
              <a:path w="1259204" h="0">
                <a:moveTo>
                  <a:pt x="0" y="0"/>
                </a:moveTo>
                <a:lnTo>
                  <a:pt x="1258823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5606796" y="2743581"/>
            <a:ext cx="12833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606796" y="3396233"/>
            <a:ext cx="12833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s_free[99]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672578" y="1268933"/>
            <a:ext cx="1095375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第二组空闲块</a:t>
            </a:r>
            <a:endParaRPr sz="1400">
              <a:latin typeface="微软雅黑"/>
              <a:cs typeface="微软雅黑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7628890" y="1807210"/>
            <a:ext cx="1297940" cy="1920875"/>
            <a:chOff x="7628890" y="1807210"/>
            <a:chExt cx="1297940" cy="1920875"/>
          </a:xfrm>
        </p:grpSpPr>
        <p:sp>
          <p:nvSpPr>
            <p:cNvPr id="45" name="object 45" descr=""/>
            <p:cNvSpPr/>
            <p:nvPr/>
          </p:nvSpPr>
          <p:spPr>
            <a:xfrm>
              <a:off x="7635240" y="1813560"/>
              <a:ext cx="1285240" cy="1908175"/>
            </a:xfrm>
            <a:custGeom>
              <a:avLst/>
              <a:gdLst/>
              <a:ahLst/>
              <a:cxnLst/>
              <a:rect l="l" t="t" r="r" b="b"/>
              <a:pathLst>
                <a:path w="1285240" h="1908175">
                  <a:moveTo>
                    <a:pt x="1284731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1284731" y="1908048"/>
                  </a:lnTo>
                  <a:lnTo>
                    <a:pt x="12847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635240" y="1813560"/>
              <a:ext cx="1285240" cy="1908175"/>
            </a:xfrm>
            <a:custGeom>
              <a:avLst/>
              <a:gdLst/>
              <a:ahLst/>
              <a:cxnLst/>
              <a:rect l="l" t="t" r="r" b="b"/>
              <a:pathLst>
                <a:path w="1285240" h="1908175">
                  <a:moveTo>
                    <a:pt x="0" y="1908048"/>
                  </a:moveTo>
                  <a:lnTo>
                    <a:pt x="1284731" y="1908048"/>
                  </a:lnTo>
                  <a:lnTo>
                    <a:pt x="1284731" y="0"/>
                  </a:lnTo>
                  <a:lnTo>
                    <a:pt x="0" y="0"/>
                  </a:lnTo>
                  <a:lnTo>
                    <a:pt x="0" y="1908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7635240" y="1813560"/>
            <a:ext cx="1285240" cy="2489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129539">
              <a:lnSpc>
                <a:spcPct val="100000"/>
              </a:lnSpc>
              <a:spcBef>
                <a:spcPts val="8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635240" y="2071116"/>
            <a:ext cx="1285240" cy="3492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4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4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7635240" y="3089910"/>
            <a:ext cx="12852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7635240" y="2066544"/>
            <a:ext cx="1274445" cy="1295400"/>
          </a:xfrm>
          <a:custGeom>
            <a:avLst/>
            <a:gdLst/>
            <a:ahLst/>
            <a:cxnLst/>
            <a:rect l="l" t="t" r="r" b="b"/>
            <a:pathLst>
              <a:path w="1274445" h="1295400">
                <a:moveTo>
                  <a:pt x="15239" y="1295400"/>
                </a:moveTo>
                <a:lnTo>
                  <a:pt x="1274063" y="1295400"/>
                </a:lnTo>
              </a:path>
              <a:path w="1274445" h="1295400">
                <a:moveTo>
                  <a:pt x="15239" y="676655"/>
                </a:moveTo>
                <a:lnTo>
                  <a:pt x="1274063" y="676655"/>
                </a:lnTo>
              </a:path>
              <a:path w="1274445" h="1295400">
                <a:moveTo>
                  <a:pt x="15239" y="358139"/>
                </a:moveTo>
                <a:lnTo>
                  <a:pt x="1274063" y="358139"/>
                </a:lnTo>
              </a:path>
              <a:path w="1274445" h="1295400">
                <a:moveTo>
                  <a:pt x="0" y="0"/>
                </a:moveTo>
                <a:lnTo>
                  <a:pt x="1258824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7635240" y="2429255"/>
            <a:ext cx="1285240" cy="3098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3655" rIns="0" bIns="0" rtlCol="0" vert="horz">
            <a:spAutoFit/>
          </a:bodyPr>
          <a:lstStyle/>
          <a:p>
            <a:pPr algn="ctr" marL="9525">
              <a:lnSpc>
                <a:spcPct val="100000"/>
              </a:lnSpc>
              <a:spcBef>
                <a:spcPts val="26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7653528" y="3058667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 h="0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7635240" y="2744800"/>
            <a:ext cx="12852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635240" y="3398011"/>
            <a:ext cx="12852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s_free[99]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1631950" y="2313177"/>
            <a:ext cx="1297940" cy="1920875"/>
            <a:chOff x="1631950" y="2313177"/>
            <a:chExt cx="1297940" cy="1920875"/>
          </a:xfrm>
        </p:grpSpPr>
        <p:sp>
          <p:nvSpPr>
            <p:cNvPr id="56" name="object 56" descr=""/>
            <p:cNvSpPr/>
            <p:nvPr/>
          </p:nvSpPr>
          <p:spPr>
            <a:xfrm>
              <a:off x="1638300" y="2319527"/>
              <a:ext cx="1285240" cy="1908175"/>
            </a:xfrm>
            <a:custGeom>
              <a:avLst/>
              <a:gdLst/>
              <a:ahLst/>
              <a:cxnLst/>
              <a:rect l="l" t="t" r="r" b="b"/>
              <a:pathLst>
                <a:path w="1285239" h="1908175">
                  <a:moveTo>
                    <a:pt x="1284732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1284732" y="1908048"/>
                  </a:lnTo>
                  <a:lnTo>
                    <a:pt x="1284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638300" y="2319527"/>
              <a:ext cx="1285240" cy="1908175"/>
            </a:xfrm>
            <a:custGeom>
              <a:avLst/>
              <a:gdLst/>
              <a:ahLst/>
              <a:cxnLst/>
              <a:rect l="l" t="t" r="r" b="b"/>
              <a:pathLst>
                <a:path w="1285239" h="1908175">
                  <a:moveTo>
                    <a:pt x="0" y="1908048"/>
                  </a:moveTo>
                  <a:lnTo>
                    <a:pt x="1284732" y="1908048"/>
                  </a:lnTo>
                  <a:lnTo>
                    <a:pt x="1284732" y="0"/>
                  </a:lnTo>
                  <a:lnTo>
                    <a:pt x="0" y="0"/>
                  </a:lnTo>
                  <a:lnTo>
                    <a:pt x="0" y="1908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1638300" y="2319527"/>
            <a:ext cx="1285240" cy="2489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1430" rIns="0" bIns="0" rtlCol="0" vert="horz">
            <a:spAutoFit/>
          </a:bodyPr>
          <a:lstStyle/>
          <a:p>
            <a:pPr algn="ctr" marR="132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638300" y="2577083"/>
            <a:ext cx="1285240" cy="3492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4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25" b="1">
                <a:solidFill>
                  <a:srgbClr val="C00000"/>
                </a:solidFill>
                <a:latin typeface="微软雅黑"/>
                <a:cs typeface="微软雅黑"/>
              </a:rPr>
              <a:t>76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638300" y="3569208"/>
            <a:ext cx="1285240" cy="2946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0005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1638300" y="2572511"/>
            <a:ext cx="1274445" cy="1295400"/>
          </a:xfrm>
          <a:custGeom>
            <a:avLst/>
            <a:gdLst/>
            <a:ahLst/>
            <a:cxnLst/>
            <a:rect l="l" t="t" r="r" b="b"/>
            <a:pathLst>
              <a:path w="1274445" h="1295400">
                <a:moveTo>
                  <a:pt x="15239" y="1295400"/>
                </a:moveTo>
                <a:lnTo>
                  <a:pt x="1274064" y="1295400"/>
                </a:lnTo>
              </a:path>
              <a:path w="1274445" h="1295400">
                <a:moveTo>
                  <a:pt x="15239" y="678179"/>
                </a:moveTo>
                <a:lnTo>
                  <a:pt x="1274064" y="678179"/>
                </a:lnTo>
              </a:path>
              <a:path w="1274445" h="1295400">
                <a:moveTo>
                  <a:pt x="15239" y="358139"/>
                </a:moveTo>
                <a:lnTo>
                  <a:pt x="1274064" y="358139"/>
                </a:lnTo>
              </a:path>
              <a:path w="1274445" h="1295400">
                <a:moveTo>
                  <a:pt x="0" y="0"/>
                </a:moveTo>
                <a:lnTo>
                  <a:pt x="1258824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1638300" y="2935223"/>
            <a:ext cx="1285240" cy="3111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79400">
              <a:lnSpc>
                <a:spcPts val="1650"/>
              </a:lnSpc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s_free[0]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1656588" y="3564635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 h="0">
                <a:moveTo>
                  <a:pt x="0" y="0"/>
                </a:moveTo>
                <a:lnTo>
                  <a:pt x="1257300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 txBox="1"/>
          <p:nvPr/>
        </p:nvSpPr>
        <p:spPr>
          <a:xfrm>
            <a:off x="1638300" y="3255264"/>
            <a:ext cx="1285240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52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7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638300" y="3872484"/>
            <a:ext cx="1285240" cy="3556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508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35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</a:t>
            </a:r>
            <a:r>
              <a:rPr dirty="0" sz="1400" spc="-10" b="1">
                <a:solidFill>
                  <a:srgbClr val="C00000"/>
                </a:solidFill>
                <a:latin typeface="微软雅黑"/>
                <a:cs typeface="微软雅黑"/>
              </a:rPr>
              <a:t>75</a:t>
            </a: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6" name="object 66" descr=""/>
          <p:cNvSpPr/>
          <p:nvPr/>
        </p:nvSpPr>
        <p:spPr>
          <a:xfrm>
            <a:off x="3578352" y="4027932"/>
            <a:ext cx="687705" cy="980440"/>
          </a:xfrm>
          <a:custGeom>
            <a:avLst/>
            <a:gdLst/>
            <a:ahLst/>
            <a:cxnLst/>
            <a:rect l="l" t="t" r="r" b="b"/>
            <a:pathLst>
              <a:path w="687704" h="980439">
                <a:moveTo>
                  <a:pt x="15239" y="327660"/>
                </a:moveTo>
                <a:lnTo>
                  <a:pt x="687324" y="327660"/>
                </a:lnTo>
                <a:lnTo>
                  <a:pt x="687324" y="0"/>
                </a:lnTo>
                <a:lnTo>
                  <a:pt x="15239" y="0"/>
                </a:lnTo>
                <a:lnTo>
                  <a:pt x="15239" y="327660"/>
                </a:lnTo>
                <a:close/>
              </a:path>
              <a:path w="687704" h="980439">
                <a:moveTo>
                  <a:pt x="0" y="979932"/>
                </a:moveTo>
                <a:lnTo>
                  <a:pt x="672084" y="979932"/>
                </a:lnTo>
                <a:lnTo>
                  <a:pt x="672084" y="652272"/>
                </a:lnTo>
                <a:lnTo>
                  <a:pt x="0" y="652272"/>
                </a:lnTo>
                <a:lnTo>
                  <a:pt x="0" y="979932"/>
                </a:lnTo>
                <a:close/>
              </a:path>
            </a:pathLst>
          </a:custGeom>
          <a:ln w="12192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 txBox="1"/>
          <p:nvPr/>
        </p:nvSpPr>
        <p:spPr>
          <a:xfrm>
            <a:off x="3877436" y="4396181"/>
            <a:ext cx="850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4853940" y="1801367"/>
            <a:ext cx="1451610" cy="3227070"/>
            <a:chOff x="4853940" y="1801367"/>
            <a:chExt cx="1451610" cy="3227070"/>
          </a:xfrm>
        </p:grpSpPr>
        <p:sp>
          <p:nvSpPr>
            <p:cNvPr id="69" name="object 69" descr=""/>
            <p:cNvSpPr/>
            <p:nvPr/>
          </p:nvSpPr>
          <p:spPr>
            <a:xfrm>
              <a:off x="4853940" y="1801367"/>
              <a:ext cx="744220" cy="774065"/>
            </a:xfrm>
            <a:custGeom>
              <a:avLst/>
              <a:gdLst/>
              <a:ahLst/>
              <a:cxnLst/>
              <a:rect l="l" t="t" r="r" b="b"/>
              <a:pathLst>
                <a:path w="744220" h="774064">
                  <a:moveTo>
                    <a:pt x="686394" y="50567"/>
                  </a:moveTo>
                  <a:lnTo>
                    <a:pt x="0" y="765175"/>
                  </a:lnTo>
                  <a:lnTo>
                    <a:pt x="9144" y="774065"/>
                  </a:lnTo>
                  <a:lnTo>
                    <a:pt x="695538" y="59331"/>
                  </a:lnTo>
                  <a:lnTo>
                    <a:pt x="686394" y="50567"/>
                  </a:lnTo>
                  <a:close/>
                </a:path>
                <a:path w="744220" h="774064">
                  <a:moveTo>
                    <a:pt x="724062" y="41402"/>
                  </a:moveTo>
                  <a:lnTo>
                    <a:pt x="695198" y="41402"/>
                  </a:lnTo>
                  <a:lnTo>
                    <a:pt x="704342" y="50165"/>
                  </a:lnTo>
                  <a:lnTo>
                    <a:pt x="695538" y="59331"/>
                  </a:lnTo>
                  <a:lnTo>
                    <a:pt x="709295" y="72517"/>
                  </a:lnTo>
                  <a:lnTo>
                    <a:pt x="724062" y="41402"/>
                  </a:lnTo>
                  <a:close/>
                </a:path>
                <a:path w="744220" h="774064">
                  <a:moveTo>
                    <a:pt x="695198" y="41402"/>
                  </a:moveTo>
                  <a:lnTo>
                    <a:pt x="686394" y="50567"/>
                  </a:lnTo>
                  <a:lnTo>
                    <a:pt x="695538" y="59331"/>
                  </a:lnTo>
                  <a:lnTo>
                    <a:pt x="704342" y="50165"/>
                  </a:lnTo>
                  <a:lnTo>
                    <a:pt x="695198" y="41402"/>
                  </a:lnTo>
                  <a:close/>
                </a:path>
                <a:path w="744220" h="774064">
                  <a:moveTo>
                    <a:pt x="743712" y="0"/>
                  </a:moveTo>
                  <a:lnTo>
                    <a:pt x="672592" y="37337"/>
                  </a:lnTo>
                  <a:lnTo>
                    <a:pt x="686394" y="50567"/>
                  </a:lnTo>
                  <a:lnTo>
                    <a:pt x="695198" y="41402"/>
                  </a:lnTo>
                  <a:lnTo>
                    <a:pt x="724062" y="41402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5625084" y="4041647"/>
              <a:ext cx="673735" cy="980440"/>
            </a:xfrm>
            <a:custGeom>
              <a:avLst/>
              <a:gdLst/>
              <a:ahLst/>
              <a:cxnLst/>
              <a:rect l="l" t="t" r="r" b="b"/>
              <a:pathLst>
                <a:path w="673735" h="980439">
                  <a:moveTo>
                    <a:pt x="0" y="327659"/>
                  </a:moveTo>
                  <a:lnTo>
                    <a:pt x="673608" y="327659"/>
                  </a:lnTo>
                  <a:lnTo>
                    <a:pt x="673608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  <a:path w="673735" h="980439">
                  <a:moveTo>
                    <a:pt x="0" y="979932"/>
                  </a:moveTo>
                  <a:lnTo>
                    <a:pt x="673608" y="979932"/>
                  </a:lnTo>
                  <a:lnTo>
                    <a:pt x="673608" y="653795"/>
                  </a:lnTo>
                  <a:lnTo>
                    <a:pt x="0" y="653795"/>
                  </a:lnTo>
                  <a:lnTo>
                    <a:pt x="0" y="979932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5910198" y="4396181"/>
            <a:ext cx="850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2923285" y="2925445"/>
            <a:ext cx="5424170" cy="2087245"/>
            <a:chOff x="2923285" y="2925445"/>
            <a:chExt cx="5424170" cy="2087245"/>
          </a:xfrm>
        </p:grpSpPr>
        <p:sp>
          <p:nvSpPr>
            <p:cNvPr id="73" name="object 73" descr=""/>
            <p:cNvSpPr/>
            <p:nvPr/>
          </p:nvSpPr>
          <p:spPr>
            <a:xfrm>
              <a:off x="7668767" y="4026408"/>
              <a:ext cx="672465" cy="327660"/>
            </a:xfrm>
            <a:custGeom>
              <a:avLst/>
              <a:gdLst/>
              <a:ahLst/>
              <a:cxnLst/>
              <a:rect l="l" t="t" r="r" b="b"/>
              <a:pathLst>
                <a:path w="672465" h="327660">
                  <a:moveTo>
                    <a:pt x="0" y="327660"/>
                  </a:moveTo>
                  <a:lnTo>
                    <a:pt x="672083" y="327660"/>
                  </a:lnTo>
                  <a:lnTo>
                    <a:pt x="672083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12191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2923286" y="2925444"/>
              <a:ext cx="2726690" cy="1759585"/>
            </a:xfrm>
            <a:custGeom>
              <a:avLst/>
              <a:gdLst/>
              <a:ahLst/>
              <a:cxnLst/>
              <a:rect l="l" t="t" r="r" b="b"/>
              <a:pathLst>
                <a:path w="2726690" h="1759585">
                  <a:moveTo>
                    <a:pt x="667258" y="1759331"/>
                  </a:moveTo>
                  <a:lnTo>
                    <a:pt x="646023" y="1720977"/>
                  </a:lnTo>
                  <a:lnTo>
                    <a:pt x="628396" y="1689100"/>
                  </a:lnTo>
                  <a:lnTo>
                    <a:pt x="615480" y="1703108"/>
                  </a:lnTo>
                  <a:lnTo>
                    <a:pt x="8636" y="1145032"/>
                  </a:lnTo>
                  <a:lnTo>
                    <a:pt x="0" y="1154430"/>
                  </a:lnTo>
                  <a:lnTo>
                    <a:pt x="606894" y="1712429"/>
                  </a:lnTo>
                  <a:lnTo>
                    <a:pt x="593979" y="1726438"/>
                  </a:lnTo>
                  <a:lnTo>
                    <a:pt x="667258" y="1759331"/>
                  </a:lnTo>
                  <a:close/>
                </a:path>
                <a:path w="2726690" h="1759585">
                  <a:moveTo>
                    <a:pt x="2726182" y="1136015"/>
                  </a:moveTo>
                  <a:lnTo>
                    <a:pt x="2711869" y="1087501"/>
                  </a:lnTo>
                  <a:lnTo>
                    <a:pt x="2703449" y="1058926"/>
                  </a:lnTo>
                  <a:lnTo>
                    <a:pt x="2687815" y="1069848"/>
                  </a:lnTo>
                  <a:lnTo>
                    <a:pt x="1943481" y="0"/>
                  </a:lnTo>
                  <a:lnTo>
                    <a:pt x="1933067" y="7366"/>
                  </a:lnTo>
                  <a:lnTo>
                    <a:pt x="2677414" y="1077112"/>
                  </a:lnTo>
                  <a:lnTo>
                    <a:pt x="2661793" y="1088009"/>
                  </a:lnTo>
                  <a:lnTo>
                    <a:pt x="2726182" y="1136015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7668767" y="4678680"/>
              <a:ext cx="672465" cy="327660"/>
            </a:xfrm>
            <a:custGeom>
              <a:avLst/>
              <a:gdLst/>
              <a:ahLst/>
              <a:cxnLst/>
              <a:rect l="l" t="t" r="r" b="b"/>
              <a:pathLst>
                <a:path w="672465" h="327660">
                  <a:moveTo>
                    <a:pt x="0" y="327660"/>
                  </a:moveTo>
                  <a:lnTo>
                    <a:pt x="672083" y="327660"/>
                  </a:lnTo>
                  <a:lnTo>
                    <a:pt x="672083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12191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 descr=""/>
          <p:cNvSpPr txBox="1"/>
          <p:nvPr/>
        </p:nvSpPr>
        <p:spPr>
          <a:xfrm>
            <a:off x="7952993" y="4380738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77" name="object 77" descr=""/>
          <p:cNvGrpSpPr/>
          <p:nvPr/>
        </p:nvGrpSpPr>
        <p:grpSpPr>
          <a:xfrm>
            <a:off x="6884796" y="2911729"/>
            <a:ext cx="3472815" cy="2101215"/>
            <a:chOff x="6884796" y="2911729"/>
            <a:chExt cx="3472815" cy="2101215"/>
          </a:xfrm>
        </p:grpSpPr>
        <p:sp>
          <p:nvSpPr>
            <p:cNvPr id="78" name="object 78" descr=""/>
            <p:cNvSpPr/>
            <p:nvPr/>
          </p:nvSpPr>
          <p:spPr>
            <a:xfrm>
              <a:off x="6884797" y="2911728"/>
              <a:ext cx="796290" cy="1774825"/>
            </a:xfrm>
            <a:custGeom>
              <a:avLst/>
              <a:gdLst/>
              <a:ahLst/>
              <a:cxnLst/>
              <a:rect l="l" t="t" r="r" b="b"/>
              <a:pathLst>
                <a:path w="796290" h="1774825">
                  <a:moveTo>
                    <a:pt x="793115" y="1136015"/>
                  </a:moveTo>
                  <a:lnTo>
                    <a:pt x="778802" y="1087501"/>
                  </a:lnTo>
                  <a:lnTo>
                    <a:pt x="770382" y="1058926"/>
                  </a:lnTo>
                  <a:lnTo>
                    <a:pt x="754748" y="1069848"/>
                  </a:lnTo>
                  <a:lnTo>
                    <a:pt x="10414" y="0"/>
                  </a:lnTo>
                  <a:lnTo>
                    <a:pt x="0" y="7366"/>
                  </a:lnTo>
                  <a:lnTo>
                    <a:pt x="744347" y="1077112"/>
                  </a:lnTo>
                  <a:lnTo>
                    <a:pt x="728726" y="1088009"/>
                  </a:lnTo>
                  <a:lnTo>
                    <a:pt x="793115" y="1136015"/>
                  </a:lnTo>
                  <a:close/>
                </a:path>
                <a:path w="796290" h="1774825">
                  <a:moveTo>
                    <a:pt x="796163" y="1774571"/>
                  </a:moveTo>
                  <a:lnTo>
                    <a:pt x="781862" y="1726184"/>
                  </a:lnTo>
                  <a:lnTo>
                    <a:pt x="773430" y="1697609"/>
                  </a:lnTo>
                  <a:lnTo>
                    <a:pt x="757834" y="1708505"/>
                  </a:lnTo>
                  <a:lnTo>
                    <a:pt x="11938" y="640092"/>
                  </a:lnTo>
                  <a:lnTo>
                    <a:pt x="1524" y="647446"/>
                  </a:lnTo>
                  <a:lnTo>
                    <a:pt x="747369" y="1715808"/>
                  </a:lnTo>
                  <a:lnTo>
                    <a:pt x="731774" y="1726692"/>
                  </a:lnTo>
                  <a:lnTo>
                    <a:pt x="796163" y="1774571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9678923" y="4026408"/>
              <a:ext cx="672465" cy="980440"/>
            </a:xfrm>
            <a:custGeom>
              <a:avLst/>
              <a:gdLst/>
              <a:ahLst/>
              <a:cxnLst/>
              <a:rect l="l" t="t" r="r" b="b"/>
              <a:pathLst>
                <a:path w="672465" h="980439">
                  <a:moveTo>
                    <a:pt x="0" y="327660"/>
                  </a:moveTo>
                  <a:lnTo>
                    <a:pt x="672083" y="327660"/>
                  </a:lnTo>
                  <a:lnTo>
                    <a:pt x="672083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  <a:path w="672465" h="980439">
                  <a:moveTo>
                    <a:pt x="0" y="979932"/>
                  </a:moveTo>
                  <a:lnTo>
                    <a:pt x="672083" y="979932"/>
                  </a:lnTo>
                  <a:lnTo>
                    <a:pt x="672083" y="652272"/>
                  </a:lnTo>
                  <a:lnTo>
                    <a:pt x="0" y="652272"/>
                  </a:lnTo>
                  <a:lnTo>
                    <a:pt x="0" y="979932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 descr=""/>
          <p:cNvSpPr txBox="1"/>
          <p:nvPr/>
        </p:nvSpPr>
        <p:spPr>
          <a:xfrm>
            <a:off x="9963150" y="4380738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81" name="object 81" descr=""/>
          <p:cNvSpPr/>
          <p:nvPr/>
        </p:nvSpPr>
        <p:spPr>
          <a:xfrm>
            <a:off x="6899148" y="1786127"/>
            <a:ext cx="2795270" cy="2900680"/>
          </a:xfrm>
          <a:custGeom>
            <a:avLst/>
            <a:gdLst/>
            <a:ahLst/>
            <a:cxnLst/>
            <a:rect l="l" t="t" r="r" b="b"/>
            <a:pathLst>
              <a:path w="2795270" h="2900679">
                <a:moveTo>
                  <a:pt x="745236" y="0"/>
                </a:moveTo>
                <a:lnTo>
                  <a:pt x="674116" y="37338"/>
                </a:lnTo>
                <a:lnTo>
                  <a:pt x="687819" y="50520"/>
                </a:lnTo>
                <a:lnTo>
                  <a:pt x="0" y="765175"/>
                </a:lnTo>
                <a:lnTo>
                  <a:pt x="9144" y="774065"/>
                </a:lnTo>
                <a:lnTo>
                  <a:pt x="696937" y="59309"/>
                </a:lnTo>
                <a:lnTo>
                  <a:pt x="710692" y="72517"/>
                </a:lnTo>
                <a:lnTo>
                  <a:pt x="725512" y="41402"/>
                </a:lnTo>
                <a:lnTo>
                  <a:pt x="745236" y="0"/>
                </a:lnTo>
                <a:close/>
              </a:path>
              <a:path w="2795270" h="2900679">
                <a:moveTo>
                  <a:pt x="2795016" y="2900172"/>
                </a:moveTo>
                <a:lnTo>
                  <a:pt x="2780703" y="2851658"/>
                </a:lnTo>
                <a:lnTo>
                  <a:pt x="2772283" y="2823083"/>
                </a:lnTo>
                <a:lnTo>
                  <a:pt x="2756636" y="2834005"/>
                </a:lnTo>
                <a:lnTo>
                  <a:pt x="2012315" y="1765693"/>
                </a:lnTo>
                <a:lnTo>
                  <a:pt x="2001901" y="1773047"/>
                </a:lnTo>
                <a:lnTo>
                  <a:pt x="2746235" y="2841269"/>
                </a:lnTo>
                <a:lnTo>
                  <a:pt x="2730627" y="2852166"/>
                </a:lnTo>
                <a:lnTo>
                  <a:pt x="2795016" y="2900172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 txBox="1"/>
          <p:nvPr/>
        </p:nvSpPr>
        <p:spPr>
          <a:xfrm>
            <a:off x="9474200" y="3507485"/>
            <a:ext cx="109537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第一组空闲块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99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1954148" y="1979168"/>
            <a:ext cx="5607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管理块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8327" y="211836"/>
            <a:ext cx="4728210" cy="787400"/>
            <a:chOff x="338327" y="211836"/>
            <a:chExt cx="4728210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2242566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3788" y="211836"/>
              <a:ext cx="2242566" cy="78714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9248" y="211836"/>
              <a:ext cx="1177289" cy="78714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42875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示</a:t>
            </a:r>
            <a:r>
              <a:rPr dirty="0" spc="-35"/>
              <a:t>例</a:t>
            </a:r>
            <a:r>
              <a:rPr dirty="0" spc="-35"/>
              <a:t>：</a:t>
            </a:r>
            <a:r>
              <a:rPr dirty="0" spc="-35"/>
              <a:t>分</a:t>
            </a:r>
            <a:r>
              <a:rPr dirty="0" spc="-35"/>
              <a:t>配</a:t>
            </a:r>
            <a:r>
              <a:rPr dirty="0" spc="-35"/>
              <a:t>当</a:t>
            </a:r>
            <a:r>
              <a:rPr dirty="0" spc="-35"/>
              <a:t>前</a:t>
            </a:r>
            <a:r>
              <a:rPr dirty="0" spc="-35"/>
              <a:t>组</a:t>
            </a:r>
            <a:r>
              <a:rPr dirty="0" spc="-35"/>
              <a:t>最</a:t>
            </a:r>
            <a:r>
              <a:rPr dirty="0" spc="-35"/>
              <a:t>后</a:t>
            </a:r>
            <a:r>
              <a:rPr dirty="0" spc="-35"/>
              <a:t>一</a:t>
            </a:r>
            <a:r>
              <a:rPr dirty="0" spc="-50"/>
              <a:t>块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282821" y="5609945"/>
            <a:ext cx="36290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微软雅黑"/>
                <a:cs typeface="微软雅黑"/>
              </a:rPr>
              <a:t>Q：</a:t>
            </a:r>
            <a:r>
              <a:rPr dirty="0" sz="2400" spc="-15">
                <a:solidFill>
                  <a:srgbClr val="C00000"/>
                </a:solidFill>
                <a:latin typeface="微软雅黑"/>
                <a:cs typeface="微软雅黑"/>
              </a:rPr>
              <a:t>哪个空闲块被分出去？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196205" y="3061207"/>
            <a:ext cx="4534535" cy="1806575"/>
          </a:xfrm>
          <a:custGeom>
            <a:avLst/>
            <a:gdLst/>
            <a:ahLst/>
            <a:cxnLst/>
            <a:rect l="l" t="t" r="r" b="b"/>
            <a:pathLst>
              <a:path w="4534534" h="1806575">
                <a:moveTo>
                  <a:pt x="791591" y="1806448"/>
                </a:moveTo>
                <a:lnTo>
                  <a:pt x="777354" y="1757934"/>
                </a:lnTo>
                <a:lnTo>
                  <a:pt x="768985" y="1729359"/>
                </a:lnTo>
                <a:lnTo>
                  <a:pt x="753313" y="1740217"/>
                </a:lnTo>
                <a:lnTo>
                  <a:pt x="10414" y="670433"/>
                </a:lnTo>
                <a:lnTo>
                  <a:pt x="0" y="677799"/>
                </a:lnTo>
                <a:lnTo>
                  <a:pt x="742886" y="1747443"/>
                </a:lnTo>
                <a:lnTo>
                  <a:pt x="727202" y="1758315"/>
                </a:lnTo>
                <a:lnTo>
                  <a:pt x="791591" y="1806448"/>
                </a:lnTo>
                <a:close/>
              </a:path>
              <a:path w="4534534" h="1806575">
                <a:moveTo>
                  <a:pt x="4534535" y="1137412"/>
                </a:moveTo>
                <a:lnTo>
                  <a:pt x="4520349" y="1088771"/>
                </a:lnTo>
                <a:lnTo>
                  <a:pt x="4512056" y="1060323"/>
                </a:lnTo>
                <a:lnTo>
                  <a:pt x="4496435" y="1071105"/>
                </a:lnTo>
                <a:lnTo>
                  <a:pt x="3754882" y="0"/>
                </a:lnTo>
                <a:lnTo>
                  <a:pt x="3744468" y="7112"/>
                </a:lnTo>
                <a:lnTo>
                  <a:pt x="4485919" y="1078357"/>
                </a:lnTo>
                <a:lnTo>
                  <a:pt x="4470273" y="1089152"/>
                </a:lnTo>
                <a:lnTo>
                  <a:pt x="4534535" y="1137412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084065" y="1435353"/>
            <a:ext cx="109537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第四组空闲块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041394" y="1973326"/>
            <a:ext cx="1254760" cy="1920875"/>
            <a:chOff x="4041394" y="1973326"/>
            <a:chExt cx="1254760" cy="1920875"/>
          </a:xfrm>
        </p:grpSpPr>
        <p:sp>
          <p:nvSpPr>
            <p:cNvPr id="11" name="object 11" descr=""/>
            <p:cNvSpPr/>
            <p:nvPr/>
          </p:nvSpPr>
          <p:spPr>
            <a:xfrm>
              <a:off x="4047744" y="1979676"/>
              <a:ext cx="1242060" cy="1908175"/>
            </a:xfrm>
            <a:custGeom>
              <a:avLst/>
              <a:gdLst/>
              <a:ahLst/>
              <a:cxnLst/>
              <a:rect l="l" t="t" r="r" b="b"/>
              <a:pathLst>
                <a:path w="1242060" h="1908175">
                  <a:moveTo>
                    <a:pt x="1242060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1242060" y="1908048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047744" y="1979676"/>
              <a:ext cx="1242060" cy="1908175"/>
            </a:xfrm>
            <a:custGeom>
              <a:avLst/>
              <a:gdLst/>
              <a:ahLst/>
              <a:cxnLst/>
              <a:rect l="l" t="t" r="r" b="b"/>
              <a:pathLst>
                <a:path w="1242060" h="1908175">
                  <a:moveTo>
                    <a:pt x="0" y="1908048"/>
                  </a:moveTo>
                  <a:lnTo>
                    <a:pt x="1242060" y="1908048"/>
                  </a:lnTo>
                  <a:lnTo>
                    <a:pt x="1242060" y="0"/>
                  </a:lnTo>
                  <a:lnTo>
                    <a:pt x="0" y="0"/>
                  </a:lnTo>
                  <a:lnTo>
                    <a:pt x="0" y="1908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576064" y="1977644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651628" y="3255390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4047744" y="2231135"/>
            <a:ext cx="1233170" cy="1295400"/>
          </a:xfrm>
          <a:custGeom>
            <a:avLst/>
            <a:gdLst/>
            <a:ahLst/>
            <a:cxnLst/>
            <a:rect l="l" t="t" r="r" b="b"/>
            <a:pathLst>
              <a:path w="1233170" h="1295400">
                <a:moveTo>
                  <a:pt x="15239" y="1295400"/>
                </a:moveTo>
                <a:lnTo>
                  <a:pt x="1232915" y="1295400"/>
                </a:lnTo>
              </a:path>
              <a:path w="1233170" h="1295400">
                <a:moveTo>
                  <a:pt x="15239" y="678179"/>
                </a:moveTo>
                <a:lnTo>
                  <a:pt x="1232915" y="678179"/>
                </a:lnTo>
              </a:path>
              <a:path w="1233170" h="1295400">
                <a:moveTo>
                  <a:pt x="15239" y="359663"/>
                </a:moveTo>
                <a:lnTo>
                  <a:pt x="1232915" y="359663"/>
                </a:lnTo>
              </a:path>
              <a:path w="1233170" h="1295400">
                <a:moveTo>
                  <a:pt x="0" y="0"/>
                </a:moveTo>
                <a:lnTo>
                  <a:pt x="1217676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4205732" y="2229993"/>
            <a:ext cx="1038860" cy="587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4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400">
              <a:latin typeface="微软雅黑"/>
              <a:cs typeface="微软雅黑"/>
            </a:endParaRPr>
          </a:p>
          <a:p>
            <a:pPr marL="120650">
              <a:lnSpc>
                <a:spcPct val="100000"/>
              </a:lnSpc>
              <a:spcBef>
                <a:spcPts val="105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s_free[0]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4064508" y="3223260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 h="0">
                <a:moveTo>
                  <a:pt x="0" y="0"/>
                </a:moveTo>
                <a:lnTo>
                  <a:pt x="1217676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4313682" y="2910967"/>
            <a:ext cx="7410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313682" y="3562934"/>
            <a:ext cx="8890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s_free[99]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944615" y="1435353"/>
            <a:ext cx="109537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第三组空闲块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902197" y="1973326"/>
            <a:ext cx="1291590" cy="1920875"/>
            <a:chOff x="5902197" y="1973326"/>
            <a:chExt cx="1291590" cy="1920875"/>
          </a:xfrm>
        </p:grpSpPr>
        <p:sp>
          <p:nvSpPr>
            <p:cNvPr id="22" name="object 22" descr=""/>
            <p:cNvSpPr/>
            <p:nvPr/>
          </p:nvSpPr>
          <p:spPr>
            <a:xfrm>
              <a:off x="5908547" y="1979676"/>
              <a:ext cx="1278890" cy="1908175"/>
            </a:xfrm>
            <a:custGeom>
              <a:avLst/>
              <a:gdLst/>
              <a:ahLst/>
              <a:cxnLst/>
              <a:rect l="l" t="t" r="r" b="b"/>
              <a:pathLst>
                <a:path w="1278890" h="1908175">
                  <a:moveTo>
                    <a:pt x="1278636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1278636" y="1908048"/>
                  </a:lnTo>
                  <a:lnTo>
                    <a:pt x="1278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908547" y="1979676"/>
              <a:ext cx="1278890" cy="1908175"/>
            </a:xfrm>
            <a:custGeom>
              <a:avLst/>
              <a:gdLst/>
              <a:ahLst/>
              <a:cxnLst/>
              <a:rect l="l" t="t" r="r" b="b"/>
              <a:pathLst>
                <a:path w="1278890" h="1908175">
                  <a:moveTo>
                    <a:pt x="0" y="1908048"/>
                  </a:moveTo>
                  <a:lnTo>
                    <a:pt x="1278636" y="1908048"/>
                  </a:lnTo>
                  <a:lnTo>
                    <a:pt x="1278636" y="0"/>
                  </a:lnTo>
                  <a:lnTo>
                    <a:pt x="0" y="0"/>
                  </a:lnTo>
                  <a:lnTo>
                    <a:pt x="0" y="1908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436614" y="1977644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512179" y="3255390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5908547" y="2231135"/>
            <a:ext cx="1268095" cy="1295400"/>
          </a:xfrm>
          <a:custGeom>
            <a:avLst/>
            <a:gdLst/>
            <a:ahLst/>
            <a:cxnLst/>
            <a:rect l="l" t="t" r="r" b="b"/>
            <a:pathLst>
              <a:path w="1268095" h="1295400">
                <a:moveTo>
                  <a:pt x="15239" y="1295400"/>
                </a:moveTo>
                <a:lnTo>
                  <a:pt x="1267968" y="1295400"/>
                </a:lnTo>
              </a:path>
              <a:path w="1268095" h="1295400">
                <a:moveTo>
                  <a:pt x="15239" y="678179"/>
                </a:moveTo>
                <a:lnTo>
                  <a:pt x="1267968" y="678179"/>
                </a:lnTo>
              </a:path>
              <a:path w="1268095" h="1295400">
                <a:moveTo>
                  <a:pt x="15239" y="359663"/>
                </a:moveTo>
                <a:lnTo>
                  <a:pt x="1267968" y="359663"/>
                </a:lnTo>
              </a:path>
              <a:path w="1268095" h="1295400">
                <a:moveTo>
                  <a:pt x="0" y="0"/>
                </a:moveTo>
                <a:lnTo>
                  <a:pt x="1252727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6066282" y="2229993"/>
            <a:ext cx="1038860" cy="587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4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400">
              <a:latin typeface="微软雅黑"/>
              <a:cs typeface="微软雅黑"/>
            </a:endParaRPr>
          </a:p>
          <a:p>
            <a:pPr marL="120014">
              <a:lnSpc>
                <a:spcPct val="100000"/>
              </a:lnSpc>
              <a:spcBef>
                <a:spcPts val="105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s_free[0]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5925311" y="3223260"/>
            <a:ext cx="1252855" cy="0"/>
          </a:xfrm>
          <a:custGeom>
            <a:avLst/>
            <a:gdLst/>
            <a:ahLst/>
            <a:cxnLst/>
            <a:rect l="l" t="t" r="r" b="b"/>
            <a:pathLst>
              <a:path w="1252854" h="0">
                <a:moveTo>
                  <a:pt x="0" y="0"/>
                </a:moveTo>
                <a:lnTo>
                  <a:pt x="1252728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6174104" y="2910967"/>
            <a:ext cx="7410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174104" y="3562934"/>
            <a:ext cx="8890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s_free[99]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815833" y="1436877"/>
            <a:ext cx="109537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第二组空闲块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7772145" y="1974850"/>
            <a:ext cx="1292860" cy="1887220"/>
            <a:chOff x="7772145" y="1974850"/>
            <a:chExt cx="1292860" cy="1887220"/>
          </a:xfrm>
        </p:grpSpPr>
        <p:sp>
          <p:nvSpPr>
            <p:cNvPr id="33" name="object 33" descr=""/>
            <p:cNvSpPr/>
            <p:nvPr/>
          </p:nvSpPr>
          <p:spPr>
            <a:xfrm>
              <a:off x="7778495" y="1981200"/>
              <a:ext cx="1280160" cy="1874520"/>
            </a:xfrm>
            <a:custGeom>
              <a:avLst/>
              <a:gdLst/>
              <a:ahLst/>
              <a:cxnLst/>
              <a:rect l="l" t="t" r="r" b="b"/>
              <a:pathLst>
                <a:path w="1280159" h="1874520">
                  <a:moveTo>
                    <a:pt x="1280159" y="0"/>
                  </a:moveTo>
                  <a:lnTo>
                    <a:pt x="0" y="0"/>
                  </a:lnTo>
                  <a:lnTo>
                    <a:pt x="0" y="1874520"/>
                  </a:lnTo>
                  <a:lnTo>
                    <a:pt x="1280159" y="1874520"/>
                  </a:lnTo>
                  <a:lnTo>
                    <a:pt x="1280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778495" y="1981200"/>
              <a:ext cx="1280160" cy="1874520"/>
            </a:xfrm>
            <a:custGeom>
              <a:avLst/>
              <a:gdLst/>
              <a:ahLst/>
              <a:cxnLst/>
              <a:rect l="l" t="t" r="r" b="b"/>
              <a:pathLst>
                <a:path w="1280159" h="1874520">
                  <a:moveTo>
                    <a:pt x="0" y="1874520"/>
                  </a:moveTo>
                  <a:lnTo>
                    <a:pt x="1280159" y="1874520"/>
                  </a:lnTo>
                  <a:lnTo>
                    <a:pt x="1280159" y="0"/>
                  </a:lnTo>
                  <a:lnTo>
                    <a:pt x="0" y="0"/>
                  </a:lnTo>
                  <a:lnTo>
                    <a:pt x="0" y="18745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8308085" y="1978913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383651" y="3256533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7778495" y="2232660"/>
            <a:ext cx="1270000" cy="1295400"/>
          </a:xfrm>
          <a:custGeom>
            <a:avLst/>
            <a:gdLst/>
            <a:ahLst/>
            <a:cxnLst/>
            <a:rect l="l" t="t" r="r" b="b"/>
            <a:pathLst>
              <a:path w="1270000" h="1295400">
                <a:moveTo>
                  <a:pt x="15239" y="1295400"/>
                </a:moveTo>
                <a:lnTo>
                  <a:pt x="1269492" y="1295400"/>
                </a:lnTo>
              </a:path>
              <a:path w="1270000" h="1295400">
                <a:moveTo>
                  <a:pt x="15239" y="644651"/>
                </a:moveTo>
                <a:lnTo>
                  <a:pt x="1269492" y="644651"/>
                </a:lnTo>
              </a:path>
              <a:path w="1270000" h="1295400">
                <a:moveTo>
                  <a:pt x="15239" y="359663"/>
                </a:moveTo>
                <a:lnTo>
                  <a:pt x="1269492" y="359663"/>
                </a:lnTo>
              </a:path>
              <a:path w="1270000" h="1295400">
                <a:moveTo>
                  <a:pt x="0" y="0"/>
                </a:moveTo>
                <a:lnTo>
                  <a:pt x="1254252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7937754" y="2231263"/>
            <a:ext cx="1038860" cy="587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4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400">
              <a:latin typeface="微软雅黑"/>
              <a:cs typeface="微软雅黑"/>
            </a:endParaRPr>
          </a:p>
          <a:p>
            <a:pPr algn="ctr" marL="5080">
              <a:lnSpc>
                <a:spcPct val="100000"/>
              </a:lnSpc>
              <a:spcBef>
                <a:spcPts val="105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7795259" y="3224783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59" h="0">
                <a:moveTo>
                  <a:pt x="0" y="0"/>
                </a:moveTo>
                <a:lnTo>
                  <a:pt x="1254252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8045577" y="2912110"/>
            <a:ext cx="7410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045577" y="3564763"/>
            <a:ext cx="89026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s_free[99]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2238501" y="2480817"/>
            <a:ext cx="1290320" cy="1919605"/>
            <a:chOff x="2238501" y="2480817"/>
            <a:chExt cx="1290320" cy="1919605"/>
          </a:xfrm>
        </p:grpSpPr>
        <p:sp>
          <p:nvSpPr>
            <p:cNvPr id="43" name="object 43" descr=""/>
            <p:cNvSpPr/>
            <p:nvPr/>
          </p:nvSpPr>
          <p:spPr>
            <a:xfrm>
              <a:off x="2244851" y="2487167"/>
              <a:ext cx="1277620" cy="1906905"/>
            </a:xfrm>
            <a:custGeom>
              <a:avLst/>
              <a:gdLst/>
              <a:ahLst/>
              <a:cxnLst/>
              <a:rect l="l" t="t" r="r" b="b"/>
              <a:pathLst>
                <a:path w="1277620" h="1906904">
                  <a:moveTo>
                    <a:pt x="1277112" y="0"/>
                  </a:moveTo>
                  <a:lnTo>
                    <a:pt x="0" y="0"/>
                  </a:lnTo>
                  <a:lnTo>
                    <a:pt x="0" y="1906523"/>
                  </a:lnTo>
                  <a:lnTo>
                    <a:pt x="1277112" y="1906523"/>
                  </a:lnTo>
                  <a:lnTo>
                    <a:pt x="1277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244851" y="2487167"/>
              <a:ext cx="1277620" cy="1906905"/>
            </a:xfrm>
            <a:custGeom>
              <a:avLst/>
              <a:gdLst/>
              <a:ahLst/>
              <a:cxnLst/>
              <a:rect l="l" t="t" r="r" b="b"/>
              <a:pathLst>
                <a:path w="1277620" h="1906904">
                  <a:moveTo>
                    <a:pt x="0" y="1906523"/>
                  </a:moveTo>
                  <a:lnTo>
                    <a:pt x="1277112" y="1906523"/>
                  </a:lnTo>
                  <a:lnTo>
                    <a:pt x="1277112" y="0"/>
                  </a:lnTo>
                  <a:lnTo>
                    <a:pt x="0" y="0"/>
                  </a:lnTo>
                  <a:lnTo>
                    <a:pt x="0" y="190652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2244851" y="2485136"/>
            <a:ext cx="12776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9621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244851" y="2737866"/>
            <a:ext cx="12776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368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45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2244851" y="2738627"/>
            <a:ext cx="1266825" cy="1295400"/>
          </a:xfrm>
          <a:custGeom>
            <a:avLst/>
            <a:gdLst/>
            <a:ahLst/>
            <a:cxnLst/>
            <a:rect l="l" t="t" r="r" b="b"/>
            <a:pathLst>
              <a:path w="1266825" h="1295400">
                <a:moveTo>
                  <a:pt x="15240" y="1295400"/>
                </a:moveTo>
                <a:lnTo>
                  <a:pt x="1266444" y="1295400"/>
                </a:lnTo>
              </a:path>
              <a:path w="1266825" h="1295400">
                <a:moveTo>
                  <a:pt x="15240" y="679704"/>
                </a:moveTo>
                <a:lnTo>
                  <a:pt x="1266444" y="679704"/>
                </a:lnTo>
              </a:path>
              <a:path w="1266825" h="1295400">
                <a:moveTo>
                  <a:pt x="15240" y="358139"/>
                </a:moveTo>
                <a:lnTo>
                  <a:pt x="1266444" y="358139"/>
                </a:lnTo>
              </a:path>
              <a:path w="1266825" h="1295400">
                <a:moveTo>
                  <a:pt x="0" y="0"/>
                </a:moveTo>
                <a:lnTo>
                  <a:pt x="1254252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2244851" y="3084652"/>
            <a:ext cx="12776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s_free[0]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2255329" y="1967483"/>
            <a:ext cx="4344035" cy="3228340"/>
            <a:chOff x="2255329" y="1967483"/>
            <a:chExt cx="4344035" cy="3228340"/>
          </a:xfrm>
        </p:grpSpPr>
        <p:sp>
          <p:nvSpPr>
            <p:cNvPr id="50" name="object 50" descr=""/>
            <p:cNvSpPr/>
            <p:nvPr/>
          </p:nvSpPr>
          <p:spPr>
            <a:xfrm>
              <a:off x="5210556" y="1967483"/>
              <a:ext cx="741045" cy="774065"/>
            </a:xfrm>
            <a:custGeom>
              <a:avLst/>
              <a:gdLst/>
              <a:ahLst/>
              <a:cxnLst/>
              <a:rect l="l" t="t" r="r" b="b"/>
              <a:pathLst>
                <a:path w="741045" h="774064">
                  <a:moveTo>
                    <a:pt x="683426" y="50649"/>
                  </a:moveTo>
                  <a:lnTo>
                    <a:pt x="0" y="765175"/>
                  </a:lnTo>
                  <a:lnTo>
                    <a:pt x="9144" y="774064"/>
                  </a:lnTo>
                  <a:lnTo>
                    <a:pt x="692636" y="59476"/>
                  </a:lnTo>
                  <a:lnTo>
                    <a:pt x="683426" y="50649"/>
                  </a:lnTo>
                  <a:close/>
                </a:path>
                <a:path w="741045" h="774064">
                  <a:moveTo>
                    <a:pt x="721061" y="41528"/>
                  </a:moveTo>
                  <a:lnTo>
                    <a:pt x="692150" y="41528"/>
                  </a:lnTo>
                  <a:lnTo>
                    <a:pt x="701421" y="50291"/>
                  </a:lnTo>
                  <a:lnTo>
                    <a:pt x="692636" y="59476"/>
                  </a:lnTo>
                  <a:lnTo>
                    <a:pt x="706374" y="72643"/>
                  </a:lnTo>
                  <a:lnTo>
                    <a:pt x="721061" y="41528"/>
                  </a:lnTo>
                  <a:close/>
                </a:path>
                <a:path w="741045" h="774064">
                  <a:moveTo>
                    <a:pt x="692150" y="41528"/>
                  </a:moveTo>
                  <a:lnTo>
                    <a:pt x="683426" y="50649"/>
                  </a:lnTo>
                  <a:lnTo>
                    <a:pt x="692636" y="59476"/>
                  </a:lnTo>
                  <a:lnTo>
                    <a:pt x="701421" y="50291"/>
                  </a:lnTo>
                  <a:lnTo>
                    <a:pt x="692150" y="41528"/>
                  </a:lnTo>
                  <a:close/>
                </a:path>
                <a:path w="741045" h="774064">
                  <a:moveTo>
                    <a:pt x="740664" y="0"/>
                  </a:moveTo>
                  <a:lnTo>
                    <a:pt x="669671" y="37464"/>
                  </a:lnTo>
                  <a:lnTo>
                    <a:pt x="683426" y="50649"/>
                  </a:lnTo>
                  <a:lnTo>
                    <a:pt x="692150" y="41528"/>
                  </a:lnTo>
                  <a:lnTo>
                    <a:pt x="721061" y="41528"/>
                  </a:lnTo>
                  <a:lnTo>
                    <a:pt x="740664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922263" y="4209288"/>
              <a:ext cx="670560" cy="980440"/>
            </a:xfrm>
            <a:custGeom>
              <a:avLst/>
              <a:gdLst/>
              <a:ahLst/>
              <a:cxnLst/>
              <a:rect l="l" t="t" r="r" b="b"/>
              <a:pathLst>
                <a:path w="670559" h="980439">
                  <a:moveTo>
                    <a:pt x="0" y="326136"/>
                  </a:moveTo>
                  <a:lnTo>
                    <a:pt x="670560" y="326136"/>
                  </a:lnTo>
                  <a:lnTo>
                    <a:pt x="670560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  <a:path w="670559" h="980439">
                  <a:moveTo>
                    <a:pt x="0" y="979932"/>
                  </a:moveTo>
                  <a:lnTo>
                    <a:pt x="670560" y="979932"/>
                  </a:lnTo>
                  <a:lnTo>
                    <a:pt x="670560" y="652271"/>
                  </a:lnTo>
                  <a:lnTo>
                    <a:pt x="0" y="652271"/>
                  </a:lnTo>
                  <a:lnTo>
                    <a:pt x="0" y="979932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260092" y="3732276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 h="0">
                  <a:moveTo>
                    <a:pt x="0" y="0"/>
                  </a:moveTo>
                  <a:lnTo>
                    <a:pt x="1254252" y="0"/>
                  </a:lnTo>
                </a:path>
              </a:pathLst>
            </a:custGeom>
            <a:ln w="9144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6205473" y="4563236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5212969" y="3093211"/>
            <a:ext cx="3270250" cy="2085975"/>
            <a:chOff x="5212969" y="3093211"/>
            <a:chExt cx="3270250" cy="2085975"/>
          </a:xfrm>
        </p:grpSpPr>
        <p:sp>
          <p:nvSpPr>
            <p:cNvPr id="55" name="object 55" descr=""/>
            <p:cNvSpPr/>
            <p:nvPr/>
          </p:nvSpPr>
          <p:spPr>
            <a:xfrm>
              <a:off x="7805927" y="4192523"/>
              <a:ext cx="670560" cy="327660"/>
            </a:xfrm>
            <a:custGeom>
              <a:avLst/>
              <a:gdLst/>
              <a:ahLst/>
              <a:cxnLst/>
              <a:rect l="l" t="t" r="r" b="b"/>
              <a:pathLst>
                <a:path w="670559" h="327660">
                  <a:moveTo>
                    <a:pt x="0" y="327659"/>
                  </a:moveTo>
                  <a:lnTo>
                    <a:pt x="670559" y="327659"/>
                  </a:lnTo>
                  <a:lnTo>
                    <a:pt x="670559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5212969" y="3093211"/>
              <a:ext cx="788670" cy="1134745"/>
            </a:xfrm>
            <a:custGeom>
              <a:avLst/>
              <a:gdLst/>
              <a:ahLst/>
              <a:cxnLst/>
              <a:rect l="l" t="t" r="r" b="b"/>
              <a:pathLst>
                <a:path w="788670" h="1134745">
                  <a:moveTo>
                    <a:pt x="739964" y="1075362"/>
                  </a:moveTo>
                  <a:lnTo>
                    <a:pt x="724280" y="1086231"/>
                  </a:lnTo>
                  <a:lnTo>
                    <a:pt x="788542" y="1134364"/>
                  </a:lnTo>
                  <a:lnTo>
                    <a:pt x="774359" y="1085723"/>
                  </a:lnTo>
                  <a:lnTo>
                    <a:pt x="747140" y="1085723"/>
                  </a:lnTo>
                  <a:lnTo>
                    <a:pt x="739964" y="1075362"/>
                  </a:lnTo>
                  <a:close/>
                </a:path>
                <a:path w="788670" h="1134745">
                  <a:moveTo>
                    <a:pt x="750329" y="1068179"/>
                  </a:moveTo>
                  <a:lnTo>
                    <a:pt x="739964" y="1075362"/>
                  </a:lnTo>
                  <a:lnTo>
                    <a:pt x="747140" y="1085723"/>
                  </a:lnTo>
                  <a:lnTo>
                    <a:pt x="757554" y="1078611"/>
                  </a:lnTo>
                  <a:lnTo>
                    <a:pt x="750329" y="1068179"/>
                  </a:lnTo>
                  <a:close/>
                </a:path>
                <a:path w="788670" h="1134745">
                  <a:moveTo>
                    <a:pt x="766063" y="1057275"/>
                  </a:moveTo>
                  <a:lnTo>
                    <a:pt x="750329" y="1068179"/>
                  </a:lnTo>
                  <a:lnTo>
                    <a:pt x="757554" y="1078611"/>
                  </a:lnTo>
                  <a:lnTo>
                    <a:pt x="747140" y="1085723"/>
                  </a:lnTo>
                  <a:lnTo>
                    <a:pt x="774359" y="1085723"/>
                  </a:lnTo>
                  <a:lnTo>
                    <a:pt x="766063" y="1057275"/>
                  </a:lnTo>
                  <a:close/>
                </a:path>
                <a:path w="788670" h="1134745">
                  <a:moveTo>
                    <a:pt x="10413" y="0"/>
                  </a:moveTo>
                  <a:lnTo>
                    <a:pt x="0" y="7112"/>
                  </a:lnTo>
                  <a:lnTo>
                    <a:pt x="739964" y="1075362"/>
                  </a:lnTo>
                  <a:lnTo>
                    <a:pt x="750329" y="1068179"/>
                  </a:lnTo>
                  <a:lnTo>
                    <a:pt x="10413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7805927" y="4846319"/>
              <a:ext cx="670560" cy="326390"/>
            </a:xfrm>
            <a:custGeom>
              <a:avLst/>
              <a:gdLst/>
              <a:ahLst/>
              <a:cxnLst/>
              <a:rect l="l" t="t" r="r" b="b"/>
              <a:pathLst>
                <a:path w="670559" h="326389">
                  <a:moveTo>
                    <a:pt x="0" y="326135"/>
                  </a:moveTo>
                  <a:lnTo>
                    <a:pt x="670559" y="326135"/>
                  </a:lnTo>
                  <a:lnTo>
                    <a:pt x="670559" y="0"/>
                  </a:lnTo>
                  <a:lnTo>
                    <a:pt x="0" y="0"/>
                  </a:lnTo>
                  <a:lnTo>
                    <a:pt x="0" y="326135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8089772" y="4547361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7082917" y="3077972"/>
            <a:ext cx="3255010" cy="2101215"/>
            <a:chOff x="7082917" y="3077972"/>
            <a:chExt cx="3255010" cy="2101215"/>
          </a:xfrm>
        </p:grpSpPr>
        <p:sp>
          <p:nvSpPr>
            <p:cNvPr id="60" name="object 60" descr=""/>
            <p:cNvSpPr/>
            <p:nvPr/>
          </p:nvSpPr>
          <p:spPr>
            <a:xfrm>
              <a:off x="7082917" y="3077971"/>
              <a:ext cx="791845" cy="1774825"/>
            </a:xfrm>
            <a:custGeom>
              <a:avLst/>
              <a:gdLst/>
              <a:ahLst/>
              <a:cxnLst/>
              <a:rect l="l" t="t" r="r" b="b"/>
              <a:pathLst>
                <a:path w="791845" h="1774825">
                  <a:moveTo>
                    <a:pt x="791591" y="1774444"/>
                  </a:moveTo>
                  <a:lnTo>
                    <a:pt x="777354" y="1725930"/>
                  </a:lnTo>
                  <a:lnTo>
                    <a:pt x="768985" y="1697355"/>
                  </a:lnTo>
                  <a:lnTo>
                    <a:pt x="753313" y="1708213"/>
                  </a:lnTo>
                  <a:lnTo>
                    <a:pt x="11938" y="641477"/>
                  </a:lnTo>
                  <a:lnTo>
                    <a:pt x="1524" y="648843"/>
                  </a:lnTo>
                  <a:lnTo>
                    <a:pt x="742886" y="1715439"/>
                  </a:lnTo>
                  <a:lnTo>
                    <a:pt x="727202" y="1726311"/>
                  </a:lnTo>
                  <a:lnTo>
                    <a:pt x="791591" y="1774444"/>
                  </a:lnTo>
                  <a:close/>
                </a:path>
                <a:path w="791845" h="1774825">
                  <a:moveTo>
                    <a:pt x="791591" y="1137412"/>
                  </a:moveTo>
                  <a:lnTo>
                    <a:pt x="777354" y="1088898"/>
                  </a:lnTo>
                  <a:lnTo>
                    <a:pt x="768985" y="1060323"/>
                  </a:lnTo>
                  <a:lnTo>
                    <a:pt x="753338" y="1071206"/>
                  </a:lnTo>
                  <a:lnTo>
                    <a:pt x="10414" y="0"/>
                  </a:lnTo>
                  <a:lnTo>
                    <a:pt x="0" y="7112"/>
                  </a:lnTo>
                  <a:lnTo>
                    <a:pt x="742924" y="1078433"/>
                  </a:lnTo>
                  <a:lnTo>
                    <a:pt x="727329" y="1089279"/>
                  </a:lnTo>
                  <a:lnTo>
                    <a:pt x="791591" y="1137412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9659112" y="4192524"/>
              <a:ext cx="672465" cy="980440"/>
            </a:xfrm>
            <a:custGeom>
              <a:avLst/>
              <a:gdLst/>
              <a:ahLst/>
              <a:cxnLst/>
              <a:rect l="l" t="t" r="r" b="b"/>
              <a:pathLst>
                <a:path w="672465" h="980439">
                  <a:moveTo>
                    <a:pt x="0" y="327659"/>
                  </a:moveTo>
                  <a:lnTo>
                    <a:pt x="672083" y="327659"/>
                  </a:lnTo>
                  <a:lnTo>
                    <a:pt x="672083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  <a:path w="672465" h="980439">
                  <a:moveTo>
                    <a:pt x="0" y="979932"/>
                  </a:moveTo>
                  <a:lnTo>
                    <a:pt x="672083" y="979932"/>
                  </a:lnTo>
                  <a:lnTo>
                    <a:pt x="672083" y="653795"/>
                  </a:lnTo>
                  <a:lnTo>
                    <a:pt x="0" y="653795"/>
                  </a:lnTo>
                  <a:lnTo>
                    <a:pt x="0" y="979932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9943845" y="4547361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7097268" y="1953767"/>
            <a:ext cx="2635250" cy="2898775"/>
          </a:xfrm>
          <a:custGeom>
            <a:avLst/>
            <a:gdLst/>
            <a:ahLst/>
            <a:cxnLst/>
            <a:rect l="l" t="t" r="r" b="b"/>
            <a:pathLst>
              <a:path w="2635250" h="2898775">
                <a:moveTo>
                  <a:pt x="740664" y="0"/>
                </a:moveTo>
                <a:lnTo>
                  <a:pt x="669671" y="37465"/>
                </a:lnTo>
                <a:lnTo>
                  <a:pt x="683425" y="50660"/>
                </a:lnTo>
                <a:lnTo>
                  <a:pt x="0" y="765175"/>
                </a:lnTo>
                <a:lnTo>
                  <a:pt x="9144" y="774065"/>
                </a:lnTo>
                <a:lnTo>
                  <a:pt x="692632" y="59486"/>
                </a:lnTo>
                <a:lnTo>
                  <a:pt x="706374" y="72644"/>
                </a:lnTo>
                <a:lnTo>
                  <a:pt x="721055" y="41529"/>
                </a:lnTo>
                <a:lnTo>
                  <a:pt x="740664" y="0"/>
                </a:lnTo>
                <a:close/>
              </a:path>
              <a:path w="2635250" h="2898775">
                <a:moveTo>
                  <a:pt x="2634996" y="2898648"/>
                </a:moveTo>
                <a:lnTo>
                  <a:pt x="2620759" y="2850134"/>
                </a:lnTo>
                <a:lnTo>
                  <a:pt x="2612390" y="2821559"/>
                </a:lnTo>
                <a:lnTo>
                  <a:pt x="2596718" y="2832417"/>
                </a:lnTo>
                <a:lnTo>
                  <a:pt x="1855343" y="1765681"/>
                </a:lnTo>
                <a:lnTo>
                  <a:pt x="1844929" y="1773047"/>
                </a:lnTo>
                <a:lnTo>
                  <a:pt x="2586291" y="2839643"/>
                </a:lnTo>
                <a:lnTo>
                  <a:pt x="2570607" y="2850515"/>
                </a:lnTo>
                <a:lnTo>
                  <a:pt x="2634996" y="2898648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 txBox="1"/>
          <p:nvPr/>
        </p:nvSpPr>
        <p:spPr>
          <a:xfrm>
            <a:off x="9448927" y="3643629"/>
            <a:ext cx="1095375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第一组空闲块</a:t>
            </a:r>
            <a:endParaRPr sz="1400">
              <a:latin typeface="微软雅黑"/>
              <a:cs typeface="微软雅黑"/>
            </a:endParaRPr>
          </a:p>
          <a:p>
            <a:pPr algn="ctr" marL="51435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99</a:t>
            </a:r>
            <a:r>
              <a:rPr dirty="0" sz="1400" spc="-30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3441700" y="1862327"/>
            <a:ext cx="1996439" cy="2105025"/>
            <a:chOff x="3441700" y="1862327"/>
            <a:chExt cx="1996439" cy="2105025"/>
          </a:xfrm>
        </p:grpSpPr>
        <p:sp>
          <p:nvSpPr>
            <p:cNvPr id="66" name="object 66" descr=""/>
            <p:cNvSpPr/>
            <p:nvPr/>
          </p:nvSpPr>
          <p:spPr>
            <a:xfrm>
              <a:off x="3441700" y="2121407"/>
              <a:ext cx="584835" cy="1116965"/>
            </a:xfrm>
            <a:custGeom>
              <a:avLst/>
              <a:gdLst/>
              <a:ahLst/>
              <a:cxnLst/>
              <a:rect l="l" t="t" r="r" b="b"/>
              <a:pathLst>
                <a:path w="584835" h="1116964">
                  <a:moveTo>
                    <a:pt x="543950" y="64687"/>
                  </a:moveTo>
                  <a:lnTo>
                    <a:pt x="0" y="1111122"/>
                  </a:lnTo>
                  <a:lnTo>
                    <a:pt x="11175" y="1116964"/>
                  </a:lnTo>
                  <a:lnTo>
                    <a:pt x="555232" y="70566"/>
                  </a:lnTo>
                  <a:lnTo>
                    <a:pt x="543950" y="64687"/>
                  </a:lnTo>
                  <a:close/>
                </a:path>
                <a:path w="584835" h="1116964">
                  <a:moveTo>
                    <a:pt x="576238" y="53466"/>
                  </a:moveTo>
                  <a:lnTo>
                    <a:pt x="549783" y="53466"/>
                  </a:lnTo>
                  <a:lnTo>
                    <a:pt x="561086" y="59308"/>
                  </a:lnTo>
                  <a:lnTo>
                    <a:pt x="555232" y="70566"/>
                  </a:lnTo>
                  <a:lnTo>
                    <a:pt x="572135" y="79375"/>
                  </a:lnTo>
                  <a:lnTo>
                    <a:pt x="576238" y="53466"/>
                  </a:lnTo>
                  <a:close/>
                </a:path>
                <a:path w="584835" h="1116964">
                  <a:moveTo>
                    <a:pt x="549783" y="53466"/>
                  </a:moveTo>
                  <a:lnTo>
                    <a:pt x="543950" y="64687"/>
                  </a:lnTo>
                  <a:lnTo>
                    <a:pt x="555232" y="70566"/>
                  </a:lnTo>
                  <a:lnTo>
                    <a:pt x="561086" y="59308"/>
                  </a:lnTo>
                  <a:lnTo>
                    <a:pt x="549783" y="53466"/>
                  </a:lnTo>
                  <a:close/>
                </a:path>
                <a:path w="584835" h="1116964">
                  <a:moveTo>
                    <a:pt x="584708" y="0"/>
                  </a:moveTo>
                  <a:lnTo>
                    <a:pt x="527050" y="55879"/>
                  </a:lnTo>
                  <a:lnTo>
                    <a:pt x="543950" y="64687"/>
                  </a:lnTo>
                  <a:lnTo>
                    <a:pt x="549783" y="53466"/>
                  </a:lnTo>
                  <a:lnTo>
                    <a:pt x="576238" y="53466"/>
                  </a:lnTo>
                  <a:lnTo>
                    <a:pt x="584708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912869" y="1881377"/>
              <a:ext cx="1506220" cy="2066925"/>
            </a:xfrm>
            <a:custGeom>
              <a:avLst/>
              <a:gdLst/>
              <a:ahLst/>
              <a:cxnLst/>
              <a:rect l="l" t="t" r="r" b="b"/>
              <a:pathLst>
                <a:path w="1506220" h="2066925">
                  <a:moveTo>
                    <a:pt x="0" y="1033272"/>
                  </a:moveTo>
                  <a:lnTo>
                    <a:pt x="1043" y="978400"/>
                  </a:lnTo>
                  <a:lnTo>
                    <a:pt x="4139" y="924274"/>
                  </a:lnTo>
                  <a:lnTo>
                    <a:pt x="9235" y="870965"/>
                  </a:lnTo>
                  <a:lnTo>
                    <a:pt x="16280" y="818544"/>
                  </a:lnTo>
                  <a:lnTo>
                    <a:pt x="25221" y="767083"/>
                  </a:lnTo>
                  <a:lnTo>
                    <a:pt x="36006" y="716653"/>
                  </a:lnTo>
                  <a:lnTo>
                    <a:pt x="48584" y="667325"/>
                  </a:lnTo>
                  <a:lnTo>
                    <a:pt x="62901" y="619172"/>
                  </a:lnTo>
                  <a:lnTo>
                    <a:pt x="78907" y="572264"/>
                  </a:lnTo>
                  <a:lnTo>
                    <a:pt x="96550" y="526673"/>
                  </a:lnTo>
                  <a:lnTo>
                    <a:pt x="115776" y="482471"/>
                  </a:lnTo>
                  <a:lnTo>
                    <a:pt x="136534" y="439728"/>
                  </a:lnTo>
                  <a:lnTo>
                    <a:pt x="158773" y="398517"/>
                  </a:lnTo>
                  <a:lnTo>
                    <a:pt x="182439" y="358908"/>
                  </a:lnTo>
                  <a:lnTo>
                    <a:pt x="207482" y="320974"/>
                  </a:lnTo>
                  <a:lnTo>
                    <a:pt x="233849" y="284785"/>
                  </a:lnTo>
                  <a:lnTo>
                    <a:pt x="261488" y="250413"/>
                  </a:lnTo>
                  <a:lnTo>
                    <a:pt x="290346" y="217929"/>
                  </a:lnTo>
                  <a:lnTo>
                    <a:pt x="320373" y="187406"/>
                  </a:lnTo>
                  <a:lnTo>
                    <a:pt x="351516" y="158913"/>
                  </a:lnTo>
                  <a:lnTo>
                    <a:pt x="383722" y="132524"/>
                  </a:lnTo>
                  <a:lnTo>
                    <a:pt x="416940" y="108309"/>
                  </a:lnTo>
                  <a:lnTo>
                    <a:pt x="451119" y="86339"/>
                  </a:lnTo>
                  <a:lnTo>
                    <a:pt x="486205" y="66687"/>
                  </a:lnTo>
                  <a:lnTo>
                    <a:pt x="522146" y="49423"/>
                  </a:lnTo>
                  <a:lnTo>
                    <a:pt x="558892" y="34619"/>
                  </a:lnTo>
                  <a:lnTo>
                    <a:pt x="596389" y="22346"/>
                  </a:lnTo>
                  <a:lnTo>
                    <a:pt x="634586" y="12677"/>
                  </a:lnTo>
                  <a:lnTo>
                    <a:pt x="673431" y="5681"/>
                  </a:lnTo>
                  <a:lnTo>
                    <a:pt x="712871" y="1432"/>
                  </a:lnTo>
                  <a:lnTo>
                    <a:pt x="752855" y="0"/>
                  </a:lnTo>
                  <a:lnTo>
                    <a:pt x="792840" y="1432"/>
                  </a:lnTo>
                  <a:lnTo>
                    <a:pt x="832280" y="5681"/>
                  </a:lnTo>
                  <a:lnTo>
                    <a:pt x="871125" y="12677"/>
                  </a:lnTo>
                  <a:lnTo>
                    <a:pt x="909322" y="22346"/>
                  </a:lnTo>
                  <a:lnTo>
                    <a:pt x="946819" y="34619"/>
                  </a:lnTo>
                  <a:lnTo>
                    <a:pt x="983565" y="49423"/>
                  </a:lnTo>
                  <a:lnTo>
                    <a:pt x="1019506" y="66687"/>
                  </a:lnTo>
                  <a:lnTo>
                    <a:pt x="1054592" y="86339"/>
                  </a:lnTo>
                  <a:lnTo>
                    <a:pt x="1088771" y="108309"/>
                  </a:lnTo>
                  <a:lnTo>
                    <a:pt x="1121989" y="132524"/>
                  </a:lnTo>
                  <a:lnTo>
                    <a:pt x="1154195" y="158913"/>
                  </a:lnTo>
                  <a:lnTo>
                    <a:pt x="1185338" y="187406"/>
                  </a:lnTo>
                  <a:lnTo>
                    <a:pt x="1215365" y="217929"/>
                  </a:lnTo>
                  <a:lnTo>
                    <a:pt x="1244223" y="250413"/>
                  </a:lnTo>
                  <a:lnTo>
                    <a:pt x="1271862" y="284785"/>
                  </a:lnTo>
                  <a:lnTo>
                    <a:pt x="1298229" y="320974"/>
                  </a:lnTo>
                  <a:lnTo>
                    <a:pt x="1323272" y="358908"/>
                  </a:lnTo>
                  <a:lnTo>
                    <a:pt x="1346938" y="398517"/>
                  </a:lnTo>
                  <a:lnTo>
                    <a:pt x="1369177" y="439728"/>
                  </a:lnTo>
                  <a:lnTo>
                    <a:pt x="1389935" y="482471"/>
                  </a:lnTo>
                  <a:lnTo>
                    <a:pt x="1409161" y="526673"/>
                  </a:lnTo>
                  <a:lnTo>
                    <a:pt x="1426804" y="572264"/>
                  </a:lnTo>
                  <a:lnTo>
                    <a:pt x="1442810" y="619172"/>
                  </a:lnTo>
                  <a:lnTo>
                    <a:pt x="1457127" y="667325"/>
                  </a:lnTo>
                  <a:lnTo>
                    <a:pt x="1469705" y="716653"/>
                  </a:lnTo>
                  <a:lnTo>
                    <a:pt x="1480490" y="767083"/>
                  </a:lnTo>
                  <a:lnTo>
                    <a:pt x="1489431" y="818544"/>
                  </a:lnTo>
                  <a:lnTo>
                    <a:pt x="1496476" y="870965"/>
                  </a:lnTo>
                  <a:lnTo>
                    <a:pt x="1501572" y="924274"/>
                  </a:lnTo>
                  <a:lnTo>
                    <a:pt x="1504668" y="978400"/>
                  </a:lnTo>
                  <a:lnTo>
                    <a:pt x="1505712" y="1033272"/>
                  </a:lnTo>
                  <a:lnTo>
                    <a:pt x="1504668" y="1088143"/>
                  </a:lnTo>
                  <a:lnTo>
                    <a:pt x="1501572" y="1142269"/>
                  </a:lnTo>
                  <a:lnTo>
                    <a:pt x="1496476" y="1195578"/>
                  </a:lnTo>
                  <a:lnTo>
                    <a:pt x="1489431" y="1247999"/>
                  </a:lnTo>
                  <a:lnTo>
                    <a:pt x="1480490" y="1299460"/>
                  </a:lnTo>
                  <a:lnTo>
                    <a:pt x="1469705" y="1349890"/>
                  </a:lnTo>
                  <a:lnTo>
                    <a:pt x="1457127" y="1399218"/>
                  </a:lnTo>
                  <a:lnTo>
                    <a:pt x="1442810" y="1447371"/>
                  </a:lnTo>
                  <a:lnTo>
                    <a:pt x="1426804" y="1494279"/>
                  </a:lnTo>
                  <a:lnTo>
                    <a:pt x="1409161" y="1539870"/>
                  </a:lnTo>
                  <a:lnTo>
                    <a:pt x="1389935" y="1584072"/>
                  </a:lnTo>
                  <a:lnTo>
                    <a:pt x="1369177" y="1626815"/>
                  </a:lnTo>
                  <a:lnTo>
                    <a:pt x="1346938" y="1668026"/>
                  </a:lnTo>
                  <a:lnTo>
                    <a:pt x="1323272" y="1707635"/>
                  </a:lnTo>
                  <a:lnTo>
                    <a:pt x="1298229" y="1745569"/>
                  </a:lnTo>
                  <a:lnTo>
                    <a:pt x="1271862" y="1781758"/>
                  </a:lnTo>
                  <a:lnTo>
                    <a:pt x="1244223" y="1816130"/>
                  </a:lnTo>
                  <a:lnTo>
                    <a:pt x="1215365" y="1848614"/>
                  </a:lnTo>
                  <a:lnTo>
                    <a:pt x="1185338" y="1879137"/>
                  </a:lnTo>
                  <a:lnTo>
                    <a:pt x="1154195" y="1907630"/>
                  </a:lnTo>
                  <a:lnTo>
                    <a:pt x="1121989" y="1934019"/>
                  </a:lnTo>
                  <a:lnTo>
                    <a:pt x="1088771" y="1958234"/>
                  </a:lnTo>
                  <a:lnTo>
                    <a:pt x="1054592" y="1980204"/>
                  </a:lnTo>
                  <a:lnTo>
                    <a:pt x="1019506" y="1999856"/>
                  </a:lnTo>
                  <a:lnTo>
                    <a:pt x="983565" y="2017120"/>
                  </a:lnTo>
                  <a:lnTo>
                    <a:pt x="946819" y="2031924"/>
                  </a:lnTo>
                  <a:lnTo>
                    <a:pt x="909322" y="2044197"/>
                  </a:lnTo>
                  <a:lnTo>
                    <a:pt x="871125" y="2053866"/>
                  </a:lnTo>
                  <a:lnTo>
                    <a:pt x="832280" y="2060862"/>
                  </a:lnTo>
                  <a:lnTo>
                    <a:pt x="792840" y="2065111"/>
                  </a:lnTo>
                  <a:lnTo>
                    <a:pt x="752855" y="2066544"/>
                  </a:lnTo>
                  <a:lnTo>
                    <a:pt x="712871" y="2065111"/>
                  </a:lnTo>
                  <a:lnTo>
                    <a:pt x="673431" y="2060862"/>
                  </a:lnTo>
                  <a:lnTo>
                    <a:pt x="634586" y="2053866"/>
                  </a:lnTo>
                  <a:lnTo>
                    <a:pt x="596389" y="2044197"/>
                  </a:lnTo>
                  <a:lnTo>
                    <a:pt x="558892" y="2031924"/>
                  </a:lnTo>
                  <a:lnTo>
                    <a:pt x="522146" y="2017120"/>
                  </a:lnTo>
                  <a:lnTo>
                    <a:pt x="486205" y="1999856"/>
                  </a:lnTo>
                  <a:lnTo>
                    <a:pt x="451119" y="1980204"/>
                  </a:lnTo>
                  <a:lnTo>
                    <a:pt x="416940" y="1958234"/>
                  </a:lnTo>
                  <a:lnTo>
                    <a:pt x="383722" y="1934019"/>
                  </a:lnTo>
                  <a:lnTo>
                    <a:pt x="351516" y="1907630"/>
                  </a:lnTo>
                  <a:lnTo>
                    <a:pt x="320373" y="1879137"/>
                  </a:lnTo>
                  <a:lnTo>
                    <a:pt x="290346" y="1848614"/>
                  </a:lnTo>
                  <a:lnTo>
                    <a:pt x="261488" y="1816130"/>
                  </a:lnTo>
                  <a:lnTo>
                    <a:pt x="233849" y="1781758"/>
                  </a:lnTo>
                  <a:lnTo>
                    <a:pt x="207482" y="1745569"/>
                  </a:lnTo>
                  <a:lnTo>
                    <a:pt x="182439" y="1707635"/>
                  </a:lnTo>
                  <a:lnTo>
                    <a:pt x="158773" y="1668026"/>
                  </a:lnTo>
                  <a:lnTo>
                    <a:pt x="136534" y="1626815"/>
                  </a:lnTo>
                  <a:lnTo>
                    <a:pt x="115776" y="1584072"/>
                  </a:lnTo>
                  <a:lnTo>
                    <a:pt x="96550" y="1539870"/>
                  </a:lnTo>
                  <a:lnTo>
                    <a:pt x="78907" y="1494279"/>
                  </a:lnTo>
                  <a:lnTo>
                    <a:pt x="62901" y="1447371"/>
                  </a:lnTo>
                  <a:lnTo>
                    <a:pt x="48584" y="1399218"/>
                  </a:lnTo>
                  <a:lnTo>
                    <a:pt x="36006" y="1349890"/>
                  </a:lnTo>
                  <a:lnTo>
                    <a:pt x="25221" y="1299460"/>
                  </a:lnTo>
                  <a:lnTo>
                    <a:pt x="16280" y="1247999"/>
                  </a:lnTo>
                  <a:lnTo>
                    <a:pt x="9235" y="1195578"/>
                  </a:lnTo>
                  <a:lnTo>
                    <a:pt x="4139" y="1142269"/>
                  </a:lnTo>
                  <a:lnTo>
                    <a:pt x="1043" y="1088143"/>
                  </a:lnTo>
                  <a:lnTo>
                    <a:pt x="0" y="1033272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2604642" y="2209038"/>
            <a:ext cx="5607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管理块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8327" y="211836"/>
            <a:ext cx="4728210" cy="787400"/>
            <a:chOff x="338327" y="211836"/>
            <a:chExt cx="4728210" cy="787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211836"/>
              <a:ext cx="2242566" cy="787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3788" y="211836"/>
              <a:ext cx="2242566" cy="78714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9248" y="211836"/>
              <a:ext cx="1177289" cy="78714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6303" y="300990"/>
            <a:ext cx="42875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示</a:t>
            </a:r>
            <a:r>
              <a:rPr dirty="0" spc="-35"/>
              <a:t>例</a:t>
            </a:r>
            <a:r>
              <a:rPr dirty="0" spc="-35"/>
              <a:t>：</a:t>
            </a:r>
            <a:r>
              <a:rPr dirty="0" spc="-35"/>
              <a:t>分</a:t>
            </a:r>
            <a:r>
              <a:rPr dirty="0" spc="-35"/>
              <a:t>配</a:t>
            </a:r>
            <a:r>
              <a:rPr dirty="0" spc="-35"/>
              <a:t>当</a:t>
            </a:r>
            <a:r>
              <a:rPr dirty="0" spc="-35"/>
              <a:t>前</a:t>
            </a:r>
            <a:r>
              <a:rPr dirty="0" spc="-35"/>
              <a:t>组</a:t>
            </a:r>
            <a:r>
              <a:rPr dirty="0" spc="-35"/>
              <a:t>最</a:t>
            </a:r>
            <a:r>
              <a:rPr dirty="0" spc="-35"/>
              <a:t>后</a:t>
            </a:r>
            <a:r>
              <a:rPr dirty="0" spc="-35"/>
              <a:t>一</a:t>
            </a:r>
            <a:r>
              <a:rPr dirty="0" spc="-50"/>
              <a:t>块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2410714" y="1976373"/>
            <a:ext cx="5689600" cy="2894330"/>
            <a:chOff x="2410714" y="1976373"/>
            <a:chExt cx="5689600" cy="2894330"/>
          </a:xfrm>
        </p:grpSpPr>
        <p:sp>
          <p:nvSpPr>
            <p:cNvPr id="8" name="object 8" descr=""/>
            <p:cNvSpPr/>
            <p:nvPr/>
          </p:nvSpPr>
          <p:spPr>
            <a:xfrm>
              <a:off x="3567049" y="3065779"/>
              <a:ext cx="4533265" cy="1805305"/>
            </a:xfrm>
            <a:custGeom>
              <a:avLst/>
              <a:gdLst/>
              <a:ahLst/>
              <a:cxnLst/>
              <a:rect l="l" t="t" r="r" b="b"/>
              <a:pathLst>
                <a:path w="4533265" h="1805304">
                  <a:moveTo>
                    <a:pt x="790067" y="1804924"/>
                  </a:moveTo>
                  <a:lnTo>
                    <a:pt x="775919" y="1756410"/>
                  </a:lnTo>
                  <a:lnTo>
                    <a:pt x="767588" y="1727835"/>
                  </a:lnTo>
                  <a:lnTo>
                    <a:pt x="751840" y="1738744"/>
                  </a:lnTo>
                  <a:lnTo>
                    <a:pt x="10414" y="669036"/>
                  </a:lnTo>
                  <a:lnTo>
                    <a:pt x="0" y="676148"/>
                  </a:lnTo>
                  <a:lnTo>
                    <a:pt x="741426" y="1745970"/>
                  </a:lnTo>
                  <a:lnTo>
                    <a:pt x="725805" y="1756791"/>
                  </a:lnTo>
                  <a:lnTo>
                    <a:pt x="790067" y="1804924"/>
                  </a:lnTo>
                  <a:close/>
                </a:path>
                <a:path w="4533265" h="1805304">
                  <a:moveTo>
                    <a:pt x="4533011" y="1135888"/>
                  </a:moveTo>
                  <a:lnTo>
                    <a:pt x="4518863" y="1087374"/>
                  </a:lnTo>
                  <a:lnTo>
                    <a:pt x="4510532" y="1058799"/>
                  </a:lnTo>
                  <a:lnTo>
                    <a:pt x="4494784" y="1069708"/>
                  </a:lnTo>
                  <a:lnTo>
                    <a:pt x="3753358" y="0"/>
                  </a:lnTo>
                  <a:lnTo>
                    <a:pt x="3742944" y="7112"/>
                  </a:lnTo>
                  <a:lnTo>
                    <a:pt x="4484370" y="1076934"/>
                  </a:lnTo>
                  <a:lnTo>
                    <a:pt x="4468749" y="1087755"/>
                  </a:lnTo>
                  <a:lnTo>
                    <a:pt x="4533011" y="1135888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417064" y="1982723"/>
              <a:ext cx="1243965" cy="1908175"/>
            </a:xfrm>
            <a:custGeom>
              <a:avLst/>
              <a:gdLst/>
              <a:ahLst/>
              <a:cxnLst/>
              <a:rect l="l" t="t" r="r" b="b"/>
              <a:pathLst>
                <a:path w="1243964" h="1908175">
                  <a:moveTo>
                    <a:pt x="1243584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1243584" y="1908048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417064" y="1982723"/>
              <a:ext cx="1243965" cy="1908175"/>
            </a:xfrm>
            <a:custGeom>
              <a:avLst/>
              <a:gdLst/>
              <a:ahLst/>
              <a:cxnLst/>
              <a:rect l="l" t="t" r="r" b="b"/>
              <a:pathLst>
                <a:path w="1243964" h="1908175">
                  <a:moveTo>
                    <a:pt x="0" y="1908048"/>
                  </a:moveTo>
                  <a:lnTo>
                    <a:pt x="1243584" y="1908048"/>
                  </a:lnTo>
                  <a:lnTo>
                    <a:pt x="1243584" y="0"/>
                  </a:lnTo>
                  <a:lnTo>
                    <a:pt x="0" y="0"/>
                  </a:lnTo>
                  <a:lnTo>
                    <a:pt x="0" y="1908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575051" y="1942439"/>
            <a:ext cx="1039494" cy="5308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ctr" marR="205104">
              <a:lnSpc>
                <a:spcPct val="100000"/>
              </a:lnSpc>
              <a:spcBef>
                <a:spcPts val="405"/>
              </a:spcBef>
            </a:pPr>
            <a:r>
              <a:rPr dirty="0" sz="1400">
                <a:solidFill>
                  <a:srgbClr val="C00000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>
                <a:solidFill>
                  <a:srgbClr val="C00000"/>
                </a:solidFill>
                <a:latin typeface="微软雅黑"/>
                <a:cs typeface="微软雅黑"/>
              </a:rPr>
              <a:t>s_nfree:</a:t>
            </a:r>
            <a:r>
              <a:rPr dirty="0" sz="1400" spc="-25">
                <a:solidFill>
                  <a:srgbClr val="C00000"/>
                </a:solidFill>
                <a:latin typeface="微软雅黑"/>
                <a:cs typeface="微软雅黑"/>
              </a:rPr>
              <a:t> 100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020948" y="3259073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C00000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2417064" y="2235707"/>
            <a:ext cx="1233170" cy="1294130"/>
          </a:xfrm>
          <a:custGeom>
            <a:avLst/>
            <a:gdLst/>
            <a:ahLst/>
            <a:cxnLst/>
            <a:rect l="l" t="t" r="r" b="b"/>
            <a:pathLst>
              <a:path w="1233170" h="1294129">
                <a:moveTo>
                  <a:pt x="15240" y="1293876"/>
                </a:moveTo>
                <a:lnTo>
                  <a:pt x="1232915" y="1293876"/>
                </a:lnTo>
              </a:path>
              <a:path w="1233170" h="1294129">
                <a:moveTo>
                  <a:pt x="15240" y="676655"/>
                </a:moveTo>
                <a:lnTo>
                  <a:pt x="1232915" y="676655"/>
                </a:lnTo>
              </a:path>
              <a:path w="1233170" h="1294129">
                <a:moveTo>
                  <a:pt x="15240" y="358139"/>
                </a:moveTo>
                <a:lnTo>
                  <a:pt x="1232915" y="358139"/>
                </a:lnTo>
              </a:path>
              <a:path w="1233170" h="1294129">
                <a:moveTo>
                  <a:pt x="0" y="0"/>
                </a:moveTo>
                <a:lnTo>
                  <a:pt x="1217676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683255" y="2581148"/>
            <a:ext cx="7404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C00000"/>
                </a:solidFill>
                <a:latin typeface="微软雅黑"/>
                <a:cs typeface="微软雅黑"/>
              </a:rPr>
              <a:t>s_free[0]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2433827" y="3227832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 h="0">
                <a:moveTo>
                  <a:pt x="0" y="0"/>
                </a:moveTo>
                <a:lnTo>
                  <a:pt x="1217676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683255" y="2913964"/>
            <a:ext cx="7404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C00000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683255" y="3566921"/>
            <a:ext cx="8883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C00000"/>
                </a:solidFill>
                <a:latin typeface="微软雅黑"/>
                <a:cs typeface="微软雅黑"/>
              </a:rPr>
              <a:t>s_free[99]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313935" y="1439037"/>
            <a:ext cx="109537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第三组空闲块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271517" y="1976373"/>
            <a:ext cx="1291590" cy="1920875"/>
            <a:chOff x="4271517" y="1976373"/>
            <a:chExt cx="1291590" cy="1920875"/>
          </a:xfrm>
        </p:grpSpPr>
        <p:sp>
          <p:nvSpPr>
            <p:cNvPr id="20" name="object 20" descr=""/>
            <p:cNvSpPr/>
            <p:nvPr/>
          </p:nvSpPr>
          <p:spPr>
            <a:xfrm>
              <a:off x="4277867" y="1982723"/>
              <a:ext cx="1278890" cy="1908175"/>
            </a:xfrm>
            <a:custGeom>
              <a:avLst/>
              <a:gdLst/>
              <a:ahLst/>
              <a:cxnLst/>
              <a:rect l="l" t="t" r="r" b="b"/>
              <a:pathLst>
                <a:path w="1278889" h="1908175">
                  <a:moveTo>
                    <a:pt x="1278636" y="0"/>
                  </a:moveTo>
                  <a:lnTo>
                    <a:pt x="0" y="0"/>
                  </a:lnTo>
                  <a:lnTo>
                    <a:pt x="0" y="1908048"/>
                  </a:lnTo>
                  <a:lnTo>
                    <a:pt x="1278636" y="1908048"/>
                  </a:lnTo>
                  <a:lnTo>
                    <a:pt x="1278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277867" y="1982723"/>
              <a:ext cx="1278890" cy="1908175"/>
            </a:xfrm>
            <a:custGeom>
              <a:avLst/>
              <a:gdLst/>
              <a:ahLst/>
              <a:cxnLst/>
              <a:rect l="l" t="t" r="r" b="b"/>
              <a:pathLst>
                <a:path w="1278889" h="1908175">
                  <a:moveTo>
                    <a:pt x="0" y="1908048"/>
                  </a:moveTo>
                  <a:lnTo>
                    <a:pt x="1278636" y="1908048"/>
                  </a:lnTo>
                  <a:lnTo>
                    <a:pt x="1278636" y="0"/>
                  </a:lnTo>
                  <a:lnTo>
                    <a:pt x="0" y="0"/>
                  </a:lnTo>
                  <a:lnTo>
                    <a:pt x="0" y="19080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435602" y="1942439"/>
            <a:ext cx="1039494" cy="5308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ctr" marR="205104">
              <a:lnSpc>
                <a:spcPct val="100000"/>
              </a:lnSpc>
              <a:spcBef>
                <a:spcPts val="4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 100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881498" y="3259073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4277867" y="2235707"/>
            <a:ext cx="1268095" cy="1294130"/>
          </a:xfrm>
          <a:custGeom>
            <a:avLst/>
            <a:gdLst/>
            <a:ahLst/>
            <a:cxnLst/>
            <a:rect l="l" t="t" r="r" b="b"/>
            <a:pathLst>
              <a:path w="1268095" h="1294129">
                <a:moveTo>
                  <a:pt x="15240" y="1293876"/>
                </a:moveTo>
                <a:lnTo>
                  <a:pt x="1267968" y="1293876"/>
                </a:lnTo>
              </a:path>
              <a:path w="1268095" h="1294129">
                <a:moveTo>
                  <a:pt x="15240" y="676655"/>
                </a:moveTo>
                <a:lnTo>
                  <a:pt x="1267968" y="676655"/>
                </a:lnTo>
              </a:path>
              <a:path w="1268095" h="1294129">
                <a:moveTo>
                  <a:pt x="15240" y="358139"/>
                </a:moveTo>
                <a:lnTo>
                  <a:pt x="1267968" y="358139"/>
                </a:lnTo>
              </a:path>
              <a:path w="1268095" h="1294129">
                <a:moveTo>
                  <a:pt x="0" y="0"/>
                </a:moveTo>
                <a:lnTo>
                  <a:pt x="1252728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4543805" y="2581148"/>
            <a:ext cx="7404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s_free[0]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4294632" y="3227832"/>
            <a:ext cx="1252855" cy="0"/>
          </a:xfrm>
          <a:custGeom>
            <a:avLst/>
            <a:gdLst/>
            <a:ahLst/>
            <a:cxnLst/>
            <a:rect l="l" t="t" r="r" b="b"/>
            <a:pathLst>
              <a:path w="1252854" h="0">
                <a:moveTo>
                  <a:pt x="0" y="0"/>
                </a:moveTo>
                <a:lnTo>
                  <a:pt x="1252727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4543805" y="2913964"/>
            <a:ext cx="7404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543805" y="3566921"/>
            <a:ext cx="8883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s_free[99]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185408" y="1440307"/>
            <a:ext cx="109537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第二组空闲块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6141465" y="1977898"/>
            <a:ext cx="1292860" cy="1887220"/>
            <a:chOff x="6141465" y="1977898"/>
            <a:chExt cx="1292860" cy="1887220"/>
          </a:xfrm>
        </p:grpSpPr>
        <p:sp>
          <p:nvSpPr>
            <p:cNvPr id="31" name="object 31" descr=""/>
            <p:cNvSpPr/>
            <p:nvPr/>
          </p:nvSpPr>
          <p:spPr>
            <a:xfrm>
              <a:off x="6147815" y="1984248"/>
              <a:ext cx="1280160" cy="1874520"/>
            </a:xfrm>
            <a:custGeom>
              <a:avLst/>
              <a:gdLst/>
              <a:ahLst/>
              <a:cxnLst/>
              <a:rect l="l" t="t" r="r" b="b"/>
              <a:pathLst>
                <a:path w="1280159" h="1874520">
                  <a:moveTo>
                    <a:pt x="1280160" y="0"/>
                  </a:moveTo>
                  <a:lnTo>
                    <a:pt x="0" y="0"/>
                  </a:lnTo>
                  <a:lnTo>
                    <a:pt x="0" y="1874520"/>
                  </a:lnTo>
                  <a:lnTo>
                    <a:pt x="1280160" y="1874520"/>
                  </a:lnTo>
                  <a:lnTo>
                    <a:pt x="1280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147815" y="1984248"/>
              <a:ext cx="1280160" cy="1874520"/>
            </a:xfrm>
            <a:custGeom>
              <a:avLst/>
              <a:gdLst/>
              <a:ahLst/>
              <a:cxnLst/>
              <a:rect l="l" t="t" r="r" b="b"/>
              <a:pathLst>
                <a:path w="1280159" h="1874520">
                  <a:moveTo>
                    <a:pt x="0" y="1874520"/>
                  </a:moveTo>
                  <a:lnTo>
                    <a:pt x="1280160" y="1874520"/>
                  </a:lnTo>
                  <a:lnTo>
                    <a:pt x="1280160" y="0"/>
                  </a:lnTo>
                  <a:lnTo>
                    <a:pt x="0" y="0"/>
                  </a:lnTo>
                  <a:lnTo>
                    <a:pt x="0" y="18745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6307073" y="1943836"/>
            <a:ext cx="1040130" cy="53022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ctr" marR="205740">
              <a:lnSpc>
                <a:spcPct val="100000"/>
              </a:lnSpc>
              <a:spcBef>
                <a:spcPts val="4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s_nfree:</a:t>
            </a:r>
            <a:r>
              <a:rPr dirty="0" sz="1400" spc="-4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753225" y="3260216"/>
            <a:ext cx="850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147815" y="2237232"/>
            <a:ext cx="1270000" cy="1294130"/>
          </a:xfrm>
          <a:custGeom>
            <a:avLst/>
            <a:gdLst/>
            <a:ahLst/>
            <a:cxnLst/>
            <a:rect l="l" t="t" r="r" b="b"/>
            <a:pathLst>
              <a:path w="1270000" h="1294129">
                <a:moveTo>
                  <a:pt x="16763" y="1293876"/>
                </a:moveTo>
                <a:lnTo>
                  <a:pt x="1269491" y="1293876"/>
                </a:lnTo>
              </a:path>
              <a:path w="1270000" h="1294129">
                <a:moveTo>
                  <a:pt x="16763" y="643127"/>
                </a:moveTo>
                <a:lnTo>
                  <a:pt x="1269491" y="643127"/>
                </a:lnTo>
              </a:path>
              <a:path w="1270000" h="1294129">
                <a:moveTo>
                  <a:pt x="16763" y="358139"/>
                </a:moveTo>
                <a:lnTo>
                  <a:pt x="1269491" y="358139"/>
                </a:lnTo>
              </a:path>
              <a:path w="1270000" h="1294129">
                <a:moveTo>
                  <a:pt x="0" y="0"/>
                </a:moveTo>
                <a:lnTo>
                  <a:pt x="1254252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6764273" y="2582418"/>
            <a:ext cx="1301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6166103" y="3227832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59" h="0">
                <a:moveTo>
                  <a:pt x="0" y="0"/>
                </a:moveTo>
                <a:lnTo>
                  <a:pt x="1254252" y="0"/>
                </a:lnTo>
              </a:path>
            </a:pathLst>
          </a:custGeom>
          <a:ln w="9144">
            <a:solidFill>
              <a:srgbClr val="1F51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6415278" y="2915793"/>
            <a:ext cx="7404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s_free[1]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415278" y="3568065"/>
            <a:ext cx="8896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s_free[99]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3579876" y="1970532"/>
            <a:ext cx="1388745" cy="3228340"/>
            <a:chOff x="3579876" y="1970532"/>
            <a:chExt cx="1388745" cy="3228340"/>
          </a:xfrm>
        </p:grpSpPr>
        <p:sp>
          <p:nvSpPr>
            <p:cNvPr id="41" name="object 41" descr=""/>
            <p:cNvSpPr/>
            <p:nvPr/>
          </p:nvSpPr>
          <p:spPr>
            <a:xfrm>
              <a:off x="3579876" y="1970532"/>
              <a:ext cx="741045" cy="774065"/>
            </a:xfrm>
            <a:custGeom>
              <a:avLst/>
              <a:gdLst/>
              <a:ahLst/>
              <a:cxnLst/>
              <a:rect l="l" t="t" r="r" b="b"/>
              <a:pathLst>
                <a:path w="741045" h="774064">
                  <a:moveTo>
                    <a:pt x="683426" y="50649"/>
                  </a:moveTo>
                  <a:lnTo>
                    <a:pt x="0" y="765175"/>
                  </a:lnTo>
                  <a:lnTo>
                    <a:pt x="9144" y="774064"/>
                  </a:lnTo>
                  <a:lnTo>
                    <a:pt x="692636" y="59476"/>
                  </a:lnTo>
                  <a:lnTo>
                    <a:pt x="683426" y="50649"/>
                  </a:lnTo>
                  <a:close/>
                </a:path>
                <a:path w="741045" h="774064">
                  <a:moveTo>
                    <a:pt x="721061" y="41528"/>
                  </a:moveTo>
                  <a:lnTo>
                    <a:pt x="692150" y="41528"/>
                  </a:lnTo>
                  <a:lnTo>
                    <a:pt x="701421" y="50291"/>
                  </a:lnTo>
                  <a:lnTo>
                    <a:pt x="692636" y="59476"/>
                  </a:lnTo>
                  <a:lnTo>
                    <a:pt x="706374" y="72643"/>
                  </a:lnTo>
                  <a:lnTo>
                    <a:pt x="721061" y="41528"/>
                  </a:lnTo>
                  <a:close/>
                </a:path>
                <a:path w="741045" h="774064">
                  <a:moveTo>
                    <a:pt x="692150" y="41528"/>
                  </a:moveTo>
                  <a:lnTo>
                    <a:pt x="683426" y="50649"/>
                  </a:lnTo>
                  <a:lnTo>
                    <a:pt x="692636" y="59476"/>
                  </a:lnTo>
                  <a:lnTo>
                    <a:pt x="701421" y="50291"/>
                  </a:lnTo>
                  <a:lnTo>
                    <a:pt x="692150" y="41528"/>
                  </a:lnTo>
                  <a:close/>
                </a:path>
                <a:path w="741045" h="774064">
                  <a:moveTo>
                    <a:pt x="740663" y="0"/>
                  </a:moveTo>
                  <a:lnTo>
                    <a:pt x="669671" y="37464"/>
                  </a:lnTo>
                  <a:lnTo>
                    <a:pt x="683426" y="50649"/>
                  </a:lnTo>
                  <a:lnTo>
                    <a:pt x="692150" y="41528"/>
                  </a:lnTo>
                  <a:lnTo>
                    <a:pt x="721061" y="41528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291584" y="4212336"/>
              <a:ext cx="670560" cy="980440"/>
            </a:xfrm>
            <a:custGeom>
              <a:avLst/>
              <a:gdLst/>
              <a:ahLst/>
              <a:cxnLst/>
              <a:rect l="l" t="t" r="r" b="b"/>
              <a:pathLst>
                <a:path w="670560" h="980439">
                  <a:moveTo>
                    <a:pt x="0" y="327660"/>
                  </a:moveTo>
                  <a:lnTo>
                    <a:pt x="670560" y="327660"/>
                  </a:lnTo>
                  <a:lnTo>
                    <a:pt x="67056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  <a:path w="670560" h="980439">
                  <a:moveTo>
                    <a:pt x="0" y="979932"/>
                  </a:moveTo>
                  <a:lnTo>
                    <a:pt x="670560" y="979932"/>
                  </a:lnTo>
                  <a:lnTo>
                    <a:pt x="670560" y="652272"/>
                  </a:lnTo>
                  <a:lnTo>
                    <a:pt x="0" y="652272"/>
                  </a:lnTo>
                  <a:lnTo>
                    <a:pt x="0" y="979932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4575175" y="4566920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3582289" y="3097657"/>
            <a:ext cx="3270250" cy="2084705"/>
            <a:chOff x="3582289" y="3097657"/>
            <a:chExt cx="3270250" cy="2084705"/>
          </a:xfrm>
        </p:grpSpPr>
        <p:sp>
          <p:nvSpPr>
            <p:cNvPr id="45" name="object 45" descr=""/>
            <p:cNvSpPr/>
            <p:nvPr/>
          </p:nvSpPr>
          <p:spPr>
            <a:xfrm>
              <a:off x="6175248" y="4197096"/>
              <a:ext cx="670560" cy="326390"/>
            </a:xfrm>
            <a:custGeom>
              <a:avLst/>
              <a:gdLst/>
              <a:ahLst/>
              <a:cxnLst/>
              <a:rect l="l" t="t" r="r" b="b"/>
              <a:pathLst>
                <a:path w="670559" h="326389">
                  <a:moveTo>
                    <a:pt x="0" y="326135"/>
                  </a:moveTo>
                  <a:lnTo>
                    <a:pt x="670559" y="326135"/>
                  </a:lnTo>
                  <a:lnTo>
                    <a:pt x="670559" y="0"/>
                  </a:lnTo>
                  <a:lnTo>
                    <a:pt x="0" y="0"/>
                  </a:lnTo>
                  <a:lnTo>
                    <a:pt x="0" y="326135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582289" y="3097657"/>
              <a:ext cx="790575" cy="1133475"/>
            </a:xfrm>
            <a:custGeom>
              <a:avLst/>
              <a:gdLst/>
              <a:ahLst/>
              <a:cxnLst/>
              <a:rect l="l" t="t" r="r" b="b"/>
              <a:pathLst>
                <a:path w="790575" h="1133475">
                  <a:moveTo>
                    <a:pt x="741370" y="1073958"/>
                  </a:moveTo>
                  <a:lnTo>
                    <a:pt x="725677" y="1084833"/>
                  </a:lnTo>
                  <a:lnTo>
                    <a:pt x="790066" y="1132966"/>
                  </a:lnTo>
                  <a:lnTo>
                    <a:pt x="775840" y="1084452"/>
                  </a:lnTo>
                  <a:lnTo>
                    <a:pt x="748664" y="1084452"/>
                  </a:lnTo>
                  <a:lnTo>
                    <a:pt x="741370" y="1073958"/>
                  </a:lnTo>
                  <a:close/>
                </a:path>
                <a:path w="790575" h="1133475">
                  <a:moveTo>
                    <a:pt x="751795" y="1066734"/>
                  </a:moveTo>
                  <a:lnTo>
                    <a:pt x="741370" y="1073958"/>
                  </a:lnTo>
                  <a:lnTo>
                    <a:pt x="748664" y="1084452"/>
                  </a:lnTo>
                  <a:lnTo>
                    <a:pt x="759078" y="1077213"/>
                  </a:lnTo>
                  <a:lnTo>
                    <a:pt x="751795" y="1066734"/>
                  </a:lnTo>
                  <a:close/>
                </a:path>
                <a:path w="790575" h="1133475">
                  <a:moveTo>
                    <a:pt x="767461" y="1055877"/>
                  </a:moveTo>
                  <a:lnTo>
                    <a:pt x="751795" y="1066734"/>
                  </a:lnTo>
                  <a:lnTo>
                    <a:pt x="759078" y="1077213"/>
                  </a:lnTo>
                  <a:lnTo>
                    <a:pt x="748664" y="1084452"/>
                  </a:lnTo>
                  <a:lnTo>
                    <a:pt x="775840" y="1084452"/>
                  </a:lnTo>
                  <a:lnTo>
                    <a:pt x="767461" y="1055877"/>
                  </a:lnTo>
                  <a:close/>
                </a:path>
                <a:path w="790575" h="1133475">
                  <a:moveTo>
                    <a:pt x="10413" y="0"/>
                  </a:moveTo>
                  <a:lnTo>
                    <a:pt x="0" y="7365"/>
                  </a:lnTo>
                  <a:lnTo>
                    <a:pt x="741370" y="1073958"/>
                  </a:lnTo>
                  <a:lnTo>
                    <a:pt x="751795" y="1066734"/>
                  </a:lnTo>
                  <a:lnTo>
                    <a:pt x="10413" y="0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175248" y="4849367"/>
              <a:ext cx="670560" cy="326390"/>
            </a:xfrm>
            <a:custGeom>
              <a:avLst/>
              <a:gdLst/>
              <a:ahLst/>
              <a:cxnLst/>
              <a:rect l="l" t="t" r="r" b="b"/>
              <a:pathLst>
                <a:path w="670559" h="326389">
                  <a:moveTo>
                    <a:pt x="0" y="326135"/>
                  </a:moveTo>
                  <a:lnTo>
                    <a:pt x="670559" y="326135"/>
                  </a:lnTo>
                  <a:lnTo>
                    <a:pt x="670559" y="0"/>
                  </a:lnTo>
                  <a:lnTo>
                    <a:pt x="0" y="0"/>
                  </a:lnTo>
                  <a:lnTo>
                    <a:pt x="0" y="326135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6459473" y="4550486"/>
            <a:ext cx="850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5452236" y="3081020"/>
            <a:ext cx="3255010" cy="2101215"/>
            <a:chOff x="5452236" y="3081020"/>
            <a:chExt cx="3255010" cy="2101215"/>
          </a:xfrm>
        </p:grpSpPr>
        <p:sp>
          <p:nvSpPr>
            <p:cNvPr id="50" name="object 50" descr=""/>
            <p:cNvSpPr/>
            <p:nvPr/>
          </p:nvSpPr>
          <p:spPr>
            <a:xfrm>
              <a:off x="5452237" y="3081019"/>
              <a:ext cx="793115" cy="1774825"/>
            </a:xfrm>
            <a:custGeom>
              <a:avLst/>
              <a:gdLst/>
              <a:ahLst/>
              <a:cxnLst/>
              <a:rect l="l" t="t" r="r" b="b"/>
              <a:pathLst>
                <a:path w="793114" h="1774825">
                  <a:moveTo>
                    <a:pt x="791591" y="1137412"/>
                  </a:moveTo>
                  <a:lnTo>
                    <a:pt x="777354" y="1088898"/>
                  </a:lnTo>
                  <a:lnTo>
                    <a:pt x="768985" y="1060323"/>
                  </a:lnTo>
                  <a:lnTo>
                    <a:pt x="753338" y="1071206"/>
                  </a:lnTo>
                  <a:lnTo>
                    <a:pt x="10414" y="0"/>
                  </a:lnTo>
                  <a:lnTo>
                    <a:pt x="0" y="7112"/>
                  </a:lnTo>
                  <a:lnTo>
                    <a:pt x="742924" y="1078433"/>
                  </a:lnTo>
                  <a:lnTo>
                    <a:pt x="727329" y="1089279"/>
                  </a:lnTo>
                  <a:lnTo>
                    <a:pt x="791591" y="1137412"/>
                  </a:lnTo>
                  <a:close/>
                </a:path>
                <a:path w="793114" h="1774825">
                  <a:moveTo>
                    <a:pt x="793115" y="1774444"/>
                  </a:moveTo>
                  <a:lnTo>
                    <a:pt x="778802" y="1725930"/>
                  </a:lnTo>
                  <a:lnTo>
                    <a:pt x="770382" y="1697355"/>
                  </a:lnTo>
                  <a:lnTo>
                    <a:pt x="754735" y="1708277"/>
                  </a:lnTo>
                  <a:lnTo>
                    <a:pt x="11938" y="641477"/>
                  </a:lnTo>
                  <a:lnTo>
                    <a:pt x="1524" y="648843"/>
                  </a:lnTo>
                  <a:lnTo>
                    <a:pt x="744334" y="1715541"/>
                  </a:lnTo>
                  <a:lnTo>
                    <a:pt x="728726" y="1726438"/>
                  </a:lnTo>
                  <a:lnTo>
                    <a:pt x="793115" y="1774444"/>
                  </a:lnTo>
                  <a:close/>
                </a:path>
              </a:pathLst>
            </a:custGeom>
            <a:solidFill>
              <a:srgbClr val="1F51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029955" y="4197096"/>
              <a:ext cx="670560" cy="978535"/>
            </a:xfrm>
            <a:custGeom>
              <a:avLst/>
              <a:gdLst/>
              <a:ahLst/>
              <a:cxnLst/>
              <a:rect l="l" t="t" r="r" b="b"/>
              <a:pathLst>
                <a:path w="670559" h="978535">
                  <a:moveTo>
                    <a:pt x="0" y="326135"/>
                  </a:moveTo>
                  <a:lnTo>
                    <a:pt x="670559" y="326135"/>
                  </a:lnTo>
                  <a:lnTo>
                    <a:pt x="670559" y="0"/>
                  </a:lnTo>
                  <a:lnTo>
                    <a:pt x="0" y="0"/>
                  </a:lnTo>
                  <a:lnTo>
                    <a:pt x="0" y="326135"/>
                  </a:lnTo>
                  <a:close/>
                </a:path>
                <a:path w="670559" h="978535">
                  <a:moveTo>
                    <a:pt x="0" y="978407"/>
                  </a:moveTo>
                  <a:lnTo>
                    <a:pt x="670559" y="978407"/>
                  </a:lnTo>
                  <a:lnTo>
                    <a:pt x="670559" y="652271"/>
                  </a:lnTo>
                  <a:lnTo>
                    <a:pt x="0" y="652271"/>
                  </a:lnTo>
                  <a:lnTo>
                    <a:pt x="0" y="978407"/>
                  </a:lnTo>
                  <a:close/>
                </a:path>
              </a:pathLst>
            </a:custGeom>
            <a:ln w="12192">
              <a:solidFill>
                <a:srgbClr val="1F51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8313546" y="4550486"/>
            <a:ext cx="850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F517B"/>
                </a:solidFill>
                <a:latin typeface="MT Extra"/>
                <a:cs typeface="MT Extra"/>
              </a:rPr>
              <a:t></a:t>
            </a:r>
            <a:endParaRPr sz="1400">
              <a:latin typeface="MT Extra"/>
              <a:cs typeface="MT Extra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5466588" y="1958339"/>
            <a:ext cx="2636520" cy="2897505"/>
          </a:xfrm>
          <a:custGeom>
            <a:avLst/>
            <a:gdLst/>
            <a:ahLst/>
            <a:cxnLst/>
            <a:rect l="l" t="t" r="r" b="b"/>
            <a:pathLst>
              <a:path w="2636520" h="2897504">
                <a:moveTo>
                  <a:pt x="742188" y="0"/>
                </a:moveTo>
                <a:lnTo>
                  <a:pt x="671068" y="37338"/>
                </a:lnTo>
                <a:lnTo>
                  <a:pt x="684860" y="50571"/>
                </a:lnTo>
                <a:lnTo>
                  <a:pt x="0" y="763651"/>
                </a:lnTo>
                <a:lnTo>
                  <a:pt x="9144" y="772541"/>
                </a:lnTo>
                <a:lnTo>
                  <a:pt x="694004" y="59334"/>
                </a:lnTo>
                <a:lnTo>
                  <a:pt x="707771" y="72517"/>
                </a:lnTo>
                <a:lnTo>
                  <a:pt x="722528" y="41402"/>
                </a:lnTo>
                <a:lnTo>
                  <a:pt x="742188" y="0"/>
                </a:lnTo>
                <a:close/>
              </a:path>
              <a:path w="2636520" h="2897504">
                <a:moveTo>
                  <a:pt x="2636520" y="2897124"/>
                </a:moveTo>
                <a:lnTo>
                  <a:pt x="2622207" y="2848610"/>
                </a:lnTo>
                <a:lnTo>
                  <a:pt x="2613787" y="2820035"/>
                </a:lnTo>
                <a:lnTo>
                  <a:pt x="2598140" y="2830957"/>
                </a:lnTo>
                <a:lnTo>
                  <a:pt x="1855343" y="1764157"/>
                </a:lnTo>
                <a:lnTo>
                  <a:pt x="1844929" y="1771523"/>
                </a:lnTo>
                <a:lnTo>
                  <a:pt x="2587739" y="2838221"/>
                </a:lnTo>
                <a:lnTo>
                  <a:pt x="2572131" y="2849118"/>
                </a:lnTo>
                <a:lnTo>
                  <a:pt x="2636520" y="2897124"/>
                </a:lnTo>
                <a:close/>
              </a:path>
            </a:pathLst>
          </a:custGeom>
          <a:solidFill>
            <a:srgbClr val="1F51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7818246" y="3647313"/>
            <a:ext cx="10953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0504" marR="5080" indent="-21844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1F517B"/>
                </a:solidFill>
                <a:latin typeface="微软雅黑"/>
                <a:cs typeface="微软雅黑"/>
              </a:rPr>
              <a:t>第一组空闲块</a:t>
            </a:r>
            <a:r>
              <a:rPr dirty="0" sz="1400" spc="-5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1F517B"/>
                </a:solidFill>
                <a:latin typeface="微软雅黑"/>
                <a:cs typeface="微软雅黑"/>
              </a:rPr>
              <a:t>(共</a:t>
            </a:r>
            <a:r>
              <a:rPr dirty="0" sz="1400">
                <a:solidFill>
                  <a:srgbClr val="1F517B"/>
                </a:solidFill>
                <a:latin typeface="微软雅黑"/>
                <a:cs typeface="微软雅黑"/>
              </a:rPr>
              <a:t>99</a:t>
            </a:r>
            <a:r>
              <a:rPr dirty="0" sz="1400" spc="-25">
                <a:solidFill>
                  <a:srgbClr val="1F517B"/>
                </a:solidFill>
                <a:latin typeface="微软雅黑"/>
                <a:cs typeface="微软雅黑"/>
              </a:rPr>
              <a:t>块)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2735960" y="1704594"/>
            <a:ext cx="5607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1F517B"/>
                </a:solidFill>
                <a:latin typeface="微软雅黑"/>
                <a:cs typeface="微软雅黑"/>
              </a:rPr>
              <a:t>管理块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2505201" y="5266435"/>
            <a:ext cx="7039609" cy="104965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s_free[0]被分配，第三组空闲块的信息进入管理块。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2400" b="1">
                <a:solidFill>
                  <a:srgbClr val="C00000"/>
                </a:solidFill>
                <a:latin typeface="微软雅黑"/>
                <a:cs typeface="微软雅黑"/>
              </a:rPr>
              <a:t>Q：</a:t>
            </a:r>
            <a:r>
              <a:rPr dirty="0" sz="2400" spc="-5">
                <a:solidFill>
                  <a:srgbClr val="C00000"/>
                </a:solidFill>
                <a:latin typeface="微软雅黑"/>
                <a:cs typeface="微软雅黑"/>
              </a:rPr>
              <a:t>如果已经分配到最后一组的最后一块了呢？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211836"/>
            <a:ext cx="2597658" cy="78714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64437" y="1648460"/>
            <a:ext cx="9687560" cy="2403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0480" indent="-343535">
              <a:lnSpc>
                <a:spcPct val="150000"/>
              </a:lnSpc>
              <a:spcBef>
                <a:spcPts val="100"/>
              </a:spcBef>
              <a:buSzPct val="9375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1F517B"/>
                </a:solidFill>
                <a:latin typeface="微软雅黑"/>
                <a:cs typeface="微软雅黑"/>
              </a:rPr>
              <a:t>在系统回收空闲盘块时，将回收盘块的盘块号记入空闲盘块号栈的顶</a:t>
            </a:r>
            <a:r>
              <a:rPr dirty="0" sz="2400">
                <a:solidFill>
                  <a:srgbClr val="1F517B"/>
                </a:solidFill>
                <a:latin typeface="微软雅黑"/>
                <a:cs typeface="微软雅黑"/>
              </a:rPr>
              <a:t>部，并执行空闲盘块数加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1</a:t>
            </a:r>
            <a:r>
              <a:rPr dirty="0" sz="2400" spc="-20">
                <a:solidFill>
                  <a:srgbClr val="1F517B"/>
                </a:solidFill>
                <a:latin typeface="微软雅黑"/>
                <a:cs typeface="微软雅黑"/>
              </a:rPr>
              <a:t>操作。</a:t>
            </a:r>
            <a:endParaRPr sz="2400">
              <a:latin typeface="微软雅黑"/>
              <a:cs typeface="微软雅黑"/>
            </a:endParaRPr>
          </a:p>
          <a:p>
            <a:pPr marL="355600" marR="5080" indent="-343535">
              <a:lnSpc>
                <a:spcPct val="150000"/>
              </a:lnSpc>
              <a:spcBef>
                <a:spcPts val="1440"/>
              </a:spcBef>
              <a:buSzPct val="9375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140">
                <a:solidFill>
                  <a:srgbClr val="1F517B"/>
                </a:solidFill>
                <a:latin typeface="微软雅黑"/>
                <a:cs typeface="微软雅黑"/>
              </a:rPr>
              <a:t>当栈中空闲盘块号数目已达</a:t>
            </a:r>
            <a:r>
              <a:rPr dirty="0" sz="2400" spc="145">
                <a:solidFill>
                  <a:srgbClr val="1F517B"/>
                </a:solidFill>
                <a:latin typeface="微软雅黑"/>
                <a:cs typeface="微软雅黑"/>
              </a:rPr>
              <a:t>100</a:t>
            </a:r>
            <a:r>
              <a:rPr dirty="0" sz="2400" spc="135">
                <a:solidFill>
                  <a:srgbClr val="1F517B"/>
                </a:solidFill>
                <a:latin typeface="微软雅黑"/>
                <a:cs typeface="微软雅黑"/>
              </a:rPr>
              <a:t>时，表示栈已满，便将现有栈中的</a:t>
            </a:r>
            <a:r>
              <a:rPr dirty="0" sz="2400" spc="90">
                <a:solidFill>
                  <a:srgbClr val="1F517B"/>
                </a:solidFill>
                <a:latin typeface="微软雅黑"/>
                <a:cs typeface="微软雅黑"/>
              </a:rPr>
              <a:t> </a:t>
            </a:r>
            <a:r>
              <a:rPr dirty="0" sz="2400" spc="-10">
                <a:solidFill>
                  <a:srgbClr val="1F517B"/>
                </a:solidFill>
                <a:latin typeface="微软雅黑"/>
                <a:cs typeface="微软雅黑"/>
              </a:rPr>
              <a:t>100个盘块号，记入新回收的盘块中，再将其盘块号作为新栈底。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空</a:t>
            </a:r>
            <a:r>
              <a:rPr dirty="0" spc="-35"/>
              <a:t>闲</a:t>
            </a:r>
            <a:r>
              <a:rPr dirty="0" spc="-35"/>
              <a:t>块</a:t>
            </a:r>
            <a:r>
              <a:rPr dirty="0" spc="-35"/>
              <a:t>的</a:t>
            </a:r>
            <a:r>
              <a:rPr dirty="0" spc="-35"/>
              <a:t>回</a:t>
            </a:r>
            <a:r>
              <a:rPr dirty="0" spc="-50"/>
              <a:t>收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341" y="2819781"/>
            <a:ext cx="67373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663300"/>
                </a:solidFill>
              </a:rPr>
              <a:t>文件的逻辑结构与存取方法</a:t>
            </a:r>
            <a:endParaRPr sz="4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1264" y="239268"/>
            <a:ext cx="8729472" cy="474268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79067" y="5012435"/>
            <a:ext cx="9698355" cy="14744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某系统采用成组链接法来管理磁盘的空闲空间，目前磁盘的状态如图所示。</a:t>
            </a:r>
            <a:endParaRPr sz="2000">
              <a:latin typeface="微软雅黑"/>
              <a:cs typeface="微软雅黑"/>
            </a:endParaRPr>
          </a:p>
          <a:p>
            <a:pPr marL="744220" indent="-731520">
              <a:lnSpc>
                <a:spcPct val="100000"/>
              </a:lnSpc>
              <a:spcBef>
                <a:spcPts val="605"/>
              </a:spcBef>
              <a:buAutoNum type="arabicPlain"/>
              <a:tabLst>
                <a:tab pos="744220" algn="l"/>
              </a:tabLst>
            </a:pP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该磁盘中目前还有多少个空闲盘块？</a:t>
            </a:r>
            <a:endParaRPr sz="2000">
              <a:latin typeface="微软雅黑"/>
              <a:cs typeface="微软雅黑"/>
            </a:endParaRPr>
          </a:p>
          <a:p>
            <a:pPr marL="12700" marR="5080" indent="731520">
              <a:lnSpc>
                <a:spcPct val="100000"/>
              </a:lnSpc>
              <a:spcBef>
                <a:spcPts val="600"/>
              </a:spcBef>
              <a:buAutoNum type="arabicPlain"/>
              <a:tabLst>
                <a:tab pos="744220" algn="l"/>
              </a:tabLst>
            </a:pPr>
            <a:r>
              <a:rPr dirty="0" sz="2000" spc="-5">
                <a:solidFill>
                  <a:srgbClr val="1F517B"/>
                </a:solidFill>
                <a:latin typeface="微软雅黑"/>
                <a:cs typeface="微软雅黑"/>
              </a:rPr>
              <a:t>在为某个文件分配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3</a:t>
            </a: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个盘块后，系统要删除另一文件，并回收它所占的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5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个盘块，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它们的盘块号依次为700</a:t>
            </a: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711、703</a:t>
            </a:r>
            <a:r>
              <a:rPr dirty="0" sz="2000" spc="-15">
                <a:solidFill>
                  <a:srgbClr val="1F517B"/>
                </a:solidFill>
                <a:latin typeface="微软雅黑"/>
                <a:cs typeface="微软雅黑"/>
              </a:rPr>
              <a:t>、</a:t>
            </a:r>
            <a:r>
              <a:rPr dirty="0" sz="2000">
                <a:solidFill>
                  <a:srgbClr val="1F517B"/>
                </a:solidFill>
                <a:latin typeface="微软雅黑"/>
                <a:cs typeface="微软雅黑"/>
              </a:rPr>
              <a:t>788、</a:t>
            </a:r>
            <a:r>
              <a:rPr dirty="0" sz="2000" spc="-10">
                <a:solidFill>
                  <a:srgbClr val="1F517B"/>
                </a:solidFill>
                <a:latin typeface="微软雅黑"/>
                <a:cs typeface="微软雅黑"/>
              </a:rPr>
              <a:t>701</a:t>
            </a:r>
            <a:r>
              <a:rPr dirty="0" sz="2000" spc="-20">
                <a:solidFill>
                  <a:srgbClr val="1F517B"/>
                </a:solidFill>
                <a:latin typeface="微软雅黑"/>
                <a:cs typeface="微软雅黑"/>
              </a:rPr>
              <a:t>，请画出回收后的盘块链接情况。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7527" y="271272"/>
            <a:ext cx="9076944" cy="6315456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6724" y="309498"/>
            <a:ext cx="7700009" cy="5335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solidFill>
                  <a:srgbClr val="2D4E7D"/>
                </a:solidFill>
                <a:latin typeface="微软雅黑"/>
                <a:cs typeface="微软雅黑"/>
              </a:rPr>
              <a:t>小</a:t>
            </a:r>
            <a:r>
              <a:rPr dirty="0" sz="2800" spc="-50" b="1">
                <a:solidFill>
                  <a:srgbClr val="2D4E7D"/>
                </a:solidFill>
                <a:latin typeface="微软雅黑"/>
                <a:cs typeface="微软雅黑"/>
              </a:rPr>
              <a:t>结</a:t>
            </a:r>
            <a:endParaRPr sz="2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89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latin typeface="微软雅黑"/>
                <a:cs typeface="微软雅黑"/>
              </a:rPr>
              <a:t>文件系统基本概念</a:t>
            </a:r>
            <a:endParaRPr sz="26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31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20">
                <a:solidFill>
                  <a:srgbClr val="1286B7"/>
                </a:solidFill>
                <a:latin typeface="微软雅黑"/>
                <a:cs typeface="微软雅黑"/>
              </a:rPr>
              <a:t>文件、文件系统</a:t>
            </a:r>
            <a:endParaRPr sz="20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75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latin typeface="微软雅黑"/>
                <a:cs typeface="微软雅黑"/>
              </a:rPr>
              <a:t>文件的逻辑结构及存取方法</a:t>
            </a:r>
            <a:endParaRPr sz="26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93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20">
                <a:solidFill>
                  <a:srgbClr val="1286B7"/>
                </a:solidFill>
                <a:latin typeface="微软雅黑"/>
                <a:cs typeface="微软雅黑"/>
              </a:rPr>
              <a:t>文件的逻辑结构：流式文件、记录式文件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205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20">
                <a:solidFill>
                  <a:srgbClr val="1286B7"/>
                </a:solidFill>
                <a:latin typeface="微软雅黑"/>
                <a:cs typeface="微软雅黑"/>
              </a:rPr>
              <a:t>文件的存取方法：顺序存取、随机存取</a:t>
            </a:r>
            <a:endParaRPr sz="20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27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latin typeface="微软雅黑"/>
                <a:cs typeface="微软雅黑"/>
              </a:rPr>
              <a:t>文件的物理结构</a:t>
            </a:r>
            <a:endParaRPr sz="26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935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15">
                <a:solidFill>
                  <a:srgbClr val="1286B7"/>
                </a:solidFill>
                <a:latin typeface="微软雅黑"/>
                <a:cs typeface="微软雅黑"/>
              </a:rPr>
              <a:t>连续文件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20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15">
                <a:solidFill>
                  <a:srgbClr val="1286B7"/>
                </a:solidFill>
                <a:latin typeface="微软雅黑"/>
                <a:cs typeface="微软雅黑"/>
              </a:rPr>
              <a:t>串联文件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20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20">
                <a:solidFill>
                  <a:srgbClr val="1286B7"/>
                </a:solidFill>
                <a:latin typeface="微软雅黑"/>
                <a:cs typeface="微软雅黑"/>
              </a:rPr>
              <a:t>索引文件：直接索引、一级间接索引结构、二级间接索引结构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6724" y="309498"/>
            <a:ext cx="7955915" cy="6109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solidFill>
                  <a:srgbClr val="2D4E7D"/>
                </a:solidFill>
                <a:latin typeface="微软雅黑"/>
                <a:cs typeface="微软雅黑"/>
              </a:rPr>
              <a:t>小</a:t>
            </a:r>
            <a:r>
              <a:rPr dirty="0" sz="2800" spc="-50" b="1">
                <a:solidFill>
                  <a:srgbClr val="2D4E7D"/>
                </a:solidFill>
                <a:latin typeface="微软雅黑"/>
                <a:cs typeface="微软雅黑"/>
              </a:rPr>
              <a:t>结</a:t>
            </a:r>
            <a:endParaRPr sz="2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250"/>
              </a:spcBef>
              <a:buClr>
                <a:srgbClr val="FFC000"/>
              </a:buClr>
              <a:buSzPct val="94230"/>
              <a:buFont typeface="Wingdings"/>
              <a:buChar char=""/>
              <a:tabLst>
                <a:tab pos="355600" algn="l"/>
              </a:tabLst>
            </a:pPr>
            <a:r>
              <a:rPr dirty="0" sz="2600" spc="-15" b="1">
                <a:latin typeface="微软雅黑"/>
                <a:cs typeface="微软雅黑"/>
              </a:rPr>
              <a:t>文件目录</a:t>
            </a:r>
            <a:endParaRPr sz="26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540"/>
              </a:spcBef>
              <a:buClr>
                <a:srgbClr val="FFC000"/>
              </a:buClr>
              <a:buSzPct val="95000"/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10">
                <a:solidFill>
                  <a:srgbClr val="1286B7"/>
                </a:solidFill>
                <a:latin typeface="微软雅黑"/>
                <a:cs typeface="微软雅黑"/>
              </a:rPr>
              <a:t>文件目录项内容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840"/>
              </a:spcBef>
              <a:buClr>
                <a:srgbClr val="FFC000"/>
              </a:buClr>
              <a:buSzPct val="95000"/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10">
                <a:solidFill>
                  <a:srgbClr val="1286B7"/>
                </a:solidFill>
                <a:latin typeface="微软雅黑"/>
                <a:cs typeface="微软雅黑"/>
              </a:rPr>
              <a:t>重名问题的解决办法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840"/>
              </a:spcBef>
              <a:buClr>
                <a:srgbClr val="FFC000"/>
              </a:buClr>
              <a:buSzPct val="95000"/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10">
                <a:solidFill>
                  <a:srgbClr val="1286B7"/>
                </a:solidFill>
                <a:latin typeface="微软雅黑"/>
                <a:cs typeface="微软雅黑"/>
              </a:rPr>
              <a:t>树型文件目录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840"/>
              </a:spcBef>
              <a:buClr>
                <a:srgbClr val="FFC000"/>
              </a:buClr>
              <a:buSzPct val="95000"/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5">
                <a:solidFill>
                  <a:srgbClr val="1286B7"/>
                </a:solidFill>
                <a:latin typeface="微软雅黑"/>
                <a:cs typeface="微软雅黑"/>
              </a:rPr>
              <a:t>文件路径名，当前目录</a:t>
            </a:r>
            <a:endParaRPr sz="20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latin typeface="微软雅黑"/>
                <a:cs typeface="微软雅黑"/>
              </a:rPr>
              <a:t>文件共享与安全</a:t>
            </a:r>
            <a:endParaRPr sz="26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535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20">
                <a:solidFill>
                  <a:srgbClr val="1286B7"/>
                </a:solidFill>
                <a:latin typeface="微软雅黑"/>
                <a:cs typeface="微软雅黑"/>
              </a:rPr>
              <a:t>文件共享：存取权限验证方法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844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10">
                <a:solidFill>
                  <a:srgbClr val="1286B7"/>
                </a:solidFill>
                <a:latin typeface="微软雅黑"/>
                <a:cs typeface="微软雅黑"/>
              </a:rPr>
              <a:t>文件安全的定义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84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20">
                <a:solidFill>
                  <a:srgbClr val="1286B7"/>
                </a:solidFill>
                <a:latin typeface="微软雅黑"/>
                <a:cs typeface="微软雅黑"/>
              </a:rPr>
              <a:t>用文件名加快文件的查找：建立当前目录、链接技术</a:t>
            </a:r>
            <a:endParaRPr sz="20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5" b="1">
                <a:latin typeface="微软雅黑"/>
                <a:cs typeface="微软雅黑"/>
              </a:rPr>
              <a:t>文件操作与文件备份</a:t>
            </a:r>
            <a:endParaRPr sz="26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535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20">
                <a:solidFill>
                  <a:srgbClr val="1286B7"/>
                </a:solidFill>
                <a:latin typeface="微软雅黑"/>
                <a:cs typeface="微软雅黑"/>
              </a:rPr>
              <a:t>文件操作：常用的文件操作命令、“打开文件”与“关闭文件”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84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15">
                <a:solidFill>
                  <a:srgbClr val="1286B7"/>
                </a:solidFill>
                <a:latin typeface="微软雅黑"/>
                <a:cs typeface="微软雅黑"/>
              </a:rPr>
              <a:t>文件备份：周期性备份、增量转储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6724" y="309498"/>
            <a:ext cx="10494010" cy="4929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solidFill>
                  <a:srgbClr val="2D4E7D"/>
                </a:solidFill>
                <a:latin typeface="微软雅黑"/>
                <a:cs typeface="微软雅黑"/>
              </a:rPr>
              <a:t>小</a:t>
            </a:r>
            <a:r>
              <a:rPr dirty="0" sz="2800" spc="-50" b="1">
                <a:solidFill>
                  <a:srgbClr val="2D4E7D"/>
                </a:solidFill>
                <a:latin typeface="微软雅黑"/>
                <a:cs typeface="微软雅黑"/>
              </a:rPr>
              <a:t>结</a:t>
            </a:r>
            <a:endParaRPr sz="2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595"/>
              </a:spcBef>
              <a:buClr>
                <a:srgbClr val="FFC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600" spc="-10" b="1">
                <a:latin typeface="微软雅黑"/>
                <a:cs typeface="微软雅黑"/>
              </a:rPr>
              <a:t>UNIX</a:t>
            </a:r>
            <a:r>
              <a:rPr dirty="0" sz="2600" spc="-15" b="1">
                <a:latin typeface="微软雅黑"/>
                <a:cs typeface="微软雅黑"/>
              </a:rPr>
              <a:t>文件系统的主要结构及实现技术</a:t>
            </a:r>
            <a:endParaRPr sz="26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935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UNIX</a:t>
            </a:r>
            <a:r>
              <a:rPr dirty="0" sz="2000" spc="-15">
                <a:solidFill>
                  <a:srgbClr val="1286B7"/>
                </a:solidFill>
                <a:latin typeface="微软雅黑"/>
                <a:cs typeface="微软雅黑"/>
              </a:rPr>
              <a:t>系统的索引文件结构：文件目录项组成、</a:t>
            </a:r>
            <a:r>
              <a:rPr dirty="0" sz="2000" spc="-10" b="1">
                <a:solidFill>
                  <a:srgbClr val="1286B7"/>
                </a:solidFill>
                <a:latin typeface="微软雅黑"/>
                <a:cs typeface="微软雅黑"/>
              </a:rPr>
              <a:t>文件索引节点</a:t>
            </a:r>
            <a:r>
              <a:rPr dirty="0" sz="2000" spc="-15">
                <a:solidFill>
                  <a:srgbClr val="1286B7"/>
                </a:solidFill>
                <a:latin typeface="微软雅黑"/>
                <a:cs typeface="微软雅黑"/>
              </a:rPr>
              <a:t>（磁盘索引节点</a:t>
            </a:r>
            <a:r>
              <a:rPr dirty="0" sz="2000" spc="-50">
                <a:solidFill>
                  <a:srgbClr val="1286B7"/>
                </a:solidFill>
                <a:latin typeface="微软雅黑"/>
                <a:cs typeface="微软雅黑"/>
              </a:rPr>
              <a:t>）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20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UNIX</a:t>
            </a:r>
            <a:r>
              <a:rPr dirty="0" sz="2000" spc="-25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7</a:t>
            </a:r>
            <a:r>
              <a:rPr dirty="0" sz="2000" spc="-20">
                <a:solidFill>
                  <a:srgbClr val="1286B7"/>
                </a:solidFill>
                <a:latin typeface="微软雅黑"/>
                <a:cs typeface="微软雅黑"/>
              </a:rPr>
              <a:t> 的文件索引结构：小型文件结构、大型文件结构、巨型文件结构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20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b="1">
                <a:solidFill>
                  <a:srgbClr val="1286B7"/>
                </a:solidFill>
                <a:latin typeface="微软雅黑"/>
                <a:cs typeface="微软雅黑"/>
              </a:rPr>
              <a:t>UNIX</a:t>
            </a:r>
            <a:r>
              <a:rPr dirty="0" sz="2000" spc="-25" b="1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 b="1">
                <a:solidFill>
                  <a:srgbClr val="1286B7"/>
                </a:solidFill>
                <a:latin typeface="微软雅黑"/>
                <a:cs typeface="微软雅黑"/>
              </a:rPr>
              <a:t>system</a:t>
            </a:r>
            <a:r>
              <a:rPr dirty="0" sz="2000" spc="-15" b="1">
                <a:solidFill>
                  <a:srgbClr val="1286B7"/>
                </a:solidFill>
                <a:latin typeface="微软雅黑"/>
                <a:cs typeface="微软雅黑"/>
              </a:rPr>
              <a:t> </a:t>
            </a:r>
            <a:r>
              <a:rPr dirty="0" sz="2000" b="1">
                <a:solidFill>
                  <a:srgbClr val="1286B7"/>
                </a:solidFill>
                <a:latin typeface="微软雅黑"/>
                <a:cs typeface="微软雅黑"/>
              </a:rPr>
              <a:t>V</a:t>
            </a:r>
            <a:r>
              <a:rPr dirty="0" sz="2000" spc="-25" b="1">
                <a:solidFill>
                  <a:srgbClr val="1286B7"/>
                </a:solidFill>
                <a:latin typeface="微软雅黑"/>
                <a:cs typeface="微软雅黑"/>
              </a:rPr>
              <a:t> 的文件索引结构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205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UNIX</a:t>
            </a:r>
            <a:r>
              <a:rPr dirty="0" sz="2000" spc="-10">
                <a:solidFill>
                  <a:srgbClr val="1286B7"/>
                </a:solidFill>
                <a:latin typeface="微软雅黑"/>
                <a:cs typeface="微软雅黑"/>
              </a:rPr>
              <a:t>系统的文件目录结构：UNIX</a:t>
            </a:r>
            <a:r>
              <a:rPr dirty="0" sz="2000" spc="-15">
                <a:solidFill>
                  <a:srgbClr val="1286B7"/>
                </a:solidFill>
                <a:latin typeface="微软雅黑"/>
                <a:cs typeface="微软雅黑"/>
              </a:rPr>
              <a:t>树型目录结构</a:t>
            </a: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（</a:t>
            </a:r>
            <a:r>
              <a:rPr dirty="0" sz="2000" spc="-15">
                <a:solidFill>
                  <a:srgbClr val="1286B7"/>
                </a:solidFill>
                <a:latin typeface="微软雅黑"/>
                <a:cs typeface="微软雅黑"/>
              </a:rPr>
              <a:t>支持不同文件路径名共享一个文件</a:t>
            </a:r>
            <a:r>
              <a:rPr dirty="0" sz="2000" spc="-50">
                <a:solidFill>
                  <a:srgbClr val="1286B7"/>
                </a:solidFill>
                <a:latin typeface="微软雅黑"/>
                <a:cs typeface="微软雅黑"/>
              </a:rPr>
              <a:t>）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20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UNIX</a:t>
            </a:r>
            <a:r>
              <a:rPr dirty="0" sz="2000" spc="-5">
                <a:solidFill>
                  <a:srgbClr val="1286B7"/>
                </a:solidFill>
                <a:latin typeface="微软雅黑"/>
                <a:cs typeface="微软雅黑"/>
              </a:rPr>
              <a:t>系统的</a:t>
            </a:r>
            <a:r>
              <a:rPr dirty="0" sz="2000" spc="-15" b="1">
                <a:solidFill>
                  <a:srgbClr val="1286B7"/>
                </a:solidFill>
                <a:latin typeface="微软雅黑"/>
                <a:cs typeface="微软雅黑"/>
              </a:rPr>
              <a:t>打开文件结构</a:t>
            </a:r>
            <a:r>
              <a:rPr dirty="0" sz="2000" spc="-5">
                <a:solidFill>
                  <a:srgbClr val="1286B7"/>
                </a:solidFill>
                <a:latin typeface="微软雅黑"/>
                <a:cs typeface="微软雅黑"/>
              </a:rPr>
              <a:t>：活动</a:t>
            </a:r>
            <a:r>
              <a:rPr dirty="0" sz="2000" spc="-10">
                <a:solidFill>
                  <a:srgbClr val="1286B7"/>
                </a:solidFill>
                <a:latin typeface="微软雅黑"/>
                <a:cs typeface="微软雅黑"/>
              </a:rPr>
              <a:t>i</a:t>
            </a:r>
            <a:r>
              <a:rPr dirty="0" sz="2000" spc="-20">
                <a:solidFill>
                  <a:srgbClr val="1286B7"/>
                </a:solidFill>
                <a:latin typeface="微软雅黑"/>
                <a:cs typeface="微软雅黑"/>
              </a:rPr>
              <a:t>节点表、系统打开文件表、用户文件描述符表</a:t>
            </a:r>
            <a:endParaRPr sz="2000">
              <a:latin typeface="微软雅黑"/>
              <a:cs typeface="微软雅黑"/>
            </a:endParaRPr>
          </a:p>
          <a:p>
            <a:pPr lvl="1" marL="824865" indent="-356235">
              <a:lnSpc>
                <a:spcPct val="100000"/>
              </a:lnSpc>
              <a:spcBef>
                <a:spcPts val="1200"/>
              </a:spcBef>
              <a:buClr>
                <a:srgbClr val="FFC000"/>
              </a:buClr>
              <a:buFont typeface="Wingdings"/>
              <a:buChar char=""/>
              <a:tabLst>
                <a:tab pos="824865" algn="l"/>
                <a:tab pos="825500" algn="l"/>
              </a:tabLst>
            </a:pPr>
            <a:r>
              <a:rPr dirty="0" sz="2000" spc="-15">
                <a:solidFill>
                  <a:srgbClr val="1286B7"/>
                </a:solidFill>
                <a:latin typeface="微软雅黑"/>
                <a:cs typeface="微软雅黑"/>
              </a:rPr>
              <a:t>文件存储器空闲块的管理</a:t>
            </a:r>
            <a:endParaRPr sz="2000">
              <a:latin typeface="微软雅黑"/>
              <a:cs typeface="微软雅黑"/>
            </a:endParaRPr>
          </a:p>
          <a:p>
            <a:pPr lvl="2" marL="1178560" indent="-252729">
              <a:lnSpc>
                <a:spcPct val="100000"/>
              </a:lnSpc>
              <a:spcBef>
                <a:spcPts val="1200"/>
              </a:spcBef>
              <a:buClr>
                <a:srgbClr val="FFC000"/>
              </a:buClr>
              <a:buSzPct val="95000"/>
              <a:buFont typeface="Wingdings"/>
              <a:buChar char=""/>
              <a:tabLst>
                <a:tab pos="1179195" algn="l"/>
              </a:tabLst>
            </a:pP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UNIX</a:t>
            </a:r>
            <a:r>
              <a:rPr dirty="0" sz="2000" spc="-20">
                <a:solidFill>
                  <a:srgbClr val="1286B7"/>
                </a:solidFill>
                <a:latin typeface="微软雅黑"/>
                <a:cs typeface="微软雅黑"/>
              </a:rPr>
              <a:t>文件系统磁盘存储区(文件卷)的结构</a:t>
            </a:r>
            <a:endParaRPr sz="2000">
              <a:latin typeface="微软雅黑"/>
              <a:cs typeface="微软雅黑"/>
            </a:endParaRPr>
          </a:p>
          <a:p>
            <a:pPr lvl="2" marL="1178560" indent="-252729">
              <a:lnSpc>
                <a:spcPct val="100000"/>
              </a:lnSpc>
              <a:spcBef>
                <a:spcPts val="1200"/>
              </a:spcBef>
              <a:buClr>
                <a:srgbClr val="FFC000"/>
              </a:buClr>
              <a:buSzPct val="95000"/>
              <a:buFont typeface="Wingdings"/>
              <a:buChar char=""/>
              <a:tabLst>
                <a:tab pos="1179195" algn="l"/>
              </a:tabLst>
            </a:pPr>
            <a:r>
              <a:rPr dirty="0" sz="2000">
                <a:solidFill>
                  <a:srgbClr val="1286B7"/>
                </a:solidFill>
                <a:latin typeface="微软雅黑"/>
                <a:cs typeface="微软雅黑"/>
              </a:rPr>
              <a:t>空闲磁盘块的管理：</a:t>
            </a:r>
            <a:r>
              <a:rPr dirty="0" sz="2000" spc="-20" b="1">
                <a:solidFill>
                  <a:srgbClr val="1286B7"/>
                </a:solidFill>
                <a:latin typeface="微软雅黑"/>
                <a:cs typeface="微软雅黑"/>
              </a:rPr>
              <a:t>成组链接法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第一章. 绪论</dc:title>
  <dcterms:created xsi:type="dcterms:W3CDTF">2023-02-02T13:19:11Z</dcterms:created>
  <dcterms:modified xsi:type="dcterms:W3CDTF">2023-02-02T13:19:11Z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2023-02-02T00:00:00Z</vt:filetime>
  </property>
  <property fmtid="{D5CDD505-2E9C-101B-9397-08002B2CF9AE}" pid="5" name="Producer">
    <vt:lpwstr>Microsoft® PowerPoint® 2016</vt:lpwstr>
  </property>
</Properties>
</file>