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43"/>
  </p:notesMasterIdLst>
  <p:sldIdLst>
    <p:sldId id="258" r:id="rId3"/>
    <p:sldId id="294" r:id="rId4"/>
    <p:sldId id="263" r:id="rId5"/>
    <p:sldId id="262" r:id="rId6"/>
    <p:sldId id="295" r:id="rId7"/>
    <p:sldId id="264" r:id="rId8"/>
    <p:sldId id="265" r:id="rId9"/>
    <p:sldId id="296" r:id="rId10"/>
    <p:sldId id="268" r:id="rId11"/>
    <p:sldId id="269" r:id="rId12"/>
    <p:sldId id="297" r:id="rId13"/>
    <p:sldId id="291" r:id="rId14"/>
    <p:sldId id="292" r:id="rId15"/>
    <p:sldId id="293" r:id="rId16"/>
    <p:sldId id="271" r:id="rId17"/>
    <p:sldId id="272" r:id="rId18"/>
    <p:sldId id="273" r:id="rId19"/>
    <p:sldId id="279" r:id="rId20"/>
    <p:sldId id="280" r:id="rId21"/>
    <p:sldId id="298" r:id="rId22"/>
    <p:sldId id="282" r:id="rId23"/>
    <p:sldId id="283" r:id="rId24"/>
    <p:sldId id="284" r:id="rId25"/>
    <p:sldId id="274" r:id="rId26"/>
    <p:sldId id="300" r:id="rId27"/>
    <p:sldId id="299" r:id="rId28"/>
    <p:sldId id="302" r:id="rId29"/>
    <p:sldId id="303" r:id="rId30"/>
    <p:sldId id="304" r:id="rId31"/>
    <p:sldId id="305" r:id="rId32"/>
    <p:sldId id="306" r:id="rId33"/>
    <p:sldId id="307" r:id="rId34"/>
    <p:sldId id="308" r:id="rId35"/>
    <p:sldId id="275" r:id="rId36"/>
    <p:sldId id="276" r:id="rId37"/>
    <p:sldId id="277" r:id="rId38"/>
    <p:sldId id="278" r:id="rId39"/>
    <p:sldId id="309" r:id="rId40"/>
    <p:sldId id="286" r:id="rId41"/>
    <p:sldId id="287"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7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60A7B-A9EA-B14B-BEA2-A9DA87635910}" type="datetimeFigureOut">
              <a:rPr lang="en-US" smtClean="0"/>
              <a:pPr/>
              <a:t>12/1/15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B82CD-D9BA-7842-9F82-CB4E33066552}" type="slidenum">
              <a:rPr lang="en-US" smtClean="0"/>
              <a:pPr/>
              <a:t>‹#›</a:t>
            </a:fld>
            <a:endParaRPr lang="en-US"/>
          </a:p>
        </p:txBody>
      </p:sp>
    </p:spTree>
    <p:extLst>
      <p:ext uri="{BB962C8B-B14F-4D97-AF65-F5344CB8AC3E}">
        <p14:creationId xmlns:p14="http://schemas.microsoft.com/office/powerpoint/2010/main" val="22631058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4116123"/>
          </a:xfrm>
        </p:spPr>
        <p:txBody>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674164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703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61719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76788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268058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200077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16833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68376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131700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19633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59936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15145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071999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50460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475596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21649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6156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71714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64371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935401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424993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95442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Hit: it’s in the cache</a:t>
            </a:r>
          </a:p>
          <a:p>
            <a:r>
              <a:rPr lang="en-US" dirty="0" smtClean="0"/>
              <a:t>Miss:</a:t>
            </a:r>
            <a:r>
              <a:rPr lang="en-US" baseline="0" dirty="0" smtClean="0"/>
              <a:t> the tags don’t match</a:t>
            </a:r>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24306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208513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6932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913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21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4079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70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18261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66683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1768C-249A-0B41-B956-8701A61CDC03}" type="datetimeFigureOut">
              <a:rPr lang="en-US" smtClean="0"/>
              <a:pPr/>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800618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1768C-249A-0B41-B956-8701A61CDC03}" type="datetimeFigureOut">
              <a:rPr lang="en-US" smtClean="0"/>
              <a:pPr/>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47079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1768C-249A-0B41-B956-8701A61CDC03}" type="datetimeFigureOut">
              <a:rPr lang="en-US" smtClean="0"/>
              <a:pPr/>
              <a:t>12/1/15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2742304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1768C-249A-0B41-B956-8701A61CDC03}" type="datetimeFigureOut">
              <a:rPr lang="en-US" smtClean="0"/>
              <a:pPr/>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88920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3197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1768C-249A-0B41-B956-8701A61CDC03}" type="datetimeFigureOut">
              <a:rPr lang="en-US" smtClean="0"/>
              <a:pPr/>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643965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1768C-249A-0B41-B956-8701A61CDC03}" type="datetimeFigureOut">
              <a:rPr lang="en-US" smtClean="0"/>
              <a:pPr/>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62278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1768C-249A-0B41-B956-8701A61CDC03}" type="datetimeFigureOut">
              <a:rPr lang="en-US" smtClean="0"/>
              <a:pPr/>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599551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2451181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1768C-249A-0B41-B956-8701A61CDC03}" type="datetimeFigureOut">
              <a:rPr lang="en-US" smtClean="0"/>
              <a:pPr/>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49944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9624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74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376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6502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26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679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24751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cs typeface="+mn-cs"/>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cs typeface="+mn-cs"/>
              </a:rPr>
              <a:t>Carnegie Mellon</a:t>
            </a:r>
          </a:p>
        </p:txBody>
      </p:sp>
      <p:sp>
        <p:nvSpPr>
          <p:cNvPr id="6" name="Rectangle 5"/>
          <p:cNvSpPr/>
          <p:nvPr userDrawn="1"/>
        </p:nvSpPr>
        <p:spPr>
          <a:xfrm>
            <a:off x="8839200"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extLst>
      <p:ext uri="{BB962C8B-B14F-4D97-AF65-F5344CB8AC3E}">
        <p14:creationId xmlns:p14="http://schemas.microsoft.com/office/powerpoint/2010/main" val="1918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xmlns:p14="http://schemas.microsoft.com/office/powerpoint/2010/main" id="1" dur="indefinite" restart="never" nodeType="tmRoot"/>
      </p:par>
    </p:tnLst>
  </p:timing>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1768C-249A-0B41-B956-8701A61CDC03}" type="datetimeFigureOut">
              <a:rPr lang="en-US" smtClean="0"/>
              <a:pPr/>
              <a:t>12/1/15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BD8A0-D96C-5D45-AC56-8894299D1548}" type="slidenum">
              <a:rPr lang="en-US" smtClean="0"/>
              <a:pPr/>
              <a:t>‹#›</a:t>
            </a:fld>
            <a:endParaRPr lang="en-US"/>
          </a:p>
        </p:txBody>
      </p:sp>
    </p:spTree>
    <p:extLst>
      <p:ext uri="{BB962C8B-B14F-4D97-AF65-F5344CB8AC3E}">
        <p14:creationId xmlns:p14="http://schemas.microsoft.com/office/powerpoint/2010/main" val="425103954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708012"/>
            <a:ext cx="7772400"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r>
              <a:rPr lang="en-US" dirty="0" smtClean="0"/>
              <a:t>Cache Lab Implementation and Blocking</a:t>
            </a:r>
            <a:endParaRPr lang="en-US" dirty="0"/>
          </a:p>
        </p:txBody>
      </p:sp>
      <p:sp>
        <p:nvSpPr>
          <p:cNvPr id="6" name="TextShape 2"/>
          <p:cNvSpPr txBox="1"/>
          <p:nvPr/>
        </p:nvSpPr>
        <p:spPr>
          <a:xfrm>
            <a:off x="685800" y="3886200"/>
            <a:ext cx="7677000" cy="1752120"/>
          </a:xfrm>
          <a:prstGeom prst="rect">
            <a:avLst/>
          </a:prstGeom>
        </p:spPr>
        <p:txBody>
          <a:bodyPr/>
          <a:lstStyle/>
          <a:p>
            <a:pPr>
              <a:lnSpc>
                <a:spcPct val="100000"/>
              </a:lnSpc>
            </a:pPr>
            <a:r>
              <a:rPr lang="en-US" sz="2000" dirty="0" smtClean="0">
                <a:solidFill>
                  <a:srgbClr val="000000"/>
                </a:solidFill>
                <a:latin typeface="Calibri"/>
              </a:rPr>
              <a:t>Aditya Shah</a:t>
            </a:r>
            <a:endParaRPr dirty="0"/>
          </a:p>
          <a:p>
            <a:pPr>
              <a:lnSpc>
                <a:spcPct val="100000"/>
              </a:lnSpc>
            </a:pPr>
            <a:r>
              <a:rPr lang="en-US" sz="2000" smtClean="0">
                <a:solidFill>
                  <a:srgbClr val="000000"/>
                </a:solidFill>
                <a:latin typeface="Calibri"/>
              </a:rPr>
              <a:t>Recitation 7: Oct </a:t>
            </a:r>
            <a:r>
              <a:rPr lang="en-US" sz="2000" dirty="0">
                <a:solidFill>
                  <a:srgbClr val="000000"/>
                </a:solidFill>
                <a:latin typeface="Calibri"/>
              </a:rPr>
              <a:t>8</a:t>
            </a:r>
            <a:r>
              <a:rPr lang="en-US" sz="2000" baseline="30000" dirty="0" smtClean="0">
                <a:solidFill>
                  <a:srgbClr val="000000"/>
                </a:solidFill>
                <a:latin typeface="Calibri"/>
              </a:rPr>
              <a:t>th</a:t>
            </a:r>
            <a:r>
              <a:rPr lang="en-US" sz="2000" dirty="0">
                <a:solidFill>
                  <a:srgbClr val="000000"/>
                </a:solidFill>
                <a:latin typeface="Calibri"/>
              </a:rPr>
              <a:t>, 2015</a:t>
            </a:r>
            <a:endParaRPr dirty="0"/>
          </a:p>
        </p:txBody>
      </p:sp>
    </p:spTree>
    <p:extLst>
      <p:ext uri="{BB962C8B-B14F-4D97-AF65-F5344CB8AC3E}">
        <p14:creationId xmlns:p14="http://schemas.microsoft.com/office/powerpoint/2010/main" val="320179425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Cache</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A cache is a set of 2^s </a:t>
            </a:r>
            <a:r>
              <a:rPr lang="en-US" i="1" dirty="0">
                <a:latin typeface="Helvetica" pitchFamily="34" charset="0"/>
                <a:cs typeface="Helvetica" pitchFamily="34" charset="0"/>
              </a:rPr>
              <a:t>cache sets</a:t>
            </a:r>
          </a:p>
          <a:p>
            <a:endParaRPr lang="en-US" i="1" dirty="0">
              <a:latin typeface="Helvetica" pitchFamily="34" charset="0"/>
              <a:cs typeface="Helvetica" pitchFamily="34" charset="0"/>
            </a:endParaRPr>
          </a:p>
          <a:p>
            <a:r>
              <a:rPr lang="en-US" dirty="0">
                <a:latin typeface="Helvetica" pitchFamily="34" charset="0"/>
                <a:cs typeface="Helvetica" pitchFamily="34" charset="0"/>
              </a:rPr>
              <a:t>A </a:t>
            </a:r>
            <a:r>
              <a:rPr lang="en-US" i="1" dirty="0">
                <a:latin typeface="Helvetica" pitchFamily="34" charset="0"/>
                <a:cs typeface="Helvetica" pitchFamily="34" charset="0"/>
              </a:rPr>
              <a:t>cache set </a:t>
            </a:r>
            <a:r>
              <a:rPr lang="en-US" dirty="0">
                <a:latin typeface="Helvetica" pitchFamily="34" charset="0"/>
                <a:cs typeface="Helvetica" pitchFamily="34" charset="0"/>
              </a:rPr>
              <a:t>is a set of E </a:t>
            </a:r>
            <a:r>
              <a:rPr lang="en-US" i="1" dirty="0">
                <a:latin typeface="Helvetica" pitchFamily="34" charset="0"/>
                <a:cs typeface="Helvetica" pitchFamily="34" charset="0"/>
              </a:rPr>
              <a:t>cache lines</a:t>
            </a:r>
          </a:p>
          <a:p>
            <a:pPr lvl="1"/>
            <a:r>
              <a:rPr lang="en-US" dirty="0">
                <a:latin typeface="Helvetica" pitchFamily="34" charset="0"/>
                <a:cs typeface="Helvetica" pitchFamily="34" charset="0"/>
              </a:rPr>
              <a:t>E is called associativity</a:t>
            </a:r>
          </a:p>
          <a:p>
            <a:pPr lvl="1"/>
            <a:r>
              <a:rPr lang="en-US" dirty="0">
                <a:latin typeface="Helvetica" pitchFamily="34" charset="0"/>
                <a:cs typeface="Helvetica" pitchFamily="34" charset="0"/>
              </a:rPr>
              <a:t>If E=1, it is called “direct-mapped”</a:t>
            </a:r>
          </a:p>
          <a:p>
            <a:pPr lvl="1"/>
            <a:endParaRPr lang="en-US" dirty="0">
              <a:latin typeface="Helvetica" pitchFamily="34" charset="0"/>
              <a:cs typeface="Helvetica" pitchFamily="34" charset="0"/>
            </a:endParaRPr>
          </a:p>
          <a:p>
            <a:r>
              <a:rPr lang="en-US" dirty="0">
                <a:latin typeface="Helvetica" pitchFamily="34" charset="0"/>
                <a:cs typeface="Helvetica" pitchFamily="34" charset="0"/>
              </a:rPr>
              <a:t>Each </a:t>
            </a:r>
            <a:r>
              <a:rPr lang="en-US" i="1" dirty="0">
                <a:latin typeface="Helvetica" pitchFamily="34" charset="0"/>
                <a:cs typeface="Helvetica" pitchFamily="34" charset="0"/>
              </a:rPr>
              <a:t>cache line</a:t>
            </a:r>
            <a:r>
              <a:rPr lang="en-US" dirty="0">
                <a:latin typeface="Helvetica" pitchFamily="34" charset="0"/>
                <a:cs typeface="Helvetica" pitchFamily="34" charset="0"/>
              </a:rPr>
              <a:t> stores a block</a:t>
            </a:r>
          </a:p>
          <a:p>
            <a:pPr lvl="1"/>
            <a:r>
              <a:rPr lang="en-US" dirty="0">
                <a:latin typeface="Helvetica" pitchFamily="34" charset="0"/>
                <a:cs typeface="Helvetica" pitchFamily="34" charset="0"/>
              </a:rPr>
              <a:t>Each block has</a:t>
            </a:r>
            <a:r>
              <a:rPr lang="en-US" dirty="0" smtClean="0">
                <a:latin typeface="Helvetica" pitchFamily="34" charset="0"/>
                <a:cs typeface="Helvetica" pitchFamily="34" charset="0"/>
              </a:rPr>
              <a:t> B = 2</a:t>
            </a:r>
            <a:r>
              <a:rPr lang="en-US" dirty="0">
                <a:latin typeface="Helvetica" pitchFamily="34" charset="0"/>
                <a:cs typeface="Helvetica" pitchFamily="34" charset="0"/>
              </a:rPr>
              <a:t>^b </a:t>
            </a:r>
            <a:r>
              <a:rPr lang="en-US" dirty="0" smtClean="0">
                <a:latin typeface="Helvetica" pitchFamily="34" charset="0"/>
                <a:cs typeface="Helvetica" pitchFamily="34" charset="0"/>
              </a:rPr>
              <a:t>bytes</a:t>
            </a:r>
          </a:p>
          <a:p>
            <a:endParaRPr lang="en-US" dirty="0" smtClean="0">
              <a:latin typeface="Helvetica" pitchFamily="34" charset="0"/>
              <a:cs typeface="Helvetica" pitchFamily="34" charset="0"/>
            </a:endParaRPr>
          </a:p>
          <a:p>
            <a:r>
              <a:rPr lang="en-US" dirty="0" smtClean="0">
                <a:latin typeface="Helvetica" pitchFamily="34" charset="0"/>
                <a:cs typeface="Helvetica" pitchFamily="34" charset="0"/>
              </a:rPr>
              <a:t>Total Capacity = S*B*E</a:t>
            </a:r>
          </a:p>
          <a:p>
            <a:endParaRPr lang="en-US" dirty="0">
              <a:latin typeface="Helvetica" pitchFamily="34" charset="0"/>
              <a:cs typeface="Helvetica" pitchFamily="34" charset="0"/>
            </a:endParaRPr>
          </a:p>
        </p:txBody>
      </p:sp>
    </p:spTree>
    <p:extLst>
      <p:ext uri="{BB962C8B-B14F-4D97-AF65-F5344CB8AC3E}">
        <p14:creationId xmlns:p14="http://schemas.microsoft.com/office/powerpoint/2010/main" val="233156881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Cache Terminology</a:t>
            </a:r>
            <a:endParaRPr lang="en-US" dirty="0"/>
          </a:p>
        </p:txBody>
      </p:sp>
      <p:sp>
        <p:nvSpPr>
          <p:cNvPr id="3" name="Content Placeholder 2"/>
          <p:cNvSpPr>
            <a:spLocks noGrp="1"/>
          </p:cNvSpPr>
          <p:nvPr>
            <p:ph sz="quarter" idx="1"/>
          </p:nvPr>
        </p:nvSpPr>
        <p:spPr>
          <a:xfrm>
            <a:off x="381000" y="1600200"/>
            <a:ext cx="7467600" cy="4873752"/>
          </a:xfrm>
        </p:spPr>
        <p:txBody>
          <a:bodyPr/>
          <a:lstStyle/>
          <a:p>
            <a:endParaRPr lang="en-US" sz="2000" dirty="0" smtClean="0">
              <a:latin typeface="+mj-lt"/>
            </a:endParaRPr>
          </a:p>
          <a:p>
            <a:endParaRPr lang="en-US" sz="2000" dirty="0">
              <a:latin typeface="+mj-lt"/>
            </a:endParaRPr>
          </a:p>
        </p:txBody>
      </p:sp>
      <p:sp>
        <p:nvSpPr>
          <p:cNvPr id="4" name="AutoShape 16"/>
          <p:cNvSpPr>
            <a:spLocks/>
          </p:cNvSpPr>
          <p:nvPr/>
        </p:nvSpPr>
        <p:spPr bwMode="auto">
          <a:xfrm rot="5400000">
            <a:off x="34820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grpSp>
        <p:nvGrpSpPr>
          <p:cNvPr id="5" name="Group 79"/>
          <p:cNvGrpSpPr/>
          <p:nvPr/>
        </p:nvGrpSpPr>
        <p:grpSpPr>
          <a:xfrm>
            <a:off x="1477667" y="2078999"/>
            <a:ext cx="4237333" cy="492484"/>
            <a:chOff x="1637766" y="1995289"/>
            <a:chExt cx="4648200" cy="492484"/>
          </a:xfrm>
        </p:grpSpPr>
        <p:sp>
          <p:nvSpPr>
            <p:cNvPr id="6" name="Rectangle 5"/>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7" name="Rectangle 6"/>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8" name="Rectangle 7"/>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9" name="Rectangle 8"/>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10" name="Straight Connector 9"/>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11" name="Straight Connector 10"/>
          <p:cNvCxnSpPr/>
          <p:nvPr/>
        </p:nvCxnSpPr>
        <p:spPr bwMode="auto">
          <a:xfrm>
            <a:off x="17062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12" name="AutoShape 16"/>
          <p:cNvSpPr>
            <a:spLocks/>
          </p:cNvSpPr>
          <p:nvPr/>
        </p:nvSpPr>
        <p:spPr bwMode="auto">
          <a:xfrm>
            <a:off x="1143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sp>
        <p:nvSpPr>
          <p:cNvPr id="13" name="TextBox 12"/>
          <p:cNvSpPr txBox="1"/>
          <p:nvPr/>
        </p:nvSpPr>
        <p:spPr>
          <a:xfrm>
            <a:off x="3224013" y="1344634"/>
            <a:ext cx="1603324" cy="338554"/>
          </a:xfrm>
          <a:prstGeom prst="rect">
            <a:avLst/>
          </a:prstGeom>
          <a:noFill/>
        </p:spPr>
        <p:txBody>
          <a:bodyPr wrap="none" rtlCol="0">
            <a:spAutoFit/>
          </a:bodyPr>
          <a:lstStyle/>
          <a:p>
            <a:r>
              <a:rPr lang="en-US" sz="1600" dirty="0" smtClean="0">
                <a:latin typeface="+mj-lt"/>
              </a:rPr>
              <a:t>E lines per set</a:t>
            </a:r>
          </a:p>
        </p:txBody>
      </p:sp>
      <p:sp>
        <p:nvSpPr>
          <p:cNvPr id="14" name="TextBox 13"/>
          <p:cNvSpPr txBox="1"/>
          <p:nvPr/>
        </p:nvSpPr>
        <p:spPr>
          <a:xfrm>
            <a:off x="46333" y="3244405"/>
            <a:ext cx="1160895" cy="338554"/>
          </a:xfrm>
          <a:prstGeom prst="rect">
            <a:avLst/>
          </a:prstGeom>
          <a:noFill/>
        </p:spPr>
        <p:txBody>
          <a:bodyPr wrap="none" rtlCol="0">
            <a:spAutoFit/>
          </a:bodyPr>
          <a:lstStyle/>
          <a:p>
            <a:r>
              <a:rPr lang="en-US" sz="1600" dirty="0" smtClean="0">
                <a:latin typeface="+mj-lt"/>
              </a:rPr>
              <a:t>S = 2</a:t>
            </a:r>
            <a:r>
              <a:rPr lang="en-US" sz="1600" baseline="30000" dirty="0" smtClean="0">
                <a:latin typeface="+mj-lt"/>
              </a:rPr>
              <a:t>s</a:t>
            </a:r>
            <a:r>
              <a:rPr lang="en-US" sz="1600" dirty="0" smtClean="0">
                <a:latin typeface="+mj-lt"/>
              </a:rPr>
              <a:t> sets</a:t>
            </a:r>
          </a:p>
        </p:txBody>
      </p:sp>
      <p:grpSp>
        <p:nvGrpSpPr>
          <p:cNvPr id="15" name="Group 80"/>
          <p:cNvGrpSpPr/>
          <p:nvPr/>
        </p:nvGrpSpPr>
        <p:grpSpPr>
          <a:xfrm>
            <a:off x="1477667" y="2647683"/>
            <a:ext cx="4237333" cy="492484"/>
            <a:chOff x="1637766" y="1995289"/>
            <a:chExt cx="4648200" cy="492484"/>
          </a:xfrm>
        </p:grpSpPr>
        <p:sp>
          <p:nvSpPr>
            <p:cNvPr id="16" name="Rectangle 15"/>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17" name="Rectangle 16"/>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18" name="Rectangle 17"/>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19" name="Rectangle 18"/>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20" name="Straight Connector 19"/>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21" name="Group 86"/>
          <p:cNvGrpSpPr/>
          <p:nvPr/>
        </p:nvGrpSpPr>
        <p:grpSpPr>
          <a:xfrm>
            <a:off x="1477667" y="3221999"/>
            <a:ext cx="4237333" cy="492484"/>
            <a:chOff x="1637766" y="1995289"/>
            <a:chExt cx="4648200" cy="492484"/>
          </a:xfrm>
        </p:grpSpPr>
        <p:sp>
          <p:nvSpPr>
            <p:cNvPr id="22" name="Rectangle 2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3" name="Rectangle 2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4" name="Rectangle 2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5" name="Rectangle 2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26" name="Straight Connector 2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27" name="Group 92"/>
          <p:cNvGrpSpPr/>
          <p:nvPr/>
        </p:nvGrpSpPr>
        <p:grpSpPr>
          <a:xfrm>
            <a:off x="1477667" y="4288799"/>
            <a:ext cx="4237333" cy="492484"/>
            <a:chOff x="1637766" y="1995289"/>
            <a:chExt cx="4648200" cy="492484"/>
          </a:xfrm>
        </p:grpSpPr>
        <p:sp>
          <p:nvSpPr>
            <p:cNvPr id="28" name="Rectangle 2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29" name="Rectangle 2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30" name="Rectangle 2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31" name="Rectangle 3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cxnSp>
          <p:nvCxnSpPr>
            <p:cNvPr id="32" name="Straight Connector 3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33" name="Trapezoid 32"/>
          <p:cNvSpPr/>
          <p:nvPr/>
        </p:nvSpPr>
        <p:spPr bwMode="auto">
          <a:xfrm>
            <a:off x="15436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mj-lt"/>
            </a:endParaRPr>
          </a:p>
        </p:txBody>
      </p:sp>
      <p:sp>
        <p:nvSpPr>
          <p:cNvPr id="34" name="Rectangle 33"/>
          <p:cNvSpPr/>
          <p:nvPr/>
        </p:nvSpPr>
        <p:spPr bwMode="auto">
          <a:xfrm>
            <a:off x="15436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mj-lt"/>
            </a:endParaRPr>
          </a:p>
        </p:txBody>
      </p:sp>
      <p:sp>
        <p:nvSpPr>
          <p:cNvPr id="35" name="Rectangle 34"/>
          <p:cNvSpPr/>
          <p:nvPr/>
        </p:nvSpPr>
        <p:spPr bwMode="auto">
          <a:xfrm>
            <a:off x="30419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0</a:t>
            </a:r>
          </a:p>
        </p:txBody>
      </p:sp>
      <p:sp>
        <p:nvSpPr>
          <p:cNvPr id="36" name="Rectangle 35"/>
          <p:cNvSpPr/>
          <p:nvPr/>
        </p:nvSpPr>
        <p:spPr bwMode="auto">
          <a:xfrm>
            <a:off x="33145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1</a:t>
            </a:r>
          </a:p>
        </p:txBody>
      </p:sp>
      <p:sp>
        <p:nvSpPr>
          <p:cNvPr id="37" name="Rectangle 36"/>
          <p:cNvSpPr/>
          <p:nvPr/>
        </p:nvSpPr>
        <p:spPr bwMode="auto">
          <a:xfrm>
            <a:off x="35753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2</a:t>
            </a:r>
          </a:p>
        </p:txBody>
      </p:sp>
      <p:sp>
        <p:nvSpPr>
          <p:cNvPr id="38" name="Rectangle 37"/>
          <p:cNvSpPr/>
          <p:nvPr/>
        </p:nvSpPr>
        <p:spPr bwMode="auto">
          <a:xfrm>
            <a:off x="44897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B-1</a:t>
            </a:r>
          </a:p>
        </p:txBody>
      </p:sp>
      <p:sp>
        <p:nvSpPr>
          <p:cNvPr id="39" name="Rectangle 38"/>
          <p:cNvSpPr/>
          <p:nvPr/>
        </p:nvSpPr>
        <p:spPr bwMode="auto">
          <a:xfrm>
            <a:off x="38479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mj-lt"/>
            </a:endParaRPr>
          </a:p>
        </p:txBody>
      </p:sp>
      <p:cxnSp>
        <p:nvCxnSpPr>
          <p:cNvPr id="40" name="Straight Connector 39"/>
          <p:cNvCxnSpPr/>
          <p:nvPr/>
        </p:nvCxnSpPr>
        <p:spPr bwMode="auto">
          <a:xfrm>
            <a:off x="39820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41" name="Rectangle 40"/>
          <p:cNvSpPr/>
          <p:nvPr/>
        </p:nvSpPr>
        <p:spPr bwMode="auto">
          <a:xfrm>
            <a:off x="21393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tag</a:t>
            </a:r>
          </a:p>
        </p:txBody>
      </p:sp>
      <p:sp>
        <p:nvSpPr>
          <p:cNvPr id="42" name="Rectangle 41"/>
          <p:cNvSpPr/>
          <p:nvPr/>
        </p:nvSpPr>
        <p:spPr bwMode="auto">
          <a:xfrm>
            <a:off x="16703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v</a:t>
            </a:r>
          </a:p>
        </p:txBody>
      </p:sp>
      <p:sp>
        <p:nvSpPr>
          <p:cNvPr id="43" name="TextBox 42"/>
          <p:cNvSpPr txBox="1"/>
          <p:nvPr/>
        </p:nvSpPr>
        <p:spPr>
          <a:xfrm>
            <a:off x="1016356" y="6107668"/>
            <a:ext cx="971741" cy="338554"/>
          </a:xfrm>
          <a:prstGeom prst="rect">
            <a:avLst/>
          </a:prstGeom>
          <a:noFill/>
        </p:spPr>
        <p:txBody>
          <a:bodyPr wrap="none" rtlCol="0">
            <a:spAutoFit/>
          </a:bodyPr>
          <a:lstStyle/>
          <a:p>
            <a:r>
              <a:rPr lang="en-US" sz="1600" dirty="0" smtClean="0">
                <a:latin typeface="+mj-lt"/>
              </a:rPr>
              <a:t>valid bit</a:t>
            </a:r>
          </a:p>
        </p:txBody>
      </p:sp>
      <p:cxnSp>
        <p:nvCxnSpPr>
          <p:cNvPr id="44" name="Straight Connector 43"/>
          <p:cNvCxnSpPr/>
          <p:nvPr/>
        </p:nvCxnSpPr>
        <p:spPr bwMode="auto">
          <a:xfrm rot="5400000" flipH="1" flipV="1">
            <a:off x="17913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45" name="AutoShape 16"/>
          <p:cNvSpPr>
            <a:spLocks/>
          </p:cNvSpPr>
          <p:nvPr/>
        </p:nvSpPr>
        <p:spPr bwMode="auto">
          <a:xfrm rot="16200000" flipV="1">
            <a:off x="38929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sp>
        <p:nvSpPr>
          <p:cNvPr id="46" name="TextBox 45"/>
          <p:cNvSpPr txBox="1"/>
          <p:nvPr/>
        </p:nvSpPr>
        <p:spPr>
          <a:xfrm>
            <a:off x="3408897" y="6374902"/>
            <a:ext cx="3812262" cy="338554"/>
          </a:xfrm>
          <a:prstGeom prst="rect">
            <a:avLst/>
          </a:prstGeom>
          <a:noFill/>
        </p:spPr>
        <p:txBody>
          <a:bodyPr wrap="none" rtlCol="0">
            <a:spAutoFit/>
          </a:bodyPr>
          <a:lstStyle/>
          <a:p>
            <a:r>
              <a:rPr lang="en-US" sz="1600" dirty="0" smtClean="0">
                <a:latin typeface="+mj-lt"/>
              </a:rPr>
              <a:t>B = 2</a:t>
            </a:r>
            <a:r>
              <a:rPr lang="en-US" sz="1600" baseline="30000" dirty="0" smtClean="0">
                <a:latin typeface="+mj-lt"/>
              </a:rPr>
              <a:t>b</a:t>
            </a:r>
            <a:r>
              <a:rPr lang="en-US" sz="1600" dirty="0" smtClean="0">
                <a:latin typeface="+mj-lt"/>
              </a:rPr>
              <a:t> bytes per cache block (the data)</a:t>
            </a:r>
          </a:p>
        </p:txBody>
      </p:sp>
      <p:sp>
        <p:nvSpPr>
          <p:cNvPr id="47" name="Rectangle 46"/>
          <p:cNvSpPr/>
          <p:nvPr/>
        </p:nvSpPr>
        <p:spPr bwMode="auto">
          <a:xfrm>
            <a:off x="62612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t bits</a:t>
            </a:r>
          </a:p>
        </p:txBody>
      </p:sp>
      <p:sp>
        <p:nvSpPr>
          <p:cNvPr id="48" name="Rectangle 47"/>
          <p:cNvSpPr/>
          <p:nvPr/>
        </p:nvSpPr>
        <p:spPr bwMode="auto">
          <a:xfrm>
            <a:off x="72518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mj-lt"/>
              </a:rPr>
              <a:t>s bits</a:t>
            </a:r>
          </a:p>
        </p:txBody>
      </p:sp>
      <p:sp>
        <p:nvSpPr>
          <p:cNvPr id="49" name="Rectangle 48"/>
          <p:cNvSpPr/>
          <p:nvPr/>
        </p:nvSpPr>
        <p:spPr bwMode="auto">
          <a:xfrm>
            <a:off x="80138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400" dirty="0" smtClean="0">
                <a:solidFill>
                  <a:srgbClr val="000000"/>
                </a:solidFill>
                <a:latin typeface="+mj-lt"/>
              </a:rPr>
              <a:t>b bits</a:t>
            </a:r>
          </a:p>
        </p:txBody>
      </p:sp>
      <p:sp>
        <p:nvSpPr>
          <p:cNvPr id="50" name="TextBox 49"/>
          <p:cNvSpPr txBox="1"/>
          <p:nvPr/>
        </p:nvSpPr>
        <p:spPr>
          <a:xfrm>
            <a:off x="6172200" y="2513390"/>
            <a:ext cx="1770036" cy="338554"/>
          </a:xfrm>
          <a:prstGeom prst="rect">
            <a:avLst/>
          </a:prstGeom>
          <a:noFill/>
        </p:spPr>
        <p:txBody>
          <a:bodyPr wrap="none" rtlCol="0">
            <a:spAutoFit/>
          </a:bodyPr>
          <a:lstStyle/>
          <a:p>
            <a:r>
              <a:rPr lang="en-US" sz="1600" dirty="0" smtClean="0">
                <a:latin typeface="+mj-lt"/>
              </a:rPr>
              <a:t>Address of word:</a:t>
            </a:r>
          </a:p>
        </p:txBody>
      </p:sp>
      <p:sp>
        <p:nvSpPr>
          <p:cNvPr id="51" name="AutoShape 16"/>
          <p:cNvSpPr>
            <a:spLocks/>
          </p:cNvSpPr>
          <p:nvPr/>
        </p:nvSpPr>
        <p:spPr bwMode="auto">
          <a:xfrm rot="16200000" flipV="1">
            <a:off x="66422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2" name="AutoShape 16"/>
          <p:cNvSpPr>
            <a:spLocks/>
          </p:cNvSpPr>
          <p:nvPr/>
        </p:nvSpPr>
        <p:spPr bwMode="auto">
          <a:xfrm rot="16200000" flipV="1">
            <a:off x="75185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3" name="AutoShape 16"/>
          <p:cNvSpPr>
            <a:spLocks/>
          </p:cNvSpPr>
          <p:nvPr/>
        </p:nvSpPr>
        <p:spPr bwMode="auto">
          <a:xfrm rot="16200000" flipV="1">
            <a:off x="82043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4" name="TextBox 53"/>
          <p:cNvSpPr txBox="1"/>
          <p:nvPr/>
        </p:nvSpPr>
        <p:spPr>
          <a:xfrm>
            <a:off x="6518572" y="3365678"/>
            <a:ext cx="489236" cy="338554"/>
          </a:xfrm>
          <a:prstGeom prst="rect">
            <a:avLst/>
          </a:prstGeom>
          <a:noFill/>
        </p:spPr>
        <p:txBody>
          <a:bodyPr wrap="none" rtlCol="0">
            <a:spAutoFit/>
          </a:bodyPr>
          <a:lstStyle/>
          <a:p>
            <a:r>
              <a:rPr lang="en-US" sz="1600" dirty="0" smtClean="0">
                <a:latin typeface="+mj-lt"/>
              </a:rPr>
              <a:t>tag</a:t>
            </a:r>
          </a:p>
        </p:txBody>
      </p:sp>
      <p:sp>
        <p:nvSpPr>
          <p:cNvPr id="55" name="TextBox 54"/>
          <p:cNvSpPr txBox="1"/>
          <p:nvPr/>
        </p:nvSpPr>
        <p:spPr>
          <a:xfrm>
            <a:off x="7284073" y="3364468"/>
            <a:ext cx="705642" cy="584775"/>
          </a:xfrm>
          <a:prstGeom prst="rect">
            <a:avLst/>
          </a:prstGeom>
          <a:noFill/>
        </p:spPr>
        <p:txBody>
          <a:bodyPr wrap="none" rtlCol="0">
            <a:spAutoFit/>
          </a:bodyPr>
          <a:lstStyle/>
          <a:p>
            <a:pPr algn="ctr"/>
            <a:r>
              <a:rPr lang="en-US" sz="1600" dirty="0" smtClean="0">
                <a:latin typeface="+mj-lt"/>
              </a:rPr>
              <a:t>set</a:t>
            </a:r>
          </a:p>
          <a:p>
            <a:pPr algn="ctr"/>
            <a:r>
              <a:rPr lang="en-US" sz="1600" dirty="0" smtClean="0">
                <a:latin typeface="+mj-lt"/>
              </a:rPr>
              <a:t>index</a:t>
            </a:r>
          </a:p>
        </p:txBody>
      </p:sp>
      <p:sp>
        <p:nvSpPr>
          <p:cNvPr id="56" name="TextBox 55"/>
          <p:cNvSpPr txBox="1"/>
          <p:nvPr/>
        </p:nvSpPr>
        <p:spPr>
          <a:xfrm>
            <a:off x="7956995" y="3364468"/>
            <a:ext cx="702436" cy="584775"/>
          </a:xfrm>
          <a:prstGeom prst="rect">
            <a:avLst/>
          </a:prstGeom>
          <a:noFill/>
        </p:spPr>
        <p:txBody>
          <a:bodyPr wrap="none" rtlCol="0">
            <a:spAutoFit/>
          </a:bodyPr>
          <a:lstStyle/>
          <a:p>
            <a:pPr algn="ctr"/>
            <a:r>
              <a:rPr lang="en-US" sz="1600" dirty="0" smtClean="0">
                <a:latin typeface="+mj-lt"/>
              </a:rPr>
              <a:t>block</a:t>
            </a:r>
          </a:p>
          <a:p>
            <a:pPr algn="ctr"/>
            <a:r>
              <a:rPr lang="en-US" sz="1600" dirty="0" smtClean="0">
                <a:latin typeface="+mj-lt"/>
              </a:rPr>
              <a:t>offset</a:t>
            </a:r>
          </a:p>
        </p:txBody>
      </p:sp>
      <p:cxnSp>
        <p:nvCxnSpPr>
          <p:cNvPr id="57" name="Shape 92"/>
          <p:cNvCxnSpPr>
            <a:stCxn id="55" idx="2"/>
            <a:endCxn id="28" idx="3"/>
          </p:cNvCxnSpPr>
          <p:nvPr/>
        </p:nvCxnSpPr>
        <p:spPr bwMode="auto">
          <a:xfrm rot="5400000">
            <a:off x="6383048" y="3281195"/>
            <a:ext cx="585798" cy="1921894"/>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58" name="Elbow Connector 57"/>
          <p:cNvCxnSpPr>
            <a:stCxn id="56" idx="2"/>
            <a:endCxn id="37" idx="0"/>
          </p:cNvCxnSpPr>
          <p:nvPr/>
        </p:nvCxnSpPr>
        <p:spPr bwMode="auto">
          <a:xfrm rot="5400000">
            <a:off x="5139645" y="2521209"/>
            <a:ext cx="1740535" cy="4596603"/>
          </a:xfrm>
          <a:prstGeom prst="bentConnector3">
            <a:avLst>
              <a:gd name="adj1" fmla="val 50000"/>
            </a:avLst>
          </a:prstGeom>
          <a:noFill/>
          <a:ln w="25400" cap="flat" cmpd="sng" algn="ctr">
            <a:solidFill>
              <a:schemeClr val="accent2">
                <a:lumMod val="75000"/>
              </a:schemeClr>
            </a:solidFill>
            <a:prstDash val="solid"/>
            <a:round/>
            <a:headEnd type="none" w="med" len="med"/>
            <a:tailEnd type="none" w="med" len="med"/>
          </a:ln>
          <a:effectLst/>
        </p:spPr>
      </p:cxnSp>
      <p:sp>
        <p:nvSpPr>
          <p:cNvPr id="59" name="TextBox 58"/>
          <p:cNvSpPr txBox="1"/>
          <p:nvPr/>
        </p:nvSpPr>
        <p:spPr>
          <a:xfrm>
            <a:off x="6369051" y="4876800"/>
            <a:ext cx="1936749" cy="276999"/>
          </a:xfrm>
          <a:prstGeom prst="rect">
            <a:avLst/>
          </a:prstGeom>
          <a:noFill/>
        </p:spPr>
        <p:txBody>
          <a:bodyPr wrap="none" rtlCol="0">
            <a:spAutoFit/>
          </a:bodyPr>
          <a:lstStyle/>
          <a:p>
            <a:r>
              <a:rPr lang="en-US" sz="1200" dirty="0" smtClean="0">
                <a:solidFill>
                  <a:schemeClr val="accent2">
                    <a:lumMod val="75000"/>
                  </a:schemeClr>
                </a:solidFill>
                <a:latin typeface="+mj-lt"/>
              </a:rPr>
              <a:t>data begins at this offset</a:t>
            </a:r>
          </a:p>
        </p:txBody>
      </p:sp>
    </p:spTree>
    <p:extLst>
      <p:ext uri="{BB962C8B-B14F-4D97-AF65-F5344CB8AC3E}">
        <p14:creationId xmlns:p14="http://schemas.microsoft.com/office/powerpoint/2010/main" val="415341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1" grpId="0" animBg="1"/>
      <p:bldP spid="42" grpId="0" animBg="1"/>
      <p:bldP spid="43" grpId="0"/>
      <p:bldP spid="45" grpId="0" animBg="1"/>
      <p:bldP spid="46"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extLst>
      <p:ext uri="{BB962C8B-B14F-4D97-AF65-F5344CB8AC3E}">
        <p14:creationId xmlns:p14="http://schemas.microsoft.com/office/powerpoint/2010/main" val="2023463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extLst>
      <p:ext uri="{BB962C8B-B14F-4D97-AF65-F5344CB8AC3E}">
        <p14:creationId xmlns:p14="http://schemas.microsoft.com/office/powerpoint/2010/main" val="18890429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The first access to a block has to be a miss</a:t>
            </a:r>
          </a:p>
          <a:p>
            <a:pPr lvl="1"/>
            <a:endParaRPr lang="en-US" dirty="0" smtClean="0"/>
          </a:p>
          <a:p>
            <a:r>
              <a:rPr lang="en-US" dirty="0" smtClean="0">
                <a:solidFill>
                  <a:srgbClr val="FF0000"/>
                </a:solidFill>
              </a:rPr>
              <a:t>Conflict miss</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pPr lvl="2"/>
            <a:endParaRPr lang="en-US" dirty="0" smtClean="0"/>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extLst>
      <p:ext uri="{BB962C8B-B14F-4D97-AF65-F5344CB8AC3E}">
        <p14:creationId xmlns:p14="http://schemas.microsoft.com/office/powerpoint/2010/main" val="15206651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Cache Lab</a:t>
            </a:r>
            <a:endParaRPr lang="en-US" dirty="0"/>
          </a:p>
        </p:txBody>
      </p:sp>
      <p:sp>
        <p:nvSpPr>
          <p:cNvPr id="4" name="Content Placeholder 3"/>
          <p:cNvSpPr>
            <a:spLocks noGrp="1"/>
          </p:cNvSpPr>
          <p:nvPr>
            <p:ph idx="1"/>
          </p:nvPr>
        </p:nvSpPr>
        <p:spPr/>
        <p:txBody>
          <a:bodyPr/>
          <a:lstStyle/>
          <a:p>
            <a:r>
              <a:rPr lang="en-US" dirty="0"/>
              <a:t>Part (a) Building a cache simulator</a:t>
            </a:r>
          </a:p>
          <a:p>
            <a:endParaRPr lang="en-US" dirty="0"/>
          </a:p>
          <a:p>
            <a:r>
              <a:rPr lang="en-US" dirty="0"/>
              <a:t>Part (b) Optimizing matrix transpose</a:t>
            </a:r>
            <a:endParaRPr lang="en-US" dirty="0" smtClean="0"/>
          </a:p>
          <a:p>
            <a:pPr>
              <a:buNone/>
            </a:pPr>
            <a:endParaRPr lang="en-US" dirty="0"/>
          </a:p>
        </p:txBody>
      </p:sp>
    </p:spTree>
    <p:extLst>
      <p:ext uri="{BB962C8B-B14F-4D97-AF65-F5344CB8AC3E}">
        <p14:creationId xmlns:p14="http://schemas.microsoft.com/office/powerpoint/2010/main" val="383182136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(a) : Cache simulator</a:t>
            </a:r>
            <a:endParaRPr lang="en-US" dirty="0"/>
          </a:p>
        </p:txBody>
      </p:sp>
      <p:sp>
        <p:nvSpPr>
          <p:cNvPr id="4" name="Content Placeholder 3"/>
          <p:cNvSpPr>
            <a:spLocks noGrp="1"/>
          </p:cNvSpPr>
          <p:nvPr>
            <p:ph idx="1"/>
          </p:nvPr>
        </p:nvSpPr>
        <p:spPr/>
        <p:txBody>
          <a:bodyPr/>
          <a:lstStyle/>
          <a:p>
            <a:r>
              <a:rPr lang="en-US" dirty="0"/>
              <a:t>A cache simulator is NOT a cache! </a:t>
            </a:r>
          </a:p>
          <a:p>
            <a:pPr lvl="1"/>
            <a:r>
              <a:rPr lang="en-US" dirty="0"/>
              <a:t>Memory contents NOT stored</a:t>
            </a:r>
          </a:p>
          <a:p>
            <a:pPr lvl="1"/>
            <a:r>
              <a:rPr lang="en-US" dirty="0"/>
              <a:t>Block offsets are NOT </a:t>
            </a:r>
            <a:r>
              <a:rPr lang="en-US" dirty="0" smtClean="0"/>
              <a:t>used – the </a:t>
            </a:r>
            <a:r>
              <a:rPr lang="en-US" dirty="0" err="1" smtClean="0"/>
              <a:t>b</a:t>
            </a:r>
            <a:r>
              <a:rPr lang="en-US" dirty="0" smtClean="0"/>
              <a:t> bits in your address don’t matter.</a:t>
            </a:r>
          </a:p>
          <a:p>
            <a:pPr lvl="1"/>
            <a:r>
              <a:rPr lang="en-US" dirty="0"/>
              <a:t>Simply </a:t>
            </a:r>
            <a:r>
              <a:rPr lang="en-US" b="1" dirty="0" smtClean="0"/>
              <a:t>count </a:t>
            </a:r>
            <a:r>
              <a:rPr lang="en-US" dirty="0"/>
              <a:t>hits, misses, and evictions</a:t>
            </a:r>
          </a:p>
          <a:p>
            <a:pPr lvl="1"/>
            <a:endParaRPr lang="en-US" dirty="0"/>
          </a:p>
          <a:p>
            <a:r>
              <a:rPr lang="en-US" dirty="0"/>
              <a:t>Your cache simulator </a:t>
            </a:r>
            <a:r>
              <a:rPr lang="en-US" dirty="0" smtClean="0"/>
              <a:t>needs </a:t>
            </a:r>
            <a:r>
              <a:rPr lang="en-US" dirty="0"/>
              <a:t>to work for different s, b, E, given at run time</a:t>
            </a:r>
            <a:r>
              <a:rPr lang="en-US" dirty="0" smtClean="0"/>
              <a:t>.</a:t>
            </a:r>
          </a:p>
          <a:p>
            <a:endParaRPr lang="en-US" dirty="0"/>
          </a:p>
          <a:p>
            <a:r>
              <a:rPr lang="en-US" dirty="0"/>
              <a:t>Use </a:t>
            </a:r>
            <a:r>
              <a:rPr lang="en-US" dirty="0" smtClean="0"/>
              <a:t>LRU – Least Recently Used </a:t>
            </a:r>
            <a:r>
              <a:rPr lang="en-US" dirty="0"/>
              <a:t>replacement </a:t>
            </a:r>
            <a:r>
              <a:rPr lang="en-US" dirty="0" smtClean="0"/>
              <a:t>policy</a:t>
            </a:r>
          </a:p>
          <a:p>
            <a:pPr lvl="1"/>
            <a:r>
              <a:rPr lang="en-US" dirty="0" smtClean="0"/>
              <a:t>Evict the least recently used block from the cache to make room for the next block.</a:t>
            </a:r>
          </a:p>
          <a:p>
            <a:pPr lvl="1"/>
            <a:r>
              <a:rPr lang="en-US" dirty="0" smtClean="0"/>
              <a:t>Queues ? Time Stamps ?</a:t>
            </a:r>
          </a:p>
          <a:p>
            <a:pPr lvl="1"/>
            <a:endParaRPr lang="en-US" dirty="0"/>
          </a:p>
        </p:txBody>
      </p:sp>
    </p:spTree>
    <p:extLst>
      <p:ext uri="{BB962C8B-B14F-4D97-AF65-F5344CB8AC3E}">
        <p14:creationId xmlns:p14="http://schemas.microsoft.com/office/powerpoint/2010/main" val="217470347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smtClean="0"/>
              <a:t>Hints</a:t>
            </a:r>
            <a:endParaRPr lang="en-US" dirty="0"/>
          </a:p>
        </p:txBody>
      </p:sp>
      <p:sp>
        <p:nvSpPr>
          <p:cNvPr id="4" name="Content Placeholder 3"/>
          <p:cNvSpPr>
            <a:spLocks noGrp="1"/>
          </p:cNvSpPr>
          <p:nvPr>
            <p:ph idx="1"/>
          </p:nvPr>
        </p:nvSpPr>
        <p:spPr/>
        <p:txBody>
          <a:bodyPr/>
          <a:lstStyle/>
          <a:p>
            <a:r>
              <a:rPr lang="en-US" dirty="0"/>
              <a:t>A cache is just 2D array of </a:t>
            </a:r>
            <a:r>
              <a:rPr lang="en-US" i="1" dirty="0"/>
              <a:t>cache lines</a:t>
            </a:r>
            <a:r>
              <a:rPr lang="en-US" dirty="0"/>
              <a:t>:</a:t>
            </a:r>
          </a:p>
          <a:p>
            <a:pPr lvl="1"/>
            <a:r>
              <a:rPr lang="en-US" dirty="0" err="1"/>
              <a:t>struct</a:t>
            </a:r>
            <a:r>
              <a:rPr lang="en-US" dirty="0"/>
              <a:t> </a:t>
            </a:r>
            <a:r>
              <a:rPr lang="en-US" dirty="0" err="1"/>
              <a:t>cache_line</a:t>
            </a:r>
            <a:r>
              <a:rPr lang="en-US" dirty="0"/>
              <a:t> cache[S][E];</a:t>
            </a:r>
          </a:p>
          <a:p>
            <a:pPr lvl="1"/>
            <a:r>
              <a:rPr lang="en-US" dirty="0"/>
              <a:t>S = 2^s,  is the number of sets</a:t>
            </a:r>
          </a:p>
          <a:p>
            <a:pPr lvl="1"/>
            <a:r>
              <a:rPr lang="en-US" dirty="0"/>
              <a:t>E is associativity</a:t>
            </a:r>
          </a:p>
          <a:p>
            <a:endParaRPr lang="en-US" dirty="0" smtClean="0"/>
          </a:p>
          <a:p>
            <a:r>
              <a:rPr lang="en-US" dirty="0" smtClean="0"/>
              <a:t>Each </a:t>
            </a:r>
            <a:r>
              <a:rPr lang="en-US" dirty="0" err="1"/>
              <a:t>cache_line</a:t>
            </a:r>
            <a:r>
              <a:rPr lang="en-US" dirty="0"/>
              <a:t> has:</a:t>
            </a:r>
          </a:p>
          <a:p>
            <a:pPr lvl="1"/>
            <a:r>
              <a:rPr lang="en-US" dirty="0"/>
              <a:t>Valid bit</a:t>
            </a:r>
          </a:p>
          <a:p>
            <a:pPr lvl="1"/>
            <a:r>
              <a:rPr lang="en-US" dirty="0" smtClean="0"/>
              <a:t>Tag</a:t>
            </a:r>
          </a:p>
          <a:p>
            <a:pPr lvl="1"/>
            <a:r>
              <a:rPr lang="en-US" dirty="0" smtClean="0"/>
              <a:t>LRU counter ( only if you are not using a queue ) </a:t>
            </a:r>
          </a:p>
          <a:p>
            <a:endParaRPr lang="en-US" dirty="0"/>
          </a:p>
        </p:txBody>
      </p:sp>
    </p:spTree>
    <p:extLst>
      <p:ext uri="{BB962C8B-B14F-4D97-AF65-F5344CB8AC3E}">
        <p14:creationId xmlns:p14="http://schemas.microsoft.com/office/powerpoint/2010/main" val="285207918"/>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35678"/>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smtClean="0"/>
              <a:t>getopt</a:t>
            </a:r>
            <a:endParaRPr lang="en-US" dirty="0"/>
          </a:p>
        </p:txBody>
      </p:sp>
      <p:sp>
        <p:nvSpPr>
          <p:cNvPr id="4" name="Content Placeholder 3"/>
          <p:cNvSpPr>
            <a:spLocks noGrp="1"/>
          </p:cNvSpPr>
          <p:nvPr>
            <p:ph idx="1"/>
          </p:nvPr>
        </p:nvSpPr>
        <p:spPr>
          <a:xfrm>
            <a:off x="396875" y="1362075"/>
            <a:ext cx="7896225" cy="4972050"/>
          </a:xfrm>
        </p:spPr>
        <p:txBody>
          <a:bodyPr/>
          <a:lstStyle/>
          <a:p>
            <a:pPr marL="0" indent="0">
              <a:spcBef>
                <a:spcPts val="0"/>
              </a:spcBef>
            </a:pPr>
            <a:r>
              <a:rPr lang="en-US" dirty="0" err="1"/>
              <a:t>getopt</a:t>
            </a:r>
            <a:r>
              <a:rPr lang="en-US" dirty="0" smtClean="0"/>
              <a:t>() automates parsing </a:t>
            </a:r>
            <a:r>
              <a:rPr lang="en-US" dirty="0"/>
              <a:t>elements </a:t>
            </a:r>
            <a:r>
              <a:rPr lang="en-US" dirty="0" smtClean="0"/>
              <a:t>on the </a:t>
            </a:r>
            <a:r>
              <a:rPr lang="en-US" dirty="0" err="1" smtClean="0"/>
              <a:t>unix</a:t>
            </a:r>
            <a:r>
              <a:rPr lang="en-US" dirty="0"/>
              <a:t> </a:t>
            </a:r>
            <a:r>
              <a:rPr lang="en-US" dirty="0" smtClean="0"/>
              <a:t>command  line </a:t>
            </a:r>
            <a:r>
              <a:rPr lang="en-US" dirty="0"/>
              <a:t>If function declaration is missing</a:t>
            </a:r>
          </a:p>
          <a:p>
            <a:pPr lvl="1"/>
            <a:r>
              <a:rPr lang="en-US" dirty="0"/>
              <a:t>Typically </a:t>
            </a:r>
            <a:r>
              <a:rPr lang="en-US" dirty="0" smtClean="0"/>
              <a:t>called in a loop to retrieve arguments</a:t>
            </a:r>
            <a:endParaRPr lang="en-US" dirty="0"/>
          </a:p>
          <a:p>
            <a:pPr lvl="1"/>
            <a:r>
              <a:rPr lang="en-US" dirty="0"/>
              <a:t>Its </a:t>
            </a:r>
            <a:r>
              <a:rPr lang="en-US" dirty="0" smtClean="0"/>
              <a:t>return value is stored in </a:t>
            </a:r>
            <a:r>
              <a:rPr lang="en-US" dirty="0"/>
              <a:t>a </a:t>
            </a:r>
            <a:r>
              <a:rPr lang="en-US" dirty="0" smtClean="0"/>
              <a:t>local variable</a:t>
            </a:r>
            <a:endParaRPr lang="en-US" dirty="0"/>
          </a:p>
          <a:p>
            <a:pPr lvl="1"/>
            <a:r>
              <a:rPr lang="en-US" dirty="0"/>
              <a:t>When </a:t>
            </a:r>
            <a:r>
              <a:rPr lang="en-US" dirty="0" err="1" smtClean="0"/>
              <a:t>getopt</a:t>
            </a:r>
            <a:r>
              <a:rPr lang="en-US" dirty="0"/>
              <a:t>() </a:t>
            </a:r>
            <a:r>
              <a:rPr lang="en-US" dirty="0" smtClean="0"/>
              <a:t>returns </a:t>
            </a:r>
            <a:r>
              <a:rPr lang="en-US" dirty="0"/>
              <a:t>-1, </a:t>
            </a:r>
            <a:r>
              <a:rPr lang="en-US" dirty="0" smtClean="0"/>
              <a:t>there are no more options</a:t>
            </a:r>
          </a:p>
          <a:p>
            <a:pPr marL="457200" lvl="1" indent="0">
              <a:buNone/>
            </a:pPr>
            <a:endParaRPr lang="en-US" dirty="0" smtClean="0"/>
          </a:p>
          <a:p>
            <a:pPr marL="0" indent="0"/>
            <a:r>
              <a:rPr lang="en-US" dirty="0"/>
              <a:t>To use </a:t>
            </a:r>
            <a:r>
              <a:rPr lang="en-US" dirty="0" err="1"/>
              <a:t>getopt</a:t>
            </a:r>
            <a:r>
              <a:rPr lang="en-US" dirty="0"/>
              <a:t>, your program must include the header  file </a:t>
            </a:r>
            <a:r>
              <a:rPr lang="en-US" dirty="0" smtClean="0"/>
              <a:t>		#include &lt;</a:t>
            </a:r>
            <a:r>
              <a:rPr lang="en-US" dirty="0" err="1" smtClean="0"/>
              <a:t>unistd.h</a:t>
            </a:r>
            <a:r>
              <a:rPr lang="en-US" dirty="0" smtClean="0"/>
              <a:t>&gt;</a:t>
            </a:r>
          </a:p>
          <a:p>
            <a:pPr marL="0" indent="0"/>
            <a:endParaRPr lang="en-US" dirty="0" smtClean="0"/>
          </a:p>
          <a:p>
            <a:pPr marL="0" indent="0"/>
            <a:r>
              <a:rPr lang="en-US" dirty="0" smtClean="0"/>
              <a:t>If not running on the shark machines then you will need #include &lt;</a:t>
            </a:r>
            <a:r>
              <a:rPr lang="en-US" dirty="0" err="1" smtClean="0"/>
              <a:t>getopt.h</a:t>
            </a:r>
            <a:r>
              <a:rPr lang="en-US" dirty="0" smtClean="0"/>
              <a:t>&gt;. </a:t>
            </a:r>
          </a:p>
          <a:p>
            <a:pPr marL="400050" lvl="1" indent="0"/>
            <a:r>
              <a:rPr lang="en-US" dirty="0" smtClean="0"/>
              <a:t> Better Advice: Run on Shark Machines ! </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576278119"/>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getopt</a:t>
            </a:r>
            <a:endParaRPr lang="en-US" dirty="0"/>
          </a:p>
        </p:txBody>
      </p:sp>
      <p:sp>
        <p:nvSpPr>
          <p:cNvPr id="4" name="Content Placeholder 3"/>
          <p:cNvSpPr>
            <a:spLocks noGrp="1"/>
          </p:cNvSpPr>
          <p:nvPr>
            <p:ph idx="1"/>
          </p:nvPr>
        </p:nvSpPr>
        <p:spPr/>
        <p:txBody>
          <a:bodyPr/>
          <a:lstStyle/>
          <a:p>
            <a:pPr marL="0" indent="0">
              <a:spcBef>
                <a:spcPts val="0"/>
              </a:spcBef>
            </a:pPr>
            <a:r>
              <a:rPr lang="en-US" dirty="0" smtClean="0"/>
              <a:t>  A </a:t>
            </a:r>
            <a:r>
              <a:rPr lang="en-US" dirty="0"/>
              <a:t>switch statement is used on the local variable holding the return value from </a:t>
            </a:r>
            <a:r>
              <a:rPr lang="en-US" dirty="0" err="1"/>
              <a:t>getopt</a:t>
            </a:r>
            <a:r>
              <a:rPr lang="en-US" dirty="0"/>
              <a:t>()</a:t>
            </a:r>
          </a:p>
          <a:p>
            <a:pPr lvl="1"/>
            <a:r>
              <a:rPr lang="en-US" dirty="0"/>
              <a:t>Each command line input case can be taken care of separately</a:t>
            </a:r>
          </a:p>
          <a:p>
            <a:pPr lvl="1"/>
            <a:r>
              <a:rPr lang="en-US" dirty="0"/>
              <a:t>“</a:t>
            </a:r>
            <a:r>
              <a:rPr lang="en-US" dirty="0" err="1"/>
              <a:t>optarg</a:t>
            </a:r>
            <a:r>
              <a:rPr lang="en-US" dirty="0"/>
              <a:t>” is an important variable – it will point to the value of the option </a:t>
            </a:r>
            <a:r>
              <a:rPr lang="en-US" dirty="0" smtClean="0"/>
              <a:t>argument</a:t>
            </a:r>
          </a:p>
          <a:p>
            <a:pPr lvl="1"/>
            <a:endParaRPr lang="en-US" dirty="0"/>
          </a:p>
          <a:p>
            <a:r>
              <a:rPr lang="en-US" dirty="0"/>
              <a:t>Think about </a:t>
            </a:r>
            <a:r>
              <a:rPr lang="en-US" dirty="0" smtClean="0"/>
              <a:t>how to </a:t>
            </a:r>
            <a:r>
              <a:rPr lang="en-US" dirty="0"/>
              <a:t>handle invalid </a:t>
            </a:r>
            <a:r>
              <a:rPr lang="en-US" dirty="0" smtClean="0"/>
              <a:t>inputs</a:t>
            </a:r>
          </a:p>
          <a:p>
            <a:endParaRPr lang="en-US" dirty="0" smtClean="0"/>
          </a:p>
          <a:p>
            <a:pPr marL="0" indent="0">
              <a:spcBef>
                <a:spcPts val="0"/>
              </a:spcBef>
            </a:pPr>
            <a:r>
              <a:rPr lang="en-US" dirty="0"/>
              <a:t> </a:t>
            </a:r>
            <a:r>
              <a:rPr lang="en-US" dirty="0" smtClean="0"/>
              <a:t> For more information,</a:t>
            </a:r>
            <a:endParaRPr lang="en-US" dirty="0"/>
          </a:p>
          <a:p>
            <a:pPr lvl="1"/>
            <a:r>
              <a:rPr lang="en-US" dirty="0"/>
              <a:t>look at man 3 </a:t>
            </a:r>
            <a:r>
              <a:rPr lang="en-US" dirty="0" err="1"/>
              <a:t>getopt</a:t>
            </a:r>
            <a:endParaRPr lang="en-US" dirty="0"/>
          </a:p>
          <a:p>
            <a:pPr lvl="1"/>
            <a:r>
              <a:rPr lang="en-US" dirty="0" smtClean="0"/>
              <a:t>http</a:t>
            </a:r>
            <a:r>
              <a:rPr lang="en-US" dirty="0"/>
              <a:t>://</a:t>
            </a:r>
            <a:r>
              <a:rPr lang="en-US" dirty="0" smtClean="0"/>
              <a:t>www.gnu.org/software/libc/manual/html_node/Getopt.html</a:t>
            </a:r>
            <a:br>
              <a:rPr lang="en-US" dirty="0" smtClean="0"/>
            </a:br>
            <a:endParaRPr lang="en-US" dirty="0" smtClean="0"/>
          </a:p>
        </p:txBody>
      </p:sp>
    </p:spTree>
    <p:extLst>
      <p:ext uri="{BB962C8B-B14F-4D97-AF65-F5344CB8AC3E}">
        <p14:creationId xmlns:p14="http://schemas.microsoft.com/office/powerpoint/2010/main" val="117705718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the World of Pointers !</a:t>
            </a:r>
            <a:endParaRPr lang="en-US" dirty="0"/>
          </a:p>
        </p:txBody>
      </p:sp>
      <p:pic>
        <p:nvPicPr>
          <p:cNvPr id="5" name="Picture 4"/>
          <p:cNvPicPr>
            <a:picLocks noChangeAspect="1"/>
          </p:cNvPicPr>
          <p:nvPr/>
        </p:nvPicPr>
        <p:blipFill>
          <a:blip r:embed="rId2"/>
          <a:stretch>
            <a:fillRect/>
          </a:stretch>
        </p:blipFill>
        <p:spPr>
          <a:xfrm>
            <a:off x="2286000" y="1530350"/>
            <a:ext cx="4572000" cy="37973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 </a:t>
            </a:r>
            <a:r>
              <a:rPr lang="en-US" dirty="0" smtClean="0"/>
              <a:t>: </a:t>
            </a:r>
            <a:r>
              <a:rPr lang="en-US" dirty="0" err="1" smtClean="0"/>
              <a:t>getopt</a:t>
            </a:r>
            <a:r>
              <a:rPr lang="en-US" dirty="0" smtClean="0"/>
              <a:t> Example</a:t>
            </a:r>
            <a:endParaRPr lang="en-US" dirty="0"/>
          </a:p>
        </p:txBody>
      </p:sp>
      <p:sp>
        <p:nvSpPr>
          <p:cNvPr id="3" name="Content Placeholder 2"/>
          <p:cNvSpPr>
            <a:spLocks noGrp="1"/>
          </p:cNvSpPr>
          <p:nvPr>
            <p:ph sz="quarter" idx="1"/>
          </p:nvPr>
        </p:nvSpPr>
        <p:spPr>
          <a:xfrm>
            <a:off x="396875" y="1064596"/>
            <a:ext cx="7896225" cy="5269530"/>
          </a:xfrm>
        </p:spPr>
        <p:txBody>
          <a:bodyPr>
            <a:noAutofit/>
          </a:bodyPr>
          <a:lstStyle/>
          <a:p>
            <a:pPr marL="0" indent="0">
              <a:spcBef>
                <a:spcPts val="0"/>
              </a:spcBef>
              <a:buNone/>
            </a:pP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main(</a:t>
            </a: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argc</a:t>
            </a:r>
            <a:r>
              <a:rPr lang="en-US" sz="1600" dirty="0">
                <a:latin typeface="Lucida Console" pitchFamily="49" charset="0"/>
                <a:cs typeface="Courier New" pitchFamily="49" charset="0"/>
              </a:rPr>
              <a:t>, char** </a:t>
            </a:r>
            <a:r>
              <a:rPr lang="en-US" sz="1600" dirty="0" err="1">
                <a:latin typeface="Lucida Console" pitchFamily="49" charset="0"/>
                <a:cs typeface="Courier New" pitchFamily="49" charset="0"/>
              </a:rPr>
              <a:t>argv</a:t>
            </a:r>
            <a:r>
              <a:rPr lang="en-US" sz="1600" dirty="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int</a:t>
            </a: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opt,x,y</a:t>
            </a:r>
            <a:r>
              <a:rPr lang="en-US" sz="1600" dirty="0" smtClean="0">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   /* looping </a:t>
            </a:r>
            <a:r>
              <a:rPr lang="en-US" sz="1600" dirty="0">
                <a:latin typeface="Lucida Console" pitchFamily="49" charset="0"/>
                <a:cs typeface="Courier New" pitchFamily="49" charset="0"/>
              </a:rPr>
              <a:t>over </a:t>
            </a:r>
            <a:r>
              <a:rPr lang="en-US" sz="1600" dirty="0" smtClean="0">
                <a:latin typeface="Lucida Console" pitchFamily="49" charset="0"/>
                <a:cs typeface="Courier New" pitchFamily="49" charset="0"/>
              </a:rPr>
              <a:t>arguments */</a:t>
            </a:r>
          </a:p>
          <a:p>
            <a:pPr marL="0" indent="0">
              <a:spcBef>
                <a:spcPts val="0"/>
              </a:spcBef>
              <a:buNone/>
            </a:pP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   </a:t>
            </a:r>
            <a:r>
              <a:rPr lang="en-US" sz="1600" dirty="0" smtClean="0">
                <a:solidFill>
                  <a:srgbClr val="FF0000"/>
                </a:solidFill>
                <a:latin typeface="Lucida Console" pitchFamily="49" charset="0"/>
                <a:cs typeface="Courier New" pitchFamily="49" charset="0"/>
              </a:rPr>
              <a:t>while</a:t>
            </a:r>
            <a:r>
              <a:rPr lang="en-US" sz="1600" dirty="0">
                <a:solidFill>
                  <a:srgbClr val="FF0000"/>
                </a:solidFill>
                <a:latin typeface="Lucida Console" pitchFamily="49" charset="0"/>
                <a:cs typeface="Courier New" pitchFamily="49" charset="0"/>
              </a:rPr>
              <a:t>(-1 != (opt = </a:t>
            </a:r>
            <a:r>
              <a:rPr lang="en-US" sz="1600" dirty="0" err="1">
                <a:solidFill>
                  <a:srgbClr val="FF0000"/>
                </a:solidFill>
                <a:latin typeface="Lucida Console" pitchFamily="49" charset="0"/>
                <a:cs typeface="Courier New" pitchFamily="49" charset="0"/>
              </a:rPr>
              <a:t>getopt(argc</a:t>
            </a:r>
            <a:r>
              <a:rPr lang="en-US" sz="1600" dirty="0" smtClean="0">
                <a:solidFill>
                  <a:srgbClr val="FF0000"/>
                </a:solidFill>
                <a:latin typeface="Lucida Console" pitchFamily="49" charset="0"/>
                <a:cs typeface="Courier New" pitchFamily="49" charset="0"/>
              </a:rPr>
              <a:t>, </a:t>
            </a:r>
            <a:r>
              <a:rPr lang="en-US" sz="1600" dirty="0" err="1" smtClean="0">
                <a:solidFill>
                  <a:srgbClr val="FF0000"/>
                </a:solidFill>
                <a:latin typeface="Lucida Console" pitchFamily="49" charset="0"/>
                <a:cs typeface="Courier New" pitchFamily="49" charset="0"/>
              </a:rPr>
              <a:t>argv</a:t>
            </a:r>
            <a:r>
              <a:rPr lang="en-US" sz="1600" dirty="0" smtClean="0">
                <a:solidFill>
                  <a:srgbClr val="FF0000"/>
                </a:solidFill>
                <a:latin typeface="Lucida Console" pitchFamily="49" charset="0"/>
                <a:cs typeface="Courier New" pitchFamily="49" charset="0"/>
              </a:rPr>
              <a:t>, “</a:t>
            </a:r>
            <a:r>
              <a:rPr lang="en-US" sz="1600" dirty="0" err="1" smtClean="0">
                <a:solidFill>
                  <a:srgbClr val="FF0000"/>
                </a:solidFill>
                <a:latin typeface="Lucida Console" pitchFamily="49" charset="0"/>
                <a:cs typeface="Courier New" pitchFamily="49" charset="0"/>
              </a:rPr>
              <a:t>x:y</a:t>
            </a:r>
            <a:r>
              <a:rPr lang="en-US" sz="1600" dirty="0" smtClean="0">
                <a:solidFill>
                  <a:srgbClr val="FF0000"/>
                </a:solidFill>
                <a:latin typeface="Lucida Console" pitchFamily="49" charset="0"/>
                <a:cs typeface="Courier New" pitchFamily="49" charset="0"/>
              </a:rPr>
              <a:t>:"))){</a:t>
            </a:r>
            <a:r>
              <a:rPr lang="en-US" sz="1600" dirty="0">
                <a:latin typeface="Lucida Console" pitchFamily="49" charset="0"/>
                <a:cs typeface="Courier New" pitchFamily="49" charset="0"/>
              </a:rPr>
              <a:t>	</a:t>
            </a:r>
          </a:p>
          <a:p>
            <a:pPr marL="0" indent="0">
              <a:spcBef>
                <a:spcPts val="0"/>
              </a:spcBef>
              <a:buNone/>
            </a:pPr>
            <a:r>
              <a:rPr lang="en-US" sz="1600" dirty="0" smtClean="0">
                <a:latin typeface="Lucida Console" pitchFamily="49" charset="0"/>
                <a:cs typeface="Courier New" pitchFamily="49" charset="0"/>
              </a:rPr>
              <a:t>        /* determine </a:t>
            </a:r>
            <a:r>
              <a:rPr lang="en-US" sz="1600" dirty="0">
                <a:latin typeface="Lucida Console" pitchFamily="49" charset="0"/>
                <a:cs typeface="Courier New" pitchFamily="49" charset="0"/>
              </a:rPr>
              <a:t>which argument it’s </a:t>
            </a:r>
            <a:r>
              <a:rPr lang="en-US" sz="1600" dirty="0" smtClean="0">
                <a:latin typeface="Lucida Console" pitchFamily="49" charset="0"/>
                <a:cs typeface="Courier New" pitchFamily="49" charset="0"/>
              </a:rPr>
              <a:t>processing */</a:t>
            </a:r>
          </a:p>
          <a:p>
            <a:pPr marL="0" indent="0">
              <a:spcBef>
                <a:spcPts val="0"/>
              </a:spcBef>
              <a:buNone/>
            </a:pPr>
            <a:r>
              <a:rPr lang="en-US" sz="1600" dirty="0" smtClean="0">
                <a:latin typeface="Lucida Console" pitchFamily="49" charset="0"/>
                <a:cs typeface="Courier New" pitchFamily="49" charset="0"/>
              </a:rPr>
              <a:t>        switch(opt</a:t>
            </a:r>
            <a:r>
              <a:rPr lang="en-US" sz="1600" dirty="0">
                <a:latin typeface="Lucida Console" pitchFamily="49" charset="0"/>
                <a:cs typeface="Courier New" pitchFamily="49" charset="0"/>
              </a:rPr>
              <a:t>) { </a:t>
            </a:r>
            <a:endParaRPr lang="en-US" sz="1600" dirty="0" smtClean="0">
              <a:latin typeface="Lucida Console" pitchFamily="49" charset="0"/>
              <a:cs typeface="Courier New" pitchFamily="49" charset="0"/>
            </a:endParaRPr>
          </a:p>
          <a:p>
            <a:pPr marL="0" indent="0">
              <a:spcBef>
                <a:spcPts val="0"/>
              </a:spcBef>
              <a:buNone/>
            </a:pPr>
            <a:r>
              <a:rPr lang="en-US" sz="1600" dirty="0">
                <a:latin typeface="Lucida Console" pitchFamily="49" charset="0"/>
                <a:cs typeface="Courier New" pitchFamily="49" charset="0"/>
              </a:rPr>
              <a:t> </a:t>
            </a:r>
            <a:r>
              <a:rPr lang="en-US" sz="1600" dirty="0" smtClean="0">
                <a:latin typeface="Lucida Console" pitchFamily="49" charset="0"/>
                <a:cs typeface="Courier New" pitchFamily="49" charset="0"/>
              </a:rPr>
              <a:t>           case </a:t>
            </a:r>
            <a:r>
              <a:rPr lang="en-US" sz="1600" dirty="0">
                <a:latin typeface="Lucida Console" pitchFamily="49" charset="0"/>
                <a:cs typeface="Courier New" pitchFamily="49" charset="0"/>
              </a:rPr>
              <a:t>'x':</a:t>
            </a:r>
          </a:p>
          <a:p>
            <a:pPr marL="0" indent="0">
              <a:spcBef>
                <a:spcPts val="0"/>
              </a:spcBef>
              <a:buNone/>
            </a:pPr>
            <a:r>
              <a:rPr lang="en-US" sz="1600" dirty="0" smtClean="0">
                <a:latin typeface="Lucida Console" pitchFamily="49" charset="0"/>
                <a:cs typeface="Courier New" pitchFamily="49" charset="0"/>
              </a:rPr>
              <a:t>                </a:t>
            </a:r>
            <a:r>
              <a:rPr lang="en-US" sz="1600" dirty="0" smtClean="0">
                <a:solidFill>
                  <a:srgbClr val="FF0000"/>
                </a:solidFill>
                <a:latin typeface="Lucida Console" pitchFamily="49" charset="0"/>
                <a:cs typeface="Courier New" pitchFamily="49" charset="0"/>
              </a:rPr>
              <a:t>x = </a:t>
            </a:r>
            <a:r>
              <a:rPr lang="en-US" sz="1600" dirty="0" err="1" smtClean="0">
                <a:solidFill>
                  <a:srgbClr val="FF0000"/>
                </a:solidFill>
                <a:latin typeface="Lucida Console" pitchFamily="49" charset="0"/>
                <a:cs typeface="Courier New" pitchFamily="49" charset="0"/>
              </a:rPr>
              <a:t>atoi</a:t>
            </a:r>
            <a:r>
              <a:rPr lang="en-US" sz="1600" dirty="0" smtClean="0">
                <a:solidFill>
                  <a:srgbClr val="FF0000"/>
                </a:solidFill>
                <a:latin typeface="Lucida Console" pitchFamily="49" charset="0"/>
                <a:cs typeface="Courier New" pitchFamily="49" charset="0"/>
              </a:rPr>
              <a:t>(</a:t>
            </a:r>
            <a:r>
              <a:rPr lang="en-US" sz="1600" dirty="0" err="1" smtClean="0">
                <a:solidFill>
                  <a:srgbClr val="FF0000"/>
                </a:solidFill>
                <a:latin typeface="Lucida Console" pitchFamily="49" charset="0"/>
                <a:cs typeface="Courier New" pitchFamily="49" charset="0"/>
              </a:rPr>
              <a:t>optarg</a:t>
            </a:r>
            <a:r>
              <a:rPr lang="en-US" sz="1600" dirty="0">
                <a:solidFill>
                  <a:srgbClr val="FF0000"/>
                </a:solidFill>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break;</a:t>
            </a:r>
          </a:p>
          <a:p>
            <a:pPr marL="0" indent="0">
              <a:spcBef>
                <a:spcPts val="0"/>
              </a:spcBef>
              <a:buNone/>
            </a:pPr>
            <a:r>
              <a:rPr lang="en-US" sz="1600" dirty="0" smtClean="0">
                <a:latin typeface="Lucida Console" pitchFamily="49" charset="0"/>
                <a:cs typeface="Courier New" pitchFamily="49" charset="0"/>
              </a:rPr>
              <a:t>            case ‘</a:t>
            </a:r>
            <a:r>
              <a:rPr lang="en-US" sz="1600" dirty="0" err="1" smtClean="0">
                <a:latin typeface="Lucida Console" pitchFamily="49" charset="0"/>
                <a:cs typeface="Courier New" pitchFamily="49" charset="0"/>
              </a:rPr>
              <a:t>y</a:t>
            </a:r>
            <a:r>
              <a:rPr lang="en-US" sz="1600" dirty="0" smtClean="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a:t>
            </a:r>
            <a:r>
              <a:rPr lang="en-US" sz="1600" dirty="0" err="1" smtClean="0">
                <a:solidFill>
                  <a:srgbClr val="FF0000"/>
                </a:solidFill>
                <a:latin typeface="Lucida Console" pitchFamily="49" charset="0"/>
                <a:cs typeface="Courier New" pitchFamily="49" charset="0"/>
              </a:rPr>
              <a:t>y</a:t>
            </a:r>
            <a:r>
              <a:rPr lang="en-US" sz="1600" dirty="0" smtClean="0">
                <a:solidFill>
                  <a:srgbClr val="FF0000"/>
                </a:solidFill>
                <a:latin typeface="Lucida Console" pitchFamily="49" charset="0"/>
                <a:cs typeface="Courier New" pitchFamily="49" charset="0"/>
              </a:rPr>
              <a:t> = </a:t>
            </a:r>
            <a:r>
              <a:rPr lang="en-US" sz="1600" dirty="0" err="1" smtClean="0">
                <a:solidFill>
                  <a:srgbClr val="FF0000"/>
                </a:solidFill>
                <a:latin typeface="Lucida Console" pitchFamily="49" charset="0"/>
                <a:cs typeface="Courier New" pitchFamily="49" charset="0"/>
              </a:rPr>
              <a:t>atoi(optarg</a:t>
            </a:r>
            <a:r>
              <a:rPr lang="en-US" sz="1600" dirty="0" smtClean="0">
                <a:solidFill>
                  <a:srgbClr val="FF0000"/>
                </a:solidFill>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break;</a:t>
            </a:r>
          </a:p>
          <a:p>
            <a:pPr marL="0" indent="0">
              <a:spcBef>
                <a:spcPts val="0"/>
              </a:spcBef>
              <a:buNone/>
            </a:pPr>
            <a:r>
              <a:rPr lang="en-US" sz="1600" dirty="0" smtClean="0">
                <a:latin typeface="Lucida Console" pitchFamily="49" charset="0"/>
                <a:cs typeface="Courier New" pitchFamily="49" charset="0"/>
              </a:rPr>
              <a:t>            default</a:t>
            </a:r>
            <a:r>
              <a:rPr lang="en-US" sz="1600" dirty="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a:t>
            </a:r>
            <a:r>
              <a:rPr lang="en-US" sz="1600" dirty="0" err="1" smtClean="0">
                <a:latin typeface="Lucida Console" pitchFamily="49" charset="0"/>
                <a:cs typeface="Courier New" pitchFamily="49" charset="0"/>
              </a:rPr>
              <a:t>printf</a:t>
            </a:r>
            <a:r>
              <a:rPr lang="en-US" sz="1600" dirty="0">
                <a:latin typeface="Lucida Console" pitchFamily="49" charset="0"/>
                <a:cs typeface="Courier New" pitchFamily="49" charset="0"/>
              </a:rPr>
              <a:t>(“wrong argument\n</a:t>
            </a:r>
            <a:r>
              <a:rPr lang="en-US" sz="1600" dirty="0" smtClean="0">
                <a:latin typeface="Lucida Console" pitchFamily="49" charset="0"/>
                <a:cs typeface="Courier New" pitchFamily="49" charset="0"/>
              </a:rPr>
              <a:t>");</a:t>
            </a:r>
          </a:p>
          <a:p>
            <a:pPr marL="0" indent="0">
              <a:spcBef>
                <a:spcPts val="0"/>
              </a:spcBef>
              <a:buNone/>
            </a:pPr>
            <a:r>
              <a:rPr lang="en-US" sz="1600" dirty="0" smtClean="0">
                <a:latin typeface="Lucida Console" pitchFamily="49" charset="0"/>
                <a:cs typeface="Courier New" pitchFamily="49" charset="0"/>
              </a:rPr>
              <a:t>                break;</a:t>
            </a:r>
            <a:endParaRPr lang="en-US" sz="1600" dirty="0">
              <a:latin typeface="Lucida Console" pitchFamily="49" charset="0"/>
              <a:cs typeface="Courier New" pitchFamily="49" charset="0"/>
            </a:endParaRPr>
          </a:p>
          <a:p>
            <a:pPr marL="0" indent="0">
              <a:spcBef>
                <a:spcPts val="0"/>
              </a:spcBef>
              <a:buNone/>
            </a:pPr>
            <a:r>
              <a:rPr lang="en-US" sz="1600" dirty="0" smtClean="0">
                <a:latin typeface="Lucida Console" pitchFamily="49" charset="0"/>
                <a:cs typeface="Courier New" pitchFamily="49" charset="0"/>
              </a:rPr>
              <a:t>        }</a:t>
            </a:r>
            <a:endParaRPr lang="en-US" sz="1600" dirty="0">
              <a:latin typeface="Lucida Console" pitchFamily="49" charset="0"/>
              <a:cs typeface="Courier New" pitchFamily="49" charset="0"/>
            </a:endParaRPr>
          </a:p>
          <a:p>
            <a:pPr marL="0" indent="0">
              <a:spcBef>
                <a:spcPts val="0"/>
              </a:spcBef>
              <a:buNone/>
            </a:pPr>
            <a:r>
              <a:rPr lang="en-US" sz="1600" dirty="0" smtClean="0">
                <a:latin typeface="Lucida Console" pitchFamily="49" charset="0"/>
                <a:cs typeface="Courier New" pitchFamily="49" charset="0"/>
              </a:rPr>
              <a:t>    }</a:t>
            </a:r>
            <a:endParaRPr lang="en-US" sz="1600" dirty="0">
              <a:latin typeface="Lucida Console" pitchFamily="49" charset="0"/>
              <a:cs typeface="Courier New" pitchFamily="49" charset="0"/>
            </a:endParaRPr>
          </a:p>
          <a:p>
            <a:pPr marL="0" indent="0">
              <a:spcBef>
                <a:spcPts val="0"/>
              </a:spcBef>
              <a:buNone/>
            </a:pPr>
            <a:r>
              <a:rPr lang="en-US" sz="1600" dirty="0" smtClean="0">
                <a:latin typeface="Lucida Console" pitchFamily="49" charset="0"/>
                <a:cs typeface="Courier New" pitchFamily="49" charset="0"/>
              </a:rPr>
              <a:t>}</a:t>
            </a:r>
          </a:p>
          <a:p>
            <a:pPr marL="0" indent="0">
              <a:spcBef>
                <a:spcPts val="0"/>
              </a:spcBef>
            </a:pPr>
            <a:r>
              <a:rPr lang="en-US" sz="2200" dirty="0" smtClean="0"/>
              <a:t> </a:t>
            </a:r>
            <a:r>
              <a:rPr lang="en-US" sz="2600" dirty="0" smtClean="0"/>
              <a:t>Suppose the program executable was called “</a:t>
            </a:r>
            <a:r>
              <a:rPr lang="en-US" sz="2600" dirty="0" err="1" smtClean="0"/>
              <a:t>foo</a:t>
            </a:r>
            <a:r>
              <a:rPr lang="en-US" sz="2600" dirty="0" smtClean="0"/>
              <a:t>”. Then we would call “./</a:t>
            </a:r>
            <a:r>
              <a:rPr lang="en-US" sz="2600" dirty="0" err="1" smtClean="0"/>
              <a:t>foo</a:t>
            </a:r>
            <a:r>
              <a:rPr lang="en-US" sz="2600" dirty="0" smtClean="0"/>
              <a:t> -</a:t>
            </a:r>
            <a:r>
              <a:rPr lang="en-US" sz="2600" dirty="0" err="1" smtClean="0"/>
              <a:t>x</a:t>
            </a:r>
            <a:r>
              <a:rPr lang="en-US" sz="2600" dirty="0" smtClean="0"/>
              <a:t> 1 –</a:t>
            </a:r>
            <a:r>
              <a:rPr lang="en-US" sz="2600" dirty="0" err="1" smtClean="0"/>
              <a:t>y</a:t>
            </a:r>
            <a:r>
              <a:rPr lang="en-US" sz="2600" dirty="0" smtClean="0"/>
              <a:t> 3“ to pass the value 1 to variable </a:t>
            </a:r>
            <a:r>
              <a:rPr lang="en-US" sz="2600" dirty="0" err="1" smtClean="0"/>
              <a:t>x</a:t>
            </a:r>
            <a:r>
              <a:rPr lang="en-US" sz="2600" dirty="0" smtClean="0"/>
              <a:t> and 3 to </a:t>
            </a:r>
            <a:r>
              <a:rPr lang="en-US" sz="2600" dirty="0" err="1" smtClean="0"/>
              <a:t>y</a:t>
            </a:r>
            <a:r>
              <a:rPr lang="en-US" sz="2600" dirty="0" smtClean="0"/>
              <a:t>.</a:t>
            </a:r>
            <a:endParaRPr lang="en-US" sz="2600" dirty="0">
              <a:latin typeface="Lucida Console" pitchFamily="49" charset="0"/>
              <a:cs typeface="Courier New" pitchFamily="49" charset="0"/>
            </a:endParaRPr>
          </a:p>
        </p:txBody>
      </p:sp>
    </p:spTree>
    <p:extLst>
      <p:ext uri="{BB962C8B-B14F-4D97-AF65-F5344CB8AC3E}">
        <p14:creationId xmlns:p14="http://schemas.microsoft.com/office/powerpoint/2010/main" val="7151458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fscanf</a:t>
            </a:r>
            <a:endParaRPr lang="en-US" dirty="0"/>
          </a:p>
        </p:txBody>
      </p:sp>
      <p:sp>
        <p:nvSpPr>
          <p:cNvPr id="4" name="Content Placeholder 3"/>
          <p:cNvSpPr>
            <a:spLocks noGrp="1"/>
          </p:cNvSpPr>
          <p:nvPr>
            <p:ph idx="1"/>
          </p:nvPr>
        </p:nvSpPr>
        <p:spPr/>
        <p:txBody>
          <a:bodyPr/>
          <a:lstStyle/>
          <a:p>
            <a:pPr marL="0" indent="0">
              <a:spcBef>
                <a:spcPts val="0"/>
              </a:spcBef>
            </a:pPr>
            <a:r>
              <a:rPr lang="en-US" dirty="0"/>
              <a:t>The </a:t>
            </a:r>
            <a:r>
              <a:rPr lang="en-US" dirty="0" err="1"/>
              <a:t>fscanf</a:t>
            </a:r>
            <a:r>
              <a:rPr lang="en-US" dirty="0"/>
              <a:t>() function is just like </a:t>
            </a:r>
            <a:r>
              <a:rPr lang="en-US" dirty="0" err="1"/>
              <a:t>scanf</a:t>
            </a:r>
            <a:r>
              <a:rPr lang="en-US" dirty="0"/>
              <a:t>() except </a:t>
            </a:r>
            <a:r>
              <a:rPr lang="en-US" dirty="0" smtClean="0"/>
              <a:t>it </a:t>
            </a:r>
            <a:r>
              <a:rPr lang="en-US" dirty="0"/>
              <a:t>can specify a stream to read from (</a:t>
            </a:r>
            <a:r>
              <a:rPr lang="en-US" dirty="0" err="1" smtClean="0"/>
              <a:t>scanf</a:t>
            </a:r>
            <a:r>
              <a:rPr lang="en-US" dirty="0" smtClean="0"/>
              <a:t> always </a:t>
            </a:r>
            <a:r>
              <a:rPr lang="en-US" dirty="0"/>
              <a:t>reads from </a:t>
            </a:r>
            <a:r>
              <a:rPr lang="en-US" dirty="0" err="1"/>
              <a:t>stdin</a:t>
            </a:r>
            <a:r>
              <a:rPr lang="en-US" dirty="0"/>
              <a:t>)</a:t>
            </a:r>
          </a:p>
          <a:p>
            <a:pPr lvl="1"/>
            <a:r>
              <a:rPr lang="en-US" dirty="0"/>
              <a:t>parameters: </a:t>
            </a:r>
          </a:p>
          <a:p>
            <a:pPr lvl="2"/>
            <a:r>
              <a:rPr lang="en-US" dirty="0" smtClean="0"/>
              <a:t>A stream pointer</a:t>
            </a:r>
            <a:endParaRPr lang="en-US" dirty="0"/>
          </a:p>
          <a:p>
            <a:pPr lvl="2"/>
            <a:r>
              <a:rPr lang="en-US" dirty="0"/>
              <a:t>format string with information on how to </a:t>
            </a:r>
            <a:r>
              <a:rPr lang="en-US" dirty="0" smtClean="0"/>
              <a:t>parse the file </a:t>
            </a:r>
            <a:endParaRPr lang="en-US" dirty="0"/>
          </a:p>
          <a:p>
            <a:pPr lvl="2"/>
            <a:r>
              <a:rPr lang="en-US" dirty="0"/>
              <a:t>the </a:t>
            </a:r>
            <a:r>
              <a:rPr lang="en-US" dirty="0" smtClean="0"/>
              <a:t>rest are pointers </a:t>
            </a:r>
            <a:r>
              <a:rPr lang="en-US" dirty="0"/>
              <a:t>to variables to </a:t>
            </a:r>
            <a:r>
              <a:rPr lang="en-US" dirty="0" smtClean="0"/>
              <a:t>store the parsed data </a:t>
            </a:r>
            <a:endParaRPr lang="en-US" dirty="0"/>
          </a:p>
          <a:p>
            <a:pPr lvl="1"/>
            <a:r>
              <a:rPr lang="en-US" dirty="0" smtClean="0"/>
              <a:t>You typically </a:t>
            </a:r>
            <a:r>
              <a:rPr lang="en-US" dirty="0"/>
              <a:t>want to use this function in a </a:t>
            </a:r>
            <a:r>
              <a:rPr lang="en-US" dirty="0" smtClean="0"/>
              <a:t>loop. It returns -1 when it hits EOF or if the data doesn’t match the format string</a:t>
            </a:r>
            <a:endParaRPr lang="en-US" dirty="0"/>
          </a:p>
          <a:p>
            <a:r>
              <a:rPr lang="en-US" dirty="0" smtClean="0"/>
              <a:t>For more information,</a:t>
            </a:r>
          </a:p>
          <a:p>
            <a:pPr lvl="1"/>
            <a:r>
              <a:rPr lang="en-US" dirty="0" smtClean="0"/>
              <a:t>man </a:t>
            </a:r>
            <a:r>
              <a:rPr lang="en-US" dirty="0" err="1" smtClean="0"/>
              <a:t>fscanf</a:t>
            </a:r>
            <a:endParaRPr lang="en-US" dirty="0" smtClean="0"/>
          </a:p>
          <a:p>
            <a:pPr lvl="1"/>
            <a:r>
              <a:rPr lang="en-US" dirty="0"/>
              <a:t>http://crasseux.com/books/ctutorial/fscanf.html</a:t>
            </a:r>
            <a:endParaRPr lang="en-US" dirty="0" smtClean="0"/>
          </a:p>
          <a:p>
            <a:r>
              <a:rPr lang="en-US" dirty="0" err="1" smtClean="0"/>
              <a:t>fscanf</a:t>
            </a:r>
            <a:r>
              <a:rPr lang="en-US" dirty="0" smtClean="0"/>
              <a:t> </a:t>
            </a:r>
            <a:r>
              <a:rPr lang="en-US" dirty="0"/>
              <a:t>will be useful in reading</a:t>
            </a:r>
            <a:r>
              <a:rPr lang="en-US" dirty="0" smtClean="0"/>
              <a:t> lines from </a:t>
            </a:r>
            <a:r>
              <a:rPr lang="en-US" dirty="0"/>
              <a:t>the trace </a:t>
            </a:r>
            <a:r>
              <a:rPr lang="en-US" dirty="0" smtClean="0"/>
              <a:t>files. </a:t>
            </a:r>
          </a:p>
          <a:p>
            <a:pPr lvl="1"/>
            <a:r>
              <a:rPr lang="en-US" dirty="0" smtClean="0"/>
              <a:t>L	10,1	</a:t>
            </a:r>
          </a:p>
          <a:p>
            <a:pPr lvl="1"/>
            <a:r>
              <a:rPr lang="en-US" dirty="0" smtClean="0"/>
              <a:t>M 20,1	</a:t>
            </a:r>
          </a:p>
          <a:p>
            <a:pPr marL="0" indent="0">
              <a:buNone/>
            </a:pPr>
            <a:endParaRPr lang="en-US" dirty="0"/>
          </a:p>
        </p:txBody>
      </p:sp>
    </p:spTree>
    <p:extLst>
      <p:ext uri="{BB962C8B-B14F-4D97-AF65-F5344CB8AC3E}">
        <p14:creationId xmlns:p14="http://schemas.microsoft.com/office/powerpoint/2010/main" val="71747050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7038" y="315010"/>
            <a:ext cx="8716962"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fscanf</a:t>
            </a:r>
            <a:r>
              <a:rPr lang="en-US" dirty="0" smtClean="0"/>
              <a:t> example</a:t>
            </a:r>
            <a:endParaRPr lang="en-US" dirty="0"/>
          </a:p>
        </p:txBody>
      </p:sp>
      <p:sp>
        <p:nvSpPr>
          <p:cNvPr id="3" name="Text Placeholder 2"/>
          <p:cNvSpPr txBox="1">
            <a:spLocks noGrp="1"/>
          </p:cNvSpPr>
          <p:nvPr>
            <p:ph type="body" idx="4294967295"/>
          </p:nvPr>
        </p:nvSpPr>
        <p:spPr>
          <a:xfrm>
            <a:off x="457200" y="1219200"/>
            <a:ext cx="8307388" cy="5224462"/>
          </a:xfrm>
          <a:prstGeom prst="rect">
            <a:avLst/>
          </a:prstGeom>
        </p:spPr>
        <p:txBody>
          <a:bodyPr wrap="square"/>
          <a:lstStyle>
            <a:defPPr marL="385560" marR="0" lvl="0" indent="-385560" algn="l" rtl="0" hangingPunct="1">
              <a:lnSpc>
                <a:spcPct val="95000"/>
              </a:lnSpc>
              <a:spcBef>
                <a:spcPts val="1500"/>
              </a:spcBef>
              <a:spcAft>
                <a:spcPts val="0"/>
              </a:spcAft>
              <a:buNone/>
              <a:tabLst>
                <a:tab pos="385560" algn="l"/>
                <a:tab pos="914040" algn="l"/>
                <a:tab pos="1828440" algn="l"/>
                <a:tab pos="2742840" algn="l"/>
                <a:tab pos="3657239" algn="l"/>
                <a:tab pos="4571639" algn="l"/>
                <a:tab pos="5486040" algn="l"/>
                <a:tab pos="6400439" algn="l"/>
                <a:tab pos="7314839" algn="l"/>
                <a:tab pos="8229239" algn="l"/>
                <a:tab pos="9143640" algn="l"/>
                <a:tab pos="10058040" algn="l"/>
              </a:tabLst>
              <a:defRPr lang="en-US" sz="2400" b="1" i="0" u="none" strike="noStrike" baseline="0">
                <a:ln>
                  <a:noFill/>
                </a:ln>
                <a:solidFill>
                  <a:srgbClr val="003300"/>
                </a:solidFill>
                <a:effectLst>
                  <a:outerShdw dist="17961" dir="2700000">
                    <a:scrgbClr r="0" g="0" b="0"/>
                  </a:outerShdw>
                </a:effectLst>
                <a:latin typeface="Helvetica" pitchFamily="34"/>
                <a:ea typeface="DejaVu Sans" pitchFamily="2"/>
                <a:cs typeface="DejaVu Sans" pitchFamily="2"/>
              </a:defRPr>
            </a:defPPr>
            <a:lvl1pPr marL="385560" marR="0" lvl="0" indent="-385560" algn="l" rtl="0" hangingPunct="1">
              <a:lnSpc>
                <a:spcPct val="95000"/>
              </a:lnSpc>
              <a:spcBef>
                <a:spcPts val="1500"/>
              </a:spcBef>
              <a:spcAft>
                <a:spcPts val="0"/>
              </a:spcAft>
              <a:buNone/>
              <a:tabLst>
                <a:tab pos="385560" algn="l"/>
                <a:tab pos="914040" algn="l"/>
                <a:tab pos="1828440" algn="l"/>
                <a:tab pos="2742840" algn="l"/>
                <a:tab pos="3657239" algn="l"/>
                <a:tab pos="4571639" algn="l"/>
                <a:tab pos="5486040" algn="l"/>
                <a:tab pos="6400439" algn="l"/>
                <a:tab pos="7314839" algn="l"/>
                <a:tab pos="8229239" algn="l"/>
                <a:tab pos="9143640" algn="l"/>
                <a:tab pos="10058040" algn="l"/>
              </a:tabLst>
              <a:defRPr lang="en-US" sz="2400" b="1" i="0" u="none" strike="noStrike" baseline="0">
                <a:ln>
                  <a:noFill/>
                </a:ln>
                <a:solidFill>
                  <a:srgbClr val="003300"/>
                </a:solidFill>
                <a:effectLst>
                  <a:outerShdw dist="17961" dir="2700000">
                    <a:scrgbClr r="0" g="0" b="0"/>
                  </a:outerShdw>
                </a:effectLst>
                <a:latin typeface="Helvetica" pitchFamily="34"/>
                <a:ea typeface="DejaVu Sans" pitchFamily="2"/>
                <a:cs typeface="DejaVu Sans" pitchFamily="2"/>
              </a:defRPr>
            </a:lvl1pPr>
            <a:lvl2pPr marL="744480" marR="0" lvl="1" indent="-246240" algn="l" rtl="0" hangingPunct="1">
              <a:lnSpc>
                <a:spcPct val="100000"/>
              </a:lnSpc>
              <a:spcBef>
                <a:spcPts val="624"/>
              </a:spcBef>
              <a:spcAft>
                <a:spcPts val="0"/>
              </a:spcAft>
              <a:buClr>
                <a:srgbClr val="660033"/>
              </a:buClr>
              <a:buSzPct val="75000"/>
              <a:buFont typeface="Wingdings" pitchFamily="2"/>
              <a:buChar char=""/>
              <a:tabLst>
                <a:tab pos="169560" algn="l"/>
                <a:tab pos="1083960" algn="l"/>
                <a:tab pos="1998360" algn="l"/>
                <a:tab pos="2912759" algn="l"/>
                <a:tab pos="3827159" algn="l"/>
                <a:tab pos="4741560" algn="l"/>
                <a:tab pos="5655959" algn="l"/>
                <a:tab pos="6570360" algn="l"/>
                <a:tab pos="7484760" algn="l"/>
                <a:tab pos="8399160" algn="l"/>
                <a:tab pos="9313560" algn="l"/>
              </a:tabLst>
              <a:defRPr lang="en-US" sz="2000" b="1" i="0" u="none" strike="noStrike" baseline="0">
                <a:ln>
                  <a:noFill/>
                </a:ln>
                <a:solidFill>
                  <a:srgbClr val="000066"/>
                </a:solidFill>
                <a:latin typeface="Helvetica" pitchFamily="34"/>
                <a:ea typeface="DejaVu Sans" pitchFamily="2"/>
                <a:cs typeface="DejaVu Sans" pitchFamily="2"/>
              </a:defRPr>
            </a:lvl2pPr>
            <a:lvl3pPr marL="1145879" marR="0" lvl="2" indent="-237960" algn="l" rtl="0" hangingPunct="1">
              <a:lnSpc>
                <a:spcPct val="107000"/>
              </a:lnSpc>
              <a:spcBef>
                <a:spcPts val="224"/>
              </a:spcBef>
              <a:spcAft>
                <a:spcPts val="0"/>
              </a:spcAft>
              <a:buClr>
                <a:srgbClr val="005400"/>
              </a:buClr>
              <a:buSzPct val="90000"/>
              <a:buFont typeface="Wingdings" pitchFamily="2"/>
              <a:buChar char=""/>
              <a:tabLst>
                <a:tab pos="682560" algn="l"/>
                <a:tab pos="1596960" algn="l"/>
                <a:tab pos="2511360" algn="l"/>
                <a:tab pos="3425760" algn="l"/>
                <a:tab pos="4340160" algn="l"/>
                <a:tab pos="5254560" algn="l"/>
                <a:tab pos="6168960" algn="l"/>
                <a:tab pos="7083360" algn="l"/>
                <a:tab pos="7997760" algn="l"/>
                <a:tab pos="8912160" algn="l"/>
              </a:tabLst>
              <a:defRPr lang="en-US" sz="1800" b="1" i="0" u="none" strike="noStrike" baseline="0">
                <a:ln>
                  <a:noFill/>
                </a:ln>
                <a:solidFill>
                  <a:srgbClr val="000099"/>
                </a:solidFill>
                <a:latin typeface="Helvetica" pitchFamily="34"/>
                <a:ea typeface="DejaVu Sans" pitchFamily="2"/>
                <a:cs typeface="DejaVu Sans" pitchFamily="2"/>
              </a:defRPr>
            </a:lvl3pPr>
            <a:lvl4pPr marL="1600199" marR="0" lvl="3" indent="-228600" algn="l" rtl="0" hangingPunct="1">
              <a:lnSpc>
                <a:spcPct val="100000"/>
              </a:lnSpc>
              <a:spcBef>
                <a:spcPts val="448"/>
              </a:spcBef>
              <a:spcAft>
                <a:spcPts val="0"/>
              </a:spcAft>
              <a:buClr>
                <a:srgbClr val="000066"/>
              </a:buClr>
              <a:buSzPct val="100000"/>
              <a:buFont typeface="Helvetica" pitchFamily="34"/>
              <a:buChar char="»"/>
              <a:tabLst>
                <a:tab pos="228600" algn="l"/>
                <a:tab pos="1143000" algn="l"/>
                <a:tab pos="2057400" algn="l"/>
                <a:tab pos="2971800" algn="l"/>
                <a:tab pos="3886200" algn="l"/>
                <a:tab pos="4800600" algn="l"/>
                <a:tab pos="5715000" algn="l"/>
                <a:tab pos="6629400" algn="l"/>
                <a:tab pos="7543799" algn="l"/>
                <a:tab pos="8458200" algn="l"/>
              </a:tabLst>
              <a:defRPr lang="en-US" sz="1800" b="0" i="0" u="none" strike="noStrike" baseline="0">
                <a:ln>
                  <a:noFill/>
                </a:ln>
                <a:solidFill>
                  <a:srgbClr val="000066"/>
                </a:solidFill>
                <a:latin typeface="Helvetica" pitchFamily="34"/>
                <a:ea typeface="DejaVu Sans" pitchFamily="2"/>
                <a:cs typeface="DejaVu Sans" pitchFamily="2"/>
              </a:defRPr>
            </a:lvl4pPr>
            <a:lvl5pPr marL="2450880" marR="0" lvl="4"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5pPr>
            <a:lvl6pPr marL="2450880" marR="0" lvl="5"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6pPr>
            <a:lvl7pPr marL="2450880" marR="0" lvl="6"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7pPr>
            <a:lvl8pPr marL="2450880" marR="0" lvl="7"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8pPr>
            <a:lvl9pPr marL="2450880" marR="0" lvl="8"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9pPr>
          </a:lstStyle>
          <a:p>
            <a:pPr marL="0" indent="0">
              <a:spcBef>
                <a:spcPts val="0"/>
              </a:spcBef>
            </a:pPr>
            <a:r>
              <a:rPr lang="en-US" sz="1800" b="0" dirty="0" smtClean="0">
                <a:effectLst/>
                <a:latin typeface="Consolas"/>
                <a:cs typeface="Consolas"/>
              </a:rPr>
              <a:t>FILE * </a:t>
            </a:r>
            <a:r>
              <a:rPr lang="en-US" sz="1800" b="0" dirty="0" err="1" smtClean="0">
                <a:effectLst/>
                <a:latin typeface="Consolas"/>
                <a:cs typeface="Consolas"/>
              </a:rPr>
              <a:t>pFile</a:t>
            </a:r>
            <a:r>
              <a:rPr lang="en-US" sz="1800" b="0" dirty="0" smtClean="0">
                <a:effectLst/>
                <a:latin typeface="Consolas"/>
                <a:cs typeface="Consolas"/>
              </a:rPr>
              <a:t>; //pointer to FILE object</a:t>
            </a:r>
          </a:p>
          <a:p>
            <a:pPr marL="0" indent="0">
              <a:spcBef>
                <a:spcPts val="0"/>
              </a:spcBef>
            </a:pPr>
            <a:endParaRPr lang="en-US" sz="1800" b="0" dirty="0" smtClean="0">
              <a:effectLst/>
              <a:latin typeface="Consolas"/>
              <a:cs typeface="Consolas"/>
            </a:endParaRPr>
          </a:p>
          <a:p>
            <a:pPr marL="0" indent="0">
              <a:spcBef>
                <a:spcPts val="0"/>
              </a:spcBef>
            </a:pPr>
            <a:r>
              <a:rPr lang="en-US" sz="1800" b="0" dirty="0" err="1" smtClean="0">
                <a:effectLst/>
                <a:latin typeface="Consolas"/>
                <a:cs typeface="Consolas"/>
              </a:rPr>
              <a:t>pFile</a:t>
            </a:r>
            <a:r>
              <a:rPr lang="en-US" sz="1800" b="0" dirty="0" smtClean="0">
                <a:effectLst/>
                <a:latin typeface="Consolas"/>
                <a:cs typeface="Consolas"/>
              </a:rPr>
              <a:t> = </a:t>
            </a:r>
            <a:r>
              <a:rPr lang="en-US" sz="1800" b="0" dirty="0" err="1" smtClean="0">
                <a:effectLst/>
                <a:latin typeface="Consolas"/>
                <a:cs typeface="Consolas"/>
              </a:rPr>
              <a:t>fopen</a:t>
            </a:r>
            <a:r>
              <a:rPr lang="en-US" sz="1800" b="0" dirty="0" smtClean="0">
                <a:effectLst/>
                <a:latin typeface="Consolas"/>
                <a:cs typeface="Consolas"/>
              </a:rPr>
              <a:t> (</a:t>
            </a:r>
            <a:r>
              <a:rPr sz="1800" b="0" dirty="0" smtClean="0">
                <a:effectLst/>
                <a:latin typeface="Consolas"/>
                <a:cs typeface="Consolas"/>
              </a:rPr>
              <a:t>"tracefile.txt"</a:t>
            </a:r>
            <a:r>
              <a:rPr lang="en-US" sz="1800" b="0" dirty="0" smtClean="0">
                <a:effectLst/>
                <a:latin typeface="Consolas"/>
                <a:cs typeface="Consolas"/>
              </a:rPr>
              <a:t>,“</a:t>
            </a:r>
            <a:r>
              <a:rPr lang="en-US" sz="1800" b="0" dirty="0" err="1" smtClean="0">
                <a:effectLst/>
                <a:latin typeface="Consolas"/>
                <a:cs typeface="Consolas"/>
              </a:rPr>
              <a:t>r</a:t>
            </a:r>
            <a:r>
              <a:rPr lang="en-US" sz="1800" b="0" dirty="0" smtClean="0">
                <a:effectLst/>
                <a:latin typeface="Consolas"/>
                <a:cs typeface="Consolas"/>
              </a:rPr>
              <a:t>"); //open file for reading</a:t>
            </a:r>
          </a:p>
          <a:p>
            <a:pPr marL="0" indent="0">
              <a:spcBef>
                <a:spcPts val="0"/>
              </a:spcBef>
            </a:pPr>
            <a:endParaRPr lang="en-US" sz="1800" b="0" dirty="0" smtClean="0">
              <a:effectLst/>
              <a:latin typeface="Consolas"/>
              <a:cs typeface="Consolas"/>
            </a:endParaRPr>
          </a:p>
          <a:p>
            <a:pPr marL="0" indent="0">
              <a:spcBef>
                <a:spcPts val="0"/>
              </a:spcBef>
            </a:pPr>
            <a:r>
              <a:rPr lang="en-US" sz="1800" b="0" dirty="0" smtClean="0">
                <a:effectLst/>
                <a:latin typeface="Consolas"/>
                <a:cs typeface="Consolas"/>
              </a:rPr>
              <a:t>char </a:t>
            </a:r>
            <a:r>
              <a:rPr sz="1800" b="0" dirty="0" smtClean="0">
                <a:effectLst/>
                <a:latin typeface="Consolas"/>
                <a:cs typeface="Consolas"/>
              </a:rPr>
              <a:t>identifier</a:t>
            </a:r>
            <a:r>
              <a:rPr lang="en-US" sz="1800" b="0" dirty="0" smtClean="0">
                <a:effectLst/>
                <a:latin typeface="Consolas"/>
                <a:cs typeface="Consolas"/>
              </a:rPr>
              <a:t>;</a:t>
            </a:r>
            <a:endParaRPr sz="1800" b="0" dirty="0" smtClean="0">
              <a:effectLst/>
              <a:latin typeface="Consolas"/>
              <a:cs typeface="Consolas"/>
            </a:endParaRPr>
          </a:p>
          <a:p>
            <a:pPr marL="0" indent="0">
              <a:spcBef>
                <a:spcPts val="0"/>
              </a:spcBef>
            </a:pPr>
            <a:r>
              <a:rPr lang="en-US" sz="1800" b="0" dirty="0" smtClean="0">
                <a:effectLst/>
                <a:latin typeface="Consolas"/>
                <a:cs typeface="Consolas"/>
              </a:rPr>
              <a:t>u</a:t>
            </a:r>
            <a:r>
              <a:rPr sz="1800" b="0" dirty="0" smtClean="0">
                <a:effectLst/>
                <a:latin typeface="Consolas"/>
                <a:cs typeface="Consolas"/>
              </a:rPr>
              <a:t>nsigned address;</a:t>
            </a:r>
          </a:p>
          <a:p>
            <a:pPr marL="0" indent="0">
              <a:spcBef>
                <a:spcPts val="0"/>
              </a:spcBef>
            </a:pPr>
            <a:r>
              <a:rPr sz="1800" b="0" dirty="0" smtClean="0">
                <a:effectLst/>
                <a:latin typeface="Consolas"/>
                <a:cs typeface="Consolas"/>
              </a:rPr>
              <a:t>int size;</a:t>
            </a:r>
            <a:endParaRPr lang="en-US" sz="1800" b="0" dirty="0" smtClean="0">
              <a:effectLst/>
              <a:latin typeface="Consolas"/>
              <a:cs typeface="Consolas"/>
            </a:endParaRPr>
          </a:p>
          <a:p>
            <a:pPr marL="0" indent="0">
              <a:spcBef>
                <a:spcPts val="0"/>
              </a:spcBef>
            </a:pPr>
            <a:r>
              <a:rPr lang="en-US" sz="1800" b="0" dirty="0" smtClean="0">
                <a:effectLst/>
                <a:latin typeface="Consolas"/>
                <a:cs typeface="Consolas"/>
              </a:rPr>
              <a:t>//</a:t>
            </a:r>
            <a:r>
              <a:rPr sz="1800" b="0" dirty="0" smtClean="0">
                <a:effectLst/>
                <a:latin typeface="Consolas"/>
                <a:cs typeface="Consolas"/>
              </a:rPr>
              <a:t> Reading lines like " M 20,1" or "L 19,3"</a:t>
            </a:r>
            <a:endParaRPr lang="en-US" sz="1800" b="0" dirty="0" smtClean="0">
              <a:effectLst/>
              <a:latin typeface="Consolas"/>
              <a:cs typeface="Consolas"/>
            </a:endParaRPr>
          </a:p>
          <a:p>
            <a:pPr marL="0" indent="0">
              <a:spcBef>
                <a:spcPts val="0"/>
              </a:spcBef>
            </a:pPr>
            <a:endParaRPr lang="en-US" sz="1800" b="0" dirty="0" smtClean="0">
              <a:effectLst/>
              <a:latin typeface="Consolas"/>
              <a:cs typeface="Consolas"/>
            </a:endParaRPr>
          </a:p>
          <a:p>
            <a:pPr marL="0" indent="0">
              <a:spcBef>
                <a:spcPts val="0"/>
              </a:spcBef>
            </a:pPr>
            <a:r>
              <a:rPr lang="en-US" sz="1800" b="0" dirty="0" smtClean="0">
                <a:effectLst/>
                <a:latin typeface="Consolas"/>
                <a:cs typeface="Consolas"/>
              </a:rPr>
              <a:t>while(</a:t>
            </a:r>
            <a:r>
              <a:rPr lang="en-US" sz="1800" b="0" dirty="0" err="1" smtClean="0">
                <a:effectLst/>
                <a:latin typeface="Consolas"/>
                <a:cs typeface="Consolas"/>
              </a:rPr>
              <a:t>fscanf</a:t>
            </a:r>
            <a:r>
              <a:rPr lang="en-US" sz="1800" b="0" dirty="0" smtClean="0">
                <a:effectLst/>
                <a:latin typeface="Consolas"/>
                <a:cs typeface="Consolas"/>
              </a:rPr>
              <a:t>(</a:t>
            </a:r>
            <a:r>
              <a:rPr lang="en-US" sz="1800" b="0" dirty="0" err="1" smtClean="0">
                <a:effectLst/>
                <a:latin typeface="Consolas"/>
                <a:cs typeface="Consolas"/>
              </a:rPr>
              <a:t>pFile</a:t>
            </a:r>
            <a:r>
              <a:rPr lang="en-US" sz="1800" b="0" dirty="0" smtClean="0">
                <a:effectLst/>
                <a:latin typeface="Consolas"/>
                <a:cs typeface="Consolas"/>
              </a:rPr>
              <a:t>,“</a:t>
            </a:r>
            <a:r>
              <a:rPr sz="1800" b="0" dirty="0" smtClean="0">
                <a:effectLst/>
                <a:latin typeface="Consolas"/>
                <a:cs typeface="Consolas"/>
              </a:rPr>
              <a:t> </a:t>
            </a:r>
            <a:r>
              <a:rPr lang="en-US" sz="1800" b="0" dirty="0" smtClean="0">
                <a:effectLst/>
                <a:latin typeface="Consolas"/>
                <a:cs typeface="Consolas"/>
              </a:rPr>
              <a:t>%</a:t>
            </a:r>
            <a:r>
              <a:rPr sz="1800" b="0" dirty="0" smtClean="0">
                <a:effectLst/>
                <a:latin typeface="Consolas"/>
                <a:cs typeface="Consolas"/>
              </a:rPr>
              <a:t>c </a:t>
            </a:r>
            <a:r>
              <a:rPr lang="en-US" sz="1800" b="0" dirty="0" smtClean="0">
                <a:effectLst/>
                <a:latin typeface="Consolas"/>
                <a:cs typeface="Consolas"/>
              </a:rPr>
              <a:t>%</a:t>
            </a:r>
            <a:r>
              <a:rPr sz="1800" b="0" dirty="0" smtClean="0">
                <a:effectLst/>
                <a:latin typeface="Consolas"/>
                <a:cs typeface="Consolas"/>
              </a:rPr>
              <a:t>x,%d</a:t>
            </a:r>
            <a:r>
              <a:rPr lang="en-US" sz="1800" b="0" dirty="0" smtClean="0">
                <a:effectLst/>
                <a:latin typeface="Consolas"/>
                <a:cs typeface="Consolas"/>
              </a:rPr>
              <a:t>”, &amp;</a:t>
            </a:r>
            <a:r>
              <a:rPr sz="1800" b="0" dirty="0" smtClean="0">
                <a:effectLst/>
                <a:latin typeface="Consolas"/>
                <a:cs typeface="Consolas"/>
              </a:rPr>
              <a:t>identifier</a:t>
            </a:r>
            <a:r>
              <a:rPr lang="en-US" sz="1800" b="0" dirty="0" smtClean="0">
                <a:effectLst/>
                <a:latin typeface="Consolas"/>
                <a:cs typeface="Consolas"/>
              </a:rPr>
              <a:t>, &amp;</a:t>
            </a:r>
            <a:r>
              <a:rPr sz="1800" b="0" dirty="0" smtClean="0">
                <a:effectLst/>
                <a:latin typeface="Consolas"/>
                <a:cs typeface="Consolas"/>
              </a:rPr>
              <a:t>address</a:t>
            </a:r>
            <a:r>
              <a:rPr lang="en-US" sz="1800" b="0" dirty="0" smtClean="0">
                <a:effectLst/>
                <a:latin typeface="Consolas"/>
                <a:cs typeface="Consolas"/>
              </a:rPr>
              <a:t>, &amp;</a:t>
            </a:r>
            <a:r>
              <a:rPr sz="1800" b="0" dirty="0" smtClean="0">
                <a:effectLst/>
                <a:latin typeface="Consolas"/>
                <a:cs typeface="Consolas"/>
              </a:rPr>
              <a:t>size</a:t>
            </a:r>
            <a:r>
              <a:rPr lang="en-US" sz="1800" b="0" dirty="0" smtClean="0">
                <a:effectLst/>
                <a:latin typeface="Consolas"/>
                <a:cs typeface="Consolas"/>
              </a:rPr>
              <a:t>)&gt;0)</a:t>
            </a:r>
          </a:p>
          <a:p>
            <a:pPr marL="0" indent="0">
              <a:spcBef>
                <a:spcPts val="0"/>
              </a:spcBef>
            </a:pPr>
            <a:r>
              <a:rPr lang="en-US" sz="1800" b="0" dirty="0" smtClean="0">
                <a:effectLst/>
                <a:latin typeface="Consolas"/>
                <a:cs typeface="Consolas"/>
              </a:rPr>
              <a:t>{</a:t>
            </a:r>
          </a:p>
          <a:p>
            <a:pPr marL="0" indent="0">
              <a:spcBef>
                <a:spcPts val="0"/>
              </a:spcBef>
            </a:pPr>
            <a:r>
              <a:rPr lang="en-US" sz="1800" b="0" dirty="0" smtClean="0">
                <a:effectLst/>
                <a:latin typeface="Consolas"/>
                <a:cs typeface="Consolas"/>
              </a:rPr>
              <a:t>	// Do stuff</a:t>
            </a:r>
          </a:p>
          <a:p>
            <a:pPr marL="0" indent="0">
              <a:spcBef>
                <a:spcPts val="0"/>
              </a:spcBef>
            </a:pPr>
            <a:r>
              <a:rPr lang="en-US" sz="1800" b="0" dirty="0" smtClean="0">
                <a:effectLst/>
                <a:latin typeface="Consolas"/>
                <a:cs typeface="Consolas"/>
              </a:rPr>
              <a:t>}</a:t>
            </a:r>
          </a:p>
          <a:p>
            <a:pPr marL="0" indent="0">
              <a:spcBef>
                <a:spcPts val="0"/>
              </a:spcBef>
            </a:pPr>
            <a:endParaRPr lang="en-US" sz="1800" b="0" dirty="0" smtClean="0">
              <a:effectLst/>
              <a:latin typeface="Consolas"/>
              <a:cs typeface="Consolas"/>
            </a:endParaRPr>
          </a:p>
          <a:p>
            <a:pPr marL="0" indent="0">
              <a:spcBef>
                <a:spcPts val="0"/>
              </a:spcBef>
            </a:pPr>
            <a:r>
              <a:rPr lang="en-US" sz="1800" b="0" dirty="0" err="1" smtClean="0">
                <a:effectLst/>
                <a:latin typeface="Consolas"/>
                <a:cs typeface="Consolas"/>
              </a:rPr>
              <a:t>fclose</a:t>
            </a:r>
            <a:r>
              <a:rPr lang="en-US" sz="1800" b="0" dirty="0" smtClean="0">
                <a:effectLst/>
                <a:latin typeface="Consolas"/>
                <a:cs typeface="Consolas"/>
              </a:rPr>
              <a:t>(</a:t>
            </a:r>
            <a:r>
              <a:rPr lang="en-US" sz="1800" b="0" dirty="0" err="1" smtClean="0">
                <a:effectLst/>
                <a:latin typeface="Consolas"/>
                <a:cs typeface="Consolas"/>
              </a:rPr>
              <a:t>pFile</a:t>
            </a:r>
            <a:r>
              <a:rPr lang="en-US" sz="1800" b="0" dirty="0" smtClean="0">
                <a:effectLst/>
                <a:latin typeface="Consolas"/>
                <a:cs typeface="Consolas"/>
              </a:rPr>
              <a:t>); //remember to close file when done</a:t>
            </a:r>
            <a:endParaRPr lang="en-US" sz="1800" b="0" dirty="0">
              <a:effectLst/>
              <a:latin typeface="Consolas"/>
              <a:cs typeface="Consolas"/>
            </a:endParaRPr>
          </a:p>
        </p:txBody>
      </p:sp>
    </p:spTree>
    <p:extLst>
      <p:ext uri="{BB962C8B-B14F-4D97-AF65-F5344CB8AC3E}">
        <p14:creationId xmlns:p14="http://schemas.microsoft.com/office/powerpoint/2010/main" val="314844125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a:t>
            </a:r>
            <a:r>
              <a:rPr lang="en-US" dirty="0" smtClean="0"/>
              <a:t>: </a:t>
            </a:r>
            <a:r>
              <a:rPr lang="en-US" dirty="0" err="1" smtClean="0"/>
              <a:t>Malloc</a:t>
            </a:r>
            <a:r>
              <a:rPr lang="en-US" dirty="0" smtClean="0"/>
              <a:t>/free</a:t>
            </a:r>
            <a:endParaRPr lang="en-US" dirty="0"/>
          </a:p>
        </p:txBody>
      </p:sp>
      <p:sp>
        <p:nvSpPr>
          <p:cNvPr id="4" name="Content Placeholder 3"/>
          <p:cNvSpPr>
            <a:spLocks noGrp="1"/>
          </p:cNvSpPr>
          <p:nvPr>
            <p:ph idx="1"/>
          </p:nvPr>
        </p:nvSpPr>
        <p:spPr/>
        <p:txBody>
          <a:bodyPr/>
          <a:lstStyle/>
          <a:p>
            <a:pPr marL="0" indent="0">
              <a:spcBef>
                <a:spcPts val="0"/>
              </a:spcBef>
            </a:pPr>
            <a:r>
              <a:rPr lang="en-US" dirty="0" smtClean="0"/>
              <a:t> Use </a:t>
            </a:r>
            <a:r>
              <a:rPr lang="en-US" dirty="0" err="1"/>
              <a:t>malloc</a:t>
            </a:r>
            <a:r>
              <a:rPr lang="en-US" dirty="0" smtClean="0"/>
              <a:t> to </a:t>
            </a:r>
            <a:r>
              <a:rPr lang="en-US" dirty="0"/>
              <a:t>allocate memory on the</a:t>
            </a:r>
            <a:r>
              <a:rPr lang="en-US" dirty="0" smtClean="0"/>
              <a:t> heap </a:t>
            </a:r>
            <a:endParaRPr lang="en-US" dirty="0"/>
          </a:p>
          <a:p>
            <a:pPr marL="0" indent="0">
              <a:spcBef>
                <a:spcPts val="0"/>
              </a:spcBef>
            </a:pPr>
            <a:endParaRPr lang="en-US" dirty="0" smtClean="0"/>
          </a:p>
          <a:p>
            <a:pPr marL="0" indent="0">
              <a:spcBef>
                <a:spcPts val="0"/>
              </a:spcBef>
            </a:pPr>
            <a:r>
              <a:rPr lang="en-US" dirty="0" smtClean="0"/>
              <a:t> Always </a:t>
            </a:r>
            <a:r>
              <a:rPr lang="en-US" dirty="0"/>
              <a:t>free what you </a:t>
            </a:r>
            <a:r>
              <a:rPr lang="en-US" dirty="0" err="1"/>
              <a:t>malloc</a:t>
            </a:r>
            <a:r>
              <a:rPr lang="en-US" dirty="0"/>
              <a:t>, otherwise may </a:t>
            </a:r>
            <a:endParaRPr lang="en-US" dirty="0" smtClean="0"/>
          </a:p>
          <a:p>
            <a:pPr marL="0" indent="0">
              <a:spcBef>
                <a:spcPts val="0"/>
              </a:spcBef>
              <a:buNone/>
            </a:pPr>
            <a:r>
              <a:rPr lang="en-US" dirty="0" smtClean="0"/>
              <a:t>   get </a:t>
            </a:r>
            <a:r>
              <a:rPr lang="en-US" dirty="0"/>
              <a:t>memory leak</a:t>
            </a:r>
          </a:p>
          <a:p>
            <a:pPr lvl="1"/>
            <a:r>
              <a:rPr lang="en-US" dirty="0" err="1"/>
              <a:t>s</a:t>
            </a:r>
            <a:r>
              <a:rPr lang="en-US" dirty="0" err="1" smtClean="0"/>
              <a:t>ome_pointer_you_malloced</a:t>
            </a:r>
            <a:r>
              <a:rPr lang="en-US" dirty="0" smtClean="0"/>
              <a:t> </a:t>
            </a:r>
            <a:r>
              <a:rPr lang="en-US" dirty="0"/>
              <a:t>= </a:t>
            </a:r>
            <a:r>
              <a:rPr lang="en-US" dirty="0" err="1"/>
              <a:t>malloc</a:t>
            </a:r>
            <a:r>
              <a:rPr lang="en-US" dirty="0"/>
              <a:t>(</a:t>
            </a:r>
            <a:r>
              <a:rPr lang="en-US" dirty="0" err="1"/>
              <a:t>sizeof</a:t>
            </a:r>
            <a:r>
              <a:rPr lang="en-US" dirty="0"/>
              <a:t>(</a:t>
            </a:r>
            <a:r>
              <a:rPr lang="en-US" dirty="0" err="1"/>
              <a:t>int</a:t>
            </a:r>
            <a:r>
              <a:rPr lang="en-US" dirty="0"/>
              <a:t>));</a:t>
            </a:r>
          </a:p>
          <a:p>
            <a:pPr lvl="1"/>
            <a:r>
              <a:rPr lang="en-US" dirty="0" err="1"/>
              <a:t>Free(some_pointer_you_malloced</a:t>
            </a:r>
            <a:r>
              <a:rPr lang="en-US" dirty="0"/>
              <a:t>)</a:t>
            </a:r>
            <a:r>
              <a:rPr lang="en-US" dirty="0" smtClean="0"/>
              <a:t>;</a:t>
            </a:r>
          </a:p>
          <a:p>
            <a:pPr lvl="1">
              <a:buNone/>
            </a:pPr>
            <a:endParaRPr lang="en-US" dirty="0" smtClean="0"/>
          </a:p>
          <a:p>
            <a:pPr marL="0" indent="0">
              <a:spcBef>
                <a:spcPts val="0"/>
              </a:spcBef>
            </a:pPr>
            <a:r>
              <a:rPr lang="en-US" dirty="0" smtClean="0"/>
              <a:t> Don’t </a:t>
            </a:r>
            <a:r>
              <a:rPr lang="en-US" dirty="0"/>
              <a:t>free memory you didn’t allocate</a:t>
            </a:r>
          </a:p>
          <a:p>
            <a:endParaRPr lang="en-US" dirty="0"/>
          </a:p>
        </p:txBody>
      </p:sp>
    </p:spTree>
    <p:extLst>
      <p:ext uri="{BB962C8B-B14F-4D97-AF65-F5344CB8AC3E}">
        <p14:creationId xmlns:p14="http://schemas.microsoft.com/office/powerpoint/2010/main" val="360671089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20041533"/>
              </p:ext>
            </p:extLst>
          </p:nvPr>
        </p:nvGraphicFramePr>
        <p:xfrm>
          <a:off x="5867400" y="2667000"/>
          <a:ext cx="2438400" cy="2108200"/>
        </p:xfrm>
        <a:graphic>
          <a:graphicData uri="http://schemas.openxmlformats.org/drawingml/2006/table">
            <a:tbl>
              <a:tblPr firstRow="1" bandRow="1">
                <a:tableStyleId>{2D5ABB26-0587-4C30-8999-92F81FD0307C}</a:tableStyleId>
              </a:tblPr>
              <a:tblGrid>
                <a:gridCol w="609600"/>
                <a:gridCol w="609600"/>
                <a:gridCol w="609600"/>
                <a:gridCol w="609600"/>
              </a:tblGrid>
              <a:tr h="52705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9</a:t>
                      </a:r>
                      <a:endParaRPr lang="en-US" dirty="0"/>
                    </a:p>
                  </a:txBody>
                  <a:tcPr/>
                </a:tc>
                <a:tc>
                  <a:txBody>
                    <a:bodyPr/>
                    <a:lstStyle/>
                    <a:p>
                      <a:r>
                        <a:rPr lang="en-US" dirty="0" smtClean="0"/>
                        <a:t>13</a:t>
                      </a:r>
                      <a:endParaRPr lang="en-US" dirty="0"/>
                    </a:p>
                  </a:txBody>
                  <a:tcPr/>
                </a:tc>
              </a:tr>
              <a:tr h="52705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14</a:t>
                      </a:r>
                      <a:endParaRPr lang="en-US" dirty="0"/>
                    </a:p>
                  </a:txBody>
                  <a:tcPr/>
                </a:tc>
              </a:tr>
              <a:tr h="527050">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11</a:t>
                      </a:r>
                      <a:endParaRPr lang="en-US" dirty="0"/>
                    </a:p>
                  </a:txBody>
                  <a:tcPr/>
                </a:tc>
                <a:tc>
                  <a:txBody>
                    <a:bodyPr/>
                    <a:lstStyle/>
                    <a:p>
                      <a:r>
                        <a:rPr lang="en-US" dirty="0" smtClean="0"/>
                        <a:t>15</a:t>
                      </a:r>
                      <a:endParaRPr lang="en-US" dirty="0"/>
                    </a:p>
                  </a:txBody>
                  <a:tcPr/>
                </a:tc>
              </a:tr>
              <a:tr h="527050">
                <a:tc>
                  <a:txBody>
                    <a:bodyPr/>
                    <a:lstStyle/>
                    <a:p>
                      <a:r>
                        <a:rPr lang="en-US" dirty="0" smtClean="0"/>
                        <a:t>4</a:t>
                      </a:r>
                      <a:endParaRPr lang="en-US" dirty="0"/>
                    </a:p>
                  </a:txBody>
                  <a:tcPr/>
                </a:tc>
                <a:tc>
                  <a:txBody>
                    <a:bodyPr/>
                    <a:lstStyle/>
                    <a:p>
                      <a:r>
                        <a:rPr lang="en-US" dirty="0" smtClean="0"/>
                        <a:t>8</a:t>
                      </a:r>
                      <a:endParaRPr lang="en-US" dirty="0"/>
                    </a:p>
                  </a:txBody>
                  <a:tcPr/>
                </a:tc>
                <a:tc>
                  <a:txBody>
                    <a:bodyPr/>
                    <a:lstStyle/>
                    <a:p>
                      <a:r>
                        <a:rPr lang="en-US" dirty="0" smtClean="0"/>
                        <a:t>12</a:t>
                      </a:r>
                      <a:endParaRPr lang="en-US" dirty="0"/>
                    </a:p>
                  </a:txBody>
                  <a:tcPr/>
                </a:tc>
                <a:tc>
                  <a:txBody>
                    <a:bodyPr/>
                    <a:lstStyle/>
                    <a:p>
                      <a:r>
                        <a:rPr lang="en-US" dirty="0" smtClean="0"/>
                        <a:t>16</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94413727"/>
              </p:ext>
            </p:extLst>
          </p:nvPr>
        </p:nvGraphicFramePr>
        <p:xfrm>
          <a:off x="1447800" y="2768600"/>
          <a:ext cx="2438400" cy="2108200"/>
        </p:xfrm>
        <a:graphic>
          <a:graphicData uri="http://schemas.openxmlformats.org/drawingml/2006/table">
            <a:tbl>
              <a:tblPr firstRow="1" bandRow="1">
                <a:tableStyleId>{2D5ABB26-0587-4C30-8999-92F81FD0307C}</a:tableStyleId>
              </a:tblPr>
              <a:tblGrid>
                <a:gridCol w="609600"/>
                <a:gridCol w="609600"/>
                <a:gridCol w="609600"/>
                <a:gridCol w="609600"/>
              </a:tblGrid>
              <a:tr h="52705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527050">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r>
              <a:tr h="527050">
                <a:tc>
                  <a:txBody>
                    <a:bodyPr/>
                    <a:lstStyle/>
                    <a:p>
                      <a:r>
                        <a:rPr lang="en-US" dirty="0" smtClean="0"/>
                        <a:t>9</a:t>
                      </a:r>
                      <a:endParaRPr lang="en-US" dirty="0"/>
                    </a:p>
                  </a:txBody>
                  <a:tcPr/>
                </a:tc>
                <a:tc>
                  <a:txBody>
                    <a:bodyPr/>
                    <a:lstStyle/>
                    <a:p>
                      <a:r>
                        <a:rPr lang="en-US" dirty="0" smtClean="0"/>
                        <a:t>10</a:t>
                      </a:r>
                      <a:endParaRPr lang="en-US" dirty="0"/>
                    </a:p>
                  </a:txBody>
                  <a:tcPr/>
                </a:tc>
                <a:tc>
                  <a:txBody>
                    <a:bodyPr/>
                    <a:lstStyle/>
                    <a:p>
                      <a:r>
                        <a:rPr lang="en-US" dirty="0" smtClean="0"/>
                        <a:t>11</a:t>
                      </a:r>
                      <a:endParaRPr lang="en-US" dirty="0"/>
                    </a:p>
                  </a:txBody>
                  <a:tcPr/>
                </a:tc>
                <a:tc>
                  <a:txBody>
                    <a:bodyPr/>
                    <a:lstStyle/>
                    <a:p>
                      <a:r>
                        <a:rPr lang="en-US" dirty="0" smtClean="0"/>
                        <a:t>12</a:t>
                      </a:r>
                      <a:endParaRPr lang="en-US" dirty="0"/>
                    </a:p>
                  </a:txBody>
                  <a:tcPr/>
                </a:tc>
              </a:tr>
              <a:tr h="527050">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15</a:t>
                      </a:r>
                      <a:endParaRPr lang="en-US" dirty="0"/>
                    </a:p>
                  </a:txBody>
                  <a:tcPr/>
                </a:tc>
                <a:tc>
                  <a:txBody>
                    <a:bodyPr/>
                    <a:lstStyle/>
                    <a:p>
                      <a:r>
                        <a:rPr lang="en-US" dirty="0" smtClean="0"/>
                        <a:t>16</a:t>
                      </a:r>
                      <a:endParaRPr lang="en-US" dirty="0"/>
                    </a:p>
                  </a:txBody>
                  <a:tcPr/>
                </a:tc>
              </a:tr>
            </a:tbl>
          </a:graphicData>
        </a:graphic>
      </p:graphicFrame>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(b) Efficient Matrix Transpose</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Matrix Transpose  (A  -&gt;  B)</a:t>
            </a:r>
          </a:p>
          <a:p>
            <a:pPr marL="0" indent="0">
              <a:buNone/>
            </a:pPr>
            <a:r>
              <a:rPr lang="en-US" dirty="0">
                <a:latin typeface="Helvetica" pitchFamily="34" charset="0"/>
                <a:cs typeface="Helvetica" pitchFamily="34" charset="0"/>
              </a:rPr>
              <a:t>	</a:t>
            </a:r>
            <a:r>
              <a:rPr lang="en-US" dirty="0" smtClean="0">
                <a:latin typeface="Helvetica" pitchFamily="34" charset="0"/>
                <a:cs typeface="Helvetica" pitchFamily="34" charset="0"/>
              </a:rPr>
              <a:t>Matrix </a:t>
            </a:r>
            <a:r>
              <a:rPr lang="en-US" dirty="0">
                <a:latin typeface="Helvetica" pitchFamily="34" charset="0"/>
                <a:cs typeface="Helvetica" pitchFamily="34" charset="0"/>
              </a:rPr>
              <a:t>A 				</a:t>
            </a:r>
            <a:r>
              <a:rPr lang="en-US" dirty="0" smtClean="0">
                <a:latin typeface="Helvetica" pitchFamily="34" charset="0"/>
                <a:cs typeface="Helvetica" pitchFamily="34" charset="0"/>
              </a:rPr>
              <a:t>Matrix </a:t>
            </a:r>
            <a:r>
              <a:rPr lang="en-US" dirty="0">
                <a:latin typeface="Helvetica" pitchFamily="34" charset="0"/>
                <a:cs typeface="Helvetica" pitchFamily="34" charset="0"/>
              </a:rPr>
              <a:t>B</a:t>
            </a: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r>
              <a:rPr lang="en-US" dirty="0" smtClean="0">
                <a:latin typeface="Helvetica" pitchFamily="34" charset="0"/>
                <a:cs typeface="Helvetica" pitchFamily="34" charset="0"/>
              </a:rPr>
              <a:t>How </a:t>
            </a:r>
            <a:r>
              <a:rPr lang="en-US" dirty="0">
                <a:latin typeface="Helvetica" pitchFamily="34" charset="0"/>
                <a:cs typeface="Helvetica" pitchFamily="34" charset="0"/>
              </a:rPr>
              <a:t>do we optimize this operation using the cache?</a:t>
            </a:r>
          </a:p>
          <a:p>
            <a:endParaRPr lang="en-US" dirty="0"/>
          </a:p>
        </p:txBody>
      </p:sp>
      <p:sp>
        <p:nvSpPr>
          <p:cNvPr id="10" name="Rounded Rectangle 9"/>
          <p:cNvSpPr/>
          <p:nvPr/>
        </p:nvSpPr>
        <p:spPr>
          <a:xfrm>
            <a:off x="5797620" y="2667000"/>
            <a:ext cx="457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91000" y="3429000"/>
            <a:ext cx="1524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1666770" y="2499599"/>
            <a:ext cx="457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92065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 : Efficient Matrix Transpose</a:t>
            </a:r>
            <a:endParaRPr lang="en-US" dirty="0"/>
          </a:p>
        </p:txBody>
      </p:sp>
      <p:pic>
        <p:nvPicPr>
          <p:cNvPr id="4" name="Content Placeholder 3" descr="Screen Shot 2013-10-05 at 7.10.09 PM.png"/>
          <p:cNvPicPr>
            <a:picLocks noGrp="1" noChangeAspect="1"/>
          </p:cNvPicPr>
          <p:nvPr>
            <p:ph idx="1"/>
          </p:nvPr>
        </p:nvPicPr>
        <p:blipFill>
          <a:blip r:embed="rId2"/>
          <a:stretch>
            <a:fillRect/>
          </a:stretch>
        </p:blipFill>
        <p:spPr>
          <a:xfrm>
            <a:off x="1622524" y="1905065"/>
            <a:ext cx="5446159" cy="2005311"/>
          </a:xfrm>
        </p:spPr>
      </p:pic>
      <p:sp>
        <p:nvSpPr>
          <p:cNvPr id="5" name="Content Placeholder 2"/>
          <p:cNvSpPr txBox="1">
            <a:spLocks/>
          </p:cNvSpPr>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Suppose</a:t>
            </a:r>
            <a:r>
              <a:rPr kumimoji="0" lang="en-US" sz="2400" b="1" i="0" u="none" strike="noStrike" kern="0" cap="none" spc="0" normalizeH="0" noProof="0" dirty="0" smtClean="0">
                <a:ln>
                  <a:noFill/>
                </a:ln>
                <a:solidFill>
                  <a:schemeClr val="tx1"/>
                </a:solidFill>
                <a:effectLst/>
                <a:uLnTx/>
                <a:uFillTx/>
                <a:latin typeface="Calibri" pitchFamily="34" charset="0"/>
                <a:ea typeface="+mn-ea"/>
                <a:cs typeface="+mn-cs"/>
              </a:rPr>
              <a:t> Block size is 8 bytes ?</a:t>
            </a:r>
            <a:endParaRPr lang="en-US" sz="2400" b="1" kern="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lang="en-US" sz="2400" b="1" kern="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lang="en-US" sz="2400" b="1" kern="0" dirty="0" smtClean="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A[0][0] cache miss		 Should we handle 3 &amp; 4  </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B[0][0] cache miss		 next or 5 &amp; 6 ?</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A[0][1] cache hit</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smtClean="0">
                <a:latin typeface="Calibri" pitchFamily="34" charset="0"/>
              </a:rPr>
              <a:t>Access B[1][0] cache miss</a:t>
            </a:r>
            <a:endPar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 Blocking</a:t>
            </a:r>
            <a:r>
              <a:rPr lang="en-US" dirty="0" smtClean="0"/>
              <a:t>	</a:t>
            </a:r>
          </a:p>
        </p:txBody>
      </p:sp>
      <p:sp>
        <p:nvSpPr>
          <p:cNvPr id="3" name="Content Placeholder 2"/>
          <p:cNvSpPr>
            <a:spLocks noGrp="1"/>
          </p:cNvSpPr>
          <p:nvPr>
            <p:ph idx="1"/>
          </p:nvPr>
        </p:nvSpPr>
        <p:spPr/>
        <p:txBody>
          <a:bodyPr/>
          <a:lstStyle/>
          <a:p>
            <a:r>
              <a:rPr lang="en-US" sz="2700" dirty="0"/>
              <a:t>B</a:t>
            </a:r>
            <a:r>
              <a:rPr lang="en-US" sz="2700" dirty="0" smtClean="0"/>
              <a:t>locking: divide matrix into sub-matrices. </a:t>
            </a:r>
          </a:p>
          <a:p>
            <a:endParaRPr lang="en-US" sz="2700" dirty="0" smtClean="0"/>
          </a:p>
          <a:p>
            <a:r>
              <a:rPr lang="en-US" sz="2700" dirty="0" smtClean="0"/>
              <a:t> Size of sub-matrix depends on cache block size, cache size, input matrix size.	</a:t>
            </a:r>
          </a:p>
          <a:p>
            <a:endParaRPr lang="en-US" sz="2700" dirty="0" smtClean="0"/>
          </a:p>
          <a:p>
            <a:r>
              <a:rPr lang="en-US" sz="2700" dirty="0" smtClean="0"/>
              <a:t> Try	 diﬀerent sub-matrix sizes.</a:t>
            </a:r>
            <a:r>
              <a:rPr lang="en-US" sz="3200" dirty="0" smtClean="0"/>
              <a:t>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39" y="445070"/>
            <a:ext cx="7591425" cy="762000"/>
          </a:xfrm>
        </p:spPr>
        <p:txBody>
          <a:bodyPr/>
          <a:lstStyle/>
          <a:p>
            <a:r>
              <a:rPr lang="en-US" dirty="0" smtClean="0"/>
              <a:t>Example: Matrix Multiplication</a:t>
            </a:r>
            <a:endParaRPr lang="en-US" dirty="0"/>
          </a:p>
        </p:txBody>
      </p:sp>
      <p:sp>
        <p:nvSpPr>
          <p:cNvPr id="3" name="Rectangle 2"/>
          <p:cNvSpPr/>
          <p:nvPr/>
        </p:nvSpPr>
        <p:spPr bwMode="auto">
          <a:xfrm>
            <a:off x="22846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4" name="Rectangle 3"/>
          <p:cNvSpPr/>
          <p:nvPr/>
        </p:nvSpPr>
        <p:spPr bwMode="auto">
          <a:xfrm>
            <a:off x="38848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cxnSp>
        <p:nvCxnSpPr>
          <p:cNvPr id="5" name="Straight Connector 4"/>
          <p:cNvCxnSpPr/>
          <p:nvPr/>
        </p:nvCxnSpPr>
        <p:spPr bwMode="auto">
          <a:xfrm>
            <a:off x="2284665" y="51228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560" y="4937773"/>
            <a:ext cx="240772" cy="369332"/>
          </a:xfrm>
          <a:prstGeom prst="rect">
            <a:avLst/>
          </a:prstGeom>
          <a:noFill/>
        </p:spPr>
        <p:txBody>
          <a:bodyPr wrap="none" rtlCol="0">
            <a:spAutoFit/>
          </a:bodyPr>
          <a:lstStyle/>
          <a:p>
            <a:r>
              <a:rPr lang="en-US" sz="1800" dirty="0" err="1" smtClean="0">
                <a:latin typeface="Calibri" pitchFamily="34" charset="0"/>
              </a:rPr>
              <a:t>i</a:t>
            </a:r>
            <a:endParaRPr lang="en-US" sz="1800" dirty="0" smtClean="0">
              <a:latin typeface="Calibri" pitchFamily="34" charset="0"/>
            </a:endParaRPr>
          </a:p>
        </p:txBody>
      </p:sp>
      <p:sp>
        <p:nvSpPr>
          <p:cNvPr id="8" name="TextBox 7"/>
          <p:cNvSpPr txBox="1"/>
          <p:nvPr/>
        </p:nvSpPr>
        <p:spPr>
          <a:xfrm>
            <a:off x="4470399" y="3936999"/>
            <a:ext cx="243978" cy="369332"/>
          </a:xfrm>
          <a:prstGeom prst="rect">
            <a:avLst/>
          </a:prstGeom>
          <a:noFill/>
        </p:spPr>
        <p:txBody>
          <a:bodyPr wrap="none" rtlCol="0">
            <a:spAutoFit/>
          </a:bodyPr>
          <a:lstStyle/>
          <a:p>
            <a:r>
              <a:rPr lang="en-US" sz="1800" dirty="0" smtClean="0">
                <a:latin typeface="Calibri" pitchFamily="34" charset="0"/>
              </a:rPr>
              <a:t>j</a:t>
            </a:r>
          </a:p>
        </p:txBody>
      </p:sp>
      <p:sp>
        <p:nvSpPr>
          <p:cNvPr id="9" name="TextBox 8"/>
          <p:cNvSpPr txBox="1"/>
          <p:nvPr/>
        </p:nvSpPr>
        <p:spPr>
          <a:xfrm>
            <a:off x="3469997" y="46814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0" name="Rectangle 9"/>
          <p:cNvSpPr/>
          <p:nvPr/>
        </p:nvSpPr>
        <p:spPr bwMode="auto">
          <a:xfrm>
            <a:off x="499532"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1" name="TextBox 10"/>
          <p:cNvSpPr txBox="1"/>
          <p:nvPr/>
        </p:nvSpPr>
        <p:spPr>
          <a:xfrm>
            <a:off x="1765782" y="45720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2" name="Rectangle 11"/>
          <p:cNvSpPr/>
          <p:nvPr/>
        </p:nvSpPr>
        <p:spPr bwMode="auto">
          <a:xfrm>
            <a:off x="1185332"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5" name="Rectangle 7"/>
          <p:cNvSpPr>
            <a:spLocks noChangeArrowheads="1"/>
          </p:cNvSpPr>
          <p:nvPr/>
        </p:nvSpPr>
        <p:spPr bwMode="auto">
          <a:xfrm>
            <a:off x="499532" y="1413396"/>
            <a:ext cx="6169819"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r>
              <a:rPr lang="en-US" sz="1400" dirty="0" smtClean="0">
                <a:latin typeface="Courier New" pitchFamily="49" charset="0"/>
              </a:rPr>
              <a:t>++)</a:t>
            </a:r>
          </a:p>
          <a:p>
            <a:pPr algn="l">
              <a:lnSpc>
                <a:spcPct val="100000"/>
              </a:lnSpc>
            </a:pPr>
            <a:r>
              <a:rPr lang="en-US" sz="1400" dirty="0" smtClean="0">
                <a:latin typeface="Courier New" pitchFamily="49" charset="0"/>
              </a:rPr>
              <a:t>             for (k = 0; k &lt; n;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a:t>
            </a:r>
            <a:r>
              <a:rPr lang="en-US" sz="1400" dirty="0" err="1" smtClean="0">
                <a:latin typeface="Courier New" pitchFamily="49" charset="0"/>
              </a:rPr>
              <a:t>i</a:t>
            </a:r>
            <a:r>
              <a:rPr lang="en-US" sz="1400" dirty="0" smtClean="0">
                <a:latin typeface="Courier New" pitchFamily="49" charset="0"/>
              </a:rPr>
              <a:t>*n + j] </a:t>
            </a:r>
            <a:r>
              <a:rPr lang="en-US" sz="1400" dirty="0">
                <a:latin typeface="Courier New" pitchFamily="49" charset="0"/>
              </a:rPr>
              <a:t>+= a[</a:t>
            </a:r>
            <a:r>
              <a:rPr lang="en-US" sz="1400" dirty="0" err="1">
                <a:latin typeface="Courier New" pitchFamily="49" charset="0"/>
              </a:rPr>
              <a:t>i</a:t>
            </a:r>
            <a:r>
              <a:rPr lang="en-US" sz="1400" dirty="0">
                <a:latin typeface="Courier New" pitchFamily="49" charset="0"/>
              </a:rPr>
              <a:t>*n + </a:t>
            </a:r>
            <a:r>
              <a:rPr lang="en-US" sz="1400" dirty="0" smtClean="0">
                <a:latin typeface="Courier New" pitchFamily="49" charset="0"/>
              </a:rPr>
              <a:t>k] * b[k*n + j];</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ndParaRPr>
          </a:p>
        </p:txBody>
      </p:sp>
    </p:spTree>
    <p:extLst>
      <p:ext uri="{BB962C8B-B14F-4D97-AF65-F5344CB8AC3E}">
        <p14:creationId xmlns:p14="http://schemas.microsoft.com/office/powerpoint/2010/main" val="18585335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First iteration:</a:t>
            </a:r>
          </a:p>
          <a:p>
            <a:pPr lvl="1"/>
            <a:r>
              <a:rPr lang="en-US" dirty="0" smtClean="0"/>
              <a:t>n/8 + n = 9n/8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extLst>
      <p:ext uri="{BB962C8B-B14F-4D97-AF65-F5344CB8AC3E}">
        <p14:creationId xmlns:p14="http://schemas.microsoft.com/office/powerpoint/2010/main" val="4193414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n/8 + n = 9n/8 misses</a:t>
            </a:r>
          </a:p>
          <a:p>
            <a:pPr lvl="1"/>
            <a:endParaRPr lang="en-US" dirty="0" smtClean="0"/>
          </a:p>
          <a:p>
            <a:pPr lvl="1"/>
            <a:endParaRPr lang="en-US" dirty="0" smtClean="0"/>
          </a:p>
          <a:p>
            <a:r>
              <a:rPr lang="en-US" dirty="0" smtClean="0"/>
              <a:t>Total misses:</a:t>
            </a:r>
          </a:p>
          <a:p>
            <a:pPr lvl="1"/>
            <a:r>
              <a:rPr lang="en-US" dirty="0" smtClean="0"/>
              <a:t>9n/8 * n</a:t>
            </a:r>
            <a:r>
              <a:rPr lang="en-US" baseline="30000" dirty="0" smtClean="0"/>
              <a:t>2</a:t>
            </a:r>
            <a:r>
              <a:rPr lang="en-US" dirty="0" smtClean="0"/>
              <a:t> = (9/8)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extLst>
      <p:ext uri="{BB962C8B-B14F-4D97-AF65-F5344CB8AC3E}">
        <p14:creationId xmlns:p14="http://schemas.microsoft.com/office/powerpoint/2010/main" val="2362440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Outline</a:t>
            </a:r>
            <a:endParaRPr lang="en-US" dirty="0"/>
          </a:p>
        </p:txBody>
      </p:sp>
      <p:sp>
        <p:nvSpPr>
          <p:cNvPr id="4" name="Content Placeholder 3"/>
          <p:cNvSpPr>
            <a:spLocks noGrp="1"/>
          </p:cNvSpPr>
          <p:nvPr>
            <p:ph idx="1"/>
          </p:nvPr>
        </p:nvSpPr>
        <p:spPr/>
        <p:txBody>
          <a:bodyPr/>
          <a:lstStyle/>
          <a:p>
            <a:r>
              <a:rPr lang="en-US" dirty="0" smtClean="0"/>
              <a:t>Schedule</a:t>
            </a:r>
          </a:p>
          <a:p>
            <a:r>
              <a:rPr lang="en-US" dirty="0" smtClean="0"/>
              <a:t>Memory </a:t>
            </a:r>
            <a:r>
              <a:rPr lang="en-US" dirty="0"/>
              <a:t>organization</a:t>
            </a:r>
          </a:p>
          <a:p>
            <a:r>
              <a:rPr lang="en-US" dirty="0" smtClean="0"/>
              <a:t>Caching</a:t>
            </a:r>
          </a:p>
          <a:p>
            <a:pPr lvl="1"/>
            <a:r>
              <a:rPr lang="en-US" dirty="0" smtClean="0"/>
              <a:t>Different </a:t>
            </a:r>
            <a:r>
              <a:rPr lang="en-US" dirty="0"/>
              <a:t>types of locality</a:t>
            </a:r>
            <a:endParaRPr lang="en-US" dirty="0" smtClean="0"/>
          </a:p>
          <a:p>
            <a:pPr lvl="1"/>
            <a:r>
              <a:rPr lang="en-US" dirty="0" smtClean="0"/>
              <a:t>Cache organization</a:t>
            </a:r>
          </a:p>
          <a:p>
            <a:r>
              <a:rPr lang="en-US" dirty="0" smtClean="0"/>
              <a:t>Cache lab</a:t>
            </a:r>
            <a:endParaRPr lang="en-US" dirty="0"/>
          </a:p>
          <a:p>
            <a:pPr lvl="1"/>
            <a:r>
              <a:rPr lang="en-US" dirty="0"/>
              <a:t>Part (a) Building Cache Simulator</a:t>
            </a:r>
          </a:p>
          <a:p>
            <a:pPr lvl="1"/>
            <a:r>
              <a:rPr lang="en-US" dirty="0"/>
              <a:t>Part (b) Efficient Matrix </a:t>
            </a:r>
            <a:r>
              <a:rPr lang="en-US" dirty="0" smtClean="0"/>
              <a:t>Transpose</a:t>
            </a:r>
          </a:p>
          <a:p>
            <a:pPr lvl="1"/>
            <a:r>
              <a:rPr lang="en-US" dirty="0" smtClean="0"/>
              <a:t>Blocking</a:t>
            </a:r>
            <a:endParaRPr lang="en-US" dirty="0"/>
          </a:p>
        </p:txBody>
      </p:sp>
    </p:spTree>
    <p:extLst>
      <p:ext uri="{BB962C8B-B14F-4D97-AF65-F5344CB8AC3E}">
        <p14:creationId xmlns:p14="http://schemas.microsoft.com/office/powerpoint/2010/main" val="368640155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 0;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&lt; n; </a:t>
            </a:r>
            <a:r>
              <a:rPr lang="en-US" sz="1400" dirty="0" err="1" smtClean="0">
                <a:latin typeface="Courier New" pitchFamily="49" charset="0"/>
              </a:rPr>
              <a:t>i</a:t>
            </a:r>
            <a:r>
              <a:rPr lang="en-US" sz="1400" dirty="0" smtClean="0">
                <a:latin typeface="Courier New" pitchFamily="49" charset="0"/>
              </a:rPr>
              <a:t>+=B)</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smtClean="0">
                <a:latin typeface="Courier New" pitchFamily="49" charset="0"/>
              </a:rPr>
              <a:t>j </a:t>
            </a:r>
            <a:r>
              <a:rPr lang="en-US" sz="1400" dirty="0">
                <a:latin typeface="Courier New" pitchFamily="49" charset="0"/>
              </a:rPr>
              <a:t>= 0; </a:t>
            </a:r>
            <a:r>
              <a:rPr lang="en-US" sz="1400" dirty="0" smtClean="0">
                <a:latin typeface="Courier New" pitchFamily="49" charset="0"/>
              </a:rPr>
              <a:t>j </a:t>
            </a:r>
            <a:r>
              <a:rPr lang="en-US" sz="1400" dirty="0">
                <a:latin typeface="Courier New" pitchFamily="49" charset="0"/>
              </a:rPr>
              <a:t>&lt; n; </a:t>
            </a:r>
            <a:r>
              <a:rPr lang="en-US" sz="1400" dirty="0" smtClean="0">
                <a:latin typeface="Courier New" pitchFamily="49" charset="0"/>
              </a:rPr>
              <a:t>j+=B)</a:t>
            </a:r>
          </a:p>
          <a:p>
            <a:pPr algn="l">
              <a:lnSpc>
                <a:spcPct val="100000"/>
              </a:lnSpc>
            </a:pPr>
            <a:r>
              <a:rPr lang="en-US" sz="1400" dirty="0" smtClean="0">
                <a:latin typeface="Courier New" pitchFamily="49" charset="0"/>
              </a:rPr>
              <a:t>             for (k = 0; k &lt; n; k+=B)</a:t>
            </a:r>
          </a:p>
          <a:p>
            <a:pPr algn="l">
              <a:lnSpc>
                <a:spcPct val="100000"/>
              </a:lnSpc>
            </a:pPr>
            <a:r>
              <a:rPr lang="en-US" sz="1400" dirty="0" smtClean="0">
                <a:latin typeface="Courier New" pitchFamily="49" charset="0"/>
              </a:rPr>
              <a:t>		 </a:t>
            </a:r>
            <a:r>
              <a:rPr lang="en-US" sz="1400" dirty="0" smtClean="0">
                <a:solidFill>
                  <a:srgbClr val="990000"/>
                </a:solidFill>
                <a:latin typeface="Courier New" pitchFamily="49" charset="0"/>
              </a:rPr>
              <a:t>/* B x B mini matrix multiplications */</a:t>
            </a:r>
          </a:p>
          <a:p>
            <a:pPr algn="l">
              <a:lnSpc>
                <a:spcPct val="100000"/>
              </a:lnSpc>
            </a:pPr>
            <a:r>
              <a:rPr lang="en-US" sz="1400" dirty="0" smtClean="0">
                <a:latin typeface="Courier New" pitchFamily="49" charset="0"/>
              </a:rPr>
              <a:t>                  for (i1 = </a:t>
            </a:r>
            <a:r>
              <a:rPr lang="en-US" sz="1400" dirty="0" err="1" smtClean="0">
                <a:latin typeface="Courier New" pitchFamily="49" charset="0"/>
              </a:rPr>
              <a:t>i</a:t>
            </a:r>
            <a:r>
              <a:rPr lang="en-US" sz="1400" dirty="0" smtClean="0">
                <a:latin typeface="Courier New" pitchFamily="49" charset="0"/>
              </a:rPr>
              <a:t>; i1 &lt; </a:t>
            </a:r>
            <a:r>
              <a:rPr lang="en-US" sz="1400" dirty="0" err="1" smtClean="0">
                <a:latin typeface="Courier New" pitchFamily="49" charset="0"/>
              </a:rPr>
              <a:t>i+B</a:t>
            </a:r>
            <a:r>
              <a:rPr lang="en-US" sz="1400" dirty="0" smtClean="0">
                <a:latin typeface="Courier New" pitchFamily="49" charset="0"/>
              </a:rPr>
              <a:t>; </a:t>
            </a:r>
            <a:r>
              <a:rPr lang="en-US" sz="1400" dirty="0" err="1" smtClean="0">
                <a:latin typeface="Courier New" pitchFamily="49" charset="0"/>
              </a:rPr>
              <a:t>i</a:t>
            </a:r>
            <a:r>
              <a:rPr lang="en-US" sz="1400" dirty="0" smtClean="0">
                <a:latin typeface="Courier New" pitchFamily="49" charset="0"/>
              </a:rPr>
              <a:t>++)</a:t>
            </a:r>
          </a:p>
          <a:p>
            <a:r>
              <a:rPr lang="en-US" sz="1400" dirty="0" smtClean="0">
                <a:latin typeface="Courier New" pitchFamily="49" charset="0"/>
              </a:rPr>
              <a:t>                      for (j1 = j; j1 &lt; </a:t>
            </a:r>
            <a:r>
              <a:rPr lang="en-US" sz="1400" dirty="0" err="1" smtClean="0">
                <a:latin typeface="Courier New" pitchFamily="49" charset="0"/>
              </a:rPr>
              <a:t>j+B</a:t>
            </a:r>
            <a:r>
              <a:rPr lang="en-US" sz="1400" dirty="0" smtClean="0">
                <a:latin typeface="Courier New" pitchFamily="49" charset="0"/>
              </a:rPr>
              <a:t>; j++)</a:t>
            </a:r>
          </a:p>
          <a:p>
            <a:r>
              <a:rPr lang="en-US" sz="1400" dirty="0" smtClean="0">
                <a:latin typeface="Courier New" pitchFamily="49" charset="0"/>
              </a:rPr>
              <a:t>                          for (k1 = k; k1 &lt; </a:t>
            </a:r>
            <a:r>
              <a:rPr lang="en-US" sz="1400" dirty="0" err="1" smtClean="0">
                <a:latin typeface="Courier New" pitchFamily="49" charset="0"/>
              </a:rPr>
              <a:t>k+B</a:t>
            </a:r>
            <a:r>
              <a:rPr lang="en-US" sz="1400" dirty="0" smtClean="0">
                <a:latin typeface="Courier New" pitchFamily="49" charset="0"/>
              </a:rPr>
              <a:t>;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c[i1*n+j1] </a:t>
            </a:r>
            <a:r>
              <a:rPr lang="en-US" sz="1400" dirty="0">
                <a:latin typeface="Courier New" pitchFamily="49" charset="0"/>
              </a:rPr>
              <a:t>+= </a:t>
            </a:r>
            <a:r>
              <a:rPr lang="en-US" sz="1400" dirty="0" smtClean="0">
                <a:latin typeface="Courier New" pitchFamily="49" charset="0"/>
              </a:rPr>
              <a:t>a[i1*n </a:t>
            </a:r>
            <a:r>
              <a:rPr lang="en-US" sz="1400" dirty="0">
                <a:latin typeface="Courier New" pitchFamily="49" charset="0"/>
              </a:rPr>
              <a:t>+ </a:t>
            </a:r>
            <a:r>
              <a:rPr lang="en-US" sz="1400" dirty="0" smtClean="0">
                <a:latin typeface="Courier New" pitchFamily="49" charset="0"/>
              </a:rPr>
              <a:t>k1]*b[k1*n + j1];</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smtClean="0">
                <a:latin typeface="Calibri" pitchFamily="34" charset="0"/>
              </a:rPr>
              <a:t>i1</a:t>
            </a:r>
          </a:p>
        </p:txBody>
      </p:sp>
      <p:sp>
        <p:nvSpPr>
          <p:cNvPr id="10" name="TextBox 9"/>
          <p:cNvSpPr txBox="1"/>
          <p:nvPr/>
        </p:nvSpPr>
        <p:spPr>
          <a:xfrm>
            <a:off x="4394196" y="4419600"/>
            <a:ext cx="360996" cy="369332"/>
          </a:xfrm>
          <a:prstGeom prst="rect">
            <a:avLst/>
          </a:prstGeom>
          <a:noFill/>
        </p:spPr>
        <p:txBody>
          <a:bodyPr wrap="none" rtlCol="0">
            <a:spAutoFit/>
          </a:bodyPr>
          <a:lstStyle/>
          <a:p>
            <a:r>
              <a:rPr lang="en-US" sz="1800" dirty="0" smtClean="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7" name="Rectangle 16"/>
          <p:cNvSpPr/>
          <p:nvPr/>
        </p:nvSpPr>
        <p:spPr bwMode="auto">
          <a:xfrm>
            <a:off x="55287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8" name="TextBox 17"/>
          <p:cNvSpPr txBox="1"/>
          <p:nvPr/>
        </p:nvSpPr>
        <p:spPr>
          <a:xfrm>
            <a:off x="5113864"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bwMode="auto">
          <a:xfrm rot="5400000">
            <a:off x="3996268"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324600"/>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4378813" y="6132555"/>
            <a:ext cx="381000" cy="3090"/>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057369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/8 misses for each block</a:t>
            </a:r>
          </a:p>
          <a:p>
            <a:pPr lvl="1"/>
            <a:r>
              <a:rPr lang="en-US" dirty="0" smtClean="0"/>
              <a:t>2n/B * B</a:t>
            </a:r>
            <a:r>
              <a:rPr lang="en-US" baseline="30000" dirty="0" smtClean="0"/>
              <a:t>2</a:t>
            </a:r>
            <a:r>
              <a:rPr lang="en-US" dirty="0" smtClean="0"/>
              <a:t>/8 = </a:t>
            </a:r>
            <a:r>
              <a:rPr lang="en-US" dirty="0" err="1" smtClean="0"/>
              <a:t>nB</a:t>
            </a:r>
            <a:r>
              <a:rPr lang="en-US" dirty="0" smtClean="0"/>
              <a:t>/4</a:t>
            </a:r>
            <a:br>
              <a:rPr lang="en-US" dirty="0" smtClean="0"/>
            </a:br>
            <a:r>
              <a:rPr lang="en-US" dirty="0" smtClean="0"/>
              <a:t>(omitting matrix c)</a:t>
            </a:r>
          </a:p>
          <a:p>
            <a:pPr lvl="1"/>
            <a:endParaRPr lang="en-US" dirty="0" smtClean="0"/>
          </a:p>
          <a:p>
            <a:pPr lvl="1"/>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3" name="Rectangle 52"/>
          <p:cNvSpPr/>
          <p:nvPr/>
        </p:nvSpPr>
        <p:spPr bwMode="auto">
          <a:xfrm>
            <a:off x="6814083" y="5552267"/>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2" name="Rectangle 61"/>
          <p:cNvSpPr/>
          <p:nvPr/>
        </p:nvSpPr>
        <p:spPr bwMode="auto">
          <a:xfrm rot="5400000">
            <a:off x="701040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23069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73" name="Straight Arrow Connector 72"/>
          <p:cNvCxnSpPr/>
          <p:nvPr/>
        </p:nvCxnSpPr>
        <p:spPr bwMode="auto">
          <a:xfrm rot="16200000" flipV="1">
            <a:off x="7354845"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
        <p:nvSpPr>
          <p:cNvPr id="48" name="Rectangle 47"/>
          <p:cNvSpPr/>
          <p:nvPr/>
        </p:nvSpPr>
        <p:spPr bwMode="auto">
          <a:xfrm>
            <a:off x="7488157" y="6493935"/>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9" name="Rectangle 48"/>
          <p:cNvSpPr/>
          <p:nvPr/>
        </p:nvSpPr>
        <p:spPr bwMode="auto">
          <a:xfrm>
            <a:off x="4116138" y="5560734"/>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extLst>
      <p:ext uri="{BB962C8B-B14F-4D97-AF65-F5344CB8AC3E}">
        <p14:creationId xmlns:p14="http://schemas.microsoft.com/office/powerpoint/2010/main" val="2340631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48"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5343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/8 = </a:t>
            </a:r>
            <a:r>
              <a:rPr lang="en-US" dirty="0" err="1" smtClean="0"/>
              <a:t>nB</a:t>
            </a:r>
            <a:r>
              <a:rPr lang="en-US" dirty="0" smtClean="0"/>
              <a:t>/4</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Tree>
    <p:extLst>
      <p:ext uri="{BB962C8B-B14F-4D97-AF65-F5344CB8AC3E}">
        <p14:creationId xmlns:p14="http://schemas.microsoft.com/office/powerpoint/2010/main" val="3680409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Part(b) : Blocking Summary</a:t>
            </a:r>
            <a:endParaRPr lang="en-US" dirty="0"/>
          </a:p>
        </p:txBody>
      </p:sp>
      <p:sp>
        <p:nvSpPr>
          <p:cNvPr id="3" name="Content Placeholder 2"/>
          <p:cNvSpPr>
            <a:spLocks noGrp="1"/>
          </p:cNvSpPr>
          <p:nvPr>
            <p:ph idx="1"/>
          </p:nvPr>
        </p:nvSpPr>
        <p:spPr/>
        <p:txBody>
          <a:bodyPr/>
          <a:lstStyle/>
          <a:p>
            <a:r>
              <a:rPr lang="en-US" dirty="0" smtClean="0"/>
              <a:t>No blocking: (9/8) * n</a:t>
            </a:r>
            <a:r>
              <a:rPr lang="en-US" baseline="30000" dirty="0" smtClean="0"/>
              <a:t>3</a:t>
            </a:r>
          </a:p>
          <a:p>
            <a:r>
              <a:rPr lang="en-US" dirty="0" smtClean="0"/>
              <a:t>Blocking: 1/(4B)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Input data: 3n</a:t>
            </a:r>
            <a:r>
              <a:rPr lang="en-US" baseline="30000" dirty="0" smtClean="0"/>
              <a:t>2</a:t>
            </a:r>
            <a:r>
              <a:rPr lang="en-US" dirty="0" smtClean="0"/>
              <a:t>, computation 2n</a:t>
            </a:r>
            <a:r>
              <a:rPr lang="en-US" baseline="30000" dirty="0" smtClean="0"/>
              <a:t>3</a:t>
            </a:r>
          </a:p>
          <a:p>
            <a:pPr lvl="2"/>
            <a:r>
              <a:rPr lang="en-US" dirty="0" smtClean="0"/>
              <a:t>Every array elements used O(n) times!</a:t>
            </a:r>
          </a:p>
          <a:p>
            <a:pPr lvl="1"/>
            <a:r>
              <a:rPr lang="en-US" dirty="0" smtClean="0"/>
              <a:t>But program has to be written properly</a:t>
            </a:r>
          </a:p>
          <a:p>
            <a:pPr lvl="1"/>
            <a:endParaRPr lang="en-US" dirty="0" smtClean="0"/>
          </a:p>
          <a:p>
            <a:r>
              <a:rPr lang="en-US" dirty="0"/>
              <a:t>For a detailed discussion of blocking:</a:t>
            </a:r>
          </a:p>
          <a:p>
            <a:pPr lvl="1"/>
            <a:r>
              <a:rPr lang="en-US" dirty="0"/>
              <a:t>http://csapp.cs.cmu.edu/public/waside.html</a:t>
            </a:r>
          </a:p>
          <a:p>
            <a:pPr marL="457200" lvl="1" indent="0">
              <a:buNone/>
            </a:pPr>
            <a:endParaRPr lang="en-US" dirty="0" smtClean="0"/>
          </a:p>
        </p:txBody>
      </p:sp>
    </p:spTree>
    <p:extLst>
      <p:ext uri="{BB962C8B-B14F-4D97-AF65-F5344CB8AC3E}">
        <p14:creationId xmlns:p14="http://schemas.microsoft.com/office/powerpoint/2010/main" val="179714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(b) : Specs</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Cache:</a:t>
            </a:r>
          </a:p>
          <a:p>
            <a:pPr lvl="1"/>
            <a:r>
              <a:rPr lang="en-US" dirty="0">
                <a:latin typeface="Helvetica" pitchFamily="34" charset="0"/>
                <a:cs typeface="Helvetica" pitchFamily="34" charset="0"/>
              </a:rPr>
              <a:t>You get 1 kilobytes of cache</a:t>
            </a:r>
          </a:p>
          <a:p>
            <a:pPr lvl="1"/>
            <a:r>
              <a:rPr lang="en-US" dirty="0">
                <a:latin typeface="Helvetica" pitchFamily="34" charset="0"/>
                <a:cs typeface="Helvetica" pitchFamily="34" charset="0"/>
              </a:rPr>
              <a:t>Directly mapped (E=1)</a:t>
            </a:r>
          </a:p>
          <a:p>
            <a:pPr lvl="1"/>
            <a:r>
              <a:rPr lang="en-US" dirty="0">
                <a:latin typeface="Helvetica" pitchFamily="34" charset="0"/>
                <a:cs typeface="Helvetica" pitchFamily="34" charset="0"/>
              </a:rPr>
              <a:t>Block size is 32 bytes (b=5)</a:t>
            </a:r>
          </a:p>
          <a:p>
            <a:pPr lvl="1"/>
            <a:r>
              <a:rPr lang="en-US" dirty="0">
                <a:latin typeface="Helvetica" pitchFamily="34" charset="0"/>
                <a:cs typeface="Helvetica" pitchFamily="34" charset="0"/>
              </a:rPr>
              <a:t>There are 32 sets (s=5)</a:t>
            </a:r>
          </a:p>
          <a:p>
            <a:r>
              <a:rPr lang="en-US" dirty="0">
                <a:latin typeface="Helvetica" pitchFamily="34" charset="0"/>
                <a:cs typeface="Helvetica" pitchFamily="34" charset="0"/>
              </a:rPr>
              <a:t>Test Matrices:</a:t>
            </a:r>
          </a:p>
          <a:p>
            <a:pPr lvl="1"/>
            <a:r>
              <a:rPr lang="en-US" dirty="0">
                <a:latin typeface="Helvetica" pitchFamily="34" charset="0"/>
                <a:cs typeface="Helvetica" pitchFamily="34" charset="0"/>
              </a:rPr>
              <a:t>32 by </a:t>
            </a:r>
            <a:r>
              <a:rPr lang="en-US" dirty="0" smtClean="0">
                <a:latin typeface="Helvetica" pitchFamily="34" charset="0"/>
                <a:cs typeface="Helvetica" pitchFamily="34" charset="0"/>
              </a:rPr>
              <a:t>32</a:t>
            </a:r>
          </a:p>
          <a:p>
            <a:pPr lvl="1"/>
            <a:r>
              <a:rPr lang="en-US" dirty="0" smtClean="0">
                <a:latin typeface="Helvetica" pitchFamily="34" charset="0"/>
                <a:cs typeface="Helvetica" pitchFamily="34" charset="0"/>
              </a:rPr>
              <a:t>64 </a:t>
            </a:r>
            <a:r>
              <a:rPr lang="en-US" dirty="0">
                <a:latin typeface="Helvetica" pitchFamily="34" charset="0"/>
                <a:cs typeface="Helvetica" pitchFamily="34" charset="0"/>
              </a:rPr>
              <a:t>by </a:t>
            </a:r>
            <a:r>
              <a:rPr lang="en-US" dirty="0" smtClean="0">
                <a:latin typeface="Helvetica" pitchFamily="34" charset="0"/>
                <a:cs typeface="Helvetica" pitchFamily="34" charset="0"/>
              </a:rPr>
              <a:t>64</a:t>
            </a:r>
          </a:p>
          <a:p>
            <a:pPr lvl="1"/>
            <a:r>
              <a:rPr lang="en-US" dirty="0" smtClean="0">
                <a:latin typeface="Helvetica" pitchFamily="34" charset="0"/>
                <a:cs typeface="Helvetica" pitchFamily="34" charset="0"/>
              </a:rPr>
              <a:t>61 </a:t>
            </a:r>
            <a:r>
              <a:rPr lang="en-US" dirty="0">
                <a:latin typeface="Helvetica" pitchFamily="34" charset="0"/>
                <a:cs typeface="Helvetica" pitchFamily="34" charset="0"/>
              </a:rPr>
              <a:t>by 67</a:t>
            </a:r>
          </a:p>
          <a:p>
            <a:endParaRPr lang="en-US" dirty="0"/>
          </a:p>
        </p:txBody>
      </p:sp>
    </p:spTree>
    <p:extLst>
      <p:ext uri="{BB962C8B-B14F-4D97-AF65-F5344CB8AC3E}">
        <p14:creationId xmlns:p14="http://schemas.microsoft.com/office/powerpoint/2010/main" val="375789191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Part (b)</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Things you’ll need to know:</a:t>
            </a:r>
          </a:p>
          <a:p>
            <a:pPr lvl="1"/>
            <a:r>
              <a:rPr lang="en-US" dirty="0">
                <a:latin typeface="Helvetica" pitchFamily="34" charset="0"/>
                <a:cs typeface="Helvetica" pitchFamily="34" charset="0"/>
              </a:rPr>
              <a:t>Warnings are errors</a:t>
            </a:r>
          </a:p>
          <a:p>
            <a:pPr lvl="1"/>
            <a:r>
              <a:rPr lang="en-US" dirty="0">
                <a:latin typeface="Helvetica" pitchFamily="34" charset="0"/>
                <a:cs typeface="Helvetica" pitchFamily="34" charset="0"/>
              </a:rPr>
              <a:t>Header files</a:t>
            </a:r>
          </a:p>
          <a:p>
            <a:pPr lvl="1"/>
            <a:r>
              <a:rPr lang="en-US" dirty="0" smtClean="0">
                <a:latin typeface="Helvetica" pitchFamily="34" charset="0"/>
                <a:cs typeface="Helvetica" pitchFamily="34" charset="0"/>
              </a:rPr>
              <a:t>Eviction policies in the cache</a:t>
            </a:r>
            <a:endParaRPr lang="en-US" dirty="0">
              <a:latin typeface="Helvetica" pitchFamily="34" charset="0"/>
              <a:cs typeface="Helvetica" pitchFamily="34" charset="0"/>
            </a:endParaRPr>
          </a:p>
        </p:txBody>
      </p:sp>
    </p:spTree>
    <p:extLst>
      <p:ext uri="{BB962C8B-B14F-4D97-AF65-F5344CB8AC3E}">
        <p14:creationId xmlns:p14="http://schemas.microsoft.com/office/powerpoint/2010/main" val="155315781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Warnings are Errors</a:t>
            </a:r>
            <a:endParaRPr lang="en-US" dirty="0"/>
          </a:p>
        </p:txBody>
      </p:sp>
      <p:sp>
        <p:nvSpPr>
          <p:cNvPr id="4" name="Content Placeholder 3"/>
          <p:cNvSpPr>
            <a:spLocks noGrp="1"/>
          </p:cNvSpPr>
          <p:nvPr>
            <p:ph idx="1"/>
          </p:nvPr>
        </p:nvSpPr>
        <p:spPr/>
        <p:txBody>
          <a:bodyPr/>
          <a:lstStyle/>
          <a:p>
            <a:r>
              <a:rPr lang="en-US" dirty="0"/>
              <a:t>Strict compilation flags</a:t>
            </a:r>
          </a:p>
          <a:p>
            <a:endParaRPr lang="en-US" dirty="0"/>
          </a:p>
          <a:p>
            <a:r>
              <a:rPr lang="en-US" dirty="0"/>
              <a:t>Reasons:</a:t>
            </a:r>
          </a:p>
          <a:p>
            <a:pPr lvl="1"/>
            <a:r>
              <a:rPr lang="en-US" dirty="0"/>
              <a:t>Avoid potential errors that are hard to debug</a:t>
            </a:r>
          </a:p>
          <a:p>
            <a:pPr lvl="1"/>
            <a:r>
              <a:rPr lang="en-US" dirty="0"/>
              <a:t>Learn good habits from the beginning</a:t>
            </a:r>
          </a:p>
          <a:p>
            <a:pPr lvl="1"/>
            <a:endParaRPr lang="en-US" dirty="0"/>
          </a:p>
          <a:p>
            <a:r>
              <a:rPr lang="en-US" dirty="0"/>
              <a:t>Add “-</a:t>
            </a:r>
            <a:r>
              <a:rPr lang="en-US" dirty="0" err="1"/>
              <a:t>Werror</a:t>
            </a:r>
            <a:r>
              <a:rPr lang="en-US" dirty="0"/>
              <a:t>” to your compilation flags</a:t>
            </a:r>
          </a:p>
          <a:p>
            <a:endParaRPr lang="en-US" dirty="0"/>
          </a:p>
        </p:txBody>
      </p:sp>
    </p:spTree>
    <p:extLst>
      <p:ext uri="{BB962C8B-B14F-4D97-AF65-F5344CB8AC3E}">
        <p14:creationId xmlns:p14="http://schemas.microsoft.com/office/powerpoint/2010/main" val="2377291960"/>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Missing Header Files</a:t>
            </a:r>
            <a:endParaRPr lang="en-US" dirty="0"/>
          </a:p>
        </p:txBody>
      </p:sp>
      <p:sp>
        <p:nvSpPr>
          <p:cNvPr id="4" name="Content Placeholder 3"/>
          <p:cNvSpPr>
            <a:spLocks noGrp="1"/>
          </p:cNvSpPr>
          <p:nvPr>
            <p:ph idx="1"/>
          </p:nvPr>
        </p:nvSpPr>
        <p:spPr/>
        <p:txBody>
          <a:bodyPr/>
          <a:lstStyle/>
          <a:p>
            <a:pPr>
              <a:spcBef>
                <a:spcPts val="0"/>
              </a:spcBef>
            </a:pPr>
            <a:r>
              <a:rPr lang="en-US" dirty="0"/>
              <a:t>Remember to include files that we will be </a:t>
            </a:r>
            <a:r>
              <a:rPr lang="en-US" dirty="0" smtClean="0"/>
              <a:t>using </a:t>
            </a:r>
            <a:r>
              <a:rPr lang="en-US" dirty="0"/>
              <a:t>functions </a:t>
            </a:r>
            <a:r>
              <a:rPr lang="en-US" dirty="0" smtClean="0"/>
              <a:t>from</a:t>
            </a:r>
          </a:p>
          <a:p>
            <a:pPr>
              <a:spcBef>
                <a:spcPts val="0"/>
              </a:spcBef>
            </a:pPr>
            <a:endParaRPr lang="en-US" dirty="0"/>
          </a:p>
          <a:p>
            <a:r>
              <a:rPr lang="en-US" dirty="0"/>
              <a:t>If function declaration is missing</a:t>
            </a:r>
          </a:p>
          <a:p>
            <a:pPr lvl="1"/>
            <a:r>
              <a:rPr lang="en-US" dirty="0"/>
              <a:t>Find corresponding header files</a:t>
            </a:r>
          </a:p>
          <a:p>
            <a:pPr lvl="1"/>
            <a:r>
              <a:rPr lang="en-US" dirty="0"/>
              <a:t>Use: man &lt;function-name&gt; </a:t>
            </a:r>
          </a:p>
          <a:p>
            <a:pPr lvl="1"/>
            <a:endParaRPr lang="en-US" dirty="0"/>
          </a:p>
          <a:p>
            <a:r>
              <a:rPr lang="en-US" dirty="0"/>
              <a:t>Live example</a:t>
            </a:r>
          </a:p>
          <a:p>
            <a:pPr lvl="1"/>
            <a:r>
              <a:rPr lang="en-US" dirty="0"/>
              <a:t>man 3 </a:t>
            </a:r>
            <a:r>
              <a:rPr lang="en-US" dirty="0" err="1"/>
              <a:t>getopt</a:t>
            </a:r>
            <a:endParaRPr lang="en-US" dirty="0"/>
          </a:p>
          <a:p>
            <a:endParaRPr lang="en-US" dirty="0"/>
          </a:p>
        </p:txBody>
      </p:sp>
    </p:spTree>
    <p:extLst>
      <p:ext uri="{BB962C8B-B14F-4D97-AF65-F5344CB8AC3E}">
        <p14:creationId xmlns:p14="http://schemas.microsoft.com/office/powerpoint/2010/main" val="46027289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Eviction policies of Cache</a:t>
            </a:r>
            <a:endParaRPr lang="en-US" dirty="0"/>
          </a:p>
        </p:txBody>
      </p:sp>
      <p:sp>
        <p:nvSpPr>
          <p:cNvPr id="3" name="Content Placeholder 2"/>
          <p:cNvSpPr>
            <a:spLocks noGrp="1"/>
          </p:cNvSpPr>
          <p:nvPr>
            <p:ph idx="1"/>
          </p:nvPr>
        </p:nvSpPr>
        <p:spPr/>
        <p:txBody>
          <a:bodyPr/>
          <a:lstStyle/>
          <a:p>
            <a:r>
              <a:rPr lang="en-US" dirty="0" smtClean="0"/>
              <a:t>The first row of Matrix A evicts the first row of Matrix B</a:t>
            </a:r>
            <a:endParaRPr lang="en-US" dirty="0"/>
          </a:p>
          <a:p>
            <a:pPr lvl="1"/>
            <a:r>
              <a:rPr lang="en-US" dirty="0"/>
              <a:t>Caches are memory aligned.</a:t>
            </a:r>
          </a:p>
          <a:p>
            <a:pPr lvl="1"/>
            <a:r>
              <a:rPr lang="en-US" dirty="0"/>
              <a:t>Matrix A and B are stored in memory at addresses such that both the first elements align to the same place in cache!</a:t>
            </a:r>
          </a:p>
          <a:p>
            <a:pPr lvl="1"/>
            <a:r>
              <a:rPr lang="en-US" dirty="0"/>
              <a:t>Diagonal elements evict each other.</a:t>
            </a:r>
          </a:p>
          <a:p>
            <a:endParaRPr lang="en-US" dirty="0" smtClean="0"/>
          </a:p>
          <a:p>
            <a:r>
              <a:rPr lang="en-US" dirty="0" smtClean="0"/>
              <a:t>Matrices are stored in memory in a row major order.</a:t>
            </a:r>
            <a:endParaRPr lang="en-US" dirty="0"/>
          </a:p>
          <a:p>
            <a:pPr lvl="1"/>
            <a:r>
              <a:rPr lang="en-US" dirty="0" smtClean="0"/>
              <a:t>If the entire matrix can’t fit in the cache, then after the cache is full with all the elements it can load. The next elements will evict the existing elements of the cache.</a:t>
            </a:r>
          </a:p>
          <a:p>
            <a:pPr lvl="1"/>
            <a:r>
              <a:rPr lang="en-US" dirty="0" smtClean="0"/>
              <a:t>Example:- 4x4 Matrix of integers and a 32 byte cache.</a:t>
            </a:r>
          </a:p>
          <a:p>
            <a:pPr lvl="2"/>
            <a:r>
              <a:rPr lang="en-US" dirty="0" smtClean="0"/>
              <a:t>The third row will evict the first row!</a:t>
            </a:r>
          </a:p>
        </p:txBody>
      </p:sp>
    </p:spTree>
    <p:extLst>
      <p:ext uri="{BB962C8B-B14F-4D97-AF65-F5344CB8AC3E}">
        <p14:creationId xmlns:p14="http://schemas.microsoft.com/office/powerpoint/2010/main" val="130226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Style</a:t>
            </a:r>
            <a:endParaRPr lang="en-US" dirty="0"/>
          </a:p>
        </p:txBody>
      </p:sp>
      <p:sp>
        <p:nvSpPr>
          <p:cNvPr id="4" name="Content Placeholder 3"/>
          <p:cNvSpPr>
            <a:spLocks noGrp="1"/>
          </p:cNvSpPr>
          <p:nvPr>
            <p:ph idx="1"/>
          </p:nvPr>
        </p:nvSpPr>
        <p:spPr/>
        <p:txBody>
          <a:bodyPr/>
          <a:lstStyle/>
          <a:p>
            <a:pPr marL="0" indent="0">
              <a:spcBef>
                <a:spcPts val="0"/>
              </a:spcBef>
            </a:pPr>
            <a:r>
              <a:rPr lang="en-US" dirty="0" smtClean="0"/>
              <a:t>  Read </a:t>
            </a:r>
            <a:r>
              <a:rPr lang="en-US" dirty="0"/>
              <a:t>the style guideline</a:t>
            </a:r>
          </a:p>
          <a:p>
            <a:pPr lvl="1"/>
            <a:r>
              <a:rPr lang="en-US" dirty="0"/>
              <a:t>But I already read it!</a:t>
            </a:r>
          </a:p>
          <a:p>
            <a:pPr lvl="1"/>
            <a:r>
              <a:rPr lang="en-US" dirty="0"/>
              <a:t>Good, read it again.</a:t>
            </a:r>
          </a:p>
          <a:p>
            <a:pPr lvl="1"/>
            <a:endParaRPr lang="en-US" dirty="0" smtClean="0"/>
          </a:p>
          <a:p>
            <a:r>
              <a:rPr lang="en-US" dirty="0" smtClean="0"/>
              <a:t>Start </a:t>
            </a:r>
            <a:r>
              <a:rPr lang="en-US" dirty="0"/>
              <a:t>forming good habits now!</a:t>
            </a:r>
          </a:p>
          <a:p>
            <a:pPr lvl="1"/>
            <a:endParaRPr lang="en-US" dirty="0"/>
          </a:p>
          <a:p>
            <a:pPr marL="0" indent="0">
              <a:spcBef>
                <a:spcPts val="0"/>
              </a:spcBef>
            </a:pPr>
            <a:endParaRPr lang="en-US" dirty="0"/>
          </a:p>
          <a:p>
            <a:endParaRPr lang="en-US" dirty="0"/>
          </a:p>
        </p:txBody>
      </p:sp>
    </p:spTree>
    <p:extLst>
      <p:ext uri="{BB962C8B-B14F-4D97-AF65-F5344CB8AC3E}">
        <p14:creationId xmlns:p14="http://schemas.microsoft.com/office/powerpoint/2010/main" val="92190694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Class Schedule</a:t>
            </a:r>
            <a:endParaRPr lang="en-US" dirty="0"/>
          </a:p>
        </p:txBody>
      </p:sp>
      <p:sp>
        <p:nvSpPr>
          <p:cNvPr id="4" name="Content Placeholder 3"/>
          <p:cNvSpPr>
            <a:spLocks noGrp="1"/>
          </p:cNvSpPr>
          <p:nvPr>
            <p:ph idx="1"/>
          </p:nvPr>
        </p:nvSpPr>
        <p:spPr/>
        <p:txBody>
          <a:bodyPr/>
          <a:lstStyle/>
          <a:p>
            <a:r>
              <a:rPr lang="en-US" dirty="0" smtClean="0"/>
              <a:t>Cache Lab</a:t>
            </a:r>
          </a:p>
          <a:p>
            <a:pPr lvl="1"/>
            <a:r>
              <a:rPr lang="en-US" smtClean="0"/>
              <a:t>Due this </a:t>
            </a:r>
            <a:r>
              <a:rPr lang="en-US" smtClean="0">
                <a:solidFill>
                  <a:srgbClr val="000000"/>
                </a:solidFill>
                <a:latin typeface="Calibri"/>
              </a:rPr>
              <a:t>Thursday</a:t>
            </a:r>
            <a:r>
              <a:rPr lang="en-US" dirty="0" smtClean="0">
                <a:solidFill>
                  <a:srgbClr val="000000"/>
                </a:solidFill>
                <a:latin typeface="Calibri"/>
              </a:rPr>
              <a:t>, Oct 15</a:t>
            </a:r>
            <a:r>
              <a:rPr lang="en-US" baseline="30000" dirty="0" smtClean="0">
                <a:solidFill>
                  <a:srgbClr val="000000"/>
                </a:solidFill>
                <a:latin typeface="Calibri"/>
              </a:rPr>
              <a:t>th</a:t>
            </a:r>
            <a:r>
              <a:rPr lang="en-US" dirty="0" smtClean="0"/>
              <a:t>.</a:t>
            </a:r>
          </a:p>
          <a:p>
            <a:pPr lvl="1"/>
            <a:r>
              <a:rPr lang="en-US" dirty="0" smtClean="0"/>
              <a:t>Start now ( if you haven’t already!)</a:t>
            </a:r>
          </a:p>
          <a:p>
            <a:pPr marL="457200" lvl="1" indent="0">
              <a:buNone/>
            </a:pPr>
            <a:endParaRPr lang="en-US" dirty="0" smtClean="0"/>
          </a:p>
          <a:p>
            <a:pPr marL="457200" lvl="1" indent="0">
              <a:buNone/>
            </a:pPr>
            <a:endParaRPr lang="en-US" dirty="0" smtClean="0"/>
          </a:p>
          <a:p>
            <a:r>
              <a:rPr lang="en-US" dirty="0" smtClean="0"/>
              <a:t>Exam Soon !</a:t>
            </a:r>
          </a:p>
          <a:p>
            <a:pPr lvl="1"/>
            <a:r>
              <a:rPr lang="en-US" dirty="0" smtClean="0"/>
              <a:t>Start doing practice problems.</a:t>
            </a:r>
          </a:p>
          <a:p>
            <a:pPr lvl="1"/>
            <a:r>
              <a:rPr lang="en-US" dirty="0" smtClean="0"/>
              <a:t>They have been uploaded on to the Course Website!</a:t>
            </a:r>
          </a:p>
        </p:txBody>
      </p:sp>
    </p:spTree>
    <p:extLst>
      <p:ext uri="{BB962C8B-B14F-4D97-AF65-F5344CB8AC3E}">
        <p14:creationId xmlns:p14="http://schemas.microsoft.com/office/powerpoint/2010/main" val="418876890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alphaModFix/>
            <a:lum/>
          </a:blip>
          <a:srcRect/>
          <a:stretch>
            <a:fillRect/>
          </a:stretch>
        </p:blipFill>
        <p:spPr>
          <a:xfrm>
            <a:off x="2895600" y="2590800"/>
            <a:ext cx="3085920" cy="2276280"/>
          </a:xfrm>
          <a:prstGeom prst="rect">
            <a:avLst/>
          </a:prstGeom>
          <a:noFill/>
          <a:ln>
            <a:noFill/>
          </a:ln>
        </p:spPr>
      </p:pic>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83853487"/>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Memory Hierarchy</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p:txBody>
      </p:sp>
      <p:sp>
        <p:nvSpPr>
          <p:cNvPr id="4" name="AutoShape 2"/>
          <p:cNvSpPr>
            <a:spLocks noChangeArrowheads="1"/>
          </p:cNvSpPr>
          <p:nvPr/>
        </p:nvSpPr>
        <p:spPr bwMode="auto">
          <a:xfrm>
            <a:off x="1147763" y="1866546"/>
            <a:ext cx="5249908" cy="4534254"/>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sz="1100"/>
          </a:p>
        </p:txBody>
      </p:sp>
      <p:sp>
        <p:nvSpPr>
          <p:cNvPr id="5" name="Text Box 3"/>
          <p:cNvSpPr txBox="1">
            <a:spLocks noChangeArrowheads="1"/>
          </p:cNvSpPr>
          <p:nvPr/>
        </p:nvSpPr>
        <p:spPr bwMode="auto">
          <a:xfrm>
            <a:off x="3429000" y="2337909"/>
            <a:ext cx="74061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dirty="0">
                <a:latin typeface="Calibri" pitchFamily="34" charset="0"/>
              </a:rPr>
              <a:t>R</a:t>
            </a:r>
            <a:r>
              <a:rPr lang="en-GB" sz="1050" b="1" dirty="0" smtClean="0">
                <a:latin typeface="Calibri" pitchFamily="34" charset="0"/>
              </a:rPr>
              <a:t>egisters</a:t>
            </a:r>
            <a:endParaRPr lang="en-GB" sz="1050" b="1" dirty="0">
              <a:latin typeface="Calibri" pitchFamily="34" charset="0"/>
            </a:endParaRPr>
          </a:p>
        </p:txBody>
      </p:sp>
      <p:sp>
        <p:nvSpPr>
          <p:cNvPr id="6" name="Text Box 4"/>
          <p:cNvSpPr txBox="1">
            <a:spLocks noChangeArrowheads="1"/>
          </p:cNvSpPr>
          <p:nvPr/>
        </p:nvSpPr>
        <p:spPr bwMode="auto">
          <a:xfrm>
            <a:off x="3488381" y="2789133"/>
            <a:ext cx="702619" cy="411267"/>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 </a:t>
            </a:r>
            <a:r>
              <a:rPr lang="en-GB" sz="1050" b="1" dirty="0">
                <a:latin typeface="Calibri" pitchFamily="34" charset="0"/>
              </a:rPr>
              <a:t>(SRAM)</a:t>
            </a:r>
          </a:p>
        </p:txBody>
      </p:sp>
      <p:sp>
        <p:nvSpPr>
          <p:cNvPr id="7" name="Text Box 5"/>
          <p:cNvSpPr txBox="1">
            <a:spLocks noChangeArrowheads="1"/>
          </p:cNvSpPr>
          <p:nvPr/>
        </p:nvSpPr>
        <p:spPr bwMode="auto">
          <a:xfrm>
            <a:off x="3374811" y="4191000"/>
            <a:ext cx="816189" cy="569644"/>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Main </a:t>
            </a:r>
            <a:r>
              <a:rPr lang="en-GB" sz="105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(DRAM)</a:t>
            </a:r>
          </a:p>
        </p:txBody>
      </p:sp>
      <p:sp>
        <p:nvSpPr>
          <p:cNvPr id="8" name="Text Box 6"/>
          <p:cNvSpPr txBox="1">
            <a:spLocks noChangeArrowheads="1"/>
          </p:cNvSpPr>
          <p:nvPr/>
        </p:nvSpPr>
        <p:spPr bwMode="auto">
          <a:xfrm>
            <a:off x="3124200" y="4992956"/>
            <a:ext cx="1275930" cy="569644"/>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dirty="0">
                <a:latin typeface="Calibri" pitchFamily="34" charset="0"/>
              </a:rPr>
              <a:t>L</a:t>
            </a:r>
            <a:r>
              <a:rPr lang="en-GB" sz="1050" b="1" dirty="0" smtClean="0">
                <a:latin typeface="Calibri" pitchFamily="34" charset="0"/>
              </a:rPr>
              <a:t>ocal </a:t>
            </a:r>
            <a:r>
              <a:rPr lang="en-GB" sz="105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(local disks)</a:t>
            </a:r>
          </a:p>
        </p:txBody>
      </p:sp>
      <p:sp>
        <p:nvSpPr>
          <p:cNvPr id="9" name="Line 7"/>
          <p:cNvSpPr>
            <a:spLocks noChangeShapeType="1"/>
          </p:cNvSpPr>
          <p:nvPr/>
        </p:nvSpPr>
        <p:spPr bwMode="auto">
          <a:xfrm>
            <a:off x="3429000" y="2665665"/>
            <a:ext cx="822960" cy="1335"/>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sz="1100"/>
          </a:p>
        </p:txBody>
      </p:sp>
      <p:sp>
        <p:nvSpPr>
          <p:cNvPr id="11" name="Line 10"/>
          <p:cNvSpPr>
            <a:spLocks noChangeShapeType="1"/>
          </p:cNvSpPr>
          <p:nvPr/>
        </p:nvSpPr>
        <p:spPr bwMode="auto">
          <a:xfrm>
            <a:off x="441325" y="4316034"/>
            <a:ext cx="1336" cy="1972054"/>
          </a:xfrm>
          <a:prstGeom prst="line">
            <a:avLst/>
          </a:prstGeom>
          <a:noFill/>
          <a:ln w="38160">
            <a:solidFill>
              <a:srgbClr val="000066"/>
            </a:solidFill>
            <a:miter lim="800000"/>
            <a:headEnd/>
            <a:tailEnd type="triangle" w="med" len="med"/>
          </a:ln>
        </p:spPr>
        <p:txBody>
          <a:bodyPr/>
          <a:lstStyle/>
          <a:p>
            <a:endParaRPr lang="en-US" sz="1100"/>
          </a:p>
        </p:txBody>
      </p:sp>
      <p:sp>
        <p:nvSpPr>
          <p:cNvPr id="12" name="Text Box 11"/>
          <p:cNvSpPr txBox="1">
            <a:spLocks noChangeArrowheads="1"/>
          </p:cNvSpPr>
          <p:nvPr/>
        </p:nvSpPr>
        <p:spPr bwMode="auto">
          <a:xfrm>
            <a:off x="455667" y="4605979"/>
            <a:ext cx="692096" cy="728021"/>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per byte</a:t>
            </a:r>
            <a:endParaRPr lang="en-GB" sz="1050" b="1" dirty="0">
              <a:latin typeface="Calibri" pitchFamily="34" charset="0"/>
            </a:endParaRPr>
          </a:p>
        </p:txBody>
      </p:sp>
      <p:sp>
        <p:nvSpPr>
          <p:cNvPr id="13" name="Text Box 13"/>
          <p:cNvSpPr txBox="1">
            <a:spLocks noChangeArrowheads="1"/>
          </p:cNvSpPr>
          <p:nvPr/>
        </p:nvSpPr>
        <p:spPr bwMode="auto">
          <a:xfrm>
            <a:off x="2438400" y="5757944"/>
            <a:ext cx="2895601" cy="411267"/>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dirty="0">
                <a:latin typeface="Calibri" pitchFamily="34" charset="0"/>
              </a:rPr>
              <a:t>R</a:t>
            </a:r>
            <a:r>
              <a:rPr lang="en-GB" sz="1050" b="1" dirty="0" smtClean="0">
                <a:latin typeface="Calibri" pitchFamily="34" charset="0"/>
              </a:rPr>
              <a:t>emote </a:t>
            </a:r>
            <a:r>
              <a:rPr lang="en-GB" sz="105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(tapes, distributed file systems, Web servers)</a:t>
            </a:r>
          </a:p>
        </p:txBody>
      </p:sp>
      <p:sp>
        <p:nvSpPr>
          <p:cNvPr id="14" name="Text Box 16"/>
          <p:cNvSpPr txBox="1">
            <a:spLocks noChangeArrowheads="1"/>
          </p:cNvSpPr>
          <p:nvPr/>
        </p:nvSpPr>
        <p:spPr bwMode="auto">
          <a:xfrm>
            <a:off x="6096000" y="4876800"/>
            <a:ext cx="1734390" cy="546946"/>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Local disks hold files retrieved from disks on remote network servers</a:t>
            </a:r>
          </a:p>
        </p:txBody>
      </p:sp>
      <p:sp>
        <p:nvSpPr>
          <p:cNvPr id="15" name="Text Box 19"/>
          <p:cNvSpPr txBox="1">
            <a:spLocks noChangeArrowheads="1"/>
          </p:cNvSpPr>
          <p:nvPr/>
        </p:nvSpPr>
        <p:spPr bwMode="auto">
          <a:xfrm>
            <a:off x="5562600" y="4191000"/>
            <a:ext cx="2308515"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Main memory holds disk </a:t>
            </a:r>
            <a:r>
              <a:rPr lang="en-GB" sz="1000" b="1" dirty="0" smtClean="0">
                <a:solidFill>
                  <a:srgbClr val="C00000"/>
                </a:solidFill>
                <a:latin typeface="Calibri" pitchFamily="34" charset="0"/>
              </a:rPr>
              <a:t>blocks </a:t>
            </a:r>
            <a:r>
              <a:rPr lang="en-GB" sz="1000" b="1" dirty="0">
                <a:solidFill>
                  <a:srgbClr val="C00000"/>
                </a:solidFill>
                <a:latin typeface="Calibri" pitchFamily="34" charset="0"/>
              </a:rPr>
              <a:t>retrieved from </a:t>
            </a:r>
            <a:r>
              <a:rPr lang="en-GB" sz="1000" b="1" dirty="0" smtClean="0">
                <a:solidFill>
                  <a:srgbClr val="C00000"/>
                </a:solidFill>
                <a:latin typeface="Calibri" pitchFamily="34" charset="0"/>
              </a:rPr>
              <a:t>local disks</a:t>
            </a:r>
            <a:endParaRPr lang="en-GB" sz="1000" b="1" dirty="0">
              <a:solidFill>
                <a:srgbClr val="C00000"/>
              </a:solidFill>
              <a:latin typeface="Calibri" pitchFamily="34" charset="0"/>
            </a:endParaRPr>
          </a:p>
        </p:txBody>
      </p:sp>
      <p:sp>
        <p:nvSpPr>
          <p:cNvPr id="16" name="Line 20"/>
          <p:cNvSpPr>
            <a:spLocks noChangeShapeType="1"/>
          </p:cNvSpPr>
          <p:nvPr/>
        </p:nvSpPr>
        <p:spPr bwMode="auto">
          <a:xfrm>
            <a:off x="1676399" y="5562600"/>
            <a:ext cx="4267201" cy="0"/>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sz="1100"/>
          </a:p>
        </p:txBody>
      </p:sp>
      <p:sp>
        <p:nvSpPr>
          <p:cNvPr id="17" name="Text Box 21"/>
          <p:cNvSpPr txBox="1">
            <a:spLocks noChangeArrowheads="1"/>
          </p:cNvSpPr>
          <p:nvPr/>
        </p:nvSpPr>
        <p:spPr bwMode="auto">
          <a:xfrm>
            <a:off x="3429000" y="3468956"/>
            <a:ext cx="702619" cy="411267"/>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a:t>
            </a:r>
            <a:r>
              <a:rPr lang="en-GB" sz="1050" b="1" dirty="0">
                <a:latin typeface="Calibri" pitchFamily="34" charset="0"/>
              </a:rPr>
              <a:t>SRAM)</a:t>
            </a:r>
          </a:p>
        </p:txBody>
      </p:sp>
      <p:sp>
        <p:nvSpPr>
          <p:cNvPr id="18" name="Text Box 23"/>
          <p:cNvSpPr txBox="1">
            <a:spLocks noChangeArrowheads="1"/>
          </p:cNvSpPr>
          <p:nvPr/>
        </p:nvSpPr>
        <p:spPr bwMode="auto">
          <a:xfrm>
            <a:off x="4572000" y="2636644"/>
            <a:ext cx="2387295"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L1 cache holds cache lines retrieved from </a:t>
            </a:r>
            <a:r>
              <a:rPr lang="en-GB" sz="1000" b="1" dirty="0" smtClean="0">
                <a:solidFill>
                  <a:srgbClr val="C00000"/>
                </a:solidFill>
                <a:latin typeface="Calibri" pitchFamily="34" charset="0"/>
              </a:rPr>
              <a:t>L2 </a:t>
            </a:r>
            <a:r>
              <a:rPr lang="en-GB" sz="1000" b="1" dirty="0">
                <a:solidFill>
                  <a:srgbClr val="C00000"/>
                </a:solidFill>
                <a:latin typeface="Calibri" pitchFamily="34" charset="0"/>
              </a:rPr>
              <a:t>cache</a:t>
            </a:r>
          </a:p>
        </p:txBody>
      </p:sp>
      <p:sp>
        <p:nvSpPr>
          <p:cNvPr id="19" name="Text Box 25"/>
          <p:cNvSpPr txBox="1">
            <a:spLocks noChangeArrowheads="1"/>
          </p:cNvSpPr>
          <p:nvPr/>
        </p:nvSpPr>
        <p:spPr bwMode="auto">
          <a:xfrm>
            <a:off x="4114800" y="1828800"/>
            <a:ext cx="2455383"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CPU registers hold words retrieved </a:t>
            </a:r>
            <a:r>
              <a:rPr lang="en-GB" sz="1000" b="1" dirty="0" smtClean="0">
                <a:solidFill>
                  <a:srgbClr val="C00000"/>
                </a:solidFill>
                <a:latin typeface="Calibri" pitchFamily="34" charset="0"/>
              </a:rPr>
              <a:t>from </a:t>
            </a:r>
            <a:r>
              <a:rPr lang="en-GB" sz="1000" b="1" dirty="0">
                <a:solidFill>
                  <a:srgbClr val="C00000"/>
                </a:solidFill>
                <a:latin typeface="Calibri" pitchFamily="34" charset="0"/>
              </a:rPr>
              <a:t>L1 cache</a:t>
            </a:r>
          </a:p>
        </p:txBody>
      </p:sp>
      <p:sp>
        <p:nvSpPr>
          <p:cNvPr id="20" name="Text Box 28"/>
          <p:cNvSpPr txBox="1">
            <a:spLocks noChangeArrowheads="1"/>
          </p:cNvSpPr>
          <p:nvPr/>
        </p:nvSpPr>
        <p:spPr bwMode="auto">
          <a:xfrm>
            <a:off x="5105400" y="3516584"/>
            <a:ext cx="2211047"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L2 cache holds cache lines retrieved from main memory</a:t>
            </a:r>
          </a:p>
        </p:txBody>
      </p:sp>
      <p:sp>
        <p:nvSpPr>
          <p:cNvPr id="21" name="Text Box 30"/>
          <p:cNvSpPr txBox="1">
            <a:spLocks noChangeArrowheads="1"/>
          </p:cNvSpPr>
          <p:nvPr/>
        </p:nvSpPr>
        <p:spPr bwMode="auto">
          <a:xfrm>
            <a:off x="3055061" y="2110897"/>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L0:</a:t>
            </a:r>
          </a:p>
        </p:txBody>
      </p:sp>
      <p:sp>
        <p:nvSpPr>
          <p:cNvPr id="22" name="Text Box 31"/>
          <p:cNvSpPr txBox="1">
            <a:spLocks noChangeArrowheads="1"/>
          </p:cNvSpPr>
          <p:nvPr/>
        </p:nvSpPr>
        <p:spPr bwMode="auto">
          <a:xfrm>
            <a:off x="2677236" y="2820509"/>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L1:</a:t>
            </a:r>
          </a:p>
        </p:txBody>
      </p:sp>
      <p:sp>
        <p:nvSpPr>
          <p:cNvPr id="23" name="Text Box 32"/>
          <p:cNvSpPr txBox="1">
            <a:spLocks noChangeArrowheads="1"/>
          </p:cNvSpPr>
          <p:nvPr/>
        </p:nvSpPr>
        <p:spPr bwMode="auto">
          <a:xfrm>
            <a:off x="2239086" y="3517422"/>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L2:</a:t>
            </a:r>
          </a:p>
        </p:txBody>
      </p:sp>
      <p:sp>
        <p:nvSpPr>
          <p:cNvPr id="24" name="Text Box 33"/>
          <p:cNvSpPr txBox="1">
            <a:spLocks noChangeArrowheads="1"/>
          </p:cNvSpPr>
          <p:nvPr/>
        </p:nvSpPr>
        <p:spPr bwMode="auto">
          <a:xfrm>
            <a:off x="1766011" y="4320697"/>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L3:</a:t>
            </a:r>
          </a:p>
        </p:txBody>
      </p:sp>
      <p:sp>
        <p:nvSpPr>
          <p:cNvPr id="25" name="Text Box 34"/>
          <p:cNvSpPr txBox="1">
            <a:spLocks noChangeArrowheads="1"/>
          </p:cNvSpPr>
          <p:nvPr/>
        </p:nvSpPr>
        <p:spPr bwMode="auto">
          <a:xfrm>
            <a:off x="1302461" y="5029200"/>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L4:</a:t>
            </a:r>
          </a:p>
        </p:txBody>
      </p:sp>
      <p:sp>
        <p:nvSpPr>
          <p:cNvPr id="26" name="Text Box 35"/>
          <p:cNvSpPr txBox="1">
            <a:spLocks noChangeArrowheads="1"/>
          </p:cNvSpPr>
          <p:nvPr/>
        </p:nvSpPr>
        <p:spPr bwMode="auto">
          <a:xfrm>
            <a:off x="884237" y="5840121"/>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L5:</a:t>
            </a:r>
          </a:p>
        </p:txBody>
      </p:sp>
      <p:sp>
        <p:nvSpPr>
          <p:cNvPr id="27" name="Text Box 36"/>
          <p:cNvSpPr txBox="1">
            <a:spLocks noChangeArrowheads="1"/>
          </p:cNvSpPr>
          <p:nvPr/>
        </p:nvSpPr>
        <p:spPr bwMode="auto">
          <a:xfrm>
            <a:off x="457200" y="2057400"/>
            <a:ext cx="690563" cy="728021"/>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faster</a:t>
            </a:r>
            <a:r>
              <a:rPr lang="en-GB" sz="1050" b="1" dirty="0" smtClean="0">
                <a:latin typeface="Calibri" pitchFamily="34" charset="0"/>
              </a:rPr>
              <a:t>,</a:t>
            </a:r>
            <a:endParaRPr lang="en-GB" sz="105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smtClean="0">
                <a:latin typeface="Calibri" pitchFamily="34" charset="0"/>
              </a:rPr>
              <a:t>per byte</a:t>
            </a:r>
            <a:endParaRPr lang="en-GB" sz="1050" b="1" dirty="0">
              <a:latin typeface="Calibri" pitchFamily="34" charset="0"/>
            </a:endParaRPr>
          </a:p>
        </p:txBody>
      </p:sp>
      <p:sp>
        <p:nvSpPr>
          <p:cNvPr id="28" name="Line 37"/>
          <p:cNvSpPr>
            <a:spLocks noChangeShapeType="1"/>
          </p:cNvSpPr>
          <p:nvPr/>
        </p:nvSpPr>
        <p:spPr bwMode="auto">
          <a:xfrm flipV="1">
            <a:off x="455613" y="1485909"/>
            <a:ext cx="1335" cy="1814503"/>
          </a:xfrm>
          <a:prstGeom prst="line">
            <a:avLst/>
          </a:prstGeom>
          <a:noFill/>
          <a:ln w="38160">
            <a:solidFill>
              <a:srgbClr val="000066"/>
            </a:solidFill>
            <a:miter lim="800000"/>
            <a:headEnd/>
            <a:tailEnd type="triangle" w="med" len="med"/>
          </a:ln>
        </p:spPr>
        <p:txBody>
          <a:bodyPr/>
          <a:lstStyle/>
          <a:p>
            <a:endParaRPr lang="en-US" sz="1100"/>
          </a:p>
        </p:txBody>
      </p:sp>
      <p:cxnSp>
        <p:nvCxnSpPr>
          <p:cNvPr id="29" name="Straight Connector 28"/>
          <p:cNvCxnSpPr/>
          <p:nvPr/>
        </p:nvCxnSpPr>
        <p:spPr bwMode="auto">
          <a:xfrm>
            <a:off x="2031124" y="4916250"/>
            <a:ext cx="3531476" cy="0"/>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519896" y="4087019"/>
            <a:ext cx="2538669" cy="252"/>
          </a:xfrm>
          <a:prstGeom prst="line">
            <a:avLst/>
          </a:prstGeom>
          <a:no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955754" y="3352800"/>
            <a:ext cx="1692446" cy="252"/>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5456490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Memory Hierarchy</a:t>
            </a:r>
            <a:endParaRPr lang="en-US" dirty="0"/>
          </a:p>
        </p:txBody>
      </p:sp>
      <p:sp>
        <p:nvSpPr>
          <p:cNvPr id="8" name="Curved Left Arrow 7"/>
          <p:cNvSpPr/>
          <p:nvPr/>
        </p:nvSpPr>
        <p:spPr>
          <a:xfrm>
            <a:off x="2133600" y="2362200"/>
            <a:ext cx="838200" cy="1371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200400" y="2514600"/>
            <a:ext cx="3276600" cy="369332"/>
          </a:xfrm>
          <a:prstGeom prst="rect">
            <a:avLst/>
          </a:prstGeom>
          <a:noFill/>
        </p:spPr>
        <p:txBody>
          <a:bodyPr wrap="square" rtlCol="0">
            <a:spAutoFit/>
          </a:bodyPr>
          <a:lstStyle/>
          <a:p>
            <a:r>
              <a:rPr lang="en-US" dirty="0" smtClean="0">
                <a:solidFill>
                  <a:srgbClr val="C00000"/>
                </a:solidFill>
              </a:rPr>
              <a:t>We will discuss this interaction</a:t>
            </a:r>
            <a:endParaRPr lang="en-US" dirty="0">
              <a:solidFill>
                <a:srgbClr val="C00000"/>
              </a:solidFill>
            </a:endParaRPr>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Registers</a:t>
            </a:r>
          </a:p>
          <a:p>
            <a:endParaRPr lang="en-US" dirty="0">
              <a:latin typeface="Helvetica" pitchFamily="34" charset="0"/>
              <a:cs typeface="Helvetica" pitchFamily="34" charset="0"/>
            </a:endParaRPr>
          </a:p>
          <a:p>
            <a:r>
              <a:rPr lang="en-US" dirty="0">
                <a:latin typeface="Helvetica" pitchFamily="34" charset="0"/>
                <a:cs typeface="Helvetica" pitchFamily="34" charset="0"/>
              </a:rPr>
              <a:t>SRAM</a:t>
            </a:r>
          </a:p>
          <a:p>
            <a:pPr marL="0" indent="0">
              <a:buNone/>
            </a:pPr>
            <a:endParaRPr lang="en-US" sz="3600" dirty="0">
              <a:latin typeface="Helvetica" pitchFamily="34" charset="0"/>
              <a:cs typeface="Helvetica" pitchFamily="34" charset="0"/>
            </a:endParaRPr>
          </a:p>
          <a:p>
            <a:r>
              <a:rPr lang="en-US" dirty="0">
                <a:latin typeface="Helvetica" pitchFamily="34" charset="0"/>
                <a:cs typeface="Helvetica" pitchFamily="34" charset="0"/>
              </a:rPr>
              <a:t>DRAM</a:t>
            </a:r>
          </a:p>
          <a:p>
            <a:endParaRPr lang="en-US" dirty="0">
              <a:latin typeface="Helvetica" pitchFamily="34" charset="0"/>
              <a:cs typeface="Helvetica" pitchFamily="34" charset="0"/>
            </a:endParaRPr>
          </a:p>
          <a:p>
            <a:r>
              <a:rPr lang="en-US" dirty="0">
                <a:latin typeface="Helvetica" pitchFamily="34" charset="0"/>
                <a:cs typeface="Helvetica" pitchFamily="34" charset="0"/>
              </a:rPr>
              <a:t>Local Secondary storage</a:t>
            </a:r>
          </a:p>
          <a:p>
            <a:endParaRPr lang="en-US" dirty="0">
              <a:latin typeface="Helvetica" pitchFamily="34" charset="0"/>
              <a:cs typeface="Helvetica" pitchFamily="34" charset="0"/>
            </a:endParaRPr>
          </a:p>
          <a:p>
            <a:r>
              <a:rPr lang="en-US" dirty="0">
                <a:latin typeface="Helvetica" pitchFamily="34" charset="0"/>
                <a:cs typeface="Helvetica" pitchFamily="34" charset="0"/>
              </a:rPr>
              <a:t>Remote Secondary storage</a:t>
            </a:r>
          </a:p>
          <a:p>
            <a:pPr lvl="0"/>
            <a:endParaRPr lang="en-US" dirty="0"/>
          </a:p>
          <a:p>
            <a:endParaRPr lang="en-US" dirty="0"/>
          </a:p>
        </p:txBody>
      </p:sp>
    </p:spTree>
    <p:extLst>
      <p:ext uri="{BB962C8B-B14F-4D97-AF65-F5344CB8AC3E}">
        <p14:creationId xmlns:p14="http://schemas.microsoft.com/office/powerpoint/2010/main" val="307730522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latin typeface="Helvetica" pitchFamily="34" charset="0"/>
                <a:cs typeface="Helvetica" pitchFamily="34" charset="0"/>
              </a:rPr>
              <a:t>SRAM </a:t>
            </a:r>
            <a:r>
              <a:rPr lang="en-US" dirty="0" err="1" smtClean="0">
                <a:latin typeface="Helvetica" pitchFamily="34" charset="0"/>
                <a:cs typeface="Helvetica" pitchFamily="34" charset="0"/>
              </a:rPr>
              <a:t>vs</a:t>
            </a:r>
            <a:r>
              <a:rPr lang="en-US" dirty="0" smtClean="0">
                <a:latin typeface="Helvetica" pitchFamily="34" charset="0"/>
                <a:cs typeface="Helvetica" pitchFamily="34" charset="0"/>
              </a:rPr>
              <a:t> DRAM tradeoff</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SRAM (cache)</a:t>
            </a:r>
          </a:p>
          <a:p>
            <a:pPr lvl="1"/>
            <a:r>
              <a:rPr lang="en-US" dirty="0">
                <a:latin typeface="Helvetica" pitchFamily="34" charset="0"/>
                <a:cs typeface="Helvetica" pitchFamily="34" charset="0"/>
              </a:rPr>
              <a:t>Faster (L1 cache: 1 CPU cycle)</a:t>
            </a:r>
          </a:p>
          <a:p>
            <a:pPr lvl="1"/>
            <a:r>
              <a:rPr lang="en-US" dirty="0">
                <a:latin typeface="Helvetica" pitchFamily="34" charset="0"/>
                <a:cs typeface="Helvetica" pitchFamily="34" charset="0"/>
              </a:rPr>
              <a:t>Smaller (Kilobytes (L1) or Megabytes (L2))</a:t>
            </a:r>
          </a:p>
          <a:p>
            <a:pPr lvl="1"/>
            <a:r>
              <a:rPr lang="en-US" dirty="0">
                <a:latin typeface="Helvetica" pitchFamily="34" charset="0"/>
                <a:cs typeface="Helvetica" pitchFamily="34" charset="0"/>
              </a:rPr>
              <a:t>More expensive and “energy-hungry”</a:t>
            </a:r>
          </a:p>
          <a:p>
            <a:r>
              <a:rPr lang="en-US" dirty="0">
                <a:latin typeface="Helvetica" pitchFamily="34" charset="0"/>
                <a:cs typeface="Helvetica" pitchFamily="34" charset="0"/>
              </a:rPr>
              <a:t>DRAM (main memory)</a:t>
            </a:r>
          </a:p>
          <a:p>
            <a:pPr lvl="1"/>
            <a:r>
              <a:rPr lang="en-US" dirty="0">
                <a:latin typeface="Helvetica" pitchFamily="34" charset="0"/>
                <a:cs typeface="Helvetica" pitchFamily="34" charset="0"/>
              </a:rPr>
              <a:t>Relatively slower (hundreds of CPU cycles)</a:t>
            </a:r>
          </a:p>
          <a:p>
            <a:pPr lvl="1"/>
            <a:r>
              <a:rPr lang="en-US" dirty="0">
                <a:latin typeface="Helvetica" pitchFamily="34" charset="0"/>
                <a:cs typeface="Helvetica" pitchFamily="34" charset="0"/>
              </a:rPr>
              <a:t>Larger (Gigabytes)</a:t>
            </a:r>
          </a:p>
          <a:p>
            <a:pPr lvl="1"/>
            <a:r>
              <a:rPr lang="en-US" dirty="0" smtClean="0">
                <a:latin typeface="Helvetica" pitchFamily="34" charset="0"/>
                <a:cs typeface="Helvetica" pitchFamily="34" charset="0"/>
              </a:rPr>
              <a:t>Cheaper</a:t>
            </a:r>
            <a:endParaRPr lang="en-US" dirty="0">
              <a:latin typeface="Helvetica" pitchFamily="34" charset="0"/>
              <a:cs typeface="Helvetica" pitchFamily="34" charset="0"/>
            </a:endParaRPr>
          </a:p>
        </p:txBody>
      </p:sp>
    </p:spTree>
    <p:extLst>
      <p:ext uri="{BB962C8B-B14F-4D97-AF65-F5344CB8AC3E}">
        <p14:creationId xmlns:p14="http://schemas.microsoft.com/office/powerpoint/2010/main" val="434834016"/>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a:t>
            </a:r>
            <a:endParaRPr lang="en-US" dirty="0"/>
          </a:p>
        </p:txBody>
      </p:sp>
      <p:sp>
        <p:nvSpPr>
          <p:cNvPr id="3" name="Content Placeholder 2"/>
          <p:cNvSpPr>
            <a:spLocks noGrp="1"/>
          </p:cNvSpPr>
          <p:nvPr>
            <p:ph sz="quarter"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Temporal locality</a:t>
            </a:r>
            <a:endParaRPr lang="en-GB" dirty="0"/>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a:t>
            </a:r>
            <a:r>
              <a:rPr lang="en-GB" dirty="0" smtClean="0"/>
              <a:t>future</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After accessing address X in memory, save the bytes in cache for future </a:t>
            </a:r>
            <a:r>
              <a:rPr lang="en-US" dirty="0" smtClean="0"/>
              <a:t>access</a:t>
            </a:r>
            <a:endParaRPr lang="en-GB" dirty="0"/>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Spatial locality</a:t>
            </a:r>
            <a:endParaRPr lang="en-GB" dirty="0"/>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a:t>
            </a:r>
            <a:r>
              <a:rPr lang="en-GB" dirty="0" smtClean="0"/>
              <a:t>time</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After accessing address X, save the block of memory around X in cache for future </a:t>
            </a:r>
            <a:r>
              <a:rPr lang="en-US" dirty="0" smtClean="0"/>
              <a:t>access</a:t>
            </a:r>
            <a:endParaRPr lang="en-US" dirty="0"/>
          </a:p>
        </p:txBody>
      </p:sp>
      <p:sp>
        <p:nvSpPr>
          <p:cNvPr id="9" name="Rectangle 8"/>
          <p:cNvSpPr/>
          <p:nvPr/>
        </p:nvSpPr>
        <p:spPr bwMode="auto">
          <a:xfrm>
            <a:off x="6216739" y="4267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680200" y="4267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Rectangle 10"/>
          <p:cNvSpPr/>
          <p:nvPr/>
        </p:nvSpPr>
        <p:spPr bwMode="auto">
          <a:xfrm>
            <a:off x="7061200" y="4267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2" name="Freeform 11"/>
          <p:cNvSpPr/>
          <p:nvPr/>
        </p:nvSpPr>
        <p:spPr bwMode="auto">
          <a:xfrm>
            <a:off x="6600780" y="3907665"/>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13" name="Rectangle 12"/>
          <p:cNvSpPr/>
          <p:nvPr/>
        </p:nvSpPr>
        <p:spPr bwMode="auto">
          <a:xfrm>
            <a:off x="6400800" y="2109989"/>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4" name="Rectangle 13"/>
          <p:cNvSpPr/>
          <p:nvPr/>
        </p:nvSpPr>
        <p:spPr bwMode="auto">
          <a:xfrm>
            <a:off x="7251700" y="2109989"/>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5" name="Freeform 14"/>
          <p:cNvSpPr/>
          <p:nvPr/>
        </p:nvSpPr>
        <p:spPr bwMode="auto">
          <a:xfrm>
            <a:off x="7169239" y="1676400"/>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18082629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smtClean="0"/>
              <a:t>Memory Address</a:t>
            </a:r>
            <a:endParaRPr lang="en-US" dirty="0"/>
          </a:p>
        </p:txBody>
      </p:sp>
      <p:sp>
        <p:nvSpPr>
          <p:cNvPr id="5" name="Content Placeholder 4"/>
          <p:cNvSpPr>
            <a:spLocks noGrp="1"/>
          </p:cNvSpPr>
          <p:nvPr>
            <p:ph idx="1"/>
          </p:nvPr>
        </p:nvSpPr>
        <p:spPr/>
        <p:txBody>
          <a:bodyPr/>
          <a:lstStyle/>
          <a:p>
            <a:r>
              <a:rPr lang="en-US" dirty="0"/>
              <a:t>64-bit on shark machines</a:t>
            </a:r>
          </a:p>
          <a:p>
            <a:endParaRPr lang="en-US" dirty="0"/>
          </a:p>
          <a:p>
            <a:endParaRPr lang="en-US" dirty="0"/>
          </a:p>
          <a:p>
            <a:endParaRPr lang="en-US" dirty="0"/>
          </a:p>
          <a:p>
            <a:endParaRPr lang="en-US" dirty="0"/>
          </a:p>
          <a:p>
            <a:endParaRPr lang="en-US" dirty="0"/>
          </a:p>
          <a:p>
            <a:r>
              <a:rPr lang="en-US" dirty="0"/>
              <a:t>Block offset:  b bits</a:t>
            </a:r>
          </a:p>
          <a:p>
            <a:r>
              <a:rPr lang="en-US" dirty="0"/>
              <a:t>Set index:  </a:t>
            </a:r>
            <a:r>
              <a:rPr lang="en-US" dirty="0" err="1"/>
              <a:t>s</a:t>
            </a:r>
            <a:r>
              <a:rPr lang="en-US" dirty="0"/>
              <a:t> </a:t>
            </a:r>
            <a:r>
              <a:rPr lang="en-US" dirty="0" smtClean="0"/>
              <a:t>bits</a:t>
            </a:r>
          </a:p>
          <a:p>
            <a:r>
              <a:rPr lang="en-US" dirty="0" smtClean="0"/>
              <a:t>Tag Bits: (Address Size – b – s) </a:t>
            </a:r>
            <a:endParaRPr lang="en-US" dirty="0"/>
          </a:p>
        </p:txBody>
      </p:sp>
      <p:pic>
        <p:nvPicPr>
          <p:cNvPr id="4" name="Picture 3" descr="addr.png"/>
          <p:cNvPicPr>
            <a:picLocks noChangeAspect="1"/>
          </p:cNvPicPr>
          <p:nvPr/>
        </p:nvPicPr>
        <p:blipFill>
          <a:blip r:embed="rId3" cstate="print"/>
          <a:stretch>
            <a:fillRect/>
          </a:stretch>
        </p:blipFill>
        <p:spPr>
          <a:xfrm>
            <a:off x="1600200" y="2514600"/>
            <a:ext cx="6381033" cy="995766"/>
          </a:xfrm>
          <a:prstGeom prst="rect">
            <a:avLst/>
          </a:prstGeom>
        </p:spPr>
      </p:pic>
    </p:spTree>
    <p:extLst>
      <p:ext uri="{BB962C8B-B14F-4D97-AF65-F5344CB8AC3E}">
        <p14:creationId xmlns:p14="http://schemas.microsoft.com/office/powerpoint/2010/main" val="4211007444"/>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TotalTime>
  <Words>2178</Words>
  <Application>Microsoft Macintosh PowerPoint</Application>
  <PresentationFormat>On-screen Show (4:3)</PresentationFormat>
  <Paragraphs>547</Paragraphs>
  <Slides>40</Slides>
  <Notes>24</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template2007</vt:lpstr>
      <vt:lpstr>Office Theme</vt:lpstr>
      <vt:lpstr>Cache Lab Implementation and Blocking</vt:lpstr>
      <vt:lpstr>Welcome to the World of Pointers !</vt:lpstr>
      <vt:lpstr>Outline</vt:lpstr>
      <vt:lpstr>Class Schedule</vt:lpstr>
      <vt:lpstr>Memory Hierarchy</vt:lpstr>
      <vt:lpstr>Memory Hierarchy</vt:lpstr>
      <vt:lpstr>SRAM vs DRAM tradeoff</vt:lpstr>
      <vt:lpstr>Locality</vt:lpstr>
      <vt:lpstr>Memory Address</vt:lpstr>
      <vt:lpstr>Cache</vt:lpstr>
      <vt:lpstr>Visual Cache Terminology</vt:lpstr>
      <vt:lpstr>General Cache Concepts</vt:lpstr>
      <vt:lpstr>General Cache Concepts: Miss</vt:lpstr>
      <vt:lpstr>General Caching Concepts:  Types of Cache Misses</vt:lpstr>
      <vt:lpstr>Cache Lab</vt:lpstr>
      <vt:lpstr>Part (a) : Cache simulator</vt:lpstr>
      <vt:lpstr>Part (a) : Hints</vt:lpstr>
      <vt:lpstr>Part (a) :  getopt</vt:lpstr>
      <vt:lpstr>Part (a) : getopt</vt:lpstr>
      <vt:lpstr>Part (a) : getopt Example</vt:lpstr>
      <vt:lpstr>Part (a) : fscanf</vt:lpstr>
      <vt:lpstr>Part (a) : fscanf example</vt:lpstr>
      <vt:lpstr>Part (a) : Malloc/free</vt:lpstr>
      <vt:lpstr>Part (b) Efficient Matrix Transpose</vt:lpstr>
      <vt:lpstr>Part (b) : Efficient Matrix Transpose</vt:lpstr>
      <vt:lpstr>Part (b) : Blocking </vt:lpstr>
      <vt:lpstr>Example: Matrix Multiplication</vt:lpstr>
      <vt:lpstr>Cache Miss Analysis</vt:lpstr>
      <vt:lpstr>Cache Miss Analysis</vt:lpstr>
      <vt:lpstr>Blocked Matrix Multiplication</vt:lpstr>
      <vt:lpstr>Cache Miss Analysis</vt:lpstr>
      <vt:lpstr>Cache Miss Analysis</vt:lpstr>
      <vt:lpstr>Part(b) : Blocking Summary</vt:lpstr>
      <vt:lpstr>Part (b) : Specs</vt:lpstr>
      <vt:lpstr>Part (b)</vt:lpstr>
      <vt:lpstr>Warnings are Errors</vt:lpstr>
      <vt:lpstr>Missing Header Files</vt:lpstr>
      <vt:lpstr>Eviction policies of Cache</vt:lpstr>
      <vt:lpstr>Style</vt:lpstr>
      <vt:lpstr>Questions?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Hieararchy and Caches</dc:title>
  <dc:creator>Ian Hartwig</dc:creator>
  <cp:lastModifiedBy>Dave</cp:lastModifiedBy>
  <cp:revision>86</cp:revision>
  <dcterms:created xsi:type="dcterms:W3CDTF">2013-10-22T02:36:45Z</dcterms:created>
  <dcterms:modified xsi:type="dcterms:W3CDTF">2015-12-02T00:11:11Z</dcterms:modified>
</cp:coreProperties>
</file>