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464" r:id="rId3"/>
    <p:sldId id="465" r:id="rId4"/>
    <p:sldId id="462" r:id="rId5"/>
    <p:sldId id="437" r:id="rId6"/>
    <p:sldId id="438" r:id="rId7"/>
    <p:sldId id="471" r:id="rId8"/>
    <p:sldId id="439" r:id="rId9"/>
    <p:sldId id="466" r:id="rId10"/>
    <p:sldId id="467" r:id="rId11"/>
    <p:sldId id="445" r:id="rId12"/>
    <p:sldId id="472" r:id="rId13"/>
    <p:sldId id="440" r:id="rId14"/>
    <p:sldId id="441" r:id="rId15"/>
    <p:sldId id="468" r:id="rId16"/>
    <p:sldId id="469" r:id="rId17"/>
    <p:sldId id="442" r:id="rId18"/>
    <p:sldId id="473" r:id="rId19"/>
    <p:sldId id="450" r:id="rId20"/>
    <p:sldId id="451" r:id="rId21"/>
    <p:sldId id="470" r:id="rId22"/>
    <p:sldId id="452" r:id="rId23"/>
    <p:sldId id="453" r:id="rId24"/>
    <p:sldId id="474" r:id="rId25"/>
    <p:sldId id="455" r:id="rId26"/>
    <p:sldId id="456" r:id="rId27"/>
    <p:sldId id="457" r:id="rId28"/>
    <p:sldId id="4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0066CC"/>
    <a:srgbClr val="00B050"/>
    <a:srgbClr val="CC0000"/>
    <a:srgbClr val="A50021"/>
    <a:srgbClr val="009900"/>
    <a:srgbClr val="FFFF66"/>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93" autoAdjust="0"/>
    <p:restoredTop sz="96741" autoAdjust="0"/>
  </p:normalViewPr>
  <p:slideViewPr>
    <p:cSldViewPr snapToGrid="0">
      <p:cViewPr varScale="1">
        <p:scale>
          <a:sx n="86" d="100"/>
          <a:sy n="86" d="100"/>
        </p:scale>
        <p:origin x="960" y="62"/>
      </p:cViewPr>
      <p:guideLst>
        <p:guide orient="horz" pos="2160"/>
        <p:guide pos="3840"/>
      </p:guideLst>
    </p:cSldViewPr>
  </p:slideViewPr>
  <p:outlineViewPr>
    <p:cViewPr>
      <p:scale>
        <a:sx n="33" d="100"/>
        <a:sy n="33" d="100"/>
      </p:scale>
      <p:origin x="0" y="-3245"/>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8EE71060-7622-4D5E-B111-19C16964DD8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98D0BF-3138-4FE9-86E1-076FB0C5C711}" type="slidenum">
              <a:rPr lang="en-US" altLang="zh-CN" smtClean="0"/>
              <a:pPr>
                <a:defRPr/>
              </a:pPr>
              <a:t>13</a:t>
            </a:fld>
            <a:endParaRPr lang="en-US" altLang="zh-CN"/>
          </a:p>
        </p:txBody>
      </p:sp>
    </p:spTree>
    <p:extLst>
      <p:ext uri="{BB962C8B-B14F-4D97-AF65-F5344CB8AC3E}">
        <p14:creationId xmlns:p14="http://schemas.microsoft.com/office/powerpoint/2010/main" val="2495604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2" name="Rectangle 2"/>
          <p:cNvSpPr>
            <a:spLocks noGrp="1" noRot="1" noChangeAspect="1" noChangeArrowheads="1" noTextEdit="1"/>
          </p:cNvSpPr>
          <p:nvPr>
            <p:ph type="sldImg"/>
          </p:nvPr>
        </p:nvSpPr>
        <p:spPr>
          <a:ln/>
        </p:spPr>
      </p:sp>
      <p:sp>
        <p:nvSpPr>
          <p:cNvPr id="1689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02876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Rot="1" noChangeAspect="1" noChangeArrowheads="1" noTextEdit="1"/>
          </p:cNvSpPr>
          <p:nvPr>
            <p:ph type="sldImg"/>
          </p:nvPr>
        </p:nvSpPr>
        <p:spPr>
          <a:ln/>
        </p:spPr>
      </p:sp>
      <p:sp>
        <p:nvSpPr>
          <p:cNvPr id="16906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2718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98D0BF-3138-4FE9-86E1-076FB0C5C711}" type="slidenum">
              <a:rPr lang="en-US" altLang="zh-CN" smtClean="0"/>
              <a:pPr>
                <a:defRPr/>
              </a:pPr>
              <a:t>14</a:t>
            </a:fld>
            <a:endParaRPr lang="en-US" altLang="zh-CN"/>
          </a:p>
        </p:txBody>
      </p:sp>
    </p:spTree>
    <p:extLst>
      <p:ext uri="{BB962C8B-B14F-4D97-AF65-F5344CB8AC3E}">
        <p14:creationId xmlns:p14="http://schemas.microsoft.com/office/powerpoint/2010/main" val="881901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Rot="1" noChangeAspect="1" noChangeArrowheads="1" noTextEdit="1"/>
          </p:cNvSpPr>
          <p:nvPr>
            <p:ph type="sldImg"/>
          </p:nvPr>
        </p:nvSpPr>
        <p:spPr>
          <a:ln/>
        </p:spPr>
      </p:sp>
      <p:sp>
        <p:nvSpPr>
          <p:cNvPr id="16834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9155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Rot="1" noChangeAspect="1" noChangeArrowheads="1" noTextEdit="1"/>
          </p:cNvSpPr>
          <p:nvPr>
            <p:ph type="sldImg"/>
          </p:nvPr>
        </p:nvSpPr>
        <p:spPr>
          <a:ln/>
        </p:spPr>
      </p:sp>
      <p:sp>
        <p:nvSpPr>
          <p:cNvPr id="1684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7300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Rot="1" noChangeAspect="1" noChangeArrowheads="1" noTextEdit="1"/>
          </p:cNvSpPr>
          <p:nvPr>
            <p:ph type="sldImg"/>
          </p:nvPr>
        </p:nvSpPr>
        <p:spPr>
          <a:ln/>
        </p:spPr>
      </p:sp>
      <p:sp>
        <p:nvSpPr>
          <p:cNvPr id="1685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41663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Rot="1" noChangeAspect="1" noChangeArrowheads="1" noTextEdit="1"/>
          </p:cNvSpPr>
          <p:nvPr>
            <p:ph type="sldImg"/>
          </p:nvPr>
        </p:nvSpPr>
        <p:spPr>
          <a:ln/>
        </p:spPr>
      </p:sp>
      <p:sp>
        <p:nvSpPr>
          <p:cNvPr id="1685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3251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Rot="1" noChangeAspect="1" noChangeArrowheads="1" noTextEdit="1"/>
          </p:cNvSpPr>
          <p:nvPr>
            <p:ph type="sldImg"/>
          </p:nvPr>
        </p:nvSpPr>
        <p:spPr>
          <a:ln/>
        </p:spPr>
      </p:sp>
      <p:sp>
        <p:nvSpPr>
          <p:cNvPr id="168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1334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Rectangle 2"/>
          <p:cNvSpPr>
            <a:spLocks noGrp="1" noRot="1" noChangeAspect="1" noChangeArrowheads="1" noTextEdit="1"/>
          </p:cNvSpPr>
          <p:nvPr>
            <p:ph type="sldImg"/>
          </p:nvPr>
        </p:nvSpPr>
        <p:spPr>
          <a:ln/>
        </p:spPr>
      </p:sp>
      <p:sp>
        <p:nvSpPr>
          <p:cNvPr id="168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8187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Rot="1" noChangeAspect="1" noChangeArrowheads="1" noTextEdit="1"/>
          </p:cNvSpPr>
          <p:nvPr>
            <p:ph type="sldImg"/>
          </p:nvPr>
        </p:nvSpPr>
        <p:spPr>
          <a:ln/>
        </p:spPr>
      </p:sp>
      <p:sp>
        <p:nvSpPr>
          <p:cNvPr id="1688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6287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654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460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881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728945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8341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84060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3703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4318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59485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370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88063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8449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341380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7927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1"/>
            <a:ext cx="2880784" cy="59547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8" y="222251"/>
            <a:ext cx="8439149" cy="595471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407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526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015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814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574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882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90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429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9"/>
          <p:cNvSpPr>
            <a:spLocks noChangeArrowheads="1"/>
          </p:cNvSpPr>
          <p:nvPr userDrawn="1"/>
        </p:nvSpPr>
        <p:spPr bwMode="auto">
          <a:xfrm>
            <a:off x="0" y="1000125"/>
            <a:ext cx="645584" cy="166832"/>
          </a:xfrm>
          <a:prstGeom prst="rect">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a:ln>
            <a:noFill/>
          </a:ln>
          <a:effectLst/>
        </p:spPr>
        <p:txBody>
          <a:bodyPr wrap="none" anchor="ct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p>
        </p:txBody>
      </p:sp>
      <p:sp>
        <p:nvSpPr>
          <p:cNvPr id="8" name="Rectangle 10"/>
          <p:cNvSpPr>
            <a:spLocks noChangeArrowheads="1"/>
          </p:cNvSpPr>
          <p:nvPr userDrawn="1"/>
        </p:nvSpPr>
        <p:spPr bwMode="auto">
          <a:xfrm>
            <a:off x="702733" y="996950"/>
            <a:ext cx="11489267" cy="166832"/>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sz="2400"/>
          </a:p>
        </p:txBody>
      </p:sp>
      <p:sp>
        <p:nvSpPr>
          <p:cNvPr id="9" name="Text Box 11"/>
          <p:cNvSpPr txBox="1">
            <a:spLocks noChangeArrowheads="1"/>
          </p:cNvSpPr>
          <p:nvPr userDrawn="1"/>
        </p:nvSpPr>
        <p:spPr bwMode="auto">
          <a:xfrm>
            <a:off x="322873" y="935906"/>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CC6AFE6F-DA54-4337-ADC7-9B4643189B01}" type="slidenum">
              <a:rPr lang="en-US" altLang="zh-CN" sz="1000" b="1" smtClean="0">
                <a:solidFill>
                  <a:schemeClr val="bg1"/>
                </a:solidFill>
                <a:ea typeface="宋体" panose="02010600030101010101" pitchFamily="2" charset="-122"/>
              </a:rPr>
              <a:pPr algn="r" eaLnBrk="1" hangingPunct="1">
                <a:defRPr/>
              </a:pPr>
              <a:t>‹#›</a:t>
            </a:fld>
            <a:endParaRPr lang="en-US" altLang="zh-CN" sz="1000" b="1" dirty="0">
              <a:solidFill>
                <a:schemeClr val="bg1"/>
              </a:solidFill>
              <a:ea typeface="宋体" panose="02010600030101010101" pitchFamily="2" charset="-122"/>
            </a:endParaRPr>
          </a:p>
        </p:txBody>
      </p:sp>
    </p:spTree>
    <p:extLst>
      <p:ext uri="{BB962C8B-B14F-4D97-AF65-F5344CB8AC3E}">
        <p14:creationId xmlns:p14="http://schemas.microsoft.com/office/powerpoint/2010/main" val="1744763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5584" cy="166832"/>
          </a:xfrm>
          <a:prstGeom prst="rect">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a:ln>
            <a:noFill/>
          </a:ln>
          <a:effectLst/>
        </p:spPr>
        <p:txBody>
          <a:bodyPr wrap="none" anchor="ct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p>
        </p:txBody>
      </p:sp>
      <p:sp>
        <p:nvSpPr>
          <p:cNvPr id="1027" name="Rectangle 10"/>
          <p:cNvSpPr>
            <a:spLocks noChangeArrowheads="1"/>
          </p:cNvSpPr>
          <p:nvPr userDrawn="1"/>
        </p:nvSpPr>
        <p:spPr bwMode="auto">
          <a:xfrm>
            <a:off x="702733" y="996950"/>
            <a:ext cx="11489267" cy="166832"/>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sz="1800"/>
          </a:p>
        </p:txBody>
      </p:sp>
      <p:sp>
        <p:nvSpPr>
          <p:cNvPr id="1028" name="Text Box 11"/>
          <p:cNvSpPr txBox="1">
            <a:spLocks noChangeArrowheads="1"/>
          </p:cNvSpPr>
          <p:nvPr userDrawn="1"/>
        </p:nvSpPr>
        <p:spPr bwMode="auto">
          <a:xfrm>
            <a:off x="322873" y="935906"/>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CC6AFE6F-DA54-4337-ADC7-9B4643189B01}" type="slidenum">
              <a:rPr lang="en-US" altLang="zh-CN" sz="1000" b="1" smtClean="0">
                <a:solidFill>
                  <a:schemeClr val="bg1"/>
                </a:solidFill>
                <a:ea typeface="宋体" panose="02010600030101010101" pitchFamily="2" charset="-122"/>
              </a:rPr>
              <a:pPr algn="r" eaLnBrk="1" hangingPunct="1">
                <a:defRPr/>
              </a:pPr>
              <a:t>‹#›</a:t>
            </a:fld>
            <a:endParaRPr lang="en-US" altLang="zh-CN" sz="1000" b="1" dirty="0">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4218" y="222251"/>
            <a:ext cx="1152313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2796854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600" b="1" kern="1200">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flipH="1">
            <a:off x="-2" y="0"/>
            <a:ext cx="12192001" cy="686139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74" name="Rectangle 2"/>
          <p:cNvSpPr>
            <a:spLocks noGrp="1" noChangeArrowheads="1"/>
          </p:cNvSpPr>
          <p:nvPr>
            <p:ph type="ctrTitle"/>
          </p:nvPr>
        </p:nvSpPr>
        <p:spPr>
          <a:xfrm>
            <a:off x="1138335" y="874865"/>
            <a:ext cx="9685175" cy="1470025"/>
          </a:xfrm>
        </p:spPr>
        <p:txBody>
          <a:bodyPr anchor="ctr">
            <a:normAutofit/>
          </a:bodyPr>
          <a:lstStyle/>
          <a:p>
            <a:pPr eaLnBrk="1" hangingPunct="1"/>
            <a:r>
              <a:rPr lang="zh-CN" altLang="en-US" sz="4000" b="1" dirty="0">
                <a:solidFill>
                  <a:schemeClr val="bg1">
                    <a:lumMod val="95000"/>
                  </a:schemeClr>
                </a:solidFill>
                <a:latin typeface="黑体" panose="02010609060101010101" pitchFamily="49" charset="-122"/>
                <a:ea typeface="黑体" panose="02010609060101010101" pitchFamily="49" charset="-122"/>
              </a:rPr>
              <a:t>第</a:t>
            </a:r>
            <a:r>
              <a:rPr lang="en-US" altLang="zh-CN" sz="4000" b="1" dirty="0">
                <a:solidFill>
                  <a:schemeClr val="bg1">
                    <a:lumMod val="95000"/>
                  </a:schemeClr>
                </a:solidFill>
                <a:latin typeface="黑体" panose="02010609060101010101" pitchFamily="49" charset="-122"/>
                <a:ea typeface="黑体" panose="02010609060101010101" pitchFamily="49" charset="-122"/>
              </a:rPr>
              <a:t>2</a:t>
            </a:r>
            <a:r>
              <a:rPr lang="zh-CN" altLang="en-US" sz="4000" b="1" dirty="0">
                <a:solidFill>
                  <a:schemeClr val="bg1">
                    <a:lumMod val="95000"/>
                  </a:schemeClr>
                </a:solidFill>
                <a:latin typeface="黑体" panose="02010609060101010101" pitchFamily="49" charset="-122"/>
                <a:ea typeface="黑体" panose="02010609060101010101" pitchFamily="49" charset="-122"/>
              </a:rPr>
              <a:t>讲 初识计算思维</a:t>
            </a:r>
            <a:r>
              <a:rPr lang="en-US" altLang="zh-CN" sz="4000" b="1" dirty="0">
                <a:solidFill>
                  <a:schemeClr val="bg1">
                    <a:lumMod val="95000"/>
                  </a:schemeClr>
                </a:solidFill>
                <a:latin typeface="黑体" panose="02010609060101010101" pitchFamily="49" charset="-122"/>
                <a:ea typeface="黑体" panose="02010609060101010101" pitchFamily="49" charset="-122"/>
              </a:rPr>
              <a:t>-</a:t>
            </a:r>
            <a:r>
              <a:rPr lang="zh-CN" altLang="en-US" sz="4000" b="1" dirty="0">
                <a:solidFill>
                  <a:schemeClr val="bg1">
                    <a:lumMod val="95000"/>
                  </a:schemeClr>
                </a:solidFill>
                <a:latin typeface="黑体" panose="02010609060101010101" pitchFamily="49" charset="-122"/>
                <a:ea typeface="黑体" panose="02010609060101010101" pitchFamily="49" charset="-122"/>
              </a:rPr>
              <a:t>由小白鼠到计算思维</a:t>
            </a:r>
          </a:p>
        </p:txBody>
      </p:sp>
      <p:sp>
        <p:nvSpPr>
          <p:cNvPr id="4100" name="Line 7"/>
          <p:cNvSpPr>
            <a:spLocks noChangeShapeType="1"/>
          </p:cNvSpPr>
          <p:nvPr/>
        </p:nvSpPr>
        <p:spPr bwMode="auto">
          <a:xfrm flipV="1">
            <a:off x="2070633" y="2085141"/>
            <a:ext cx="8196198" cy="1294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28DF0671-7605-4F8C-A707-82F5BDF8A35F}"/>
              </a:ext>
            </a:extLst>
          </p:cNvPr>
          <p:cNvSpPr/>
          <p:nvPr/>
        </p:nvSpPr>
        <p:spPr>
          <a:xfrm>
            <a:off x="3048000" y="3105835"/>
            <a:ext cx="6096000" cy="646331"/>
          </a:xfrm>
          <a:prstGeom prst="rect">
            <a:avLst/>
          </a:prstGeom>
        </p:spPr>
        <p:txBody>
          <a:bodyPr>
            <a:spAutoFit/>
          </a:bodyPr>
          <a:lstStyle/>
          <a:p>
            <a:pPr lvl="0" algn="ctr">
              <a:defRPr/>
            </a:pPr>
            <a:r>
              <a:rPr lang="zh-CN" altLang="en-US" dirty="0">
                <a:solidFill>
                  <a:sysClr val="window" lastClr="FFFFFF">
                    <a:lumMod val="95000"/>
                  </a:sysClr>
                </a:solidFill>
                <a:latin typeface="黑体" panose="02010609060101010101" pitchFamily="49" charset="-122"/>
                <a:ea typeface="黑体" panose="02010609060101010101" pitchFamily="49" charset="-122"/>
              </a:rPr>
              <a:t>华中科技大学智能与分布计算实验室 辜希武</a:t>
            </a:r>
          </a:p>
          <a:p>
            <a:pPr lvl="0" algn="ctr">
              <a:defRPr/>
            </a:pPr>
            <a:r>
              <a:rPr lang="en-US" altLang="zh-CN" dirty="0">
                <a:solidFill>
                  <a:sysClr val="window" lastClr="FFFFFF">
                    <a:lumMod val="95000"/>
                  </a:sysClr>
                </a:solidFill>
                <a:ea typeface="黑体" panose="02010609060101010101" pitchFamily="49" charset="-122"/>
              </a:rPr>
              <a:t>guxiwu@hust.edu.cn</a:t>
            </a:r>
          </a:p>
        </p:txBody>
      </p:sp>
    </p:spTree>
    <p:extLst>
      <p:ext uri="{BB962C8B-B14F-4D97-AF65-F5344CB8AC3E}">
        <p14:creationId xmlns:p14="http://schemas.microsoft.com/office/powerpoint/2010/main" val="334595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7205" name="Text Box 5"/>
          <p:cNvSpPr txBox="1">
            <a:spLocks noChangeArrowheads="1"/>
          </p:cNvSpPr>
          <p:nvPr/>
        </p:nvSpPr>
        <p:spPr bwMode="auto">
          <a:xfrm>
            <a:off x="864219" y="1966546"/>
            <a:ext cx="10422528"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just">
              <a:lnSpc>
                <a:spcPct val="110000"/>
              </a:lnSpc>
              <a:buFontTx/>
              <a:buChar char="•"/>
            </a:pPr>
            <a:r>
              <a:rPr kumimoji="1" lang="en-US" altLang="zh-CN" sz="2000" b="1" dirty="0">
                <a:solidFill>
                  <a:schemeClr val="accent2"/>
                </a:solidFill>
                <a:latin typeface="微软雅黑" panose="020B0503020204020204" pitchFamily="34" charset="-122"/>
              </a:rPr>
              <a:t>【</a:t>
            </a:r>
            <a:r>
              <a:rPr kumimoji="1" lang="zh-CN" altLang="en-US" sz="2000" b="1" dirty="0">
                <a:solidFill>
                  <a:schemeClr val="accent2"/>
                </a:solidFill>
                <a:latin typeface="微软雅黑" panose="020B0503020204020204" pitchFamily="34" charset="-122"/>
              </a:rPr>
              <a:t>计算思维</a:t>
            </a:r>
            <a:r>
              <a:rPr kumimoji="1" lang="en-US" altLang="zh-CN" sz="2000" b="1" dirty="0">
                <a:solidFill>
                  <a:schemeClr val="accent2"/>
                </a:solidFill>
                <a:latin typeface="微软雅黑" panose="020B0503020204020204" pitchFamily="34" charset="-122"/>
              </a:rPr>
              <a:t>】</a:t>
            </a:r>
            <a:r>
              <a:rPr kumimoji="1" lang="zh-CN" altLang="en-US" sz="2000" b="1" dirty="0">
                <a:solidFill>
                  <a:schemeClr val="accent2"/>
                </a:solidFill>
                <a:latin typeface="微软雅黑" panose="020B0503020204020204" pitchFamily="34" charset="-122"/>
              </a:rPr>
              <a:t>是运用计算科学的基础概念去求解问题、设计系统和理解人类行为。</a:t>
            </a:r>
            <a:r>
              <a:rPr kumimoji="1" lang="en-US" altLang="zh-CN" sz="1600" dirty="0">
                <a:latin typeface="微软雅黑" panose="020B0503020204020204" pitchFamily="34" charset="-122"/>
              </a:rPr>
              <a:t>From </a:t>
            </a:r>
            <a:r>
              <a:rPr kumimoji="1" lang="zh-CN" altLang="en-US" sz="1600" dirty="0">
                <a:latin typeface="微软雅黑" panose="020B0503020204020204" pitchFamily="34" charset="-122"/>
              </a:rPr>
              <a:t>周以真，前卡耐基</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梅隆大学计算机系系主任教授、前微软公司高级副总裁、前美国国家科学基金会助理局长。她在世界范围内推动了计算思维教育，尤其强调在大学低年级以及中学阶段进行计算思维教育，她认为到</a:t>
            </a:r>
            <a:r>
              <a:rPr kumimoji="1" lang="en-US" altLang="zh-CN" sz="1600" dirty="0">
                <a:latin typeface="微软雅黑" panose="020B0503020204020204" pitchFamily="34" charset="-122"/>
              </a:rPr>
              <a:t>21</a:t>
            </a:r>
            <a:r>
              <a:rPr kumimoji="1" lang="zh-CN" altLang="en-US" sz="1600" dirty="0">
                <a:latin typeface="微软雅黑" panose="020B0503020204020204" pitchFamily="34" charset="-122"/>
              </a:rPr>
              <a:t>世纪中叶计算思维能力是人人都应具备的一种基本能力。</a:t>
            </a:r>
            <a:endParaRPr kumimoji="1" lang="en-US" altLang="zh-CN" sz="1600" dirty="0">
              <a:latin typeface="微软雅黑" panose="020B0503020204020204" pitchFamily="34" charset="-122"/>
            </a:endParaRPr>
          </a:p>
          <a:p>
            <a:pPr algn="just">
              <a:lnSpc>
                <a:spcPct val="110000"/>
              </a:lnSpc>
              <a:buFontTx/>
              <a:buChar char="•"/>
            </a:pPr>
            <a:r>
              <a:rPr kumimoji="1" lang="zh-CN" altLang="en-US" sz="2000" b="1" dirty="0">
                <a:solidFill>
                  <a:schemeClr val="accent2"/>
                </a:solidFill>
                <a:latin typeface="微软雅黑" panose="020B0503020204020204" pitchFamily="34" charset="-122"/>
              </a:rPr>
              <a:t> 复杂性思维教学是一种挑战，计算思维是一种高阶复杂性思维技能，是复杂性思维能力培养的重要支撑，强调计算思维教育，可以帮助学习者解读真实世界的系统并解决全球范围的复杂问题。</a:t>
            </a:r>
            <a:r>
              <a:rPr kumimoji="1" lang="en-US" altLang="zh-CN" sz="2000" dirty="0">
                <a:solidFill>
                  <a:srgbClr val="000000"/>
                </a:solidFill>
                <a:latin typeface="微软雅黑" panose="020B0503020204020204" pitchFamily="34" charset="-122"/>
                <a:ea typeface="宋体"/>
              </a:rPr>
              <a:t> </a:t>
            </a:r>
            <a:r>
              <a:rPr kumimoji="1" lang="en-US" altLang="zh-CN" sz="1600" dirty="0">
                <a:solidFill>
                  <a:srgbClr val="000000"/>
                </a:solidFill>
                <a:latin typeface="微软雅黑" panose="020B0503020204020204" pitchFamily="34" charset="-122"/>
                <a:ea typeface="宋体"/>
              </a:rPr>
              <a:t>From </a:t>
            </a:r>
            <a:r>
              <a:rPr kumimoji="1" lang="en-US" altLang="zh-CN" sz="1600" b="1" dirty="0">
                <a:latin typeface="微软雅黑" panose="020B0503020204020204" pitchFamily="34" charset="-122"/>
              </a:rPr>
              <a:t>2015</a:t>
            </a:r>
            <a:r>
              <a:rPr kumimoji="1" lang="zh-CN" altLang="en-US" sz="1600" b="1" dirty="0">
                <a:latin typeface="微软雅黑" panose="020B0503020204020204" pitchFamily="34" charset="-122"/>
              </a:rPr>
              <a:t>地平线报告。</a:t>
            </a:r>
            <a:endParaRPr kumimoji="1" lang="zh-CN" altLang="en-US" sz="1600" b="1" dirty="0">
              <a:solidFill>
                <a:schemeClr val="accent2"/>
              </a:solidFill>
              <a:latin typeface="微软雅黑" panose="020B0503020204020204" pitchFamily="34" charset="-122"/>
            </a:endParaRPr>
          </a:p>
          <a:p>
            <a:pPr algn="just" eaLnBrk="1" hangingPunct="1">
              <a:lnSpc>
                <a:spcPct val="110000"/>
              </a:lnSpc>
              <a:buFontTx/>
              <a:buChar char="•"/>
            </a:pPr>
            <a:r>
              <a:rPr kumimoji="1" lang="zh-CN" altLang="en-US" sz="1800" b="1" dirty="0">
                <a:latin typeface="微软雅黑" panose="020B0503020204020204" pitchFamily="34" charset="-122"/>
              </a:rPr>
              <a:t> 诺贝尔化学奖：</a:t>
            </a:r>
            <a:r>
              <a:rPr kumimoji="1" lang="en-US" altLang="zh-CN" sz="1600" dirty="0">
                <a:latin typeface="微软雅黑" panose="020B0503020204020204" pitchFamily="34" charset="-122"/>
              </a:rPr>
              <a:t>1998</a:t>
            </a:r>
            <a:r>
              <a:rPr kumimoji="1" lang="zh-CN" altLang="en-US" sz="1600" dirty="0">
                <a:latin typeface="微软雅黑" panose="020B0503020204020204" pitchFamily="34" charset="-122"/>
              </a:rPr>
              <a:t>年和</a:t>
            </a:r>
            <a:r>
              <a:rPr kumimoji="1" lang="en-US" altLang="zh-CN" sz="1600" dirty="0">
                <a:latin typeface="微软雅黑" panose="020B0503020204020204" pitchFamily="34" charset="-122"/>
              </a:rPr>
              <a:t>2013</a:t>
            </a:r>
            <a:r>
              <a:rPr kumimoji="1" lang="zh-CN" altLang="en-US" sz="1600" dirty="0">
                <a:latin typeface="微软雅黑" panose="020B0503020204020204" pitchFamily="34" charset="-122"/>
              </a:rPr>
              <a:t>年两度授予计算工具的研究者说明计算思维与各学科融合创新的重要性。</a:t>
            </a:r>
            <a:r>
              <a:rPr kumimoji="1" lang="en-US" altLang="zh-CN" sz="1600" dirty="0" err="1">
                <a:latin typeface="微软雅黑" panose="020B0503020204020204" pitchFamily="34" charset="-122"/>
              </a:rPr>
              <a:t>J.A.Pople</a:t>
            </a:r>
            <a:r>
              <a:rPr kumimoji="1" lang="zh-CN" altLang="en-US" sz="1600" dirty="0">
                <a:latin typeface="微软雅黑" panose="020B0503020204020204" pitchFamily="34" charset="-122"/>
              </a:rPr>
              <a:t>把计算机应用于量子化学，设计了一套基函数程序，并把计算方法从描述比较简单的平衡状态的分子的电子结构推广到对化学反应途径和过渡态的研究，使</a:t>
            </a:r>
            <a:r>
              <a:rPr kumimoji="1" lang="zh-CN" altLang="en-US" sz="1600" b="1" dirty="0">
                <a:solidFill>
                  <a:schemeClr val="accent2"/>
                </a:solidFill>
                <a:latin typeface="微软雅黑" panose="020B0503020204020204" pitchFamily="34" charset="-122"/>
              </a:rPr>
              <a:t>全世界的量子化学工作者都在用他的程序研究化学问题</a:t>
            </a:r>
            <a:r>
              <a:rPr kumimoji="1" lang="zh-CN" altLang="en-US" sz="1600" dirty="0">
                <a:latin typeface="微软雅黑" panose="020B0503020204020204" pitchFamily="34" charset="-122"/>
              </a:rPr>
              <a:t>。</a:t>
            </a:r>
            <a:r>
              <a:rPr kumimoji="1" lang="en-US" altLang="zh-CN" sz="1600" dirty="0">
                <a:latin typeface="微软雅黑" panose="020B0503020204020204" pitchFamily="34" charset="-122"/>
              </a:rPr>
              <a:t>2013</a:t>
            </a:r>
            <a:r>
              <a:rPr kumimoji="1" lang="zh-CN" altLang="en-US" sz="1600" dirty="0">
                <a:latin typeface="微软雅黑" panose="020B0503020204020204" pitchFamily="34" charset="-122"/>
              </a:rPr>
              <a:t>年，马丁</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卡普拉斯、迈克尔</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莱维特和阿里耶</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瓦谢勒，因</a:t>
            </a:r>
            <a:r>
              <a:rPr kumimoji="1" lang="zh-CN" altLang="en-US" sz="1600" b="1" dirty="0">
                <a:solidFill>
                  <a:schemeClr val="accent2"/>
                </a:solidFill>
                <a:latin typeface="微软雅黑" panose="020B0503020204020204" pitchFamily="34" charset="-122"/>
              </a:rPr>
              <a:t>开发多尺度复杂化学系统模型及其计算工具</a:t>
            </a:r>
            <a:r>
              <a:rPr kumimoji="1" lang="zh-CN" altLang="en-US" sz="1600" dirty="0">
                <a:latin typeface="微软雅黑" panose="020B0503020204020204" pitchFamily="34" charset="-122"/>
              </a:rPr>
              <a:t>所做的贡献而获得诺贝尔化学奖。</a:t>
            </a:r>
            <a:endParaRPr kumimoji="1" lang="en-US" altLang="zh-CN" sz="1600" dirty="0">
              <a:latin typeface="微软雅黑" panose="020B0503020204020204" pitchFamily="34" charset="-122"/>
            </a:endParaRPr>
          </a:p>
          <a:p>
            <a:pPr algn="just" eaLnBrk="1" hangingPunct="1">
              <a:lnSpc>
                <a:spcPct val="110000"/>
              </a:lnSpc>
              <a:buFontTx/>
              <a:buChar char="•"/>
            </a:pPr>
            <a:r>
              <a:rPr kumimoji="1" lang="en-US" altLang="zh-CN" sz="1600" dirty="0">
                <a:latin typeface="微软雅黑" panose="020B0503020204020204" pitchFamily="34" charset="-122"/>
              </a:rPr>
              <a:t> </a:t>
            </a:r>
            <a:r>
              <a:rPr kumimoji="1" lang="zh-CN" altLang="en-US" sz="2000" b="1" dirty="0">
                <a:solidFill>
                  <a:schemeClr val="accent2"/>
                </a:solidFill>
                <a:latin typeface="微软雅黑" panose="020B0503020204020204" pitchFamily="34" charset="-122"/>
              </a:rPr>
              <a:t>计算思维 </a:t>
            </a:r>
            <a:r>
              <a:rPr kumimoji="1" lang="en-US" altLang="zh-CN" sz="1600" dirty="0">
                <a:latin typeface="微软雅黑" panose="020B0503020204020204" pitchFamily="34" charset="-122"/>
              </a:rPr>
              <a:t>= </a:t>
            </a:r>
            <a:r>
              <a:rPr kumimoji="1" lang="zh-CN" altLang="en-US" sz="1600" dirty="0">
                <a:latin typeface="+mn-ea"/>
                <a:ea typeface="+mn-ea"/>
              </a:rPr>
              <a:t>“</a:t>
            </a:r>
            <a:r>
              <a:rPr kumimoji="1" lang="zh-CN" altLang="en-US" sz="1600" dirty="0">
                <a:latin typeface="微软雅黑" panose="020B0503020204020204" pitchFamily="34" charset="-122"/>
              </a:rPr>
              <a:t>计算</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、互联网</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、大数据</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信息</a:t>
            </a:r>
            <a:r>
              <a:rPr kumimoji="1" lang="en-US" altLang="zh-CN" sz="1600" dirty="0">
                <a:latin typeface="微软雅黑" panose="020B0503020204020204" pitchFamily="34" charset="-122"/>
              </a:rPr>
              <a:t>+</a:t>
            </a:r>
            <a:r>
              <a:rPr kumimoji="1" lang="zh-CN" altLang="en-US" sz="1600" dirty="0">
                <a:latin typeface="微软雅黑" panose="020B0503020204020204" pitchFamily="34" charset="-122"/>
              </a:rPr>
              <a:t>、人工智能</a:t>
            </a:r>
            <a:r>
              <a:rPr kumimoji="1" lang="en-US" altLang="zh-CN" sz="1600" dirty="0">
                <a:latin typeface="微软雅黑" panose="020B0503020204020204" pitchFamily="34" charset="-122"/>
              </a:rPr>
              <a:t>+</a:t>
            </a:r>
            <a:r>
              <a:rPr kumimoji="1" lang="zh-CN" altLang="en-US" sz="1600" dirty="0">
                <a:latin typeface="+mn-ea"/>
                <a:ea typeface="+mn-ea"/>
              </a:rPr>
              <a:t>”</a:t>
            </a:r>
            <a:r>
              <a:rPr kumimoji="1" lang="zh-CN" altLang="en-US" sz="1600" dirty="0">
                <a:latin typeface="微软雅黑" panose="020B0503020204020204" pitchFamily="34" charset="-122"/>
              </a:rPr>
              <a:t>的思维</a:t>
            </a:r>
          </a:p>
        </p:txBody>
      </p:sp>
      <p:sp>
        <p:nvSpPr>
          <p:cNvPr id="5" name="圆角矩形 4"/>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4</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）什么是计算思维？</a:t>
            </a:r>
          </a:p>
        </p:txBody>
      </p:sp>
      <p:grpSp>
        <p:nvGrpSpPr>
          <p:cNvPr id="6" name="Group 3"/>
          <p:cNvGrpSpPr>
            <a:grpSpLocks/>
          </p:cNvGrpSpPr>
          <p:nvPr/>
        </p:nvGrpSpPr>
        <p:grpSpPr bwMode="auto">
          <a:xfrm>
            <a:off x="9111954" y="5325115"/>
            <a:ext cx="1708446" cy="760910"/>
            <a:chOff x="272" y="799"/>
            <a:chExt cx="1065" cy="965"/>
          </a:xfrm>
        </p:grpSpPr>
        <p:sp>
          <p:nvSpPr>
            <p:cNvPr id="7" name="AutoShape 39"/>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8" name="Oval 40"/>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9" name="Text Box 84"/>
            <p:cNvSpPr txBox="1">
              <a:spLocks noChangeArrowheads="1"/>
            </p:cNvSpPr>
            <p:nvPr/>
          </p:nvSpPr>
          <p:spPr bwMode="auto">
            <a:xfrm>
              <a:off x="373" y="998"/>
              <a:ext cx="881" cy="50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lvl="0" algn="ctr" defTabSz="914400" eaLnBrk="1" fontAlgn="base" hangingPunct="1">
                <a:spcBef>
                  <a:spcPct val="35000"/>
                </a:spcBef>
                <a:spcAft>
                  <a:spcPct val="0"/>
                </a:spcAft>
                <a:defRPr/>
              </a:pPr>
              <a:r>
                <a:rPr kumimoji="0" lang="zh-CN" altLang="en-US" sz="2000" b="1" kern="0" dirty="0">
                  <a:solidFill>
                    <a:srgbClr val="FFFFFF"/>
                  </a:solidFill>
                  <a:latin typeface="微软雅黑" panose="020B0503020204020204" pitchFamily="34" charset="-122"/>
                  <a:ea typeface="微软雅黑" panose="020B0503020204020204" pitchFamily="34" charset="-122"/>
                </a:rPr>
                <a:t>怎样创新？ </a:t>
              </a:r>
              <a:endParaRPr kumimoji="0" lang="en-US" altLang="zh-CN"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2" name="标题 1">
            <a:extLst>
              <a:ext uri="{FF2B5EF4-FFF2-40B4-BE49-F238E27FC236}">
                <a16:creationId xmlns:a16="http://schemas.microsoft.com/office/drawing/2014/main" id="{95A3B108-5231-44CA-B85E-0787F82E3DC1}"/>
              </a:ext>
            </a:extLst>
          </p:cNvPr>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示例背后的计算思维</a:t>
            </a:r>
          </a:p>
        </p:txBody>
      </p:sp>
    </p:spTree>
    <p:extLst>
      <p:ext uri="{BB962C8B-B14F-4D97-AF65-F5344CB8AC3E}">
        <p14:creationId xmlns:p14="http://schemas.microsoft.com/office/powerpoint/2010/main" val="39036325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7205">
                                            <p:txEl>
                                              <p:pRg st="1" end="1"/>
                                            </p:txEl>
                                          </p:spTgt>
                                        </p:tgtEl>
                                        <p:attrNameLst>
                                          <p:attrName>style.visibility</p:attrName>
                                        </p:attrNameLst>
                                      </p:cBhvr>
                                      <p:to>
                                        <p:strVal val="visible"/>
                                      </p:to>
                                    </p:set>
                                    <p:anim calcmode="lin" valueType="num">
                                      <p:cBhvr additive="base">
                                        <p:cTn id="7" dur="500" fill="hold"/>
                                        <p:tgtEl>
                                          <p:spTgt spid="222720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72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27205">
                                            <p:txEl>
                                              <p:pRg st="2" end="2"/>
                                            </p:txEl>
                                          </p:spTgt>
                                        </p:tgtEl>
                                        <p:attrNameLst>
                                          <p:attrName>style.visibility</p:attrName>
                                        </p:attrNameLst>
                                      </p:cBhvr>
                                      <p:to>
                                        <p:strVal val="visible"/>
                                      </p:to>
                                    </p:set>
                                    <p:anim calcmode="lin" valueType="num">
                                      <p:cBhvr additive="base">
                                        <p:cTn id="13" dur="500" fill="hold"/>
                                        <p:tgtEl>
                                          <p:spTgt spid="222720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2720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27205">
                                            <p:txEl>
                                              <p:pRg st="3" end="3"/>
                                            </p:txEl>
                                          </p:spTgt>
                                        </p:tgtEl>
                                        <p:attrNameLst>
                                          <p:attrName>style.visibility</p:attrName>
                                        </p:attrNameLst>
                                      </p:cBhvr>
                                      <p:to>
                                        <p:strVal val="visible"/>
                                      </p:to>
                                    </p:set>
                                    <p:anim calcmode="lin" valueType="num">
                                      <p:cBhvr additive="base">
                                        <p:cTn id="23" dur="500" fill="hold"/>
                                        <p:tgtEl>
                                          <p:spTgt spid="222720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2720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0806" y="111760"/>
            <a:ext cx="11073674" cy="878613"/>
          </a:xfrm>
        </p:spPr>
        <p:txBody>
          <a:bodyPr>
            <a:normAutofit/>
          </a:bodyPr>
          <a:lstStyle/>
          <a:p>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2</a:t>
            </a:r>
            <a:r>
              <a:rPr lang="zh-CN" altLang="en-US" sz="3600" b="1" dirty="0">
                <a:latin typeface="微软雅黑" panose="020B0503020204020204" pitchFamily="34" charset="-122"/>
                <a:ea typeface="微软雅黑" panose="020B0503020204020204" pitchFamily="34" charset="-122"/>
              </a:rPr>
              <a:t>讲 初识计算思维</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由小白鼠到计算思维</a:t>
            </a:r>
          </a:p>
        </p:txBody>
      </p:sp>
      <p:sp>
        <p:nvSpPr>
          <p:cNvPr id="5123" name="Text Box 3"/>
          <p:cNvSpPr txBox="1">
            <a:spLocks noChangeArrowheads="1"/>
          </p:cNvSpPr>
          <p:nvPr/>
        </p:nvSpPr>
        <p:spPr bwMode="auto">
          <a:xfrm>
            <a:off x="726396" y="1470479"/>
            <a:ext cx="6288901"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一、“小白鼠检测毒水瓶”问题及求解</a:t>
            </a:r>
            <a:endParaRPr kumimoji="0"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a:lnSpc>
                <a:spcPct val="130000"/>
              </a:lnSpc>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二、示例背后的计算思维</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三、计算思维的价值</a:t>
            </a:r>
            <a:r>
              <a:rPr lang="en-US" altLang="zh-CN"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a:t>
            </a: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类比做发明</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solidFill>
                  <a:prstClr val="black"/>
                </a:solidFill>
              </a:rPr>
              <a:t>四、进位计数制</a:t>
            </a:r>
            <a:endParaRPr lang="en-US" altLang="zh-CN" sz="2800" b="1" dirty="0">
              <a:solidFill>
                <a:prstClr val="black"/>
              </a:solidFill>
            </a:endParaRPr>
          </a:p>
          <a:p>
            <a:pPr>
              <a:lnSpc>
                <a:spcPct val="130000"/>
              </a:lnSpc>
              <a:defRPr/>
            </a:pPr>
            <a:r>
              <a:rPr lang="zh-CN" altLang="en-US" sz="2800" b="1" dirty="0">
                <a:solidFill>
                  <a:prstClr val="black"/>
                </a:solidFill>
              </a:rPr>
              <a:t>五、进位计数制之间转换</a:t>
            </a:r>
            <a:endParaRPr lang="en-US" altLang="zh-CN" sz="2800" b="1" dirty="0">
              <a:solidFill>
                <a:prstClr val="black"/>
              </a:solidFill>
            </a:endParaRPr>
          </a:p>
        </p:txBody>
      </p:sp>
    </p:spTree>
    <p:extLst>
      <p:ext uri="{BB962C8B-B14F-4D97-AF65-F5344CB8AC3E}">
        <p14:creationId xmlns:p14="http://schemas.microsoft.com/office/powerpoint/2010/main" val="130977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3"/>
          <p:cNvSpPr>
            <a:spLocks noChangeArrowheads="1"/>
          </p:cNvSpPr>
          <p:nvPr/>
        </p:nvSpPr>
        <p:spPr bwMode="auto">
          <a:xfrm>
            <a:off x="1604420" y="5397809"/>
            <a:ext cx="4306887" cy="4333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13" name="Rectangle 42"/>
          <p:cNvSpPr>
            <a:spLocks noChangeArrowheads="1"/>
          </p:cNvSpPr>
          <p:nvPr/>
        </p:nvSpPr>
        <p:spPr bwMode="auto">
          <a:xfrm>
            <a:off x="1604420" y="2987418"/>
            <a:ext cx="4306886" cy="4333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5" name="Rectangle 56"/>
          <p:cNvSpPr>
            <a:spLocks noChangeArrowheads="1"/>
          </p:cNvSpPr>
          <p:nvPr/>
        </p:nvSpPr>
        <p:spPr bwMode="auto">
          <a:xfrm>
            <a:off x="7496718" y="2610767"/>
            <a:ext cx="3351212" cy="3409871"/>
          </a:xfrm>
          <a:prstGeom prst="roundRect">
            <a:avLst>
              <a:gd name="adj" fmla="val 5567"/>
            </a:avLst>
          </a:prstGeom>
          <a:solidFill>
            <a:schemeClr val="bg1">
              <a:lumMod val="75000"/>
            </a:schemeClr>
          </a:solidFill>
          <a:ln>
            <a:noFill/>
          </a:ln>
          <a:effectLst/>
        </p:spPr>
        <p:txBody>
          <a:bodyPr wrap="square">
            <a:spAutoFit/>
          </a:bodyPr>
          <a:lstStyle/>
          <a:p>
            <a:pPr defTabSz="914400">
              <a:lnSpc>
                <a:spcPts val="3200"/>
              </a:lnSpc>
              <a:defRPr/>
            </a:pPr>
            <a:r>
              <a:rPr lang="en-US" altLang="zh-CN" sz="2000" b="1" kern="0" dirty="0">
                <a:solidFill>
                  <a:srgbClr val="7030A0"/>
                </a:solidFill>
              </a:rPr>
              <a:t>·</a:t>
            </a:r>
            <a:r>
              <a:rPr lang="zh-CN" altLang="en-US" sz="2000" b="1" kern="0" dirty="0">
                <a:solidFill>
                  <a:srgbClr val="FF0000"/>
                </a:solidFill>
              </a:rPr>
              <a:t>“偶校验规则”</a:t>
            </a:r>
            <a:endParaRPr lang="en-US" altLang="zh-CN" sz="2000" b="1" kern="0" dirty="0">
              <a:solidFill>
                <a:srgbClr val="FF0000"/>
              </a:solidFill>
            </a:endParaRPr>
          </a:p>
          <a:p>
            <a:pPr defTabSz="914400">
              <a:lnSpc>
                <a:spcPts val="3200"/>
              </a:lnSpc>
              <a:defRPr/>
            </a:pPr>
            <a:r>
              <a:rPr lang="en-US" altLang="zh-CN" sz="2000" b="1" kern="0" dirty="0">
                <a:solidFill>
                  <a:srgbClr val="7030A0"/>
                </a:solidFill>
              </a:rPr>
              <a:t>--</a:t>
            </a:r>
            <a:r>
              <a:rPr lang="zh-CN" altLang="en-US" sz="2000" b="1" kern="0" dirty="0">
                <a:solidFill>
                  <a:srgbClr val="7030A0"/>
                </a:solidFill>
              </a:rPr>
              <a:t>使传输前和传输后相关位</a:t>
            </a:r>
            <a:r>
              <a:rPr lang="en-US" altLang="zh-CN" sz="2000" b="1" kern="0" dirty="0">
                <a:solidFill>
                  <a:srgbClr val="7030A0"/>
                </a:solidFill>
              </a:rPr>
              <a:t>1</a:t>
            </a:r>
            <a:r>
              <a:rPr lang="zh-CN" altLang="en-US" sz="2000" b="1" kern="0" dirty="0">
                <a:solidFill>
                  <a:srgbClr val="7030A0"/>
                </a:solidFill>
              </a:rPr>
              <a:t>的个数始终为偶数</a:t>
            </a:r>
            <a:endParaRPr lang="en-US" altLang="zh-CN" sz="2000" b="1" kern="0" dirty="0">
              <a:solidFill>
                <a:srgbClr val="7030A0"/>
              </a:solidFill>
            </a:endParaRPr>
          </a:p>
          <a:p>
            <a:pPr defTabSz="914400">
              <a:lnSpc>
                <a:spcPts val="3200"/>
              </a:lnSpc>
              <a:defRPr/>
            </a:pPr>
            <a:r>
              <a:rPr lang="en-US" altLang="zh-CN" sz="2000" b="1" kern="0" dirty="0">
                <a:solidFill>
                  <a:srgbClr val="7030A0"/>
                </a:solidFill>
              </a:rPr>
              <a:t>--</a:t>
            </a:r>
            <a:r>
              <a:rPr lang="zh-CN" altLang="en-US" sz="2000" b="1" kern="0" dirty="0">
                <a:solidFill>
                  <a:srgbClr val="7030A0"/>
                </a:solidFill>
              </a:rPr>
              <a:t>偶数个</a:t>
            </a:r>
            <a:r>
              <a:rPr lang="en-US" altLang="zh-CN" sz="2000" b="1" kern="0" dirty="0">
                <a:solidFill>
                  <a:srgbClr val="7030A0"/>
                </a:solidFill>
              </a:rPr>
              <a:t>1</a:t>
            </a:r>
            <a:r>
              <a:rPr lang="zh-CN" altLang="en-US" sz="2000" b="1" kern="0" dirty="0">
                <a:solidFill>
                  <a:srgbClr val="7030A0"/>
                </a:solidFill>
              </a:rPr>
              <a:t>相加和为</a:t>
            </a:r>
            <a:r>
              <a:rPr lang="en-US" altLang="zh-CN" sz="2000" b="1" kern="0" dirty="0">
                <a:solidFill>
                  <a:srgbClr val="7030A0"/>
                </a:solidFill>
              </a:rPr>
              <a:t>0</a:t>
            </a:r>
            <a:r>
              <a:rPr lang="zh-CN" altLang="en-US" sz="2000" b="1" kern="0" dirty="0">
                <a:solidFill>
                  <a:srgbClr val="7030A0"/>
                </a:solidFill>
              </a:rPr>
              <a:t>；奇数个</a:t>
            </a:r>
            <a:r>
              <a:rPr lang="en-US" altLang="zh-CN" sz="2000" b="1" kern="0" dirty="0">
                <a:solidFill>
                  <a:srgbClr val="7030A0"/>
                </a:solidFill>
              </a:rPr>
              <a:t>1</a:t>
            </a:r>
            <a:r>
              <a:rPr lang="zh-CN" altLang="en-US" sz="2000" b="1" kern="0" dirty="0">
                <a:solidFill>
                  <a:srgbClr val="7030A0"/>
                </a:solidFill>
              </a:rPr>
              <a:t>相加和为</a:t>
            </a:r>
            <a:r>
              <a:rPr lang="en-US" altLang="zh-CN" sz="2000" b="1" kern="0" dirty="0">
                <a:solidFill>
                  <a:srgbClr val="7030A0"/>
                </a:solidFill>
              </a:rPr>
              <a:t>1</a:t>
            </a:r>
          </a:p>
          <a:p>
            <a:pPr defTabSz="914400">
              <a:defRPr/>
            </a:pPr>
            <a:endParaRPr lang="en-US" altLang="zh-CN" sz="2000" b="1" kern="0" dirty="0">
              <a:solidFill>
                <a:srgbClr val="7030A0"/>
              </a:solidFill>
            </a:endParaRPr>
          </a:p>
          <a:p>
            <a:pPr algn="ctr" defTabSz="914400">
              <a:defRPr/>
            </a:pPr>
            <a:r>
              <a:rPr lang="en-US" altLang="zh-CN" sz="2800" b="1" kern="0" dirty="0">
                <a:solidFill>
                  <a:srgbClr val="7030A0"/>
                </a:solidFill>
              </a:rPr>
              <a:t>01011010   </a:t>
            </a:r>
            <a:r>
              <a:rPr lang="en-US" altLang="zh-CN" sz="2800" b="1" kern="0" dirty="0">
                <a:solidFill>
                  <a:srgbClr val="FF0000"/>
                </a:solidFill>
              </a:rPr>
              <a:t>0</a:t>
            </a:r>
            <a:r>
              <a:rPr lang="en-US" altLang="zh-CN" sz="2800" b="1" kern="0" dirty="0">
                <a:solidFill>
                  <a:srgbClr val="7030A0"/>
                </a:solidFill>
              </a:rPr>
              <a:t>          01010100   </a:t>
            </a:r>
            <a:r>
              <a:rPr lang="en-US" altLang="zh-CN" sz="2800" b="1" kern="0" dirty="0">
                <a:solidFill>
                  <a:srgbClr val="FF0000"/>
                </a:solidFill>
              </a:rPr>
              <a:t>1</a:t>
            </a:r>
          </a:p>
        </p:txBody>
      </p:sp>
      <p:grpSp>
        <p:nvGrpSpPr>
          <p:cNvPr id="7" name="Group 2"/>
          <p:cNvGrpSpPr>
            <a:grpSpLocks/>
          </p:cNvGrpSpPr>
          <p:nvPr/>
        </p:nvGrpSpPr>
        <p:grpSpPr bwMode="auto">
          <a:xfrm>
            <a:off x="2360071" y="3420807"/>
            <a:ext cx="935037" cy="2003991"/>
            <a:chOff x="1973" y="2024"/>
            <a:chExt cx="589" cy="1588"/>
          </a:xfrm>
        </p:grpSpPr>
        <p:sp>
          <p:nvSpPr>
            <p:cNvPr id="8" name="AutoShape 3"/>
            <p:cNvSpPr>
              <a:spLocks noChangeArrowheads="1"/>
            </p:cNvSpPr>
            <p:nvPr/>
          </p:nvSpPr>
          <p:spPr bwMode="auto">
            <a:xfrm>
              <a:off x="1973" y="2024"/>
              <a:ext cx="589" cy="1588"/>
            </a:xfrm>
            <a:prstGeom prst="downArrow">
              <a:avLst>
                <a:gd name="adj1" fmla="val 67741"/>
                <a:gd name="adj2" fmla="val 35823"/>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9" name="Text Box 4"/>
            <p:cNvSpPr txBox="1">
              <a:spLocks noChangeArrowheads="1"/>
            </p:cNvSpPr>
            <p:nvPr/>
          </p:nvSpPr>
          <p:spPr bwMode="auto">
            <a:xfrm>
              <a:off x="2091" y="2976"/>
              <a:ext cx="34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sz="1400" b="1" kern="0">
                  <a:solidFill>
                    <a:srgbClr val="000000"/>
                  </a:solidFill>
                </a:rPr>
                <a:t>传输</a:t>
              </a:r>
            </a:p>
          </p:txBody>
        </p:sp>
      </p:grpSp>
      <p:sp>
        <p:nvSpPr>
          <p:cNvPr id="10" name="Text Box 25"/>
          <p:cNvSpPr txBox="1">
            <a:spLocks noChangeArrowheads="1"/>
          </p:cNvSpPr>
          <p:nvPr/>
        </p:nvSpPr>
        <p:spPr bwMode="auto">
          <a:xfrm>
            <a:off x="1712370" y="5416860"/>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00"/>
                </a:solidFill>
                <a:ea typeface="宋体" panose="02010600030101010101" pitchFamily="2" charset="-122"/>
              </a:rPr>
              <a:t>1     </a:t>
            </a:r>
            <a:r>
              <a:rPr lang="en-US" altLang="zh-CN" sz="2000" b="1" kern="0" dirty="0">
                <a:solidFill>
                  <a:srgbClr val="FF0000"/>
                </a:solidFill>
                <a:ea typeface="宋体" panose="02010600030101010101" pitchFamily="2" charset="-122"/>
              </a:rPr>
              <a:t>0</a:t>
            </a:r>
            <a:r>
              <a:rPr lang="en-US" altLang="zh-CN" sz="2000" b="1" kern="0" dirty="0">
                <a:solidFill>
                  <a:srgbClr val="000000"/>
                </a:solidFill>
                <a:ea typeface="宋体" panose="02010600030101010101" pitchFamily="2" charset="-122"/>
              </a:rPr>
              <a:t>     0     1     1     0     1</a:t>
            </a:r>
          </a:p>
        </p:txBody>
      </p:sp>
      <p:sp>
        <p:nvSpPr>
          <p:cNvPr id="11" name="Text Box 40"/>
          <p:cNvSpPr txBox="1">
            <a:spLocks noChangeArrowheads="1"/>
          </p:cNvSpPr>
          <p:nvPr/>
        </p:nvSpPr>
        <p:spPr bwMode="auto">
          <a:xfrm>
            <a:off x="1712370" y="3006469"/>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00"/>
                </a:solidFill>
                <a:ea typeface="宋体" panose="02010600030101010101" pitchFamily="2" charset="-122"/>
              </a:rPr>
              <a:t>1     1     0     1     1     0     1</a:t>
            </a:r>
          </a:p>
        </p:txBody>
      </p:sp>
      <p:sp>
        <p:nvSpPr>
          <p:cNvPr id="2" name="矩形 1"/>
          <p:cNvSpPr/>
          <p:nvPr/>
        </p:nvSpPr>
        <p:spPr>
          <a:xfrm>
            <a:off x="5382850" y="2894214"/>
            <a:ext cx="418704" cy="646331"/>
          </a:xfrm>
          <a:prstGeom prst="rect">
            <a:avLst/>
          </a:prstGeom>
        </p:spPr>
        <p:txBody>
          <a:bodyPr wrap="none">
            <a:spAutoFit/>
          </a:bodyPr>
          <a:lstStyle/>
          <a:p>
            <a:r>
              <a:rPr lang="en-US" altLang="zh-CN" sz="3600" b="1" kern="0" dirty="0">
                <a:solidFill>
                  <a:srgbClr val="0000CC"/>
                </a:solidFill>
                <a:ea typeface="宋体" panose="02010600030101010101" pitchFamily="2" charset="-122"/>
              </a:rPr>
              <a:t>1</a:t>
            </a:r>
            <a:endParaRPr lang="zh-CN" altLang="en-US" sz="3600" dirty="0">
              <a:solidFill>
                <a:srgbClr val="0000CC"/>
              </a:solidFill>
            </a:endParaRPr>
          </a:p>
        </p:txBody>
      </p:sp>
      <p:sp>
        <p:nvSpPr>
          <p:cNvPr id="14" name="矩形 13"/>
          <p:cNvSpPr/>
          <p:nvPr/>
        </p:nvSpPr>
        <p:spPr>
          <a:xfrm>
            <a:off x="5363185" y="5291338"/>
            <a:ext cx="418704" cy="646331"/>
          </a:xfrm>
          <a:prstGeom prst="rect">
            <a:avLst/>
          </a:prstGeom>
        </p:spPr>
        <p:txBody>
          <a:bodyPr wrap="none">
            <a:spAutoFit/>
          </a:bodyPr>
          <a:lstStyle/>
          <a:p>
            <a:r>
              <a:rPr lang="en-US" altLang="zh-CN" sz="3600" b="1" kern="0" dirty="0">
                <a:solidFill>
                  <a:srgbClr val="0000CC"/>
                </a:solidFill>
                <a:ea typeface="宋体" panose="02010600030101010101" pitchFamily="2" charset="-122"/>
              </a:rPr>
              <a:t>1</a:t>
            </a:r>
            <a:endParaRPr lang="zh-CN" altLang="en-US" sz="3600" dirty="0">
              <a:solidFill>
                <a:srgbClr val="0000CC"/>
              </a:solidFill>
            </a:endParaRPr>
          </a:p>
        </p:txBody>
      </p:sp>
      <p:sp>
        <p:nvSpPr>
          <p:cNvPr id="4" name="矩形 3"/>
          <p:cNvSpPr/>
          <p:nvPr/>
        </p:nvSpPr>
        <p:spPr>
          <a:xfrm>
            <a:off x="3205672" y="3887337"/>
            <a:ext cx="2705635" cy="707886"/>
          </a:xfrm>
          <a:prstGeom prst="rect">
            <a:avLst/>
          </a:prstGeom>
        </p:spPr>
        <p:txBody>
          <a:bodyPr wrap="square">
            <a:spAutoFit/>
          </a:bodyPr>
          <a:lstStyle/>
          <a:p>
            <a:r>
              <a:rPr lang="zh-CN" altLang="en-US" sz="2000" b="1" dirty="0"/>
              <a:t>判断数据传输过程是否有错误发生？</a:t>
            </a:r>
          </a:p>
        </p:txBody>
      </p:sp>
      <p:sp>
        <p:nvSpPr>
          <p:cNvPr id="18"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计算思维的价值</a:t>
            </a:r>
            <a:r>
              <a:rPr lang="en-US" altLang="zh-CN"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t>
            </a: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类比做发明</a:t>
            </a:r>
          </a:p>
        </p:txBody>
      </p:sp>
      <p:sp>
        <p:nvSpPr>
          <p:cNvPr id="15" name="圆角矩形 14"/>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）数据传输正确性问题</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707570" y="1982351"/>
            <a:ext cx="6096000" cy="470257"/>
          </a:xfrm>
          <a:prstGeom prst="rect">
            <a:avLst/>
          </a:prstGeom>
        </p:spPr>
        <p:txBody>
          <a:bodyPr>
            <a:spAutoFit/>
          </a:bodyPr>
          <a:lstStyle/>
          <a:p>
            <a:pPr lvl="0" algn="just">
              <a:lnSpc>
                <a:spcPct val="110000"/>
              </a:lnSpc>
            </a:pPr>
            <a:r>
              <a:rPr kumimoji="1" lang="zh-CN" altLang="en-US" sz="2400" b="1" dirty="0">
                <a:latin typeface="微软雅黑" panose="020B0503020204020204" pitchFamily="34" charset="-122"/>
                <a:ea typeface="微软雅黑" panose="020B0503020204020204" pitchFamily="34" charset="-122"/>
              </a:rPr>
              <a:t>问题：数据传输的检错与纠错 </a:t>
            </a:r>
            <a:endParaRPr kumimoji="1"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6667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5"/>
          <p:cNvGrpSpPr>
            <a:grpSpLocks/>
          </p:cNvGrpSpPr>
          <p:nvPr/>
        </p:nvGrpSpPr>
        <p:grpSpPr bwMode="auto">
          <a:xfrm>
            <a:off x="3469347" y="2169819"/>
            <a:ext cx="2799095" cy="439738"/>
            <a:chOff x="1247" y="106"/>
            <a:chExt cx="2068" cy="277"/>
          </a:xfrm>
        </p:grpSpPr>
        <p:pic>
          <p:nvPicPr>
            <p:cNvPr id="7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2" y="110"/>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5" y="110"/>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1"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9"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 y="106"/>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13"/>
            <p:cNvSpPr txBox="1">
              <a:spLocks noChangeArrowheads="1"/>
            </p:cNvSpPr>
            <p:nvPr/>
          </p:nvSpPr>
          <p:spPr bwMode="auto">
            <a:xfrm>
              <a:off x="1247" y="119"/>
              <a:ext cx="17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dirty="0">
                  <a:solidFill>
                    <a:srgbClr val="000000"/>
                  </a:solidFill>
                  <a:ea typeface="宋体" panose="02010600030101010101" pitchFamily="2" charset="-122"/>
                </a:rPr>
                <a:t>7     6     5     4     3     2     1</a:t>
              </a:r>
            </a:p>
          </p:txBody>
        </p:sp>
      </p:grpSp>
      <p:sp>
        <p:nvSpPr>
          <p:cNvPr id="85" name="Text Box 14"/>
          <p:cNvSpPr txBox="1">
            <a:spLocks noChangeArrowheads="1"/>
          </p:cNvSpPr>
          <p:nvPr/>
        </p:nvSpPr>
        <p:spPr bwMode="auto">
          <a:xfrm>
            <a:off x="8617916" y="3367839"/>
            <a:ext cx="29241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1" dirty="0" err="1">
                <a:solidFill>
                  <a:srgbClr val="0000CC"/>
                </a:solidFill>
                <a:ea typeface="宋体" panose="02010600030101010101" pitchFamily="2" charset="-122"/>
              </a:rPr>
              <a:t>P4</a:t>
            </a:r>
            <a:r>
              <a:rPr lang="en-US" altLang="zh-CN" sz="1400" dirty="0">
                <a:solidFill>
                  <a:srgbClr val="000000"/>
                </a:solidFill>
                <a:ea typeface="宋体" panose="02010600030101010101" pitchFamily="2" charset="-122"/>
              </a:rPr>
              <a:t> = </a:t>
            </a:r>
            <a:r>
              <a:rPr lang="en-US" altLang="zh-CN" sz="1400" dirty="0" err="1">
                <a:solidFill>
                  <a:srgbClr val="000000"/>
                </a:solidFill>
                <a:ea typeface="宋体" panose="02010600030101010101" pitchFamily="2" charset="-122"/>
              </a:rPr>
              <a:t>D7+D6+D5+D4</a:t>
            </a:r>
            <a:r>
              <a:rPr lang="en-US" altLang="zh-CN" sz="1400" dirty="0">
                <a:solidFill>
                  <a:srgbClr val="000000"/>
                </a:solidFill>
                <a:ea typeface="宋体" panose="02010600030101010101" pitchFamily="2" charset="-122"/>
              </a:rPr>
              <a:t>---</a:t>
            </a:r>
            <a:r>
              <a:rPr lang="zh-CN" altLang="en-US" sz="1400" dirty="0">
                <a:solidFill>
                  <a:srgbClr val="000000"/>
                </a:solidFill>
                <a:ea typeface="宋体" panose="02010600030101010101" pitchFamily="2" charset="-122"/>
              </a:rPr>
              <a:t>编号的</a:t>
            </a:r>
            <a:r>
              <a:rPr lang="en-US" altLang="zh-CN" sz="1400" dirty="0">
                <a:solidFill>
                  <a:srgbClr val="000000"/>
                </a:solidFill>
                <a:ea typeface="宋体" panose="02010600030101010101" pitchFamily="2" charset="-122"/>
              </a:rPr>
              <a:t>2</a:t>
            </a:r>
            <a:r>
              <a:rPr lang="en-US" altLang="zh-CN" sz="1400" baseline="30000" dirty="0">
                <a:solidFill>
                  <a:srgbClr val="000000"/>
                </a:solidFill>
                <a:ea typeface="宋体" panose="02010600030101010101" pitchFamily="2" charset="-122"/>
              </a:rPr>
              <a:t>2</a:t>
            </a:r>
            <a:r>
              <a:rPr lang="zh-CN" altLang="en-US" sz="1400" dirty="0">
                <a:solidFill>
                  <a:srgbClr val="000000"/>
                </a:solidFill>
                <a:ea typeface="宋体" panose="02010600030101010101" pitchFamily="2" charset="-122"/>
              </a:rPr>
              <a:t>位为</a:t>
            </a:r>
            <a:r>
              <a:rPr lang="en-US" altLang="zh-CN" sz="1400" dirty="0">
                <a:solidFill>
                  <a:srgbClr val="000000"/>
                </a:solidFill>
                <a:ea typeface="宋体" panose="02010600030101010101" pitchFamily="2" charset="-122"/>
              </a:rPr>
              <a:t>1</a:t>
            </a:r>
          </a:p>
          <a:p>
            <a:pPr eaLnBrk="1" hangingPunct="1"/>
            <a:r>
              <a:rPr lang="en-US" altLang="zh-CN" sz="1400" b="1" dirty="0" err="1">
                <a:solidFill>
                  <a:srgbClr val="0000CC"/>
                </a:solidFill>
                <a:ea typeface="宋体" panose="02010600030101010101" pitchFamily="2" charset="-122"/>
              </a:rPr>
              <a:t>P2</a:t>
            </a:r>
            <a:r>
              <a:rPr lang="en-US" altLang="zh-CN" sz="1400" dirty="0">
                <a:solidFill>
                  <a:srgbClr val="000000"/>
                </a:solidFill>
                <a:ea typeface="宋体" panose="02010600030101010101" pitchFamily="2" charset="-122"/>
              </a:rPr>
              <a:t> = </a:t>
            </a:r>
            <a:r>
              <a:rPr lang="en-US" altLang="zh-CN" sz="1400" dirty="0" err="1">
                <a:solidFill>
                  <a:srgbClr val="000000"/>
                </a:solidFill>
                <a:ea typeface="宋体" panose="02010600030101010101" pitchFamily="2" charset="-122"/>
              </a:rPr>
              <a:t>D7+D6+D3+D2</a:t>
            </a:r>
            <a:r>
              <a:rPr lang="en-US" altLang="zh-CN" sz="1400" dirty="0">
                <a:solidFill>
                  <a:srgbClr val="000000"/>
                </a:solidFill>
                <a:ea typeface="宋体" panose="02010600030101010101" pitchFamily="2" charset="-122"/>
              </a:rPr>
              <a:t>---</a:t>
            </a:r>
            <a:r>
              <a:rPr lang="zh-CN" altLang="en-US" sz="1400" dirty="0">
                <a:solidFill>
                  <a:srgbClr val="000000"/>
                </a:solidFill>
                <a:ea typeface="宋体" panose="02010600030101010101" pitchFamily="2" charset="-122"/>
              </a:rPr>
              <a:t>编号的</a:t>
            </a:r>
            <a:r>
              <a:rPr lang="en-US" altLang="zh-CN" sz="1400" dirty="0">
                <a:solidFill>
                  <a:srgbClr val="000000"/>
                </a:solidFill>
                <a:ea typeface="宋体" panose="02010600030101010101" pitchFamily="2" charset="-122"/>
              </a:rPr>
              <a:t>2</a:t>
            </a:r>
            <a:r>
              <a:rPr lang="en-US" altLang="zh-CN" sz="1400" baseline="30000" dirty="0">
                <a:solidFill>
                  <a:srgbClr val="000000"/>
                </a:solidFill>
                <a:ea typeface="宋体" panose="02010600030101010101" pitchFamily="2" charset="-122"/>
              </a:rPr>
              <a:t>1</a:t>
            </a:r>
            <a:r>
              <a:rPr lang="zh-CN" altLang="en-US" sz="1400" dirty="0">
                <a:solidFill>
                  <a:srgbClr val="000000"/>
                </a:solidFill>
                <a:ea typeface="宋体" panose="02010600030101010101" pitchFamily="2" charset="-122"/>
              </a:rPr>
              <a:t>位为</a:t>
            </a:r>
            <a:r>
              <a:rPr lang="en-US" altLang="zh-CN" sz="1400" dirty="0">
                <a:solidFill>
                  <a:srgbClr val="000000"/>
                </a:solidFill>
                <a:ea typeface="宋体" panose="02010600030101010101" pitchFamily="2" charset="-122"/>
              </a:rPr>
              <a:t>1</a:t>
            </a:r>
          </a:p>
          <a:p>
            <a:pPr eaLnBrk="1" hangingPunct="1"/>
            <a:r>
              <a:rPr lang="en-US" altLang="zh-CN" sz="1400" b="1" dirty="0" err="1">
                <a:solidFill>
                  <a:srgbClr val="0000CC"/>
                </a:solidFill>
                <a:ea typeface="宋体" panose="02010600030101010101" pitchFamily="2" charset="-122"/>
              </a:rPr>
              <a:t>P1</a:t>
            </a:r>
            <a:r>
              <a:rPr lang="en-US" altLang="zh-CN" sz="1400" dirty="0">
                <a:solidFill>
                  <a:srgbClr val="000000"/>
                </a:solidFill>
                <a:ea typeface="宋体" panose="02010600030101010101" pitchFamily="2" charset="-122"/>
              </a:rPr>
              <a:t> = </a:t>
            </a:r>
            <a:r>
              <a:rPr lang="en-US" altLang="zh-CN" sz="1400" dirty="0" err="1">
                <a:solidFill>
                  <a:srgbClr val="000000"/>
                </a:solidFill>
                <a:ea typeface="宋体" panose="02010600030101010101" pitchFamily="2" charset="-122"/>
              </a:rPr>
              <a:t>D7+D5+D3+D1</a:t>
            </a:r>
            <a:r>
              <a:rPr lang="en-US" altLang="zh-CN" sz="1400" dirty="0">
                <a:solidFill>
                  <a:srgbClr val="000000"/>
                </a:solidFill>
                <a:ea typeface="宋体" panose="02010600030101010101" pitchFamily="2" charset="-122"/>
              </a:rPr>
              <a:t>---</a:t>
            </a:r>
            <a:r>
              <a:rPr lang="zh-CN" altLang="en-US" sz="1400" dirty="0">
                <a:solidFill>
                  <a:srgbClr val="000000"/>
                </a:solidFill>
                <a:ea typeface="宋体" panose="02010600030101010101" pitchFamily="2" charset="-122"/>
              </a:rPr>
              <a:t>编号的</a:t>
            </a:r>
            <a:r>
              <a:rPr lang="en-US" altLang="zh-CN" sz="1400" dirty="0">
                <a:solidFill>
                  <a:srgbClr val="000000"/>
                </a:solidFill>
                <a:ea typeface="宋体" panose="02010600030101010101" pitchFamily="2" charset="-122"/>
              </a:rPr>
              <a:t>2</a:t>
            </a:r>
            <a:r>
              <a:rPr lang="en-US" altLang="zh-CN" sz="1400" baseline="30000" dirty="0">
                <a:solidFill>
                  <a:srgbClr val="000000"/>
                </a:solidFill>
                <a:ea typeface="宋体" panose="02010600030101010101" pitchFamily="2" charset="-122"/>
              </a:rPr>
              <a:t>0</a:t>
            </a:r>
            <a:r>
              <a:rPr lang="zh-CN" altLang="en-US" sz="1400" dirty="0">
                <a:solidFill>
                  <a:srgbClr val="000000"/>
                </a:solidFill>
                <a:ea typeface="宋体" panose="02010600030101010101" pitchFamily="2" charset="-122"/>
              </a:rPr>
              <a:t>位为</a:t>
            </a:r>
            <a:r>
              <a:rPr lang="en-US" altLang="zh-CN" sz="1400" dirty="0">
                <a:solidFill>
                  <a:srgbClr val="000000"/>
                </a:solidFill>
                <a:ea typeface="宋体" panose="02010600030101010101" pitchFamily="2" charset="-122"/>
              </a:rPr>
              <a:t>1</a:t>
            </a:r>
          </a:p>
        </p:txBody>
      </p:sp>
      <p:sp>
        <p:nvSpPr>
          <p:cNvPr id="87" name="Rectangle 16"/>
          <p:cNvSpPr>
            <a:spLocks noChangeArrowheads="1"/>
          </p:cNvSpPr>
          <p:nvPr/>
        </p:nvSpPr>
        <p:spPr bwMode="auto">
          <a:xfrm>
            <a:off x="1830388" y="5030638"/>
            <a:ext cx="5327650" cy="4333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89" name="Text Box 18"/>
          <p:cNvSpPr txBox="1">
            <a:spLocks noChangeArrowheads="1"/>
          </p:cNvSpPr>
          <p:nvPr/>
        </p:nvSpPr>
        <p:spPr bwMode="auto">
          <a:xfrm>
            <a:off x="1916113" y="5049687"/>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00"/>
                </a:solidFill>
                <a:ea typeface="宋体" panose="02010600030101010101" pitchFamily="2" charset="-122"/>
              </a:rPr>
              <a:t>1     1     0     1     </a:t>
            </a:r>
            <a:r>
              <a:rPr lang="en-US" altLang="zh-CN" sz="2000" b="1" kern="0" dirty="0">
                <a:solidFill>
                  <a:srgbClr val="FF0000"/>
                </a:solidFill>
                <a:ea typeface="宋体" panose="02010600030101010101" pitchFamily="2" charset="-122"/>
              </a:rPr>
              <a:t>0</a:t>
            </a:r>
            <a:r>
              <a:rPr lang="en-US" altLang="zh-CN" sz="2000" b="1" kern="0" dirty="0">
                <a:solidFill>
                  <a:srgbClr val="000000"/>
                </a:solidFill>
                <a:ea typeface="宋体" panose="02010600030101010101" pitchFamily="2" charset="-122"/>
              </a:rPr>
              <a:t>     0     1</a:t>
            </a:r>
          </a:p>
        </p:txBody>
      </p:sp>
      <p:sp>
        <p:nvSpPr>
          <p:cNvPr id="90" name="Text Box 19"/>
          <p:cNvSpPr txBox="1">
            <a:spLocks noChangeArrowheads="1"/>
          </p:cNvSpPr>
          <p:nvPr/>
        </p:nvSpPr>
        <p:spPr bwMode="auto">
          <a:xfrm>
            <a:off x="5729002" y="5049687"/>
            <a:ext cx="12666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CC"/>
                </a:solidFill>
                <a:ea typeface="宋体" panose="02010600030101010101" pitchFamily="2" charset="-122"/>
              </a:rPr>
              <a:t>1     1     1  </a:t>
            </a:r>
          </a:p>
        </p:txBody>
      </p:sp>
      <p:sp>
        <p:nvSpPr>
          <p:cNvPr id="91" name="Text Box 20"/>
          <p:cNvSpPr txBox="1">
            <a:spLocks noChangeArrowheads="1"/>
          </p:cNvSpPr>
          <p:nvPr/>
        </p:nvSpPr>
        <p:spPr bwMode="auto">
          <a:xfrm>
            <a:off x="6867509" y="5581402"/>
            <a:ext cx="1340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600">
                <a:solidFill>
                  <a:srgbClr val="000000"/>
                </a:solidFill>
                <a:ea typeface="宋体" panose="02010600030101010101" pitchFamily="2" charset="-122"/>
              </a:rPr>
              <a:t>P4’    P2’    P1’</a:t>
            </a:r>
          </a:p>
        </p:txBody>
      </p:sp>
      <p:sp>
        <p:nvSpPr>
          <p:cNvPr id="100" name="Text Box 29"/>
          <p:cNvSpPr txBox="1">
            <a:spLocks noChangeArrowheads="1"/>
          </p:cNvSpPr>
          <p:nvPr/>
        </p:nvSpPr>
        <p:spPr bwMode="auto">
          <a:xfrm>
            <a:off x="3469347" y="3161722"/>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00"/>
                </a:solidFill>
                <a:ea typeface="宋体" panose="02010600030101010101" pitchFamily="2" charset="-122"/>
              </a:rPr>
              <a:t>1     1     0     1     1     0     1</a:t>
            </a:r>
          </a:p>
        </p:txBody>
      </p:sp>
      <p:sp>
        <p:nvSpPr>
          <p:cNvPr id="102" name="Text Box 31"/>
          <p:cNvSpPr txBox="1">
            <a:spLocks noChangeArrowheads="1"/>
          </p:cNvSpPr>
          <p:nvPr/>
        </p:nvSpPr>
        <p:spPr bwMode="auto">
          <a:xfrm>
            <a:off x="2251734" y="3177598"/>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b="1" kern="0" dirty="0">
                <a:solidFill>
                  <a:srgbClr val="000000"/>
                </a:solidFill>
              </a:rPr>
              <a:t>数据</a:t>
            </a:r>
          </a:p>
        </p:txBody>
      </p:sp>
      <p:grpSp>
        <p:nvGrpSpPr>
          <p:cNvPr id="103" name="Group 32"/>
          <p:cNvGrpSpPr>
            <a:grpSpLocks/>
          </p:cNvGrpSpPr>
          <p:nvPr/>
        </p:nvGrpSpPr>
        <p:grpSpPr bwMode="auto">
          <a:xfrm>
            <a:off x="1958048" y="2255554"/>
            <a:ext cx="4497387" cy="704854"/>
            <a:chOff x="295" y="160"/>
            <a:chExt cx="2833" cy="444"/>
          </a:xfrm>
        </p:grpSpPr>
        <p:sp>
          <p:nvSpPr>
            <p:cNvPr id="104" name="Text Box 33"/>
            <p:cNvSpPr txBox="1">
              <a:spLocks noChangeArrowheads="1"/>
            </p:cNvSpPr>
            <p:nvPr/>
          </p:nvSpPr>
          <p:spPr bwMode="auto">
            <a:xfrm>
              <a:off x="1223" y="391"/>
              <a:ext cx="190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1600" kern="0">
                  <a:solidFill>
                    <a:srgbClr val="000000"/>
                  </a:solidFill>
                  <a:ea typeface="宋体" panose="02010600030101010101" pitchFamily="2" charset="-122"/>
                </a:rPr>
                <a:t>111  110  101   100   011  010  001</a:t>
              </a:r>
            </a:p>
          </p:txBody>
        </p:sp>
        <p:sp>
          <p:nvSpPr>
            <p:cNvPr id="105" name="Text Box 34"/>
            <p:cNvSpPr txBox="1">
              <a:spLocks noChangeArrowheads="1"/>
            </p:cNvSpPr>
            <p:nvPr/>
          </p:nvSpPr>
          <p:spPr bwMode="auto">
            <a:xfrm>
              <a:off x="295" y="160"/>
              <a:ext cx="7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a:defRPr/>
              </a:pPr>
              <a:r>
                <a:rPr lang="zh-CN" altLang="en-US" b="1" kern="0" dirty="0">
                  <a:solidFill>
                    <a:srgbClr val="000000"/>
                  </a:solidFill>
                </a:rPr>
                <a:t>数据位二进制编号</a:t>
              </a:r>
            </a:p>
          </p:txBody>
        </p:sp>
      </p:grpSp>
      <p:sp>
        <p:nvSpPr>
          <p:cNvPr id="106" name="Text Box 35"/>
          <p:cNvSpPr txBox="1">
            <a:spLocks noChangeArrowheads="1"/>
          </p:cNvSpPr>
          <p:nvPr/>
        </p:nvSpPr>
        <p:spPr bwMode="auto">
          <a:xfrm>
            <a:off x="3439185" y="2888672"/>
            <a:ext cx="2916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600">
                <a:solidFill>
                  <a:srgbClr val="FF0000"/>
                </a:solidFill>
                <a:ea typeface="宋体" panose="02010600030101010101" pitchFamily="2" charset="-122"/>
              </a:rPr>
              <a:t>D7    D6    D5    D4    D3    D2    D1</a:t>
            </a:r>
          </a:p>
        </p:txBody>
      </p:sp>
      <p:sp>
        <p:nvSpPr>
          <p:cNvPr id="107" name="Text Box 36"/>
          <p:cNvSpPr txBox="1">
            <a:spLocks noChangeArrowheads="1"/>
          </p:cNvSpPr>
          <p:nvPr/>
        </p:nvSpPr>
        <p:spPr bwMode="auto">
          <a:xfrm>
            <a:off x="6942684" y="2888672"/>
            <a:ext cx="11865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600">
                <a:solidFill>
                  <a:srgbClr val="FF0000"/>
                </a:solidFill>
                <a:ea typeface="宋体" panose="02010600030101010101" pitchFamily="2" charset="-122"/>
              </a:rPr>
              <a:t>P4    P2    P1</a:t>
            </a:r>
          </a:p>
        </p:txBody>
      </p:sp>
      <p:sp>
        <p:nvSpPr>
          <p:cNvPr id="108" name="Text Box 37"/>
          <p:cNvSpPr txBox="1">
            <a:spLocks noChangeArrowheads="1"/>
          </p:cNvSpPr>
          <p:nvPr/>
        </p:nvSpPr>
        <p:spPr bwMode="auto">
          <a:xfrm>
            <a:off x="2092051" y="2874385"/>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b="1" kern="0" dirty="0">
                <a:solidFill>
                  <a:srgbClr val="FF0000"/>
                </a:solidFill>
              </a:rPr>
              <a:t>数据位</a:t>
            </a:r>
          </a:p>
        </p:txBody>
      </p:sp>
      <p:sp>
        <p:nvSpPr>
          <p:cNvPr id="109" name="Text Box 38"/>
          <p:cNvSpPr txBox="1">
            <a:spLocks noChangeArrowheads="1"/>
          </p:cNvSpPr>
          <p:nvPr/>
        </p:nvSpPr>
        <p:spPr bwMode="auto">
          <a:xfrm>
            <a:off x="7100980" y="259289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b="1" kern="0" dirty="0">
                <a:solidFill>
                  <a:srgbClr val="FF0000"/>
                </a:solidFill>
              </a:rPr>
              <a:t>校验位</a:t>
            </a:r>
          </a:p>
        </p:txBody>
      </p:sp>
      <p:sp>
        <p:nvSpPr>
          <p:cNvPr id="111" name="Text Box 40"/>
          <p:cNvSpPr txBox="1">
            <a:spLocks noChangeArrowheads="1"/>
          </p:cNvSpPr>
          <p:nvPr/>
        </p:nvSpPr>
        <p:spPr bwMode="auto">
          <a:xfrm>
            <a:off x="1901826" y="3913103"/>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00"/>
                </a:solidFill>
                <a:ea typeface="宋体" panose="02010600030101010101" pitchFamily="2" charset="-122"/>
              </a:rPr>
              <a:t>1     1     0     1     1     0     1</a:t>
            </a:r>
          </a:p>
        </p:txBody>
      </p:sp>
      <p:sp>
        <p:nvSpPr>
          <p:cNvPr id="112" name="Text Box 41"/>
          <p:cNvSpPr txBox="1">
            <a:spLocks noChangeArrowheads="1"/>
          </p:cNvSpPr>
          <p:nvPr/>
        </p:nvSpPr>
        <p:spPr bwMode="auto">
          <a:xfrm>
            <a:off x="5735639" y="3913103"/>
            <a:ext cx="12666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CC"/>
                </a:solidFill>
                <a:ea typeface="宋体" panose="02010600030101010101" pitchFamily="2" charset="-122"/>
              </a:rPr>
              <a:t>1     1     1  </a:t>
            </a:r>
          </a:p>
        </p:txBody>
      </p:sp>
      <p:sp>
        <p:nvSpPr>
          <p:cNvPr id="113" name="Rectangle 42"/>
          <p:cNvSpPr>
            <a:spLocks noChangeArrowheads="1"/>
          </p:cNvSpPr>
          <p:nvPr/>
        </p:nvSpPr>
        <p:spPr bwMode="auto">
          <a:xfrm>
            <a:off x="1830388" y="3894053"/>
            <a:ext cx="5327650" cy="4333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defRPr/>
            </a:pPr>
            <a:endParaRPr kumimoji="1" lang="zh-CN" altLang="en-US" sz="2000" b="1" kern="0">
              <a:solidFill>
                <a:srgbClr val="000000"/>
              </a:solidFill>
              <a:ea typeface="宋体" panose="02010600030101010101" pitchFamily="2" charset="-122"/>
            </a:endParaRPr>
          </a:p>
        </p:txBody>
      </p:sp>
      <p:grpSp>
        <p:nvGrpSpPr>
          <p:cNvPr id="114" name="Group 43"/>
          <p:cNvGrpSpPr>
            <a:grpSpLocks/>
          </p:cNvGrpSpPr>
          <p:nvPr/>
        </p:nvGrpSpPr>
        <p:grpSpPr bwMode="auto">
          <a:xfrm>
            <a:off x="4278313" y="4327441"/>
            <a:ext cx="935038" cy="688969"/>
            <a:chOff x="2744" y="2024"/>
            <a:chExt cx="589" cy="454"/>
          </a:xfrm>
        </p:grpSpPr>
        <p:sp>
          <p:nvSpPr>
            <p:cNvPr id="115" name="AutoShape 44"/>
            <p:cNvSpPr>
              <a:spLocks noChangeArrowheads="1"/>
            </p:cNvSpPr>
            <p:nvPr/>
          </p:nvSpPr>
          <p:spPr bwMode="auto">
            <a:xfrm>
              <a:off x="2744" y="2024"/>
              <a:ext cx="589" cy="454"/>
            </a:xfrm>
            <a:prstGeom prst="downArrow">
              <a:avLst>
                <a:gd name="adj1" fmla="val 64685"/>
                <a:gd name="adj2" fmla="val 36343"/>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116" name="Text Box 45"/>
            <p:cNvSpPr txBox="1">
              <a:spLocks noChangeArrowheads="1"/>
            </p:cNvSpPr>
            <p:nvPr/>
          </p:nvSpPr>
          <p:spPr bwMode="auto">
            <a:xfrm>
              <a:off x="2880" y="2135"/>
              <a:ext cx="36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sz="1400" b="1" kern="0" dirty="0">
                  <a:solidFill>
                    <a:srgbClr val="000000"/>
                  </a:solidFill>
                </a:rPr>
                <a:t>传输 </a:t>
              </a:r>
            </a:p>
          </p:txBody>
        </p:sp>
      </p:grpSp>
      <p:sp>
        <p:nvSpPr>
          <p:cNvPr id="117" name="Text Box 46"/>
          <p:cNvSpPr txBox="1">
            <a:spLocks noChangeArrowheads="1"/>
          </p:cNvSpPr>
          <p:nvPr/>
        </p:nvSpPr>
        <p:spPr bwMode="auto">
          <a:xfrm>
            <a:off x="8583562" y="5560950"/>
            <a:ext cx="19431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1" dirty="0" err="1">
                <a:solidFill>
                  <a:srgbClr val="0000CC"/>
                </a:solidFill>
                <a:ea typeface="宋体" panose="02010600030101010101" pitchFamily="2" charset="-122"/>
              </a:rPr>
              <a:t>P4</a:t>
            </a:r>
            <a:r>
              <a:rPr lang="en-US" altLang="zh-CN" sz="1400" b="1" dirty="0">
                <a:solidFill>
                  <a:srgbClr val="0000CC"/>
                </a:solidFill>
                <a:ea typeface="宋体" panose="02010600030101010101" pitchFamily="2" charset="-122"/>
              </a:rPr>
              <a:t>’ </a:t>
            </a:r>
            <a:r>
              <a:rPr lang="en-US" altLang="zh-CN" sz="1400" dirty="0">
                <a:solidFill>
                  <a:srgbClr val="000000"/>
                </a:solidFill>
                <a:ea typeface="宋体" panose="02010600030101010101" pitchFamily="2" charset="-122"/>
              </a:rPr>
              <a:t>= </a:t>
            </a:r>
            <a:r>
              <a:rPr lang="en-US" altLang="zh-CN" sz="1400" dirty="0" err="1">
                <a:solidFill>
                  <a:srgbClr val="000000"/>
                </a:solidFill>
                <a:ea typeface="宋体" panose="02010600030101010101" pitchFamily="2" charset="-122"/>
              </a:rPr>
              <a:t>D7+D6+D5+D4+</a:t>
            </a:r>
            <a:r>
              <a:rPr lang="en-US" altLang="zh-CN" sz="1400" b="1" dirty="0" err="1">
                <a:solidFill>
                  <a:srgbClr val="0000CC"/>
                </a:solidFill>
                <a:ea typeface="宋体" panose="02010600030101010101" pitchFamily="2" charset="-122"/>
              </a:rPr>
              <a:t>P4</a:t>
            </a:r>
            <a:endParaRPr lang="en-US" altLang="zh-CN" sz="1400" dirty="0">
              <a:solidFill>
                <a:srgbClr val="000000"/>
              </a:solidFill>
              <a:ea typeface="宋体" panose="02010600030101010101" pitchFamily="2" charset="-122"/>
            </a:endParaRPr>
          </a:p>
          <a:p>
            <a:pPr eaLnBrk="1" hangingPunct="1"/>
            <a:r>
              <a:rPr lang="en-US" altLang="zh-CN" sz="1400" b="1" dirty="0" err="1">
                <a:solidFill>
                  <a:srgbClr val="0000CC"/>
                </a:solidFill>
                <a:ea typeface="宋体" panose="02010600030101010101" pitchFamily="2" charset="-122"/>
              </a:rPr>
              <a:t>P2</a:t>
            </a:r>
            <a:r>
              <a:rPr lang="en-US" altLang="zh-CN" sz="1400" b="1" dirty="0">
                <a:solidFill>
                  <a:srgbClr val="0000CC"/>
                </a:solidFill>
                <a:ea typeface="宋体" panose="02010600030101010101" pitchFamily="2" charset="-122"/>
              </a:rPr>
              <a:t>’ </a:t>
            </a:r>
            <a:r>
              <a:rPr lang="en-US" altLang="zh-CN" sz="1400" dirty="0">
                <a:solidFill>
                  <a:srgbClr val="000000"/>
                </a:solidFill>
                <a:ea typeface="宋体" panose="02010600030101010101" pitchFamily="2" charset="-122"/>
              </a:rPr>
              <a:t>= </a:t>
            </a:r>
            <a:r>
              <a:rPr lang="en-US" altLang="zh-CN" sz="1400" dirty="0" err="1">
                <a:solidFill>
                  <a:srgbClr val="000000"/>
                </a:solidFill>
                <a:ea typeface="宋体" panose="02010600030101010101" pitchFamily="2" charset="-122"/>
              </a:rPr>
              <a:t>D7+D6+D3+D2+</a:t>
            </a:r>
            <a:r>
              <a:rPr lang="en-US" altLang="zh-CN" sz="1400" b="1" dirty="0" err="1">
                <a:solidFill>
                  <a:srgbClr val="0000CC"/>
                </a:solidFill>
                <a:ea typeface="宋体" panose="02010600030101010101" pitchFamily="2" charset="-122"/>
              </a:rPr>
              <a:t>P2</a:t>
            </a:r>
            <a:endParaRPr lang="en-US" altLang="zh-CN" sz="1400" dirty="0">
              <a:solidFill>
                <a:srgbClr val="000000"/>
              </a:solidFill>
              <a:ea typeface="宋体" panose="02010600030101010101" pitchFamily="2" charset="-122"/>
            </a:endParaRPr>
          </a:p>
          <a:p>
            <a:pPr eaLnBrk="1" hangingPunct="1"/>
            <a:r>
              <a:rPr lang="en-US" altLang="zh-CN" sz="1400" b="1" dirty="0" err="1">
                <a:solidFill>
                  <a:srgbClr val="0000CC"/>
                </a:solidFill>
                <a:ea typeface="宋体" panose="02010600030101010101" pitchFamily="2" charset="-122"/>
              </a:rPr>
              <a:t>P1</a:t>
            </a:r>
            <a:r>
              <a:rPr lang="en-US" altLang="zh-CN" sz="1400" b="1" dirty="0">
                <a:solidFill>
                  <a:srgbClr val="0000CC"/>
                </a:solidFill>
                <a:ea typeface="宋体" panose="02010600030101010101" pitchFamily="2" charset="-122"/>
              </a:rPr>
              <a:t>’ </a:t>
            </a:r>
            <a:r>
              <a:rPr lang="en-US" altLang="zh-CN" sz="1400" dirty="0">
                <a:solidFill>
                  <a:srgbClr val="000000"/>
                </a:solidFill>
                <a:ea typeface="宋体" panose="02010600030101010101" pitchFamily="2" charset="-122"/>
              </a:rPr>
              <a:t>= </a:t>
            </a:r>
            <a:r>
              <a:rPr lang="en-US" altLang="zh-CN" sz="1400" dirty="0" err="1">
                <a:solidFill>
                  <a:srgbClr val="000000"/>
                </a:solidFill>
                <a:ea typeface="宋体" panose="02010600030101010101" pitchFamily="2" charset="-122"/>
              </a:rPr>
              <a:t>D7+D5+D3+D1+</a:t>
            </a:r>
            <a:r>
              <a:rPr lang="en-US" altLang="zh-CN" sz="1400" b="1" dirty="0" err="1">
                <a:solidFill>
                  <a:srgbClr val="0000CC"/>
                </a:solidFill>
                <a:ea typeface="宋体" panose="02010600030101010101" pitchFamily="2" charset="-122"/>
              </a:rPr>
              <a:t>P1</a:t>
            </a:r>
            <a:endParaRPr lang="en-US" altLang="zh-CN" sz="1400" dirty="0">
              <a:solidFill>
                <a:srgbClr val="000000"/>
              </a:solidFill>
              <a:ea typeface="宋体" panose="02010600030101010101" pitchFamily="2" charset="-122"/>
            </a:endParaRPr>
          </a:p>
        </p:txBody>
      </p:sp>
      <p:pic>
        <p:nvPicPr>
          <p:cNvPr id="118" name="Picture 47"/>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6717488" y="2261894"/>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8"/>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146113" y="2261894"/>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9"/>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650938" y="2261894"/>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50"/>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6658792" y="6217928"/>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51"/>
          <p:cNvPicPr>
            <a:picLocks noChangeAspect="1" noChangeArrowheads="1"/>
          </p:cNvPicPr>
          <p:nvPr/>
        </p:nvPicPr>
        <p:blipFill>
          <a:blip r:embed="rId5"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087417" y="6217928"/>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2"/>
          <p:cNvPicPr>
            <a:picLocks noChangeAspect="1" noChangeArrowheads="1"/>
          </p:cNvPicPr>
          <p:nvPr/>
        </p:nvPicPr>
        <p:blipFill>
          <a:blip r:embed="rId5"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592242" y="6217928"/>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8" name="Group 62"/>
          <p:cNvGrpSpPr>
            <a:grpSpLocks/>
          </p:cNvGrpSpPr>
          <p:nvPr/>
        </p:nvGrpSpPr>
        <p:grpSpPr bwMode="auto">
          <a:xfrm>
            <a:off x="8291034" y="4107898"/>
            <a:ext cx="1421566" cy="673405"/>
            <a:chOff x="4530" y="2071"/>
            <a:chExt cx="816" cy="529"/>
          </a:xfrm>
        </p:grpSpPr>
        <p:sp>
          <p:nvSpPr>
            <p:cNvPr id="129" name="AutoShape 39"/>
            <p:cNvSpPr>
              <a:spLocks noChangeArrowheads="1"/>
            </p:cNvSpPr>
            <p:nvPr/>
          </p:nvSpPr>
          <p:spPr bwMode="gray">
            <a:xfrm>
              <a:off x="4530" y="2071"/>
              <a:ext cx="816" cy="5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0" name="Oval 40"/>
            <p:cNvSpPr>
              <a:spLocks noChangeArrowheads="1"/>
            </p:cNvSpPr>
            <p:nvPr/>
          </p:nvSpPr>
          <p:spPr bwMode="gray">
            <a:xfrm>
              <a:off x="4571" y="2109"/>
              <a:ext cx="737" cy="442"/>
            </a:xfrm>
            <a:prstGeom prst="ellipse">
              <a:avLst/>
            </a:prstGeom>
            <a:solidFill>
              <a:srgbClr val="006600"/>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1" name="Text Box 84"/>
            <p:cNvSpPr txBox="1">
              <a:spLocks noChangeArrowheads="1"/>
            </p:cNvSpPr>
            <p:nvPr/>
          </p:nvSpPr>
          <p:spPr bwMode="auto">
            <a:xfrm>
              <a:off x="4574" y="2128"/>
              <a:ext cx="730" cy="411"/>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spcBef>
                  <a:spcPct val="35000"/>
                </a:spcBef>
                <a:defRPr/>
              </a:pPr>
              <a:r>
                <a:rPr kumimoji="0" lang="zh-CN" altLang="en-US" sz="1400" b="1" kern="0">
                  <a:solidFill>
                    <a:srgbClr val="FFFFFF"/>
                  </a:solidFill>
                  <a:latin typeface="微软雅黑" panose="020B0503020204020204" pitchFamily="34" charset="-122"/>
                  <a:ea typeface="微软雅黑" panose="020B0503020204020204" pitchFamily="34" charset="-122"/>
                </a:rPr>
                <a:t>小白鼠“喝”与“不喝”</a:t>
              </a:r>
            </a:p>
          </p:txBody>
        </p:sp>
      </p:grpSp>
      <p:grpSp>
        <p:nvGrpSpPr>
          <p:cNvPr id="132" name="Group 63"/>
          <p:cNvGrpSpPr>
            <a:grpSpLocks/>
          </p:cNvGrpSpPr>
          <p:nvPr/>
        </p:nvGrpSpPr>
        <p:grpSpPr bwMode="auto">
          <a:xfrm>
            <a:off x="8311916" y="4915842"/>
            <a:ext cx="1379802" cy="673405"/>
            <a:chOff x="4526" y="2066"/>
            <a:chExt cx="824" cy="529"/>
          </a:xfrm>
        </p:grpSpPr>
        <p:sp>
          <p:nvSpPr>
            <p:cNvPr id="133" name="AutoShape 39"/>
            <p:cNvSpPr>
              <a:spLocks noChangeArrowheads="1"/>
            </p:cNvSpPr>
            <p:nvPr/>
          </p:nvSpPr>
          <p:spPr bwMode="gray">
            <a:xfrm>
              <a:off x="4526" y="2066"/>
              <a:ext cx="824" cy="5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4" name="Oval 40"/>
            <p:cNvSpPr>
              <a:spLocks noChangeArrowheads="1"/>
            </p:cNvSpPr>
            <p:nvPr/>
          </p:nvSpPr>
          <p:spPr bwMode="gray">
            <a:xfrm>
              <a:off x="4571" y="2109"/>
              <a:ext cx="737" cy="442"/>
            </a:xfrm>
            <a:prstGeom prst="ellipse">
              <a:avLst/>
            </a:prstGeom>
            <a:solidFill>
              <a:srgbClr val="006600"/>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5" name="Text Box 84"/>
            <p:cNvSpPr txBox="1">
              <a:spLocks noChangeArrowheads="1"/>
            </p:cNvSpPr>
            <p:nvPr/>
          </p:nvSpPr>
          <p:spPr bwMode="auto">
            <a:xfrm>
              <a:off x="4574" y="2128"/>
              <a:ext cx="730" cy="411"/>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spcBef>
                  <a:spcPct val="35000"/>
                </a:spcBef>
                <a:defRPr/>
              </a:pPr>
              <a:r>
                <a:rPr kumimoji="0" lang="zh-CN" altLang="en-US" sz="1400" b="1" kern="0">
                  <a:solidFill>
                    <a:srgbClr val="FFFFFF"/>
                  </a:solidFill>
                  <a:latin typeface="微软雅黑" panose="020B0503020204020204" pitchFamily="34" charset="-122"/>
                  <a:ea typeface="微软雅黑" panose="020B0503020204020204" pitchFamily="34" charset="-122"/>
                </a:rPr>
                <a:t>小白鼠“死”与“活”</a:t>
              </a:r>
            </a:p>
          </p:txBody>
        </p:sp>
      </p:grpSp>
      <p:sp>
        <p:nvSpPr>
          <p:cNvPr id="68" name="Text Box 30"/>
          <p:cNvSpPr txBox="1">
            <a:spLocks noChangeArrowheads="1"/>
          </p:cNvSpPr>
          <p:nvPr/>
        </p:nvSpPr>
        <p:spPr bwMode="auto">
          <a:xfrm>
            <a:off x="7694003" y="3161186"/>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CC"/>
                </a:solidFill>
                <a:ea typeface="宋体" panose="02010600030101010101" pitchFamily="2" charset="-122"/>
              </a:rPr>
              <a:t> 1  </a:t>
            </a:r>
          </a:p>
        </p:txBody>
      </p:sp>
      <p:sp>
        <p:nvSpPr>
          <p:cNvPr id="69" name="Text Box 30"/>
          <p:cNvSpPr txBox="1">
            <a:spLocks noChangeArrowheads="1"/>
          </p:cNvSpPr>
          <p:nvPr/>
        </p:nvSpPr>
        <p:spPr bwMode="auto">
          <a:xfrm>
            <a:off x="7316960" y="3161186"/>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CC"/>
                </a:solidFill>
                <a:ea typeface="宋体" panose="02010600030101010101" pitchFamily="2" charset="-122"/>
              </a:rPr>
              <a:t> 1  </a:t>
            </a:r>
          </a:p>
        </p:txBody>
      </p:sp>
      <p:sp>
        <p:nvSpPr>
          <p:cNvPr id="70" name="Text Box 30"/>
          <p:cNvSpPr txBox="1">
            <a:spLocks noChangeArrowheads="1"/>
          </p:cNvSpPr>
          <p:nvPr/>
        </p:nvSpPr>
        <p:spPr bwMode="auto">
          <a:xfrm>
            <a:off x="6939918" y="3161186"/>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CC"/>
                </a:solidFill>
                <a:ea typeface="宋体" panose="02010600030101010101" pitchFamily="2" charset="-122"/>
              </a:rPr>
              <a:t> 1  </a:t>
            </a:r>
          </a:p>
        </p:txBody>
      </p:sp>
      <p:sp>
        <p:nvSpPr>
          <p:cNvPr id="71" name="Text Box 21"/>
          <p:cNvSpPr txBox="1">
            <a:spLocks noChangeArrowheads="1"/>
          </p:cNvSpPr>
          <p:nvPr/>
        </p:nvSpPr>
        <p:spPr bwMode="auto">
          <a:xfrm>
            <a:off x="7803036" y="5772635"/>
            <a:ext cx="4299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dirty="0">
                <a:solidFill>
                  <a:srgbClr val="FF0000"/>
                </a:solidFill>
                <a:ea typeface="宋体" panose="02010600030101010101" pitchFamily="2" charset="-122"/>
              </a:rPr>
              <a:t>1  </a:t>
            </a:r>
          </a:p>
        </p:txBody>
      </p:sp>
      <p:sp>
        <p:nvSpPr>
          <p:cNvPr id="72" name="Text Box 21"/>
          <p:cNvSpPr txBox="1">
            <a:spLocks noChangeArrowheads="1"/>
          </p:cNvSpPr>
          <p:nvPr/>
        </p:nvSpPr>
        <p:spPr bwMode="auto">
          <a:xfrm>
            <a:off x="7338290" y="5772635"/>
            <a:ext cx="4299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dirty="0">
                <a:solidFill>
                  <a:srgbClr val="FF0000"/>
                </a:solidFill>
                <a:ea typeface="宋体" panose="02010600030101010101" pitchFamily="2" charset="-122"/>
              </a:rPr>
              <a:t>1  </a:t>
            </a:r>
          </a:p>
        </p:txBody>
      </p:sp>
      <p:sp>
        <p:nvSpPr>
          <p:cNvPr id="136" name="Text Box 21"/>
          <p:cNvSpPr txBox="1">
            <a:spLocks noChangeArrowheads="1"/>
          </p:cNvSpPr>
          <p:nvPr/>
        </p:nvSpPr>
        <p:spPr bwMode="auto">
          <a:xfrm>
            <a:off x="6931252" y="5772635"/>
            <a:ext cx="3722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dirty="0">
                <a:solidFill>
                  <a:srgbClr val="FF0000"/>
                </a:solidFill>
                <a:ea typeface="宋体" panose="02010600030101010101" pitchFamily="2" charset="-122"/>
              </a:rPr>
              <a:t>0 </a:t>
            </a:r>
          </a:p>
        </p:txBody>
      </p:sp>
      <p:sp>
        <p:nvSpPr>
          <p:cNvPr id="66" name="圆角矩形 6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）类比</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小白鼠检验毒水瓶</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问题求解，做一个发明</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p>
        </p:txBody>
      </p:sp>
      <p:sp>
        <p:nvSpPr>
          <p:cNvPr id="2" name="标题 1">
            <a:extLst>
              <a:ext uri="{FF2B5EF4-FFF2-40B4-BE49-F238E27FC236}">
                <a16:creationId xmlns:a16="http://schemas.microsoft.com/office/drawing/2014/main" id="{9D09D23B-C9EC-4EA1-897E-AC74BF802682}"/>
              </a:ext>
            </a:extLst>
          </p:cNvPr>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计算思维的价值</a:t>
            </a:r>
            <a:r>
              <a:rPr lang="en-US" altLang="zh-CN"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t>
            </a: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类比做发明</a:t>
            </a:r>
          </a:p>
        </p:txBody>
      </p:sp>
    </p:spTree>
    <p:extLst>
      <p:ext uri="{BB962C8B-B14F-4D97-AF65-F5344CB8AC3E}">
        <p14:creationId xmlns:p14="http://schemas.microsoft.com/office/powerpoint/2010/main" val="11450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500" fill="hold"/>
                                        <p:tgtEl>
                                          <p:spTgt spid="102"/>
                                        </p:tgtEl>
                                        <p:attrNameLst>
                                          <p:attrName>ppt_x</p:attrName>
                                        </p:attrNameLst>
                                      </p:cBhvr>
                                      <p:tavLst>
                                        <p:tav tm="0">
                                          <p:val>
                                            <p:strVal val="#ppt_x"/>
                                          </p:val>
                                        </p:tav>
                                        <p:tav tm="100000">
                                          <p:val>
                                            <p:strVal val="#ppt_x"/>
                                          </p:val>
                                        </p:tav>
                                      </p:tavLst>
                                    </p:anim>
                                    <p:anim calcmode="lin" valueType="num">
                                      <p:cBhvr additive="base">
                                        <p:cTn id="1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additive="base">
                                        <p:cTn id="21" dur="500" fill="hold"/>
                                        <p:tgtEl>
                                          <p:spTgt spid="76"/>
                                        </p:tgtEl>
                                        <p:attrNameLst>
                                          <p:attrName>ppt_x</p:attrName>
                                        </p:attrNameLst>
                                      </p:cBhvr>
                                      <p:tavLst>
                                        <p:tav tm="0">
                                          <p:val>
                                            <p:strVal val="#ppt_x"/>
                                          </p:val>
                                        </p:tav>
                                        <p:tav tm="100000">
                                          <p:val>
                                            <p:strVal val="#ppt_x"/>
                                          </p:val>
                                        </p:tav>
                                      </p:tavLst>
                                    </p:anim>
                                    <p:anim calcmode="lin" valueType="num">
                                      <p:cBhvr additive="base">
                                        <p:cTn id="22" dur="500" fill="hold"/>
                                        <p:tgtEl>
                                          <p:spTgt spid="7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anim calcmode="lin" valueType="num">
                                      <p:cBhvr additive="base">
                                        <p:cTn id="25" dur="500" fill="hold"/>
                                        <p:tgtEl>
                                          <p:spTgt spid="118"/>
                                        </p:tgtEl>
                                        <p:attrNameLst>
                                          <p:attrName>ppt_x</p:attrName>
                                        </p:attrNameLst>
                                      </p:cBhvr>
                                      <p:tavLst>
                                        <p:tav tm="0">
                                          <p:val>
                                            <p:strVal val="#ppt_x"/>
                                          </p:val>
                                        </p:tav>
                                        <p:tav tm="100000">
                                          <p:val>
                                            <p:strVal val="#ppt_x"/>
                                          </p:val>
                                        </p:tav>
                                      </p:tavLst>
                                    </p:anim>
                                    <p:anim calcmode="lin" valueType="num">
                                      <p:cBhvr additive="base">
                                        <p:cTn id="26" dur="500" fill="hold"/>
                                        <p:tgtEl>
                                          <p:spTgt spid="1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 calcmode="lin" valueType="num">
                                      <p:cBhvr additive="base">
                                        <p:cTn id="29" dur="500" fill="hold"/>
                                        <p:tgtEl>
                                          <p:spTgt spid="119"/>
                                        </p:tgtEl>
                                        <p:attrNameLst>
                                          <p:attrName>ppt_x</p:attrName>
                                        </p:attrNameLst>
                                      </p:cBhvr>
                                      <p:tavLst>
                                        <p:tav tm="0">
                                          <p:val>
                                            <p:strVal val="#ppt_x"/>
                                          </p:val>
                                        </p:tav>
                                        <p:tav tm="100000">
                                          <p:val>
                                            <p:strVal val="#ppt_x"/>
                                          </p:val>
                                        </p:tav>
                                      </p:tavLst>
                                    </p:anim>
                                    <p:anim calcmode="lin" valueType="num">
                                      <p:cBhvr additive="base">
                                        <p:cTn id="30" dur="500" fill="hold"/>
                                        <p:tgtEl>
                                          <p:spTgt spid="1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0"/>
                                        </p:tgtEl>
                                        <p:attrNameLst>
                                          <p:attrName>style.visibility</p:attrName>
                                        </p:attrNameLst>
                                      </p:cBhvr>
                                      <p:to>
                                        <p:strVal val="visible"/>
                                      </p:to>
                                    </p:set>
                                    <p:anim calcmode="lin" valueType="num">
                                      <p:cBhvr additive="base">
                                        <p:cTn id="33" dur="500" fill="hold"/>
                                        <p:tgtEl>
                                          <p:spTgt spid="120"/>
                                        </p:tgtEl>
                                        <p:attrNameLst>
                                          <p:attrName>ppt_x</p:attrName>
                                        </p:attrNameLst>
                                      </p:cBhvr>
                                      <p:tavLst>
                                        <p:tav tm="0">
                                          <p:val>
                                            <p:strVal val="#ppt_x"/>
                                          </p:val>
                                        </p:tav>
                                        <p:tav tm="100000">
                                          <p:val>
                                            <p:strVal val="#ppt_x"/>
                                          </p:val>
                                        </p:tav>
                                      </p:tavLst>
                                    </p:anim>
                                    <p:anim calcmode="lin" valueType="num">
                                      <p:cBhvr additive="base">
                                        <p:cTn id="34"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fill="hold"/>
                                        <p:tgtEl>
                                          <p:spTgt spid="106"/>
                                        </p:tgtEl>
                                        <p:attrNameLst>
                                          <p:attrName>ppt_x</p:attrName>
                                        </p:attrNameLst>
                                      </p:cBhvr>
                                      <p:tavLst>
                                        <p:tav tm="0">
                                          <p:val>
                                            <p:strVal val="#ppt_x"/>
                                          </p:val>
                                        </p:tav>
                                        <p:tav tm="100000">
                                          <p:val>
                                            <p:strVal val="#ppt_x"/>
                                          </p:val>
                                        </p:tav>
                                      </p:tavLst>
                                    </p:anim>
                                    <p:anim calcmode="lin" valueType="num">
                                      <p:cBhvr additive="base">
                                        <p:cTn id="40" dur="500" fill="hold"/>
                                        <p:tgtEl>
                                          <p:spTgt spid="10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anim calcmode="lin" valueType="num">
                                      <p:cBhvr additive="base">
                                        <p:cTn id="43" dur="500" fill="hold"/>
                                        <p:tgtEl>
                                          <p:spTgt spid="108"/>
                                        </p:tgtEl>
                                        <p:attrNameLst>
                                          <p:attrName>ppt_x</p:attrName>
                                        </p:attrNameLst>
                                      </p:cBhvr>
                                      <p:tavLst>
                                        <p:tav tm="0">
                                          <p:val>
                                            <p:strVal val="#ppt_x"/>
                                          </p:val>
                                        </p:tav>
                                        <p:tav tm="100000">
                                          <p:val>
                                            <p:strVal val="#ppt_x"/>
                                          </p:val>
                                        </p:tav>
                                      </p:tavLst>
                                    </p:anim>
                                    <p:anim calcmode="lin" valueType="num">
                                      <p:cBhvr additive="base">
                                        <p:cTn id="4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ppt_x"/>
                                          </p:val>
                                        </p:tav>
                                        <p:tav tm="100000">
                                          <p:val>
                                            <p:strVal val="#ppt_x"/>
                                          </p:val>
                                        </p:tav>
                                      </p:tavLst>
                                    </p:anim>
                                    <p:anim calcmode="lin" valueType="num">
                                      <p:cBhvr additive="base">
                                        <p:cTn id="50" dur="500" fill="hold"/>
                                        <p:tgtEl>
                                          <p:spTgt spid="10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9"/>
                                        </p:tgtEl>
                                        <p:attrNameLst>
                                          <p:attrName>style.visibility</p:attrName>
                                        </p:attrNameLst>
                                      </p:cBhvr>
                                      <p:to>
                                        <p:strVal val="visible"/>
                                      </p:to>
                                    </p:set>
                                    <p:anim calcmode="lin" valueType="num">
                                      <p:cBhvr additive="base">
                                        <p:cTn id="53" dur="500" fill="hold"/>
                                        <p:tgtEl>
                                          <p:spTgt spid="109"/>
                                        </p:tgtEl>
                                        <p:attrNameLst>
                                          <p:attrName>ppt_x</p:attrName>
                                        </p:attrNameLst>
                                      </p:cBhvr>
                                      <p:tavLst>
                                        <p:tav tm="0">
                                          <p:val>
                                            <p:strVal val="#ppt_x"/>
                                          </p:val>
                                        </p:tav>
                                        <p:tav tm="100000">
                                          <p:val>
                                            <p:strVal val="#ppt_x"/>
                                          </p:val>
                                        </p:tav>
                                      </p:tavLst>
                                    </p:anim>
                                    <p:anim calcmode="lin" valueType="num">
                                      <p:cBhvr additive="base">
                                        <p:cTn id="5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5"/>
                                        </p:tgtEl>
                                        <p:attrNameLst>
                                          <p:attrName>style.visibility</p:attrName>
                                        </p:attrNameLst>
                                      </p:cBhvr>
                                      <p:to>
                                        <p:strVal val="visible"/>
                                      </p:to>
                                    </p:set>
                                    <p:anim calcmode="lin" valueType="num">
                                      <p:cBhvr additive="base">
                                        <p:cTn id="59" dur="500" fill="hold"/>
                                        <p:tgtEl>
                                          <p:spTgt spid="85"/>
                                        </p:tgtEl>
                                        <p:attrNameLst>
                                          <p:attrName>ppt_x</p:attrName>
                                        </p:attrNameLst>
                                      </p:cBhvr>
                                      <p:tavLst>
                                        <p:tav tm="0">
                                          <p:val>
                                            <p:strVal val="#ppt_x"/>
                                          </p:val>
                                        </p:tav>
                                        <p:tav tm="100000">
                                          <p:val>
                                            <p:strVal val="#ppt_x"/>
                                          </p:val>
                                        </p:tav>
                                      </p:tavLst>
                                    </p:anim>
                                    <p:anim calcmode="lin" valueType="num">
                                      <p:cBhvr additive="base">
                                        <p:cTn id="60" dur="500" fill="hold"/>
                                        <p:tgtEl>
                                          <p:spTgt spid="8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8"/>
                                        </p:tgtEl>
                                        <p:attrNameLst>
                                          <p:attrName>style.visibility</p:attrName>
                                        </p:attrNameLst>
                                      </p:cBhvr>
                                      <p:to>
                                        <p:strVal val="visible"/>
                                      </p:to>
                                    </p:set>
                                    <p:anim calcmode="lin" valueType="num">
                                      <p:cBhvr additive="base">
                                        <p:cTn id="63" dur="500" fill="hold"/>
                                        <p:tgtEl>
                                          <p:spTgt spid="128"/>
                                        </p:tgtEl>
                                        <p:attrNameLst>
                                          <p:attrName>ppt_x</p:attrName>
                                        </p:attrNameLst>
                                      </p:cBhvr>
                                      <p:tavLst>
                                        <p:tav tm="0">
                                          <p:val>
                                            <p:strVal val="#ppt_x"/>
                                          </p:val>
                                        </p:tav>
                                        <p:tav tm="100000">
                                          <p:val>
                                            <p:strVal val="#ppt_x"/>
                                          </p:val>
                                        </p:tav>
                                      </p:tavLst>
                                    </p:anim>
                                    <p:anim calcmode="lin" valueType="num">
                                      <p:cBhvr additive="base">
                                        <p:cTn id="64"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anim calcmode="lin" valueType="num">
                                      <p:cBhvr additive="base">
                                        <p:cTn id="75" dur="500" fill="hold"/>
                                        <p:tgtEl>
                                          <p:spTgt spid="69"/>
                                        </p:tgtEl>
                                        <p:attrNameLst>
                                          <p:attrName>ppt_x</p:attrName>
                                        </p:attrNameLst>
                                      </p:cBhvr>
                                      <p:tavLst>
                                        <p:tav tm="0">
                                          <p:val>
                                            <p:strVal val="#ppt_x"/>
                                          </p:val>
                                        </p:tav>
                                        <p:tav tm="100000">
                                          <p:val>
                                            <p:strVal val="#ppt_x"/>
                                          </p:val>
                                        </p:tav>
                                      </p:tavLst>
                                    </p:anim>
                                    <p:anim calcmode="lin" valueType="num">
                                      <p:cBhvr additive="base">
                                        <p:cTn id="7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 calcmode="lin" valueType="num">
                                      <p:cBhvr additive="base">
                                        <p:cTn id="81" dur="500" fill="hold"/>
                                        <p:tgtEl>
                                          <p:spTgt spid="70"/>
                                        </p:tgtEl>
                                        <p:attrNameLst>
                                          <p:attrName>ppt_x</p:attrName>
                                        </p:attrNameLst>
                                      </p:cBhvr>
                                      <p:tavLst>
                                        <p:tav tm="0">
                                          <p:val>
                                            <p:strVal val="#ppt_x"/>
                                          </p:val>
                                        </p:tav>
                                        <p:tav tm="100000">
                                          <p:val>
                                            <p:strVal val="#ppt_x"/>
                                          </p:val>
                                        </p:tav>
                                      </p:tavLst>
                                    </p:anim>
                                    <p:anim calcmode="lin" valueType="num">
                                      <p:cBhvr additive="base">
                                        <p:cTn id="8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12"/>
                                        </p:tgtEl>
                                        <p:attrNameLst>
                                          <p:attrName>style.visibility</p:attrName>
                                        </p:attrNameLst>
                                      </p:cBhvr>
                                      <p:to>
                                        <p:strVal val="visible"/>
                                      </p:to>
                                    </p:set>
                                    <p:anim calcmode="lin" valueType="num">
                                      <p:cBhvr additive="base">
                                        <p:cTn id="87" dur="500" fill="hold"/>
                                        <p:tgtEl>
                                          <p:spTgt spid="112"/>
                                        </p:tgtEl>
                                        <p:attrNameLst>
                                          <p:attrName>ppt_x</p:attrName>
                                        </p:attrNameLst>
                                      </p:cBhvr>
                                      <p:tavLst>
                                        <p:tav tm="0">
                                          <p:val>
                                            <p:strVal val="#ppt_x"/>
                                          </p:val>
                                        </p:tav>
                                        <p:tav tm="100000">
                                          <p:val>
                                            <p:strVal val="#ppt_x"/>
                                          </p:val>
                                        </p:tav>
                                      </p:tavLst>
                                    </p:anim>
                                    <p:anim calcmode="lin" valueType="num">
                                      <p:cBhvr additive="base">
                                        <p:cTn id="8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90"/>
                                        </p:tgtEl>
                                        <p:attrNameLst>
                                          <p:attrName>style.visibility</p:attrName>
                                        </p:attrNameLst>
                                      </p:cBhvr>
                                      <p:to>
                                        <p:strVal val="visible"/>
                                      </p:to>
                                    </p:set>
                                    <p:anim calcmode="lin" valueType="num">
                                      <p:cBhvr additive="base">
                                        <p:cTn id="93" dur="500" fill="hold"/>
                                        <p:tgtEl>
                                          <p:spTgt spid="90"/>
                                        </p:tgtEl>
                                        <p:attrNameLst>
                                          <p:attrName>ppt_x</p:attrName>
                                        </p:attrNameLst>
                                      </p:cBhvr>
                                      <p:tavLst>
                                        <p:tav tm="0">
                                          <p:val>
                                            <p:strVal val="#ppt_x"/>
                                          </p:val>
                                        </p:tav>
                                        <p:tav tm="100000">
                                          <p:val>
                                            <p:strVal val="#ppt_x"/>
                                          </p:val>
                                        </p:tav>
                                      </p:tavLst>
                                    </p:anim>
                                    <p:anim calcmode="lin" valueType="num">
                                      <p:cBhvr additive="base">
                                        <p:cTn id="9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91"/>
                                        </p:tgtEl>
                                        <p:attrNameLst>
                                          <p:attrName>style.visibility</p:attrName>
                                        </p:attrNameLst>
                                      </p:cBhvr>
                                      <p:to>
                                        <p:strVal val="visible"/>
                                      </p:to>
                                    </p:set>
                                    <p:anim calcmode="lin" valueType="num">
                                      <p:cBhvr additive="base">
                                        <p:cTn id="99" dur="500" fill="hold"/>
                                        <p:tgtEl>
                                          <p:spTgt spid="91"/>
                                        </p:tgtEl>
                                        <p:attrNameLst>
                                          <p:attrName>ppt_x</p:attrName>
                                        </p:attrNameLst>
                                      </p:cBhvr>
                                      <p:tavLst>
                                        <p:tav tm="0">
                                          <p:val>
                                            <p:strVal val="#ppt_x"/>
                                          </p:val>
                                        </p:tav>
                                        <p:tav tm="100000">
                                          <p:val>
                                            <p:strVal val="#ppt_x"/>
                                          </p:val>
                                        </p:tav>
                                      </p:tavLst>
                                    </p:anim>
                                    <p:anim calcmode="lin" valueType="num">
                                      <p:cBhvr additive="base">
                                        <p:cTn id="100" dur="500" fill="hold"/>
                                        <p:tgtEl>
                                          <p:spTgt spid="9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17"/>
                                        </p:tgtEl>
                                        <p:attrNameLst>
                                          <p:attrName>style.visibility</p:attrName>
                                        </p:attrNameLst>
                                      </p:cBhvr>
                                      <p:to>
                                        <p:strVal val="visible"/>
                                      </p:to>
                                    </p:set>
                                    <p:anim calcmode="lin" valueType="num">
                                      <p:cBhvr additive="base">
                                        <p:cTn id="103" dur="500" fill="hold"/>
                                        <p:tgtEl>
                                          <p:spTgt spid="117"/>
                                        </p:tgtEl>
                                        <p:attrNameLst>
                                          <p:attrName>ppt_x</p:attrName>
                                        </p:attrNameLst>
                                      </p:cBhvr>
                                      <p:tavLst>
                                        <p:tav tm="0">
                                          <p:val>
                                            <p:strVal val="#ppt_x"/>
                                          </p:val>
                                        </p:tav>
                                        <p:tav tm="100000">
                                          <p:val>
                                            <p:strVal val="#ppt_x"/>
                                          </p:val>
                                        </p:tav>
                                      </p:tavLst>
                                    </p:anim>
                                    <p:anim calcmode="lin" valueType="num">
                                      <p:cBhvr additive="base">
                                        <p:cTn id="104" dur="500" fill="hold"/>
                                        <p:tgtEl>
                                          <p:spTgt spid="11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32"/>
                                        </p:tgtEl>
                                        <p:attrNameLst>
                                          <p:attrName>style.visibility</p:attrName>
                                        </p:attrNameLst>
                                      </p:cBhvr>
                                      <p:to>
                                        <p:strVal val="visible"/>
                                      </p:to>
                                    </p:set>
                                    <p:anim calcmode="lin" valueType="num">
                                      <p:cBhvr additive="base">
                                        <p:cTn id="107" dur="500" fill="hold"/>
                                        <p:tgtEl>
                                          <p:spTgt spid="132"/>
                                        </p:tgtEl>
                                        <p:attrNameLst>
                                          <p:attrName>ppt_x</p:attrName>
                                        </p:attrNameLst>
                                      </p:cBhvr>
                                      <p:tavLst>
                                        <p:tav tm="0">
                                          <p:val>
                                            <p:strVal val="#ppt_x"/>
                                          </p:val>
                                        </p:tav>
                                        <p:tav tm="100000">
                                          <p:val>
                                            <p:strVal val="#ppt_x"/>
                                          </p:val>
                                        </p:tav>
                                      </p:tavLst>
                                    </p:anim>
                                    <p:anim calcmode="lin" valueType="num">
                                      <p:cBhvr additive="base">
                                        <p:cTn id="10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anim calcmode="lin" valueType="num">
                                      <p:cBhvr additive="base">
                                        <p:cTn id="117" dur="500" fill="hold"/>
                                        <p:tgtEl>
                                          <p:spTgt spid="123"/>
                                        </p:tgtEl>
                                        <p:attrNameLst>
                                          <p:attrName>ppt_x</p:attrName>
                                        </p:attrNameLst>
                                      </p:cBhvr>
                                      <p:tavLst>
                                        <p:tav tm="0">
                                          <p:val>
                                            <p:strVal val="#ppt_x"/>
                                          </p:val>
                                        </p:tav>
                                        <p:tav tm="100000">
                                          <p:val>
                                            <p:strVal val="#ppt_x"/>
                                          </p:val>
                                        </p:tav>
                                      </p:tavLst>
                                    </p:anim>
                                    <p:anim calcmode="lin" valueType="num">
                                      <p:cBhvr additive="base">
                                        <p:cTn id="11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72"/>
                                        </p:tgtEl>
                                        <p:attrNameLst>
                                          <p:attrName>style.visibility</p:attrName>
                                        </p:attrNameLst>
                                      </p:cBhvr>
                                      <p:to>
                                        <p:strVal val="visible"/>
                                      </p:to>
                                    </p:set>
                                    <p:anim calcmode="lin" valueType="num">
                                      <p:cBhvr additive="base">
                                        <p:cTn id="123" dur="500" fill="hold"/>
                                        <p:tgtEl>
                                          <p:spTgt spid="72"/>
                                        </p:tgtEl>
                                        <p:attrNameLst>
                                          <p:attrName>ppt_x</p:attrName>
                                        </p:attrNameLst>
                                      </p:cBhvr>
                                      <p:tavLst>
                                        <p:tav tm="0">
                                          <p:val>
                                            <p:strVal val="#ppt_x"/>
                                          </p:val>
                                        </p:tav>
                                        <p:tav tm="100000">
                                          <p:val>
                                            <p:strVal val="#ppt_x"/>
                                          </p:val>
                                        </p:tav>
                                      </p:tavLst>
                                    </p:anim>
                                    <p:anim calcmode="lin" valueType="num">
                                      <p:cBhvr additive="base">
                                        <p:cTn id="124" dur="500" fill="hold"/>
                                        <p:tgtEl>
                                          <p:spTgt spid="7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22"/>
                                        </p:tgtEl>
                                        <p:attrNameLst>
                                          <p:attrName>style.visibility</p:attrName>
                                        </p:attrNameLst>
                                      </p:cBhvr>
                                      <p:to>
                                        <p:strVal val="visible"/>
                                      </p:to>
                                    </p:set>
                                    <p:anim calcmode="lin" valueType="num">
                                      <p:cBhvr additive="base">
                                        <p:cTn id="127" dur="500" fill="hold"/>
                                        <p:tgtEl>
                                          <p:spTgt spid="122"/>
                                        </p:tgtEl>
                                        <p:attrNameLst>
                                          <p:attrName>ppt_x</p:attrName>
                                        </p:attrNameLst>
                                      </p:cBhvr>
                                      <p:tavLst>
                                        <p:tav tm="0">
                                          <p:val>
                                            <p:strVal val="#ppt_x"/>
                                          </p:val>
                                        </p:tav>
                                        <p:tav tm="100000">
                                          <p:val>
                                            <p:strVal val="#ppt_x"/>
                                          </p:val>
                                        </p:tav>
                                      </p:tavLst>
                                    </p:anim>
                                    <p:anim calcmode="lin" valueType="num">
                                      <p:cBhvr additive="base">
                                        <p:cTn id="128"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 calcmode="lin" valueType="num">
                                      <p:cBhvr additive="base">
                                        <p:cTn id="133" dur="500" fill="hold"/>
                                        <p:tgtEl>
                                          <p:spTgt spid="136"/>
                                        </p:tgtEl>
                                        <p:attrNameLst>
                                          <p:attrName>ppt_x</p:attrName>
                                        </p:attrNameLst>
                                      </p:cBhvr>
                                      <p:tavLst>
                                        <p:tav tm="0">
                                          <p:val>
                                            <p:strVal val="#ppt_x"/>
                                          </p:val>
                                        </p:tav>
                                        <p:tav tm="100000">
                                          <p:val>
                                            <p:strVal val="#ppt_x"/>
                                          </p:val>
                                        </p:tav>
                                      </p:tavLst>
                                    </p:anim>
                                    <p:anim calcmode="lin" valueType="num">
                                      <p:cBhvr additive="base">
                                        <p:cTn id="134" dur="500" fill="hold"/>
                                        <p:tgtEl>
                                          <p:spTgt spid="13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21"/>
                                        </p:tgtEl>
                                        <p:attrNameLst>
                                          <p:attrName>style.visibility</p:attrName>
                                        </p:attrNameLst>
                                      </p:cBhvr>
                                      <p:to>
                                        <p:strVal val="visible"/>
                                      </p:to>
                                    </p:set>
                                    <p:anim calcmode="lin" valueType="num">
                                      <p:cBhvr additive="base">
                                        <p:cTn id="137" dur="500" fill="hold"/>
                                        <p:tgtEl>
                                          <p:spTgt spid="121"/>
                                        </p:tgtEl>
                                        <p:attrNameLst>
                                          <p:attrName>ppt_x</p:attrName>
                                        </p:attrNameLst>
                                      </p:cBhvr>
                                      <p:tavLst>
                                        <p:tav tm="0">
                                          <p:val>
                                            <p:strVal val="#ppt_x"/>
                                          </p:val>
                                        </p:tav>
                                        <p:tav tm="100000">
                                          <p:val>
                                            <p:strVal val="#ppt_x"/>
                                          </p:val>
                                        </p:tav>
                                      </p:tavLst>
                                    </p:anim>
                                    <p:anim calcmode="lin" valueType="num">
                                      <p:cBhvr additive="base">
                                        <p:cTn id="13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90" grpId="0"/>
      <p:bldP spid="91" grpId="0"/>
      <p:bldP spid="100" grpId="0"/>
      <p:bldP spid="102" grpId="0"/>
      <p:bldP spid="106" grpId="0"/>
      <p:bldP spid="107" grpId="0"/>
      <p:bldP spid="108" grpId="0"/>
      <p:bldP spid="109" grpId="0"/>
      <p:bldP spid="112" grpId="0"/>
      <p:bldP spid="117" grpId="0"/>
      <p:bldP spid="68" grpId="0"/>
      <p:bldP spid="69" grpId="0"/>
      <p:bldP spid="70" grpId="0"/>
      <p:bldP spid="71" grpId="0"/>
      <p:bldP spid="72" grpId="0"/>
      <p:bldP spid="1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2"/>
          <p:cNvGrpSpPr>
            <a:grpSpLocks/>
          </p:cNvGrpSpPr>
          <p:nvPr/>
        </p:nvGrpSpPr>
        <p:grpSpPr bwMode="auto">
          <a:xfrm>
            <a:off x="4142327" y="4110025"/>
            <a:ext cx="935037" cy="685550"/>
            <a:chOff x="1973" y="2024"/>
            <a:chExt cx="589" cy="1588"/>
          </a:xfrm>
        </p:grpSpPr>
        <p:sp>
          <p:nvSpPr>
            <p:cNvPr id="74" name="AutoShape 3"/>
            <p:cNvSpPr>
              <a:spLocks noChangeArrowheads="1"/>
            </p:cNvSpPr>
            <p:nvPr/>
          </p:nvSpPr>
          <p:spPr bwMode="auto">
            <a:xfrm>
              <a:off x="1973" y="2024"/>
              <a:ext cx="589" cy="1588"/>
            </a:xfrm>
            <a:prstGeom prst="downArrow">
              <a:avLst>
                <a:gd name="adj1" fmla="val 67741"/>
                <a:gd name="adj2" fmla="val 35823"/>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75" name="Text Box 4"/>
            <p:cNvSpPr txBox="1">
              <a:spLocks noChangeArrowheads="1"/>
            </p:cNvSpPr>
            <p:nvPr/>
          </p:nvSpPr>
          <p:spPr bwMode="auto">
            <a:xfrm>
              <a:off x="2091" y="2516"/>
              <a:ext cx="34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sz="1400" b="1" kern="0" dirty="0">
                  <a:solidFill>
                    <a:srgbClr val="000000"/>
                  </a:solidFill>
                </a:rPr>
                <a:t>传输</a:t>
              </a:r>
            </a:p>
          </p:txBody>
        </p:sp>
      </p:grpSp>
      <p:grpSp>
        <p:nvGrpSpPr>
          <p:cNvPr id="76" name="Group 5"/>
          <p:cNvGrpSpPr>
            <a:grpSpLocks/>
          </p:cNvGrpSpPr>
          <p:nvPr/>
        </p:nvGrpSpPr>
        <p:grpSpPr bwMode="auto">
          <a:xfrm>
            <a:off x="3302282" y="2253782"/>
            <a:ext cx="2811276" cy="433388"/>
            <a:chOff x="1247" y="110"/>
            <a:chExt cx="2077" cy="273"/>
          </a:xfrm>
        </p:grpSpPr>
        <p:pic>
          <p:nvPicPr>
            <p:cNvPr id="7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2" y="110"/>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5" y="110"/>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1"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9"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4" y="111"/>
              <a:ext cx="22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13"/>
            <p:cNvSpPr txBox="1">
              <a:spLocks noChangeArrowheads="1"/>
            </p:cNvSpPr>
            <p:nvPr/>
          </p:nvSpPr>
          <p:spPr bwMode="auto">
            <a:xfrm>
              <a:off x="1247" y="119"/>
              <a:ext cx="17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dirty="0">
                  <a:solidFill>
                    <a:srgbClr val="000000"/>
                  </a:solidFill>
                  <a:ea typeface="宋体" panose="02010600030101010101" pitchFamily="2" charset="-122"/>
                </a:rPr>
                <a:t>7     6     5     4     3     2     1</a:t>
              </a:r>
            </a:p>
          </p:txBody>
        </p:sp>
      </p:grpSp>
      <p:sp>
        <p:nvSpPr>
          <p:cNvPr id="85" name="Text Box 14"/>
          <p:cNvSpPr txBox="1">
            <a:spLocks noChangeArrowheads="1"/>
          </p:cNvSpPr>
          <p:nvPr/>
        </p:nvSpPr>
        <p:spPr bwMode="auto">
          <a:xfrm>
            <a:off x="8411905" y="3140796"/>
            <a:ext cx="29241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1" dirty="0" err="1">
                <a:solidFill>
                  <a:srgbClr val="0000CC"/>
                </a:solidFill>
                <a:ea typeface="宋体" panose="02010600030101010101" pitchFamily="2" charset="-122"/>
              </a:rPr>
              <a:t>P4</a:t>
            </a:r>
            <a:r>
              <a:rPr lang="en-US" altLang="zh-CN" sz="1400" dirty="0">
                <a:solidFill>
                  <a:srgbClr val="000000"/>
                </a:solidFill>
                <a:ea typeface="宋体" panose="02010600030101010101" pitchFamily="2" charset="-122"/>
              </a:rPr>
              <a:t> = </a:t>
            </a:r>
            <a:r>
              <a:rPr lang="en-US" altLang="zh-CN" sz="1400" dirty="0" err="1">
                <a:solidFill>
                  <a:srgbClr val="000000"/>
                </a:solidFill>
                <a:ea typeface="宋体" panose="02010600030101010101" pitchFamily="2" charset="-122"/>
              </a:rPr>
              <a:t>D7+D6+D5+D4</a:t>
            </a:r>
            <a:r>
              <a:rPr lang="en-US" altLang="zh-CN" sz="1400" dirty="0">
                <a:solidFill>
                  <a:srgbClr val="000000"/>
                </a:solidFill>
                <a:ea typeface="宋体" panose="02010600030101010101" pitchFamily="2" charset="-122"/>
              </a:rPr>
              <a:t>---</a:t>
            </a:r>
            <a:r>
              <a:rPr lang="zh-CN" altLang="en-US" sz="1400" dirty="0">
                <a:solidFill>
                  <a:srgbClr val="000000"/>
                </a:solidFill>
                <a:ea typeface="宋体" panose="02010600030101010101" pitchFamily="2" charset="-122"/>
              </a:rPr>
              <a:t>编号的</a:t>
            </a:r>
            <a:r>
              <a:rPr lang="en-US" altLang="zh-CN" sz="1400" dirty="0">
                <a:solidFill>
                  <a:srgbClr val="000000"/>
                </a:solidFill>
                <a:ea typeface="宋体" panose="02010600030101010101" pitchFamily="2" charset="-122"/>
              </a:rPr>
              <a:t>2</a:t>
            </a:r>
            <a:r>
              <a:rPr lang="en-US" altLang="zh-CN" sz="1400" baseline="30000" dirty="0">
                <a:solidFill>
                  <a:srgbClr val="000000"/>
                </a:solidFill>
                <a:ea typeface="宋体" panose="02010600030101010101" pitchFamily="2" charset="-122"/>
              </a:rPr>
              <a:t>2</a:t>
            </a:r>
            <a:r>
              <a:rPr lang="zh-CN" altLang="en-US" sz="1400" dirty="0">
                <a:solidFill>
                  <a:srgbClr val="000000"/>
                </a:solidFill>
                <a:ea typeface="宋体" panose="02010600030101010101" pitchFamily="2" charset="-122"/>
              </a:rPr>
              <a:t>位为</a:t>
            </a:r>
            <a:r>
              <a:rPr lang="en-US" altLang="zh-CN" sz="1400" dirty="0">
                <a:solidFill>
                  <a:srgbClr val="000000"/>
                </a:solidFill>
                <a:ea typeface="宋体" panose="02010600030101010101" pitchFamily="2" charset="-122"/>
              </a:rPr>
              <a:t>1</a:t>
            </a:r>
          </a:p>
          <a:p>
            <a:pPr eaLnBrk="1" hangingPunct="1"/>
            <a:r>
              <a:rPr lang="en-US" altLang="zh-CN" sz="1400" b="1" dirty="0" err="1">
                <a:solidFill>
                  <a:srgbClr val="0000CC"/>
                </a:solidFill>
                <a:ea typeface="宋体" panose="02010600030101010101" pitchFamily="2" charset="-122"/>
              </a:rPr>
              <a:t>P2</a:t>
            </a:r>
            <a:r>
              <a:rPr lang="en-US" altLang="zh-CN" sz="1400" dirty="0">
                <a:solidFill>
                  <a:srgbClr val="000000"/>
                </a:solidFill>
                <a:ea typeface="宋体" panose="02010600030101010101" pitchFamily="2" charset="-122"/>
              </a:rPr>
              <a:t> = </a:t>
            </a:r>
            <a:r>
              <a:rPr lang="en-US" altLang="zh-CN" sz="1400" dirty="0" err="1">
                <a:solidFill>
                  <a:srgbClr val="000000"/>
                </a:solidFill>
                <a:ea typeface="宋体" panose="02010600030101010101" pitchFamily="2" charset="-122"/>
              </a:rPr>
              <a:t>D7+D6+D3+D2</a:t>
            </a:r>
            <a:r>
              <a:rPr lang="en-US" altLang="zh-CN" sz="1400" dirty="0">
                <a:solidFill>
                  <a:srgbClr val="000000"/>
                </a:solidFill>
                <a:ea typeface="宋体" panose="02010600030101010101" pitchFamily="2" charset="-122"/>
              </a:rPr>
              <a:t>---</a:t>
            </a:r>
            <a:r>
              <a:rPr lang="zh-CN" altLang="en-US" sz="1400" dirty="0">
                <a:solidFill>
                  <a:srgbClr val="000000"/>
                </a:solidFill>
                <a:ea typeface="宋体" panose="02010600030101010101" pitchFamily="2" charset="-122"/>
              </a:rPr>
              <a:t>编号的</a:t>
            </a:r>
            <a:r>
              <a:rPr lang="en-US" altLang="zh-CN" sz="1400" dirty="0">
                <a:solidFill>
                  <a:srgbClr val="000000"/>
                </a:solidFill>
                <a:ea typeface="宋体" panose="02010600030101010101" pitchFamily="2" charset="-122"/>
              </a:rPr>
              <a:t>2</a:t>
            </a:r>
            <a:r>
              <a:rPr lang="en-US" altLang="zh-CN" sz="1400" baseline="30000" dirty="0">
                <a:solidFill>
                  <a:srgbClr val="000000"/>
                </a:solidFill>
                <a:ea typeface="宋体" panose="02010600030101010101" pitchFamily="2" charset="-122"/>
              </a:rPr>
              <a:t>1</a:t>
            </a:r>
            <a:r>
              <a:rPr lang="zh-CN" altLang="en-US" sz="1400" dirty="0">
                <a:solidFill>
                  <a:srgbClr val="000000"/>
                </a:solidFill>
                <a:ea typeface="宋体" panose="02010600030101010101" pitchFamily="2" charset="-122"/>
              </a:rPr>
              <a:t>位为</a:t>
            </a:r>
            <a:r>
              <a:rPr lang="en-US" altLang="zh-CN" sz="1400" dirty="0">
                <a:solidFill>
                  <a:srgbClr val="000000"/>
                </a:solidFill>
                <a:ea typeface="宋体" panose="02010600030101010101" pitchFamily="2" charset="-122"/>
              </a:rPr>
              <a:t>1</a:t>
            </a:r>
          </a:p>
          <a:p>
            <a:pPr eaLnBrk="1" hangingPunct="1"/>
            <a:r>
              <a:rPr lang="en-US" altLang="zh-CN" sz="1400" b="1" dirty="0" err="1">
                <a:solidFill>
                  <a:srgbClr val="0000CC"/>
                </a:solidFill>
                <a:ea typeface="宋体" panose="02010600030101010101" pitchFamily="2" charset="-122"/>
              </a:rPr>
              <a:t>P1</a:t>
            </a:r>
            <a:r>
              <a:rPr lang="en-US" altLang="zh-CN" sz="1400" dirty="0">
                <a:solidFill>
                  <a:srgbClr val="000000"/>
                </a:solidFill>
                <a:ea typeface="宋体" panose="02010600030101010101" pitchFamily="2" charset="-122"/>
              </a:rPr>
              <a:t> = </a:t>
            </a:r>
            <a:r>
              <a:rPr lang="en-US" altLang="zh-CN" sz="1400" dirty="0" err="1">
                <a:solidFill>
                  <a:srgbClr val="000000"/>
                </a:solidFill>
                <a:ea typeface="宋体" panose="02010600030101010101" pitchFamily="2" charset="-122"/>
              </a:rPr>
              <a:t>D7+D5+D3+D1</a:t>
            </a:r>
            <a:r>
              <a:rPr lang="en-US" altLang="zh-CN" sz="1400" dirty="0">
                <a:solidFill>
                  <a:srgbClr val="000000"/>
                </a:solidFill>
                <a:ea typeface="宋体" panose="02010600030101010101" pitchFamily="2" charset="-122"/>
              </a:rPr>
              <a:t>---</a:t>
            </a:r>
            <a:r>
              <a:rPr lang="zh-CN" altLang="en-US" sz="1400" dirty="0">
                <a:solidFill>
                  <a:srgbClr val="000000"/>
                </a:solidFill>
                <a:ea typeface="宋体" panose="02010600030101010101" pitchFamily="2" charset="-122"/>
              </a:rPr>
              <a:t>编号的</a:t>
            </a:r>
            <a:r>
              <a:rPr lang="en-US" altLang="zh-CN" sz="1400" dirty="0">
                <a:solidFill>
                  <a:srgbClr val="000000"/>
                </a:solidFill>
                <a:ea typeface="宋体" panose="02010600030101010101" pitchFamily="2" charset="-122"/>
              </a:rPr>
              <a:t>2</a:t>
            </a:r>
            <a:r>
              <a:rPr lang="en-US" altLang="zh-CN" sz="1400" baseline="30000" dirty="0">
                <a:solidFill>
                  <a:srgbClr val="000000"/>
                </a:solidFill>
                <a:ea typeface="宋体" panose="02010600030101010101" pitchFamily="2" charset="-122"/>
              </a:rPr>
              <a:t>0</a:t>
            </a:r>
            <a:r>
              <a:rPr lang="zh-CN" altLang="en-US" sz="1400" dirty="0">
                <a:solidFill>
                  <a:srgbClr val="000000"/>
                </a:solidFill>
                <a:ea typeface="宋体" panose="02010600030101010101" pitchFamily="2" charset="-122"/>
              </a:rPr>
              <a:t>位为</a:t>
            </a:r>
            <a:r>
              <a:rPr lang="en-US" altLang="zh-CN" sz="1400" dirty="0">
                <a:solidFill>
                  <a:srgbClr val="000000"/>
                </a:solidFill>
                <a:ea typeface="宋体" panose="02010600030101010101" pitchFamily="2" charset="-122"/>
              </a:rPr>
              <a:t>1</a:t>
            </a:r>
          </a:p>
        </p:txBody>
      </p:sp>
      <p:sp>
        <p:nvSpPr>
          <p:cNvPr id="94" name="Rectangle 23"/>
          <p:cNvSpPr>
            <a:spLocks noChangeArrowheads="1"/>
          </p:cNvSpPr>
          <p:nvPr/>
        </p:nvSpPr>
        <p:spPr bwMode="auto">
          <a:xfrm>
            <a:off x="1946021" y="4838068"/>
            <a:ext cx="5327650" cy="4333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96" name="Text Box 25"/>
          <p:cNvSpPr txBox="1">
            <a:spLocks noChangeArrowheads="1"/>
          </p:cNvSpPr>
          <p:nvPr/>
        </p:nvSpPr>
        <p:spPr bwMode="auto">
          <a:xfrm>
            <a:off x="2017459" y="4857118"/>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00"/>
                </a:solidFill>
                <a:ea typeface="宋体" panose="02010600030101010101" pitchFamily="2" charset="-122"/>
              </a:rPr>
              <a:t>1     </a:t>
            </a:r>
            <a:r>
              <a:rPr lang="en-US" altLang="zh-CN" sz="2000" b="1" kern="0" dirty="0">
                <a:solidFill>
                  <a:srgbClr val="FF0000"/>
                </a:solidFill>
                <a:ea typeface="宋体" panose="02010600030101010101" pitchFamily="2" charset="-122"/>
              </a:rPr>
              <a:t>0</a:t>
            </a:r>
            <a:r>
              <a:rPr lang="en-US" altLang="zh-CN" sz="2000" b="1" kern="0" dirty="0">
                <a:solidFill>
                  <a:srgbClr val="000000"/>
                </a:solidFill>
                <a:ea typeface="宋体" panose="02010600030101010101" pitchFamily="2" charset="-122"/>
              </a:rPr>
              <a:t>     0     1     1     0     1</a:t>
            </a:r>
          </a:p>
        </p:txBody>
      </p:sp>
      <p:sp>
        <p:nvSpPr>
          <p:cNvPr id="97" name="Text Box 26"/>
          <p:cNvSpPr txBox="1">
            <a:spLocks noChangeArrowheads="1"/>
          </p:cNvSpPr>
          <p:nvPr/>
        </p:nvSpPr>
        <p:spPr bwMode="auto">
          <a:xfrm>
            <a:off x="5819523" y="4857118"/>
            <a:ext cx="12666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CC"/>
                </a:solidFill>
                <a:ea typeface="宋体" panose="02010600030101010101" pitchFamily="2" charset="-122"/>
              </a:rPr>
              <a:t>1     1     1  </a:t>
            </a:r>
          </a:p>
        </p:txBody>
      </p:sp>
      <p:sp>
        <p:nvSpPr>
          <p:cNvPr id="98" name="Text Box 27"/>
          <p:cNvSpPr txBox="1">
            <a:spLocks noChangeArrowheads="1"/>
          </p:cNvSpPr>
          <p:nvPr/>
        </p:nvSpPr>
        <p:spPr bwMode="auto">
          <a:xfrm>
            <a:off x="6770296" y="5339328"/>
            <a:ext cx="1340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600">
                <a:solidFill>
                  <a:srgbClr val="000000"/>
                </a:solidFill>
                <a:ea typeface="宋体" panose="02010600030101010101" pitchFamily="2" charset="-122"/>
              </a:rPr>
              <a:t>P4’    P2’    P1’</a:t>
            </a:r>
          </a:p>
        </p:txBody>
      </p:sp>
      <p:sp>
        <p:nvSpPr>
          <p:cNvPr id="99" name="Text Box 28"/>
          <p:cNvSpPr txBox="1">
            <a:spLocks noChangeArrowheads="1"/>
          </p:cNvSpPr>
          <p:nvPr/>
        </p:nvSpPr>
        <p:spPr bwMode="auto">
          <a:xfrm>
            <a:off x="6770297" y="5567928"/>
            <a:ext cx="12666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a:solidFill>
                  <a:srgbClr val="FF0000"/>
                </a:solidFill>
                <a:ea typeface="宋体" panose="02010600030101010101" pitchFamily="2" charset="-122"/>
              </a:rPr>
              <a:t>1     1     0  </a:t>
            </a:r>
          </a:p>
        </p:txBody>
      </p:sp>
      <p:sp>
        <p:nvSpPr>
          <p:cNvPr id="100" name="Text Box 29"/>
          <p:cNvSpPr txBox="1">
            <a:spLocks noChangeArrowheads="1"/>
          </p:cNvSpPr>
          <p:nvPr/>
        </p:nvSpPr>
        <p:spPr bwMode="auto">
          <a:xfrm>
            <a:off x="3302282" y="3239335"/>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00"/>
                </a:solidFill>
                <a:ea typeface="宋体" panose="02010600030101010101" pitchFamily="2" charset="-122"/>
              </a:rPr>
              <a:t>1     1     0     1     1     0     1</a:t>
            </a:r>
          </a:p>
        </p:txBody>
      </p:sp>
      <p:sp>
        <p:nvSpPr>
          <p:cNvPr id="102" name="Text Box 31"/>
          <p:cNvSpPr txBox="1">
            <a:spLocks noChangeArrowheads="1"/>
          </p:cNvSpPr>
          <p:nvPr/>
        </p:nvSpPr>
        <p:spPr bwMode="auto">
          <a:xfrm>
            <a:off x="2084669" y="3255211"/>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b="1" kern="0" dirty="0">
                <a:solidFill>
                  <a:srgbClr val="000000"/>
                </a:solidFill>
              </a:rPr>
              <a:t>数据</a:t>
            </a:r>
          </a:p>
        </p:txBody>
      </p:sp>
      <p:grpSp>
        <p:nvGrpSpPr>
          <p:cNvPr id="103" name="Group 32"/>
          <p:cNvGrpSpPr>
            <a:grpSpLocks/>
          </p:cNvGrpSpPr>
          <p:nvPr/>
        </p:nvGrpSpPr>
        <p:grpSpPr bwMode="auto">
          <a:xfrm>
            <a:off x="1790983" y="2333167"/>
            <a:ext cx="4497387" cy="704854"/>
            <a:chOff x="295" y="160"/>
            <a:chExt cx="2833" cy="444"/>
          </a:xfrm>
        </p:grpSpPr>
        <p:sp>
          <p:nvSpPr>
            <p:cNvPr id="104" name="Text Box 33"/>
            <p:cNvSpPr txBox="1">
              <a:spLocks noChangeArrowheads="1"/>
            </p:cNvSpPr>
            <p:nvPr/>
          </p:nvSpPr>
          <p:spPr bwMode="auto">
            <a:xfrm>
              <a:off x="1223" y="391"/>
              <a:ext cx="190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1600" kern="0">
                  <a:solidFill>
                    <a:srgbClr val="000000"/>
                  </a:solidFill>
                  <a:ea typeface="宋体" panose="02010600030101010101" pitchFamily="2" charset="-122"/>
                </a:rPr>
                <a:t>111  110  101   100   011  010  001</a:t>
              </a:r>
            </a:p>
          </p:txBody>
        </p:sp>
        <p:sp>
          <p:nvSpPr>
            <p:cNvPr id="105" name="Text Box 34"/>
            <p:cNvSpPr txBox="1">
              <a:spLocks noChangeArrowheads="1"/>
            </p:cNvSpPr>
            <p:nvPr/>
          </p:nvSpPr>
          <p:spPr bwMode="auto">
            <a:xfrm>
              <a:off x="295" y="160"/>
              <a:ext cx="7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a:defRPr/>
              </a:pPr>
              <a:r>
                <a:rPr lang="zh-CN" altLang="en-US" b="1" kern="0" dirty="0">
                  <a:solidFill>
                    <a:srgbClr val="000000"/>
                  </a:solidFill>
                </a:rPr>
                <a:t>数据位二进制编号</a:t>
              </a:r>
            </a:p>
          </p:txBody>
        </p:sp>
      </p:grpSp>
      <p:sp>
        <p:nvSpPr>
          <p:cNvPr id="106" name="Text Box 35"/>
          <p:cNvSpPr txBox="1">
            <a:spLocks noChangeArrowheads="1"/>
          </p:cNvSpPr>
          <p:nvPr/>
        </p:nvSpPr>
        <p:spPr bwMode="auto">
          <a:xfrm>
            <a:off x="3272120" y="2966285"/>
            <a:ext cx="2916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600">
                <a:solidFill>
                  <a:srgbClr val="FF0000"/>
                </a:solidFill>
                <a:ea typeface="宋体" panose="02010600030101010101" pitchFamily="2" charset="-122"/>
              </a:rPr>
              <a:t>D7    D6    D5    D4    D3    D2    D1</a:t>
            </a:r>
          </a:p>
        </p:txBody>
      </p:sp>
      <p:sp>
        <p:nvSpPr>
          <p:cNvPr id="107" name="Text Box 36"/>
          <p:cNvSpPr txBox="1">
            <a:spLocks noChangeArrowheads="1"/>
          </p:cNvSpPr>
          <p:nvPr/>
        </p:nvSpPr>
        <p:spPr bwMode="auto">
          <a:xfrm>
            <a:off x="6757245" y="2857135"/>
            <a:ext cx="11865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600">
                <a:solidFill>
                  <a:srgbClr val="FF0000"/>
                </a:solidFill>
                <a:ea typeface="宋体" panose="02010600030101010101" pitchFamily="2" charset="-122"/>
              </a:rPr>
              <a:t>P4    P2    P1</a:t>
            </a:r>
          </a:p>
        </p:txBody>
      </p:sp>
      <p:sp>
        <p:nvSpPr>
          <p:cNvPr id="108" name="Text Box 37"/>
          <p:cNvSpPr txBox="1">
            <a:spLocks noChangeArrowheads="1"/>
          </p:cNvSpPr>
          <p:nvPr/>
        </p:nvSpPr>
        <p:spPr bwMode="auto">
          <a:xfrm>
            <a:off x="1955849" y="295199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b="1" kern="0" dirty="0">
                <a:solidFill>
                  <a:srgbClr val="FF0000"/>
                </a:solidFill>
              </a:rPr>
              <a:t>数据位</a:t>
            </a:r>
          </a:p>
        </p:txBody>
      </p:sp>
      <p:sp>
        <p:nvSpPr>
          <p:cNvPr id="109" name="Text Box 38"/>
          <p:cNvSpPr txBox="1">
            <a:spLocks noChangeArrowheads="1"/>
          </p:cNvSpPr>
          <p:nvPr/>
        </p:nvSpPr>
        <p:spPr bwMode="auto">
          <a:xfrm>
            <a:off x="6885029" y="2512660"/>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zh-CN" altLang="en-US" b="1" kern="0" dirty="0">
                <a:solidFill>
                  <a:srgbClr val="FF0000"/>
                </a:solidFill>
              </a:rPr>
              <a:t>校验位</a:t>
            </a:r>
          </a:p>
        </p:txBody>
      </p:sp>
      <p:sp>
        <p:nvSpPr>
          <p:cNvPr id="111" name="Text Box 40"/>
          <p:cNvSpPr txBox="1">
            <a:spLocks noChangeArrowheads="1"/>
          </p:cNvSpPr>
          <p:nvPr/>
        </p:nvSpPr>
        <p:spPr bwMode="auto">
          <a:xfrm>
            <a:off x="2003845" y="3695678"/>
            <a:ext cx="282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00"/>
                </a:solidFill>
                <a:ea typeface="宋体" panose="02010600030101010101" pitchFamily="2" charset="-122"/>
              </a:rPr>
              <a:t>1     1     0     1     1     0     1</a:t>
            </a:r>
          </a:p>
        </p:txBody>
      </p:sp>
      <p:sp>
        <p:nvSpPr>
          <p:cNvPr id="112" name="Text Box 41"/>
          <p:cNvSpPr txBox="1">
            <a:spLocks noChangeArrowheads="1"/>
          </p:cNvSpPr>
          <p:nvPr/>
        </p:nvSpPr>
        <p:spPr bwMode="auto">
          <a:xfrm>
            <a:off x="5837658" y="3695678"/>
            <a:ext cx="12666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defRPr/>
            </a:pPr>
            <a:r>
              <a:rPr lang="en-US" altLang="zh-CN" sz="2000" b="1" kern="0" dirty="0">
                <a:solidFill>
                  <a:srgbClr val="0000CC"/>
                </a:solidFill>
                <a:ea typeface="宋体" panose="02010600030101010101" pitchFamily="2" charset="-122"/>
              </a:rPr>
              <a:t>1     1     1  </a:t>
            </a:r>
          </a:p>
        </p:txBody>
      </p:sp>
      <p:sp>
        <p:nvSpPr>
          <p:cNvPr id="113" name="Rectangle 42"/>
          <p:cNvSpPr>
            <a:spLocks noChangeArrowheads="1"/>
          </p:cNvSpPr>
          <p:nvPr/>
        </p:nvSpPr>
        <p:spPr bwMode="auto">
          <a:xfrm>
            <a:off x="1932407" y="3676628"/>
            <a:ext cx="5327650" cy="4333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defRPr/>
            </a:pPr>
            <a:endParaRPr kumimoji="1" lang="zh-CN" altLang="en-US" sz="2000" b="1" kern="0">
              <a:solidFill>
                <a:srgbClr val="000000"/>
              </a:solidFill>
              <a:ea typeface="宋体" panose="02010600030101010101" pitchFamily="2" charset="-122"/>
            </a:endParaRPr>
          </a:p>
        </p:txBody>
      </p:sp>
      <p:sp>
        <p:nvSpPr>
          <p:cNvPr id="117" name="Text Box 46"/>
          <p:cNvSpPr txBox="1">
            <a:spLocks noChangeArrowheads="1"/>
          </p:cNvSpPr>
          <p:nvPr/>
        </p:nvSpPr>
        <p:spPr bwMode="auto">
          <a:xfrm>
            <a:off x="8412663" y="5550253"/>
            <a:ext cx="19431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1400" b="1" dirty="0" err="1">
                <a:solidFill>
                  <a:srgbClr val="0000CC"/>
                </a:solidFill>
                <a:ea typeface="宋体" panose="02010600030101010101" pitchFamily="2" charset="-122"/>
              </a:rPr>
              <a:t>P4</a:t>
            </a:r>
            <a:r>
              <a:rPr lang="en-US" altLang="zh-CN" sz="1400" b="1" dirty="0">
                <a:solidFill>
                  <a:srgbClr val="0000CC"/>
                </a:solidFill>
                <a:ea typeface="宋体" panose="02010600030101010101" pitchFamily="2" charset="-122"/>
              </a:rPr>
              <a:t>’ </a:t>
            </a:r>
            <a:r>
              <a:rPr lang="en-US" altLang="zh-CN" sz="1400" dirty="0">
                <a:solidFill>
                  <a:srgbClr val="000000"/>
                </a:solidFill>
                <a:ea typeface="宋体" panose="02010600030101010101" pitchFamily="2" charset="-122"/>
              </a:rPr>
              <a:t>= </a:t>
            </a:r>
            <a:r>
              <a:rPr lang="en-US" altLang="zh-CN" sz="1400" dirty="0" err="1">
                <a:solidFill>
                  <a:srgbClr val="000000"/>
                </a:solidFill>
                <a:ea typeface="宋体" panose="02010600030101010101" pitchFamily="2" charset="-122"/>
              </a:rPr>
              <a:t>D7+D6+D5+D4+</a:t>
            </a:r>
            <a:r>
              <a:rPr lang="en-US" altLang="zh-CN" sz="1400" b="1" dirty="0" err="1">
                <a:solidFill>
                  <a:srgbClr val="0000CC"/>
                </a:solidFill>
                <a:ea typeface="宋体" panose="02010600030101010101" pitchFamily="2" charset="-122"/>
              </a:rPr>
              <a:t>P4</a:t>
            </a:r>
            <a:endParaRPr lang="en-US" altLang="zh-CN" sz="1400" dirty="0">
              <a:solidFill>
                <a:srgbClr val="000000"/>
              </a:solidFill>
              <a:ea typeface="宋体" panose="02010600030101010101" pitchFamily="2" charset="-122"/>
            </a:endParaRPr>
          </a:p>
          <a:p>
            <a:pPr eaLnBrk="1" hangingPunct="1"/>
            <a:r>
              <a:rPr lang="en-US" altLang="zh-CN" sz="1400" b="1" dirty="0" err="1">
                <a:solidFill>
                  <a:srgbClr val="0000CC"/>
                </a:solidFill>
                <a:ea typeface="宋体" panose="02010600030101010101" pitchFamily="2" charset="-122"/>
              </a:rPr>
              <a:t>P2</a:t>
            </a:r>
            <a:r>
              <a:rPr lang="en-US" altLang="zh-CN" sz="1400" b="1" dirty="0">
                <a:solidFill>
                  <a:srgbClr val="0000CC"/>
                </a:solidFill>
                <a:ea typeface="宋体" panose="02010600030101010101" pitchFamily="2" charset="-122"/>
              </a:rPr>
              <a:t>’ </a:t>
            </a:r>
            <a:r>
              <a:rPr lang="en-US" altLang="zh-CN" sz="1400" dirty="0">
                <a:solidFill>
                  <a:srgbClr val="000000"/>
                </a:solidFill>
                <a:ea typeface="宋体" panose="02010600030101010101" pitchFamily="2" charset="-122"/>
              </a:rPr>
              <a:t>= </a:t>
            </a:r>
            <a:r>
              <a:rPr lang="en-US" altLang="zh-CN" sz="1400" dirty="0" err="1">
                <a:solidFill>
                  <a:srgbClr val="000000"/>
                </a:solidFill>
                <a:ea typeface="宋体" panose="02010600030101010101" pitchFamily="2" charset="-122"/>
              </a:rPr>
              <a:t>D7+D6+D3+D2+</a:t>
            </a:r>
            <a:r>
              <a:rPr lang="en-US" altLang="zh-CN" sz="1400" b="1" dirty="0" err="1">
                <a:solidFill>
                  <a:srgbClr val="0000CC"/>
                </a:solidFill>
                <a:ea typeface="宋体" panose="02010600030101010101" pitchFamily="2" charset="-122"/>
              </a:rPr>
              <a:t>P2</a:t>
            </a:r>
            <a:endParaRPr lang="en-US" altLang="zh-CN" sz="1400" dirty="0">
              <a:solidFill>
                <a:srgbClr val="000000"/>
              </a:solidFill>
              <a:ea typeface="宋体" panose="02010600030101010101" pitchFamily="2" charset="-122"/>
            </a:endParaRPr>
          </a:p>
          <a:p>
            <a:pPr eaLnBrk="1" hangingPunct="1"/>
            <a:r>
              <a:rPr lang="en-US" altLang="zh-CN" sz="1400" b="1" dirty="0" err="1">
                <a:solidFill>
                  <a:srgbClr val="0000CC"/>
                </a:solidFill>
                <a:ea typeface="宋体" panose="02010600030101010101" pitchFamily="2" charset="-122"/>
              </a:rPr>
              <a:t>P1</a:t>
            </a:r>
            <a:r>
              <a:rPr lang="en-US" altLang="zh-CN" sz="1400" b="1" dirty="0">
                <a:solidFill>
                  <a:srgbClr val="0000CC"/>
                </a:solidFill>
                <a:ea typeface="宋体" panose="02010600030101010101" pitchFamily="2" charset="-122"/>
              </a:rPr>
              <a:t>’ </a:t>
            </a:r>
            <a:r>
              <a:rPr lang="en-US" altLang="zh-CN" sz="1400" dirty="0">
                <a:solidFill>
                  <a:srgbClr val="000000"/>
                </a:solidFill>
                <a:ea typeface="宋体" panose="02010600030101010101" pitchFamily="2" charset="-122"/>
              </a:rPr>
              <a:t>= </a:t>
            </a:r>
            <a:r>
              <a:rPr lang="en-US" altLang="zh-CN" sz="1400" dirty="0" err="1">
                <a:solidFill>
                  <a:srgbClr val="000000"/>
                </a:solidFill>
                <a:ea typeface="宋体" panose="02010600030101010101" pitchFamily="2" charset="-122"/>
              </a:rPr>
              <a:t>D7+D5+D3+D1+</a:t>
            </a:r>
            <a:r>
              <a:rPr lang="en-US" altLang="zh-CN" sz="1400" b="1" dirty="0" err="1">
                <a:solidFill>
                  <a:srgbClr val="0000CC"/>
                </a:solidFill>
                <a:ea typeface="宋体" panose="02010600030101010101" pitchFamily="2" charset="-122"/>
              </a:rPr>
              <a:t>P1</a:t>
            </a:r>
            <a:endParaRPr lang="en-US" altLang="zh-CN" sz="1400" dirty="0">
              <a:solidFill>
                <a:srgbClr val="000000"/>
              </a:solidFill>
              <a:ea typeface="宋体" panose="02010600030101010101" pitchFamily="2" charset="-122"/>
            </a:endParaRPr>
          </a:p>
        </p:txBody>
      </p:sp>
      <p:pic>
        <p:nvPicPr>
          <p:cNvPr id="118" name="Picture 47"/>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6631029" y="2269847"/>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8"/>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059654" y="2269847"/>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9"/>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564479" y="2269847"/>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53"/>
          <p:cNvPicPr>
            <a:picLocks noChangeAspect="1" noChangeArrowheads="1"/>
          </p:cNvPicPr>
          <p:nvPr/>
        </p:nvPicPr>
        <p:blipFill>
          <a:blip r:embed="rId5"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6605201" y="5919585"/>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54"/>
          <p:cNvPicPr>
            <a:picLocks noChangeAspect="1" noChangeArrowheads="1"/>
          </p:cNvPicPr>
          <p:nvPr/>
        </p:nvPicPr>
        <p:blipFill>
          <a:blip r:embed="rId5"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033826" y="5919585"/>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55"/>
          <p:cNvPicPr>
            <a:picLocks noChangeAspect="1" noChangeArrowheads="1"/>
          </p:cNvPicPr>
          <p:nvPr/>
        </p:nvPicPr>
        <p:blipFill>
          <a:blip r:embed="rId4"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538651" y="5919585"/>
            <a:ext cx="5080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8" name="Group 62"/>
          <p:cNvGrpSpPr>
            <a:grpSpLocks/>
          </p:cNvGrpSpPr>
          <p:nvPr/>
        </p:nvGrpSpPr>
        <p:grpSpPr bwMode="auto">
          <a:xfrm>
            <a:off x="8546511" y="3837943"/>
            <a:ext cx="1421566" cy="673405"/>
            <a:chOff x="4530" y="2071"/>
            <a:chExt cx="816" cy="529"/>
          </a:xfrm>
        </p:grpSpPr>
        <p:sp>
          <p:nvSpPr>
            <p:cNvPr id="129" name="AutoShape 39"/>
            <p:cNvSpPr>
              <a:spLocks noChangeArrowheads="1"/>
            </p:cNvSpPr>
            <p:nvPr/>
          </p:nvSpPr>
          <p:spPr bwMode="gray">
            <a:xfrm>
              <a:off x="4530" y="2071"/>
              <a:ext cx="816" cy="5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0" name="Oval 40"/>
            <p:cNvSpPr>
              <a:spLocks noChangeArrowheads="1"/>
            </p:cNvSpPr>
            <p:nvPr/>
          </p:nvSpPr>
          <p:spPr bwMode="gray">
            <a:xfrm>
              <a:off x="4571" y="2109"/>
              <a:ext cx="737" cy="442"/>
            </a:xfrm>
            <a:prstGeom prst="ellipse">
              <a:avLst/>
            </a:prstGeom>
            <a:solidFill>
              <a:srgbClr val="006600"/>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1" name="Text Box 84"/>
            <p:cNvSpPr txBox="1">
              <a:spLocks noChangeArrowheads="1"/>
            </p:cNvSpPr>
            <p:nvPr/>
          </p:nvSpPr>
          <p:spPr bwMode="auto">
            <a:xfrm>
              <a:off x="4574" y="2128"/>
              <a:ext cx="730" cy="411"/>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spcBef>
                  <a:spcPct val="35000"/>
                </a:spcBef>
                <a:defRPr/>
              </a:pPr>
              <a:r>
                <a:rPr kumimoji="0" lang="zh-CN" altLang="en-US" sz="1400" b="1" kern="0">
                  <a:solidFill>
                    <a:srgbClr val="FFFFFF"/>
                  </a:solidFill>
                  <a:latin typeface="微软雅黑" panose="020B0503020204020204" pitchFamily="34" charset="-122"/>
                  <a:ea typeface="微软雅黑" panose="020B0503020204020204" pitchFamily="34" charset="-122"/>
                </a:rPr>
                <a:t>小白鼠“喝”与“不喝”</a:t>
              </a:r>
            </a:p>
          </p:txBody>
        </p:sp>
      </p:grpSp>
      <p:grpSp>
        <p:nvGrpSpPr>
          <p:cNvPr id="132" name="Group 63"/>
          <p:cNvGrpSpPr>
            <a:grpSpLocks/>
          </p:cNvGrpSpPr>
          <p:nvPr/>
        </p:nvGrpSpPr>
        <p:grpSpPr bwMode="auto">
          <a:xfrm>
            <a:off x="8612627" y="4875419"/>
            <a:ext cx="1379802" cy="673405"/>
            <a:chOff x="4526" y="2066"/>
            <a:chExt cx="824" cy="529"/>
          </a:xfrm>
        </p:grpSpPr>
        <p:sp>
          <p:nvSpPr>
            <p:cNvPr id="133" name="AutoShape 39"/>
            <p:cNvSpPr>
              <a:spLocks noChangeArrowheads="1"/>
            </p:cNvSpPr>
            <p:nvPr/>
          </p:nvSpPr>
          <p:spPr bwMode="gray">
            <a:xfrm>
              <a:off x="4526" y="2066"/>
              <a:ext cx="824" cy="5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4" name="Oval 40"/>
            <p:cNvSpPr>
              <a:spLocks noChangeArrowheads="1"/>
            </p:cNvSpPr>
            <p:nvPr/>
          </p:nvSpPr>
          <p:spPr bwMode="gray">
            <a:xfrm>
              <a:off x="4571" y="2109"/>
              <a:ext cx="737" cy="442"/>
            </a:xfrm>
            <a:prstGeom prst="ellipse">
              <a:avLst/>
            </a:prstGeom>
            <a:solidFill>
              <a:srgbClr val="006600"/>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defRPr/>
              </a:pPr>
              <a:endParaRPr kumimoji="0"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35" name="Text Box 84"/>
            <p:cNvSpPr txBox="1">
              <a:spLocks noChangeArrowheads="1"/>
            </p:cNvSpPr>
            <p:nvPr/>
          </p:nvSpPr>
          <p:spPr bwMode="auto">
            <a:xfrm>
              <a:off x="4574" y="2128"/>
              <a:ext cx="730" cy="411"/>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defTabSz="914400" eaLnBrk="1" hangingPunct="1">
                <a:spcBef>
                  <a:spcPct val="35000"/>
                </a:spcBef>
                <a:defRPr/>
              </a:pPr>
              <a:r>
                <a:rPr kumimoji="0" lang="zh-CN" altLang="en-US" sz="1400" b="1" kern="0" dirty="0">
                  <a:solidFill>
                    <a:srgbClr val="FFFFFF"/>
                  </a:solidFill>
                  <a:latin typeface="微软雅黑" panose="020B0503020204020204" pitchFamily="34" charset="-122"/>
                  <a:ea typeface="微软雅黑" panose="020B0503020204020204" pitchFamily="34" charset="-122"/>
                </a:rPr>
                <a:t>小白鼠“死”与“活”</a:t>
              </a:r>
            </a:p>
          </p:txBody>
        </p:sp>
      </p:grpSp>
      <p:sp>
        <p:nvSpPr>
          <p:cNvPr id="68" name="Text Box 30"/>
          <p:cNvSpPr txBox="1">
            <a:spLocks noChangeArrowheads="1"/>
          </p:cNvSpPr>
          <p:nvPr/>
        </p:nvSpPr>
        <p:spPr bwMode="auto">
          <a:xfrm>
            <a:off x="7538651" y="3129649"/>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CC"/>
                </a:solidFill>
                <a:ea typeface="宋体" panose="02010600030101010101" pitchFamily="2" charset="-122"/>
              </a:rPr>
              <a:t> 1  </a:t>
            </a:r>
          </a:p>
        </p:txBody>
      </p:sp>
      <p:sp>
        <p:nvSpPr>
          <p:cNvPr id="69" name="Text Box 30"/>
          <p:cNvSpPr txBox="1">
            <a:spLocks noChangeArrowheads="1"/>
          </p:cNvSpPr>
          <p:nvPr/>
        </p:nvSpPr>
        <p:spPr bwMode="auto">
          <a:xfrm>
            <a:off x="7146565" y="3129649"/>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CC"/>
                </a:solidFill>
                <a:ea typeface="宋体" panose="02010600030101010101" pitchFamily="2" charset="-122"/>
              </a:rPr>
              <a:t> 1  </a:t>
            </a:r>
          </a:p>
        </p:txBody>
      </p:sp>
      <p:sp>
        <p:nvSpPr>
          <p:cNvPr id="70" name="Text Box 30"/>
          <p:cNvSpPr txBox="1">
            <a:spLocks noChangeArrowheads="1"/>
          </p:cNvSpPr>
          <p:nvPr/>
        </p:nvSpPr>
        <p:spPr bwMode="auto">
          <a:xfrm>
            <a:off x="6754479" y="3129649"/>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1" dirty="0">
                <a:solidFill>
                  <a:srgbClr val="0000CC"/>
                </a:solidFill>
                <a:ea typeface="宋体" panose="02010600030101010101" pitchFamily="2" charset="-122"/>
              </a:rPr>
              <a:t> 1  </a:t>
            </a:r>
          </a:p>
        </p:txBody>
      </p:sp>
      <p:sp>
        <p:nvSpPr>
          <p:cNvPr id="66" name="圆角矩形 6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）类比</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小白鼠检验毒水瓶</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问题求解，做一个发明</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p>
        </p:txBody>
      </p:sp>
      <p:grpSp>
        <p:nvGrpSpPr>
          <p:cNvPr id="93" name="Group 3"/>
          <p:cNvGrpSpPr>
            <a:grpSpLocks/>
          </p:cNvGrpSpPr>
          <p:nvPr/>
        </p:nvGrpSpPr>
        <p:grpSpPr bwMode="auto">
          <a:xfrm>
            <a:off x="561726" y="4943339"/>
            <a:ext cx="1690688" cy="1531938"/>
            <a:chOff x="272" y="799"/>
            <a:chExt cx="1065" cy="965"/>
          </a:xfrm>
        </p:grpSpPr>
        <p:sp>
          <p:nvSpPr>
            <p:cNvPr id="95" name="AutoShape 39"/>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01" name="Oval 40"/>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10" name="Text Box 84"/>
            <p:cNvSpPr txBox="1">
              <a:spLocks noChangeArrowheads="1"/>
            </p:cNvSpPr>
            <p:nvPr/>
          </p:nvSpPr>
          <p:spPr bwMode="auto">
            <a:xfrm>
              <a:off x="355" y="962"/>
              <a:ext cx="881" cy="640"/>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35000"/>
                </a:spcBef>
                <a:spcAft>
                  <a:spcPct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换一位出错是否能判断？</a:t>
              </a:r>
              <a:endParaRPr kumimoji="0" lang="en-US" altLang="zh-CN"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2" name="标题 1">
            <a:extLst>
              <a:ext uri="{FF2B5EF4-FFF2-40B4-BE49-F238E27FC236}">
                <a16:creationId xmlns:a16="http://schemas.microsoft.com/office/drawing/2014/main" id="{AF784B6F-1A03-4268-9FF0-88E25DA65016}"/>
              </a:ext>
            </a:extLst>
          </p:cNvPr>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计算思维的价值</a:t>
            </a:r>
            <a:r>
              <a:rPr lang="en-US" altLang="zh-CN"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t>
            </a: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类比做发明</a:t>
            </a:r>
          </a:p>
        </p:txBody>
      </p:sp>
    </p:spTree>
    <p:extLst>
      <p:ext uri="{BB962C8B-B14F-4D97-AF65-F5344CB8AC3E}">
        <p14:creationId xmlns:p14="http://schemas.microsoft.com/office/powerpoint/2010/main" val="381363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anim calcmode="lin" valueType="num">
                                      <p:cBhvr additive="base">
                                        <p:cTn id="11" dur="500" fill="hold"/>
                                        <p:tgtEl>
                                          <p:spTgt spid="99"/>
                                        </p:tgtEl>
                                        <p:attrNameLst>
                                          <p:attrName>ppt_x</p:attrName>
                                        </p:attrNameLst>
                                      </p:cBhvr>
                                      <p:tavLst>
                                        <p:tav tm="0">
                                          <p:val>
                                            <p:strVal val="#ppt_x"/>
                                          </p:val>
                                        </p:tav>
                                        <p:tav tm="100000">
                                          <p:val>
                                            <p:strVal val="#ppt_x"/>
                                          </p:val>
                                        </p:tav>
                                      </p:tavLst>
                                    </p:anim>
                                    <p:anim calcmode="lin" valueType="num">
                                      <p:cBhvr additive="base">
                                        <p:cTn id="12" dur="500" fill="hold"/>
                                        <p:tgtEl>
                                          <p:spTgt spid="9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fill="hold"/>
                                        <p:tgtEl>
                                          <p:spTgt spid="124"/>
                                        </p:tgtEl>
                                        <p:attrNameLst>
                                          <p:attrName>ppt_x</p:attrName>
                                        </p:attrNameLst>
                                      </p:cBhvr>
                                      <p:tavLst>
                                        <p:tav tm="0">
                                          <p:val>
                                            <p:strVal val="#ppt_x"/>
                                          </p:val>
                                        </p:tav>
                                        <p:tav tm="100000">
                                          <p:val>
                                            <p:strVal val="#ppt_x"/>
                                          </p:val>
                                        </p:tav>
                                      </p:tavLst>
                                    </p:anim>
                                    <p:anim calcmode="lin" valueType="num">
                                      <p:cBhvr additive="base">
                                        <p:cTn id="16" dur="500" fill="hold"/>
                                        <p:tgtEl>
                                          <p:spTgt spid="1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anim calcmode="lin" valueType="num">
                                      <p:cBhvr additive="base">
                                        <p:cTn id="19" dur="500" fill="hold"/>
                                        <p:tgtEl>
                                          <p:spTgt spid="125"/>
                                        </p:tgtEl>
                                        <p:attrNameLst>
                                          <p:attrName>ppt_x</p:attrName>
                                        </p:attrNameLst>
                                      </p:cBhvr>
                                      <p:tavLst>
                                        <p:tav tm="0">
                                          <p:val>
                                            <p:strVal val="#ppt_x"/>
                                          </p:val>
                                        </p:tav>
                                        <p:tav tm="100000">
                                          <p:val>
                                            <p:strVal val="#ppt_x"/>
                                          </p:val>
                                        </p:tav>
                                      </p:tavLst>
                                    </p:anim>
                                    <p:anim calcmode="lin" valueType="num">
                                      <p:cBhvr additive="base">
                                        <p:cTn id="20" dur="500" fill="hold"/>
                                        <p:tgtEl>
                                          <p:spTgt spid="12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6"/>
                                        </p:tgtEl>
                                        <p:attrNameLst>
                                          <p:attrName>style.visibility</p:attrName>
                                        </p:attrNameLst>
                                      </p:cBhvr>
                                      <p:to>
                                        <p:strVal val="visible"/>
                                      </p:to>
                                    </p:set>
                                    <p:anim calcmode="lin" valueType="num">
                                      <p:cBhvr additive="base">
                                        <p:cTn id="23" dur="500" fill="hold"/>
                                        <p:tgtEl>
                                          <p:spTgt spid="126"/>
                                        </p:tgtEl>
                                        <p:attrNameLst>
                                          <p:attrName>ppt_x</p:attrName>
                                        </p:attrNameLst>
                                      </p:cBhvr>
                                      <p:tavLst>
                                        <p:tav tm="0">
                                          <p:val>
                                            <p:strVal val="#ppt_x"/>
                                          </p:val>
                                        </p:tav>
                                        <p:tav tm="100000">
                                          <p:val>
                                            <p:strVal val="#ppt_x"/>
                                          </p:val>
                                        </p:tav>
                                      </p:tavLst>
                                    </p:anim>
                                    <p:anim calcmode="lin" valueType="num">
                                      <p:cBhvr additive="base">
                                        <p:cTn id="24"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0098" name="Text Box 2"/>
          <p:cNvSpPr txBox="1">
            <a:spLocks noChangeArrowheads="1"/>
          </p:cNvSpPr>
          <p:nvPr/>
        </p:nvSpPr>
        <p:spPr bwMode="auto">
          <a:xfrm>
            <a:off x="817602" y="2481493"/>
            <a:ext cx="82804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1600" dirty="0">
                <a:solidFill>
                  <a:srgbClr val="0000FF"/>
                </a:solidFill>
                <a:latin typeface="微软雅黑" panose="020B0503020204020204" pitchFamily="34" charset="-122"/>
                <a:ea typeface="微软雅黑" panose="020B0503020204020204" pitchFamily="34" charset="-122"/>
              </a:rPr>
              <a:t>检错与纠错问题</a:t>
            </a:r>
          </a:p>
          <a:p>
            <a:pPr>
              <a:lnSpc>
                <a:spcPct val="12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瓶水中有</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瓶有毒，则需几只小白鼠，才能确定是哪</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瓶有毒？</a:t>
            </a:r>
          </a:p>
          <a:p>
            <a:pPr>
              <a:lnSpc>
                <a:spcPct val="120000"/>
              </a:lnSpc>
            </a:pPr>
            <a:r>
              <a:rPr lang="en-US" altLang="zh-CN" sz="1600" dirty="0">
                <a:solidFill>
                  <a:srgbClr val="0000FF"/>
                </a:solidFill>
                <a:latin typeface="微软雅黑" panose="020B0503020204020204" pitchFamily="34" charset="-122"/>
                <a:ea typeface="微软雅黑" panose="020B0503020204020204" pitchFamily="34" charset="-122"/>
              </a:rPr>
              <a:t>---</a:t>
            </a:r>
            <a:r>
              <a:rPr lang="zh-CN" altLang="en-US" sz="1600" dirty="0">
                <a:solidFill>
                  <a:srgbClr val="0000FF"/>
                </a:solidFill>
                <a:latin typeface="微软雅黑" panose="020B0503020204020204" pitchFamily="34" charset="-122"/>
                <a:ea typeface="微软雅黑" panose="020B0503020204020204" pitchFamily="34" charset="-122"/>
              </a:rPr>
              <a:t>如果</a:t>
            </a:r>
            <a:r>
              <a:rPr lang="en-US" altLang="zh-CN" sz="1600" dirty="0">
                <a:solidFill>
                  <a:srgbClr val="0000FF"/>
                </a:solidFill>
                <a:latin typeface="微软雅黑" panose="020B0503020204020204" pitchFamily="34" charset="-122"/>
                <a:ea typeface="微软雅黑" panose="020B0503020204020204" pitchFamily="34" charset="-122"/>
              </a:rPr>
              <a:t>7</a:t>
            </a:r>
            <a:r>
              <a:rPr lang="zh-CN" altLang="en-US" sz="1600" dirty="0">
                <a:solidFill>
                  <a:srgbClr val="0000FF"/>
                </a:solidFill>
                <a:latin typeface="微软雅黑" panose="020B0503020204020204" pitchFamily="34" charset="-122"/>
                <a:ea typeface="微软雅黑" panose="020B0503020204020204" pitchFamily="34" charset="-122"/>
              </a:rPr>
              <a:t>位二进制位传输过程中有</a:t>
            </a:r>
            <a:r>
              <a:rPr lang="en-US" altLang="zh-CN" sz="1600" dirty="0">
                <a:solidFill>
                  <a:srgbClr val="0000FF"/>
                </a:solidFill>
                <a:latin typeface="微软雅黑" panose="020B0503020204020204" pitchFamily="34" charset="-122"/>
                <a:ea typeface="微软雅黑" panose="020B0503020204020204" pitchFamily="34" charset="-122"/>
              </a:rPr>
              <a:t>2</a:t>
            </a:r>
            <a:r>
              <a:rPr lang="zh-CN" altLang="en-US" sz="1600" dirty="0">
                <a:solidFill>
                  <a:srgbClr val="0000FF"/>
                </a:solidFill>
                <a:latin typeface="微软雅黑" panose="020B0503020204020204" pitchFamily="34" charset="-122"/>
                <a:ea typeface="微软雅黑" panose="020B0503020204020204" pitchFamily="34" charset="-122"/>
              </a:rPr>
              <a:t>位出差错，则需几位校验位才能判断是哪</a:t>
            </a:r>
            <a:r>
              <a:rPr lang="en-US" altLang="zh-CN" sz="1600" dirty="0">
                <a:solidFill>
                  <a:srgbClr val="0000FF"/>
                </a:solidFill>
                <a:latin typeface="微软雅黑" panose="020B0503020204020204" pitchFamily="34" charset="-122"/>
                <a:ea typeface="微软雅黑" panose="020B0503020204020204" pitchFamily="34" charset="-122"/>
              </a:rPr>
              <a:t>2</a:t>
            </a:r>
            <a:r>
              <a:rPr lang="zh-CN" altLang="en-US" sz="1600" dirty="0">
                <a:solidFill>
                  <a:srgbClr val="0000FF"/>
                </a:solidFill>
                <a:latin typeface="微软雅黑" panose="020B0503020204020204" pitchFamily="34" charset="-122"/>
                <a:ea typeface="微软雅黑" panose="020B0503020204020204" pitchFamily="34" charset="-122"/>
              </a:rPr>
              <a:t>位有差错？</a:t>
            </a:r>
          </a:p>
          <a:p>
            <a:pPr>
              <a:lnSpc>
                <a:spcPct val="12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编码效率问题？</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如果校验位出错怎么办？（参看教材）</a:t>
            </a:r>
          </a:p>
        </p:txBody>
      </p:sp>
      <p:pic>
        <p:nvPicPr>
          <p:cNvPr id="2180099"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96923" y="4876399"/>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0"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5586" y="4876399"/>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1"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27261" y="4876399"/>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2" name="Picture 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96923" y="5833661"/>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3" name="Picture 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5586" y="5833661"/>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4" name="Picture 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96923" y="5354236"/>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5" name="Picture 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14473" y="5362174"/>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6"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0436" y="5349474"/>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7" name="Picture 11"/>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2669923" y="4636687"/>
            <a:ext cx="5080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8" name="Picture 12"/>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3368424" y="4636687"/>
            <a:ext cx="506413"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09" name="Picture 13"/>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4128836" y="4636687"/>
            <a:ext cx="5080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10" name="Picture 14"/>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1973011" y="5019275"/>
            <a:ext cx="5080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11" name="Picture 15"/>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1973011" y="5471712"/>
            <a:ext cx="5080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0112" name="Picture 16"/>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1973011" y="5951137"/>
            <a:ext cx="5080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80113" name="Text Box 17"/>
          <p:cNvSpPr txBox="1">
            <a:spLocks noChangeArrowheads="1"/>
          </p:cNvSpPr>
          <p:nvPr/>
        </p:nvSpPr>
        <p:spPr bwMode="auto">
          <a:xfrm>
            <a:off x="2830262" y="497799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dirty="0">
                <a:solidFill>
                  <a:srgbClr val="FF0000"/>
                </a:solidFill>
              </a:rPr>
              <a:t>0</a:t>
            </a:r>
          </a:p>
        </p:txBody>
      </p:sp>
      <p:sp>
        <p:nvSpPr>
          <p:cNvPr id="2180114" name="Text Box 18"/>
          <p:cNvSpPr txBox="1">
            <a:spLocks noChangeArrowheads="1"/>
          </p:cNvSpPr>
          <p:nvPr/>
        </p:nvSpPr>
        <p:spPr bwMode="auto">
          <a:xfrm>
            <a:off x="3563686" y="4977999"/>
            <a:ext cx="24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t>1</a:t>
            </a:r>
          </a:p>
        </p:txBody>
      </p:sp>
      <p:sp>
        <p:nvSpPr>
          <p:cNvPr id="2180115" name="Text Box 19"/>
          <p:cNvSpPr txBox="1">
            <a:spLocks noChangeArrowheads="1"/>
          </p:cNvSpPr>
          <p:nvPr/>
        </p:nvSpPr>
        <p:spPr bwMode="auto">
          <a:xfrm>
            <a:off x="2830262" y="5446311"/>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t>3</a:t>
            </a:r>
          </a:p>
        </p:txBody>
      </p:sp>
      <p:sp>
        <p:nvSpPr>
          <p:cNvPr id="2180116" name="Text Box 20"/>
          <p:cNvSpPr txBox="1">
            <a:spLocks noChangeArrowheads="1"/>
          </p:cNvSpPr>
          <p:nvPr/>
        </p:nvSpPr>
        <p:spPr bwMode="auto">
          <a:xfrm>
            <a:off x="4273299" y="497799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00"/>
                </a:solidFill>
              </a:rPr>
              <a:t>2</a:t>
            </a:r>
          </a:p>
        </p:txBody>
      </p:sp>
      <p:sp>
        <p:nvSpPr>
          <p:cNvPr id="2180117" name="Text Box 21"/>
          <p:cNvSpPr txBox="1">
            <a:spLocks noChangeArrowheads="1"/>
          </p:cNvSpPr>
          <p:nvPr/>
        </p:nvSpPr>
        <p:spPr bwMode="auto">
          <a:xfrm>
            <a:off x="3552574" y="5425674"/>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00"/>
                </a:solidFill>
              </a:rPr>
              <a:t>4</a:t>
            </a:r>
          </a:p>
        </p:txBody>
      </p:sp>
      <p:sp>
        <p:nvSpPr>
          <p:cNvPr id="2180118" name="Text Box 22"/>
          <p:cNvSpPr txBox="1">
            <a:spLocks noChangeArrowheads="1"/>
          </p:cNvSpPr>
          <p:nvPr/>
        </p:nvSpPr>
        <p:spPr bwMode="auto">
          <a:xfrm>
            <a:off x="4260599" y="5457424"/>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t>5</a:t>
            </a:r>
          </a:p>
        </p:txBody>
      </p:sp>
      <p:sp>
        <p:nvSpPr>
          <p:cNvPr id="2180119" name="Text Box 23"/>
          <p:cNvSpPr txBox="1">
            <a:spLocks noChangeArrowheads="1"/>
          </p:cNvSpPr>
          <p:nvPr/>
        </p:nvSpPr>
        <p:spPr bwMode="auto">
          <a:xfrm>
            <a:off x="2830262" y="5916211"/>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t>6</a:t>
            </a:r>
          </a:p>
        </p:txBody>
      </p:sp>
      <p:sp>
        <p:nvSpPr>
          <p:cNvPr id="2180120" name="Text Box 24"/>
          <p:cNvSpPr txBox="1">
            <a:spLocks noChangeArrowheads="1"/>
          </p:cNvSpPr>
          <p:nvPr/>
        </p:nvSpPr>
        <p:spPr bwMode="auto">
          <a:xfrm>
            <a:off x="3557337" y="5932086"/>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t>7</a:t>
            </a:r>
          </a:p>
        </p:txBody>
      </p:sp>
      <p:sp>
        <p:nvSpPr>
          <p:cNvPr id="2180121" name="Text Box 25"/>
          <p:cNvSpPr txBox="1">
            <a:spLocks noChangeArrowheads="1"/>
          </p:cNvSpPr>
          <p:nvPr/>
        </p:nvSpPr>
        <p:spPr bwMode="auto">
          <a:xfrm>
            <a:off x="5721099" y="4412851"/>
            <a:ext cx="41553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dirty="0">
                <a:solidFill>
                  <a:srgbClr val="0000FF"/>
                </a:solidFill>
              </a:rPr>
              <a:t>               	     </a:t>
            </a:r>
            <a:r>
              <a:rPr lang="en-US" altLang="zh-CN" sz="1400" dirty="0" err="1">
                <a:solidFill>
                  <a:srgbClr val="0000FF"/>
                </a:solidFill>
              </a:rPr>
              <a:t>x%3</a:t>
            </a:r>
            <a:r>
              <a:rPr lang="en-US" altLang="zh-CN" sz="1400" dirty="0">
                <a:solidFill>
                  <a:srgbClr val="0000FF"/>
                </a:solidFill>
              </a:rPr>
              <a:t>=0	        </a:t>
            </a:r>
            <a:r>
              <a:rPr lang="en-US" altLang="zh-CN" sz="1400" dirty="0" err="1">
                <a:solidFill>
                  <a:srgbClr val="0000FF"/>
                </a:solidFill>
              </a:rPr>
              <a:t>x%3</a:t>
            </a:r>
            <a:r>
              <a:rPr lang="en-US" altLang="zh-CN" sz="1400" dirty="0">
                <a:solidFill>
                  <a:srgbClr val="0000FF"/>
                </a:solidFill>
              </a:rPr>
              <a:t>=1             </a:t>
            </a:r>
            <a:r>
              <a:rPr lang="en-US" altLang="zh-CN" sz="1400" dirty="0" err="1">
                <a:solidFill>
                  <a:srgbClr val="0000FF"/>
                </a:solidFill>
              </a:rPr>
              <a:t>x%3</a:t>
            </a:r>
            <a:r>
              <a:rPr lang="en-US" altLang="zh-CN" sz="1400" dirty="0">
                <a:solidFill>
                  <a:srgbClr val="0000FF"/>
                </a:solidFill>
              </a:rPr>
              <a:t>=2 </a:t>
            </a:r>
          </a:p>
          <a:p>
            <a:endParaRPr lang="en-US" altLang="zh-CN" sz="1400" dirty="0">
              <a:solidFill>
                <a:schemeClr val="accent2"/>
              </a:solidFill>
            </a:endParaRPr>
          </a:p>
          <a:p>
            <a:r>
              <a:rPr lang="en-US" altLang="zh-CN" sz="1400" dirty="0"/>
              <a:t>x/3=0  	001</a:t>
            </a:r>
            <a:r>
              <a:rPr lang="en-US" altLang="zh-CN" sz="1400" dirty="0">
                <a:solidFill>
                  <a:schemeClr val="accent2"/>
                </a:solidFill>
              </a:rPr>
              <a:t> </a:t>
            </a:r>
            <a:r>
              <a:rPr lang="en-US" altLang="zh-CN" sz="1400" dirty="0">
                <a:solidFill>
                  <a:srgbClr val="0000FF"/>
                </a:solidFill>
              </a:rPr>
              <a:t>001 (0)       </a:t>
            </a:r>
            <a:r>
              <a:rPr lang="en-US" altLang="zh-CN" sz="1400" dirty="0"/>
              <a:t>001 </a:t>
            </a:r>
            <a:r>
              <a:rPr lang="en-US" altLang="zh-CN" sz="1400" dirty="0">
                <a:solidFill>
                  <a:srgbClr val="0000FF"/>
                </a:solidFill>
              </a:rPr>
              <a:t>010</a:t>
            </a:r>
            <a:r>
              <a:rPr lang="en-US" altLang="zh-CN" sz="1400" dirty="0"/>
              <a:t> </a:t>
            </a:r>
            <a:r>
              <a:rPr lang="en-US" altLang="zh-CN" sz="1400" dirty="0">
                <a:solidFill>
                  <a:srgbClr val="FF0000"/>
                </a:solidFill>
              </a:rPr>
              <a:t>(1)</a:t>
            </a:r>
            <a:r>
              <a:rPr lang="en-US" altLang="zh-CN" sz="1400" dirty="0"/>
              <a:t>     001 </a:t>
            </a:r>
            <a:r>
              <a:rPr lang="en-US" altLang="zh-CN" sz="1400" dirty="0">
                <a:solidFill>
                  <a:srgbClr val="0000FF"/>
                </a:solidFill>
              </a:rPr>
              <a:t>100</a:t>
            </a:r>
            <a:r>
              <a:rPr lang="en-US" altLang="zh-CN" sz="1400" dirty="0">
                <a:solidFill>
                  <a:schemeClr val="accent2"/>
                </a:solidFill>
              </a:rPr>
              <a:t> </a:t>
            </a:r>
            <a:r>
              <a:rPr lang="en-US" altLang="zh-CN" sz="1400" dirty="0">
                <a:solidFill>
                  <a:srgbClr val="FF0000"/>
                </a:solidFill>
              </a:rPr>
              <a:t>(2)</a:t>
            </a:r>
          </a:p>
          <a:p>
            <a:endParaRPr lang="en-US" altLang="zh-CN" sz="1400" dirty="0">
              <a:solidFill>
                <a:srgbClr val="FF0000"/>
              </a:solidFill>
            </a:endParaRPr>
          </a:p>
          <a:p>
            <a:endParaRPr lang="en-US" altLang="zh-CN" sz="1400" dirty="0"/>
          </a:p>
          <a:p>
            <a:r>
              <a:rPr lang="en-US" altLang="zh-CN" sz="1400" dirty="0"/>
              <a:t>x/3=1  	010</a:t>
            </a:r>
            <a:r>
              <a:rPr lang="en-US" altLang="zh-CN" sz="1400" dirty="0">
                <a:solidFill>
                  <a:schemeClr val="accent2"/>
                </a:solidFill>
              </a:rPr>
              <a:t> </a:t>
            </a:r>
            <a:r>
              <a:rPr lang="en-US" altLang="zh-CN" sz="1400" dirty="0">
                <a:solidFill>
                  <a:srgbClr val="0000FF"/>
                </a:solidFill>
              </a:rPr>
              <a:t>001</a:t>
            </a:r>
            <a:r>
              <a:rPr lang="en-US" altLang="zh-CN" sz="1400" dirty="0">
                <a:solidFill>
                  <a:schemeClr val="accent2"/>
                </a:solidFill>
              </a:rPr>
              <a:t> </a:t>
            </a:r>
            <a:r>
              <a:rPr lang="en-US" altLang="zh-CN" sz="1400" dirty="0">
                <a:solidFill>
                  <a:srgbClr val="FF0000"/>
                </a:solidFill>
              </a:rPr>
              <a:t>(3)	</a:t>
            </a:r>
            <a:r>
              <a:rPr lang="en-US" altLang="zh-CN" sz="1400" dirty="0"/>
              <a:t>    010 </a:t>
            </a:r>
            <a:r>
              <a:rPr lang="en-US" altLang="zh-CN" sz="1400" dirty="0">
                <a:solidFill>
                  <a:srgbClr val="0000FF"/>
                </a:solidFill>
              </a:rPr>
              <a:t>010</a:t>
            </a:r>
            <a:r>
              <a:rPr lang="en-US" altLang="zh-CN" sz="1400" dirty="0">
                <a:solidFill>
                  <a:schemeClr val="accent2"/>
                </a:solidFill>
              </a:rPr>
              <a:t> </a:t>
            </a:r>
            <a:r>
              <a:rPr lang="en-US" altLang="zh-CN" sz="1400" dirty="0">
                <a:solidFill>
                  <a:srgbClr val="FF0000"/>
                </a:solidFill>
              </a:rPr>
              <a:t>(4)</a:t>
            </a:r>
            <a:r>
              <a:rPr lang="en-US" altLang="zh-CN" sz="1400" dirty="0"/>
              <a:t>     010 </a:t>
            </a:r>
            <a:r>
              <a:rPr lang="en-US" altLang="zh-CN" sz="1400" dirty="0">
                <a:solidFill>
                  <a:srgbClr val="0000FF"/>
                </a:solidFill>
              </a:rPr>
              <a:t>100</a:t>
            </a:r>
            <a:r>
              <a:rPr lang="en-US" altLang="zh-CN" sz="1400" dirty="0">
                <a:solidFill>
                  <a:schemeClr val="accent2"/>
                </a:solidFill>
              </a:rPr>
              <a:t> </a:t>
            </a:r>
            <a:r>
              <a:rPr lang="en-US" altLang="zh-CN" sz="1400" dirty="0">
                <a:solidFill>
                  <a:srgbClr val="FF0000"/>
                </a:solidFill>
              </a:rPr>
              <a:t>(5)</a:t>
            </a:r>
          </a:p>
          <a:p>
            <a:endParaRPr lang="en-US" altLang="zh-CN" sz="1400" dirty="0">
              <a:solidFill>
                <a:srgbClr val="FF0000"/>
              </a:solidFill>
            </a:endParaRPr>
          </a:p>
          <a:p>
            <a:endParaRPr lang="en-US" altLang="zh-CN" sz="1400" dirty="0"/>
          </a:p>
          <a:p>
            <a:r>
              <a:rPr lang="en-US" altLang="zh-CN" sz="1400" dirty="0"/>
              <a:t>x/3=2	           100</a:t>
            </a:r>
            <a:r>
              <a:rPr lang="en-US" altLang="zh-CN" sz="1400" dirty="0">
                <a:solidFill>
                  <a:schemeClr val="accent2"/>
                </a:solidFill>
              </a:rPr>
              <a:t> </a:t>
            </a:r>
            <a:r>
              <a:rPr lang="en-US" altLang="zh-CN" sz="1400" dirty="0">
                <a:solidFill>
                  <a:srgbClr val="0000FF"/>
                </a:solidFill>
              </a:rPr>
              <a:t>001</a:t>
            </a:r>
            <a:r>
              <a:rPr lang="en-US" altLang="zh-CN" sz="1400" dirty="0"/>
              <a:t> </a:t>
            </a:r>
            <a:r>
              <a:rPr lang="en-US" altLang="zh-CN" sz="1400" dirty="0">
                <a:solidFill>
                  <a:srgbClr val="FF0000"/>
                </a:solidFill>
              </a:rPr>
              <a:t>(6)</a:t>
            </a:r>
            <a:r>
              <a:rPr lang="en-US" altLang="zh-CN" sz="1400" dirty="0"/>
              <a:t>      100 </a:t>
            </a:r>
            <a:r>
              <a:rPr lang="en-US" altLang="zh-CN" sz="1400" dirty="0">
                <a:solidFill>
                  <a:srgbClr val="0000FF"/>
                </a:solidFill>
              </a:rPr>
              <a:t>010</a:t>
            </a:r>
            <a:r>
              <a:rPr lang="en-US" altLang="zh-CN" sz="1400" dirty="0">
                <a:solidFill>
                  <a:schemeClr val="accent2"/>
                </a:solidFill>
              </a:rPr>
              <a:t> </a:t>
            </a:r>
            <a:r>
              <a:rPr lang="en-US" altLang="zh-CN" sz="1400" dirty="0">
                <a:solidFill>
                  <a:srgbClr val="FF0000"/>
                </a:solidFill>
              </a:rPr>
              <a:t>(7)</a:t>
            </a:r>
            <a:r>
              <a:rPr lang="en-US" altLang="zh-CN" sz="1400" dirty="0"/>
              <a:t>                     </a:t>
            </a:r>
            <a:r>
              <a:rPr lang="en-US" altLang="zh-CN" sz="1400" dirty="0">
                <a:solidFill>
                  <a:srgbClr val="FF0000"/>
                </a:solidFill>
              </a:rPr>
              <a:t>(x)</a:t>
            </a:r>
          </a:p>
        </p:txBody>
      </p:sp>
      <p:sp>
        <p:nvSpPr>
          <p:cNvPr id="2180122" name="Line 26"/>
          <p:cNvSpPr>
            <a:spLocks noChangeShapeType="1"/>
          </p:cNvSpPr>
          <p:nvPr/>
        </p:nvSpPr>
        <p:spPr bwMode="auto">
          <a:xfrm flipV="1">
            <a:off x="5863974" y="4746225"/>
            <a:ext cx="40322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0123" name="Line 27"/>
          <p:cNvSpPr>
            <a:spLocks noChangeShapeType="1"/>
          </p:cNvSpPr>
          <p:nvPr/>
        </p:nvSpPr>
        <p:spPr bwMode="auto">
          <a:xfrm>
            <a:off x="6431485" y="4494077"/>
            <a:ext cx="0" cy="2016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0124" name="Text Box 28"/>
          <p:cNvSpPr txBox="1">
            <a:spLocks noChangeArrowheads="1"/>
          </p:cNvSpPr>
          <p:nvPr/>
        </p:nvSpPr>
        <p:spPr bwMode="auto">
          <a:xfrm>
            <a:off x="816093" y="2003656"/>
            <a:ext cx="2721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微软雅黑" panose="020B0503020204020204" pitchFamily="34" charset="-122"/>
              </a:rPr>
              <a:t>计算  </a:t>
            </a:r>
            <a:r>
              <a:rPr lang="en-US" altLang="zh-CN" sz="2400" b="1" dirty="0">
                <a:ea typeface="微软雅黑" panose="020B0503020204020204" pitchFamily="34" charset="-122"/>
              </a:rPr>
              <a:t>vs. </a:t>
            </a:r>
            <a:r>
              <a:rPr lang="zh-CN" altLang="en-US" sz="2400" b="1" dirty="0">
                <a:ea typeface="微软雅黑" panose="020B0503020204020204" pitchFamily="34" charset="-122"/>
              </a:rPr>
              <a:t>检错</a:t>
            </a:r>
            <a:r>
              <a:rPr lang="en-US" altLang="zh-CN" sz="2400" b="1" dirty="0">
                <a:ea typeface="微软雅黑" panose="020B0503020204020204" pitchFamily="34" charset="-122"/>
              </a:rPr>
              <a:t>/</a:t>
            </a:r>
            <a:r>
              <a:rPr lang="zh-CN" altLang="en-US" sz="2400" b="1" dirty="0">
                <a:ea typeface="微软雅黑" panose="020B0503020204020204" pitchFamily="34" charset="-122"/>
              </a:rPr>
              <a:t>纠错</a:t>
            </a:r>
          </a:p>
        </p:txBody>
      </p:sp>
      <p:sp>
        <p:nvSpPr>
          <p:cNvPr id="31" name="圆角矩形 30"/>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3</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）类比理解计算思维</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p>
        </p:txBody>
      </p:sp>
      <p:grpSp>
        <p:nvGrpSpPr>
          <p:cNvPr id="32" name="Group 3"/>
          <p:cNvGrpSpPr>
            <a:grpSpLocks/>
          </p:cNvGrpSpPr>
          <p:nvPr/>
        </p:nvGrpSpPr>
        <p:grpSpPr bwMode="auto">
          <a:xfrm>
            <a:off x="9094993" y="2191555"/>
            <a:ext cx="2081351" cy="2063974"/>
            <a:chOff x="360" y="879"/>
            <a:chExt cx="889" cy="806"/>
          </a:xfrm>
        </p:grpSpPr>
        <p:sp>
          <p:nvSpPr>
            <p:cNvPr id="34" name="Oval 40"/>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35" name="Text Box 84"/>
            <p:cNvSpPr txBox="1">
              <a:spLocks noChangeArrowheads="1"/>
            </p:cNvSpPr>
            <p:nvPr/>
          </p:nvSpPr>
          <p:spPr bwMode="auto">
            <a:xfrm>
              <a:off x="364" y="1010"/>
              <a:ext cx="881" cy="63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lvl="0" algn="ctr" defTabSz="914400" eaLnBrk="1" fontAlgn="base" hangingPunct="1">
                <a:spcBef>
                  <a:spcPct val="35000"/>
                </a:spcBef>
                <a:spcAft>
                  <a:spcPct val="0"/>
                </a:spcAft>
                <a:defRPr/>
              </a:pPr>
              <a:r>
                <a:rPr kumimoji="0" lang="zh-CN" altLang="en-US" sz="2000" b="1" kern="0" dirty="0">
                  <a:solidFill>
                    <a:srgbClr val="FFFFFF"/>
                  </a:solidFill>
                  <a:latin typeface="微软雅黑" panose="020B0503020204020204" pitchFamily="34" charset="-122"/>
                  <a:ea typeface="微软雅黑" panose="020B0503020204020204" pitchFamily="34" charset="-122"/>
                </a:rPr>
                <a:t>计算机</a:t>
              </a:r>
              <a:r>
                <a:rPr kumimoji="0" lang="en-US" altLang="zh-CN" sz="2000" b="1" kern="0" dirty="0">
                  <a:solidFill>
                    <a:srgbClr val="FFFFFF"/>
                  </a:solidFill>
                  <a:latin typeface="微软雅黑" panose="020B0503020204020204" pitchFamily="34" charset="-122"/>
                  <a:ea typeface="微软雅黑" panose="020B0503020204020204" pitchFamily="34" charset="-122"/>
                </a:rPr>
                <a:t>/</a:t>
              </a:r>
              <a:r>
                <a:rPr kumimoji="0" lang="zh-CN" altLang="en-US" sz="2000" b="1" kern="0" dirty="0">
                  <a:solidFill>
                    <a:srgbClr val="FFFFFF"/>
                  </a:solidFill>
                  <a:latin typeface="微软雅黑" panose="020B0503020204020204" pitchFamily="34" charset="-122"/>
                  <a:ea typeface="微软雅黑" panose="020B0503020204020204" pitchFamily="34" charset="-122"/>
                </a:rPr>
                <a:t>通讯领域重要的发明：汉明码</a:t>
              </a:r>
              <a:r>
                <a:rPr kumimoji="0" lang="en-US" altLang="zh-CN" sz="2000" b="1" kern="0" dirty="0">
                  <a:solidFill>
                    <a:srgbClr val="FFFFFF"/>
                  </a:solidFill>
                  <a:latin typeface="微软雅黑" panose="020B0503020204020204" pitchFamily="34" charset="-122"/>
                  <a:ea typeface="微软雅黑" panose="020B0503020204020204" pitchFamily="34" charset="-122"/>
                </a:rPr>
                <a:t>/</a:t>
              </a:r>
              <a:r>
                <a:rPr kumimoji="0" lang="zh-CN" altLang="en-US" sz="2000" b="1" kern="0" dirty="0">
                  <a:solidFill>
                    <a:srgbClr val="FFFFFF"/>
                  </a:solidFill>
                  <a:latin typeface="微软雅黑" panose="020B0503020204020204" pitchFamily="34" charset="-122"/>
                  <a:ea typeface="微软雅黑" panose="020B0503020204020204" pitchFamily="34" charset="-122"/>
                </a:rPr>
                <a:t>海明码（</a:t>
              </a:r>
              <a:r>
                <a:rPr kumimoji="0" lang="en-US" altLang="zh-CN" sz="2000" b="1" kern="0" dirty="0">
                  <a:solidFill>
                    <a:srgbClr val="FFFFFF"/>
                  </a:solidFill>
                  <a:latin typeface="微软雅黑" panose="020B0503020204020204" pitchFamily="34" charset="-122"/>
                  <a:ea typeface="微软雅黑" panose="020B0503020204020204" pitchFamily="34" charset="-122"/>
                </a:rPr>
                <a:t>Hamming Code </a:t>
              </a:r>
              <a:r>
                <a:rPr kumimoji="0" lang="zh-CN" altLang="en-US" sz="2000" b="1" kern="0" dirty="0">
                  <a:solidFill>
                    <a:srgbClr val="FFFFFF"/>
                  </a:solidFill>
                  <a:latin typeface="微软雅黑" panose="020B0503020204020204" pitchFamily="34" charset="-122"/>
                  <a:ea typeface="微软雅黑" panose="020B0503020204020204" pitchFamily="34" charset="-122"/>
                </a:rPr>
                <a:t>） </a:t>
              </a:r>
            </a:p>
          </p:txBody>
        </p:sp>
      </p:grpSp>
      <p:sp>
        <p:nvSpPr>
          <p:cNvPr id="2" name="标题 1">
            <a:extLst>
              <a:ext uri="{FF2B5EF4-FFF2-40B4-BE49-F238E27FC236}">
                <a16:creationId xmlns:a16="http://schemas.microsoft.com/office/drawing/2014/main" id="{A2D2F43A-582A-4B8A-8E0F-F7477A5A8348}"/>
              </a:ext>
            </a:extLst>
          </p:cNvPr>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计算思维的价值</a:t>
            </a:r>
            <a:r>
              <a:rPr lang="en-US" altLang="zh-CN"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t>
            </a: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类比做发明</a:t>
            </a:r>
          </a:p>
        </p:txBody>
      </p:sp>
    </p:spTree>
    <p:extLst>
      <p:ext uri="{BB962C8B-B14F-4D97-AF65-F5344CB8AC3E}">
        <p14:creationId xmlns:p14="http://schemas.microsoft.com/office/powerpoint/2010/main" val="62621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36658" y="4120858"/>
            <a:ext cx="4194033" cy="2216489"/>
          </a:xfrm>
          <a:prstGeom prst="rect">
            <a:avLst/>
          </a:prstGeom>
          <a:ln>
            <a:solidFill>
              <a:srgbClr val="C00000"/>
            </a:solidFill>
          </a:ln>
        </p:spPr>
      </p:pic>
      <p:pic>
        <p:nvPicPr>
          <p:cNvPr id="5" name="图片 4"/>
          <p:cNvPicPr>
            <a:picLocks noChangeAspect="1"/>
          </p:cNvPicPr>
          <p:nvPr/>
        </p:nvPicPr>
        <p:blipFill>
          <a:blip r:embed="rId3"/>
          <a:stretch>
            <a:fillRect/>
          </a:stretch>
        </p:blipFill>
        <p:spPr>
          <a:xfrm>
            <a:off x="1625149" y="4128138"/>
            <a:ext cx="4146400" cy="2218094"/>
          </a:xfrm>
          <a:prstGeom prst="rect">
            <a:avLst/>
          </a:prstGeom>
          <a:ln>
            <a:solidFill>
              <a:srgbClr val="C00000"/>
            </a:solidFill>
          </a:ln>
        </p:spPr>
      </p:pic>
      <p:grpSp>
        <p:nvGrpSpPr>
          <p:cNvPr id="2409489" name="Group 17"/>
          <p:cNvGrpSpPr>
            <a:grpSpLocks/>
          </p:cNvGrpSpPr>
          <p:nvPr/>
        </p:nvGrpSpPr>
        <p:grpSpPr bwMode="auto">
          <a:xfrm>
            <a:off x="9907270" y="4989102"/>
            <a:ext cx="1147762" cy="889000"/>
            <a:chOff x="4915" y="1116"/>
            <a:chExt cx="702" cy="544"/>
          </a:xfrm>
        </p:grpSpPr>
        <p:grpSp>
          <p:nvGrpSpPr>
            <p:cNvPr id="54288" name="Group 18"/>
            <p:cNvGrpSpPr>
              <a:grpSpLocks/>
            </p:cNvGrpSpPr>
            <p:nvPr/>
          </p:nvGrpSpPr>
          <p:grpSpPr bwMode="auto">
            <a:xfrm>
              <a:off x="4966" y="1116"/>
              <a:ext cx="605" cy="544"/>
              <a:chOff x="4996" y="1208"/>
              <a:chExt cx="518" cy="515"/>
            </a:xfrm>
          </p:grpSpPr>
          <p:sp>
            <p:nvSpPr>
              <p:cNvPr id="54290" name="AutoShape 39"/>
              <p:cNvSpPr>
                <a:spLocks noChangeArrowheads="1"/>
              </p:cNvSpPr>
              <p:nvPr/>
            </p:nvSpPr>
            <p:spPr bwMode="gray">
              <a:xfrm>
                <a:off x="4996" y="1208"/>
                <a:ext cx="518" cy="515"/>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sp>
            <p:nvSpPr>
              <p:cNvPr id="54291" name="Oval 40"/>
              <p:cNvSpPr>
                <a:spLocks noChangeArrowheads="1"/>
              </p:cNvSpPr>
              <p:nvPr/>
            </p:nvSpPr>
            <p:spPr bwMode="gray">
              <a:xfrm>
                <a:off x="5020" y="1238"/>
                <a:ext cx="466" cy="454"/>
              </a:xfrm>
              <a:prstGeom prst="ellipse">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grpSp>
        <p:sp>
          <p:nvSpPr>
            <p:cNvPr id="54289" name="Text Box 84"/>
            <p:cNvSpPr>
              <a:spLocks noChangeArrowheads="1"/>
            </p:cNvSpPr>
            <p:nvPr/>
          </p:nvSpPr>
          <p:spPr bwMode="auto">
            <a:xfrm>
              <a:off x="4915" y="1143"/>
              <a:ext cx="702" cy="50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1600">
                  <a:solidFill>
                    <a:srgbClr val="FFFFFF"/>
                  </a:solidFill>
                  <a:latin typeface="宋体" panose="02010600030101010101" pitchFamily="2" charset="-122"/>
                  <a:ea typeface="华文中宋" panose="02010600040101010101" pitchFamily="2" charset="-122"/>
                </a:rPr>
                <a:t>学而  有用</a:t>
              </a:r>
            </a:p>
          </p:txBody>
        </p:sp>
      </p:grpSp>
      <p:grpSp>
        <p:nvGrpSpPr>
          <p:cNvPr id="2409494" name="Group 22"/>
          <p:cNvGrpSpPr>
            <a:grpSpLocks/>
          </p:cNvGrpSpPr>
          <p:nvPr/>
        </p:nvGrpSpPr>
        <p:grpSpPr bwMode="auto">
          <a:xfrm>
            <a:off x="685799" y="5082856"/>
            <a:ext cx="1112837" cy="863600"/>
            <a:chOff x="4915" y="1116"/>
            <a:chExt cx="701" cy="544"/>
          </a:xfrm>
        </p:grpSpPr>
        <p:grpSp>
          <p:nvGrpSpPr>
            <p:cNvPr id="54284" name="Group 23"/>
            <p:cNvGrpSpPr>
              <a:grpSpLocks/>
            </p:cNvGrpSpPr>
            <p:nvPr/>
          </p:nvGrpSpPr>
          <p:grpSpPr bwMode="auto">
            <a:xfrm>
              <a:off x="4966" y="1116"/>
              <a:ext cx="605" cy="544"/>
              <a:chOff x="4996" y="1208"/>
              <a:chExt cx="518" cy="515"/>
            </a:xfrm>
          </p:grpSpPr>
          <p:sp>
            <p:nvSpPr>
              <p:cNvPr id="54286" name="AutoShape 39"/>
              <p:cNvSpPr>
                <a:spLocks noChangeArrowheads="1"/>
              </p:cNvSpPr>
              <p:nvPr/>
            </p:nvSpPr>
            <p:spPr bwMode="gray">
              <a:xfrm>
                <a:off x="4996" y="1208"/>
                <a:ext cx="518" cy="515"/>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sp>
            <p:nvSpPr>
              <p:cNvPr id="54287" name="Oval 40"/>
              <p:cNvSpPr>
                <a:spLocks noChangeArrowheads="1"/>
              </p:cNvSpPr>
              <p:nvPr/>
            </p:nvSpPr>
            <p:spPr bwMode="gray">
              <a:xfrm>
                <a:off x="5020" y="1238"/>
                <a:ext cx="466" cy="454"/>
              </a:xfrm>
              <a:prstGeom prst="ellipse">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grpSp>
        <p:sp>
          <p:nvSpPr>
            <p:cNvPr id="54285" name="Text Box 84"/>
            <p:cNvSpPr>
              <a:spLocks noChangeArrowheads="1"/>
            </p:cNvSpPr>
            <p:nvPr/>
          </p:nvSpPr>
          <p:spPr bwMode="auto">
            <a:xfrm>
              <a:off x="4915" y="1141"/>
              <a:ext cx="701" cy="51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1600">
                  <a:solidFill>
                    <a:srgbClr val="FFFFFF"/>
                  </a:solidFill>
                  <a:latin typeface="宋体" panose="02010600030101010101" pitchFamily="2" charset="-122"/>
                  <a:ea typeface="华文中宋" panose="02010600040101010101" pitchFamily="2" charset="-122"/>
                </a:rPr>
                <a:t>学而 有索</a:t>
              </a:r>
            </a:p>
          </p:txBody>
        </p:sp>
      </p:grpSp>
      <p:sp>
        <p:nvSpPr>
          <p:cNvPr id="54282" name="Rectangle 30"/>
          <p:cNvSpPr>
            <a:spLocks noChangeArrowheads="1"/>
          </p:cNvSpPr>
          <p:nvPr/>
        </p:nvSpPr>
        <p:spPr bwMode="auto">
          <a:xfrm>
            <a:off x="2536698" y="6381347"/>
            <a:ext cx="6469702" cy="456295"/>
          </a:xfrm>
          <a:prstGeom prst="roundRect">
            <a:avLst/>
          </a:prstGeom>
          <a:solidFill>
            <a:srgbClr val="08080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dirty="0">
                <a:solidFill>
                  <a:srgbClr val="FFFF00"/>
                </a:solidFill>
                <a:latin typeface="微软雅黑" panose="020B0503020204020204" pitchFamily="34" charset="-122"/>
                <a:ea typeface="微软雅黑" panose="020B0503020204020204" pitchFamily="34" charset="-122"/>
              </a:rPr>
              <a:t>趣味故事</a:t>
            </a:r>
            <a:r>
              <a:rPr lang="zh-CN" altLang="en-US" sz="16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solidFill>
                  <a:srgbClr val="FFFF00"/>
                </a:solidFill>
                <a:latin typeface="微软雅黑" panose="020B0503020204020204" pitchFamily="34" charset="-122"/>
                <a:ea typeface="微软雅黑" panose="020B0503020204020204" pitchFamily="34" charset="-122"/>
              </a:rPr>
              <a:t>思维挖掘</a:t>
            </a:r>
            <a:r>
              <a:rPr lang="zh-CN" altLang="en-US" sz="16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solidFill>
                  <a:srgbClr val="FFFF00"/>
                </a:solidFill>
                <a:latin typeface="微软雅黑" panose="020B0503020204020204" pitchFamily="34" charset="-122"/>
                <a:ea typeface="微软雅黑" panose="020B0503020204020204" pitchFamily="34" charset="-122"/>
                <a:sym typeface="Wingdings" panose="05000000000000000000" pitchFamily="2" charset="2"/>
              </a:rPr>
              <a:t>价值再现</a:t>
            </a:r>
            <a:r>
              <a:rPr lang="zh-CN" altLang="en-US" sz="16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solidFill>
                  <a:srgbClr val="FFFF00"/>
                </a:solidFill>
                <a:latin typeface="微软雅黑" panose="020B0503020204020204" pitchFamily="34" charset="-122"/>
                <a:ea typeface="微软雅黑" panose="020B0503020204020204" pitchFamily="34" charset="-122"/>
                <a:sym typeface="Wingdings" panose="05000000000000000000" pitchFamily="2" charset="2"/>
              </a:rPr>
              <a:t>对比联想</a:t>
            </a:r>
            <a:r>
              <a:rPr lang="zh-CN" altLang="en-US" sz="16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solidFill>
                  <a:srgbClr val="FFFF00"/>
                </a:solidFill>
                <a:latin typeface="微软雅黑" panose="020B0503020204020204" pitchFamily="34" charset="-122"/>
                <a:ea typeface="微软雅黑" panose="020B0503020204020204" pitchFamily="34" charset="-122"/>
              </a:rPr>
              <a:t>计算与专业融合</a:t>
            </a:r>
          </a:p>
        </p:txBody>
      </p:sp>
      <p:sp>
        <p:nvSpPr>
          <p:cNvPr id="28" name="圆角矩形 2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4</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）小结：从小白鼠看计算思维，看到了什么？</a:t>
            </a:r>
          </a:p>
        </p:txBody>
      </p:sp>
      <p:pic>
        <p:nvPicPr>
          <p:cNvPr id="3" name="图片 2"/>
          <p:cNvPicPr>
            <a:picLocks noChangeAspect="1"/>
          </p:cNvPicPr>
          <p:nvPr/>
        </p:nvPicPr>
        <p:blipFill>
          <a:blip r:embed="rId4"/>
          <a:stretch>
            <a:fillRect/>
          </a:stretch>
        </p:blipFill>
        <p:spPr>
          <a:xfrm>
            <a:off x="5936659" y="1895402"/>
            <a:ext cx="4194033" cy="2190187"/>
          </a:xfrm>
          <a:prstGeom prst="rect">
            <a:avLst/>
          </a:prstGeom>
          <a:ln>
            <a:solidFill>
              <a:srgbClr val="C00000"/>
            </a:solidFill>
          </a:ln>
        </p:spPr>
      </p:pic>
      <p:pic>
        <p:nvPicPr>
          <p:cNvPr id="6" name="图片 5"/>
          <p:cNvPicPr>
            <a:picLocks noChangeAspect="1"/>
          </p:cNvPicPr>
          <p:nvPr/>
        </p:nvPicPr>
        <p:blipFill>
          <a:blip r:embed="rId5"/>
          <a:stretch>
            <a:fillRect/>
          </a:stretch>
        </p:blipFill>
        <p:spPr>
          <a:xfrm>
            <a:off x="1630919" y="1873101"/>
            <a:ext cx="4146400" cy="2219922"/>
          </a:xfrm>
          <a:prstGeom prst="rect">
            <a:avLst/>
          </a:prstGeom>
          <a:ln>
            <a:solidFill>
              <a:srgbClr val="C00000"/>
            </a:solidFill>
          </a:ln>
        </p:spPr>
      </p:pic>
      <p:grpSp>
        <p:nvGrpSpPr>
          <p:cNvPr id="54279" name="Group 11"/>
          <p:cNvGrpSpPr>
            <a:grpSpLocks/>
          </p:cNvGrpSpPr>
          <p:nvPr/>
        </p:nvGrpSpPr>
        <p:grpSpPr bwMode="auto">
          <a:xfrm>
            <a:off x="685799" y="2665869"/>
            <a:ext cx="1112838" cy="871538"/>
            <a:chOff x="4915" y="1111"/>
            <a:chExt cx="701" cy="549"/>
          </a:xfrm>
        </p:grpSpPr>
        <p:grpSp>
          <p:nvGrpSpPr>
            <p:cNvPr id="54292" name="Group 12"/>
            <p:cNvGrpSpPr>
              <a:grpSpLocks/>
            </p:cNvGrpSpPr>
            <p:nvPr/>
          </p:nvGrpSpPr>
          <p:grpSpPr bwMode="auto">
            <a:xfrm>
              <a:off x="4966" y="1116"/>
              <a:ext cx="605" cy="544"/>
              <a:chOff x="4996" y="1208"/>
              <a:chExt cx="518" cy="515"/>
            </a:xfrm>
          </p:grpSpPr>
          <p:sp>
            <p:nvSpPr>
              <p:cNvPr id="54294" name="AutoShape 39"/>
              <p:cNvSpPr>
                <a:spLocks noChangeArrowheads="1"/>
              </p:cNvSpPr>
              <p:nvPr/>
            </p:nvSpPr>
            <p:spPr bwMode="gray">
              <a:xfrm>
                <a:off x="4996" y="1208"/>
                <a:ext cx="518" cy="515"/>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sp>
            <p:nvSpPr>
              <p:cNvPr id="54295" name="Oval 40"/>
              <p:cNvSpPr>
                <a:spLocks noChangeArrowheads="1"/>
              </p:cNvSpPr>
              <p:nvPr/>
            </p:nvSpPr>
            <p:spPr bwMode="gray">
              <a:xfrm>
                <a:off x="5020" y="1238"/>
                <a:ext cx="466" cy="454"/>
              </a:xfrm>
              <a:prstGeom prst="ellipse">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grpSp>
        <p:sp>
          <p:nvSpPr>
            <p:cNvPr id="54293" name="Text Box 84"/>
            <p:cNvSpPr>
              <a:spLocks noChangeArrowheads="1"/>
            </p:cNvSpPr>
            <p:nvPr/>
          </p:nvSpPr>
          <p:spPr bwMode="auto">
            <a:xfrm>
              <a:off x="4915" y="1111"/>
              <a:ext cx="701" cy="51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1600" dirty="0">
                  <a:solidFill>
                    <a:srgbClr val="FFFFFF"/>
                  </a:solidFill>
                  <a:latin typeface="宋体" panose="02010600030101010101" pitchFamily="2" charset="-122"/>
                  <a:ea typeface="华文中宋" panose="02010600040101010101" pitchFamily="2" charset="-122"/>
                </a:rPr>
                <a:t>学而 有趣</a:t>
              </a:r>
            </a:p>
          </p:txBody>
        </p:sp>
      </p:grpSp>
      <p:grpSp>
        <p:nvGrpSpPr>
          <p:cNvPr id="2409478" name="Group 6"/>
          <p:cNvGrpSpPr>
            <a:grpSpLocks/>
          </p:cNvGrpSpPr>
          <p:nvPr/>
        </p:nvGrpSpPr>
        <p:grpSpPr bwMode="auto">
          <a:xfrm>
            <a:off x="9960626" y="2724112"/>
            <a:ext cx="1112837" cy="863600"/>
            <a:chOff x="4915" y="1116"/>
            <a:chExt cx="701" cy="544"/>
          </a:xfrm>
        </p:grpSpPr>
        <p:grpSp>
          <p:nvGrpSpPr>
            <p:cNvPr id="54296" name="Group 7"/>
            <p:cNvGrpSpPr>
              <a:grpSpLocks/>
            </p:cNvGrpSpPr>
            <p:nvPr/>
          </p:nvGrpSpPr>
          <p:grpSpPr bwMode="auto">
            <a:xfrm>
              <a:off x="4966" y="1116"/>
              <a:ext cx="605" cy="544"/>
              <a:chOff x="4996" y="1208"/>
              <a:chExt cx="518" cy="515"/>
            </a:xfrm>
          </p:grpSpPr>
          <p:sp>
            <p:nvSpPr>
              <p:cNvPr id="54298" name="AutoShape 39"/>
              <p:cNvSpPr>
                <a:spLocks noChangeArrowheads="1"/>
              </p:cNvSpPr>
              <p:nvPr/>
            </p:nvSpPr>
            <p:spPr bwMode="gray">
              <a:xfrm>
                <a:off x="4996" y="1208"/>
                <a:ext cx="518" cy="515"/>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sp>
            <p:nvSpPr>
              <p:cNvPr id="54299" name="Oval 40"/>
              <p:cNvSpPr>
                <a:spLocks noChangeArrowheads="1"/>
              </p:cNvSpPr>
              <p:nvPr/>
            </p:nvSpPr>
            <p:spPr bwMode="gray">
              <a:xfrm>
                <a:off x="5020" y="1238"/>
                <a:ext cx="466" cy="454"/>
              </a:xfrm>
              <a:prstGeom prst="ellipse">
                <a:avLst/>
              </a:prstGeom>
              <a:solidFill>
                <a:srgbClr val="660066"/>
              </a:solidFill>
              <a:ln w="28575" algn="ctr">
                <a:solidFill>
                  <a:srgbClr val="FFFFFF"/>
                </a:solidFill>
                <a:round/>
                <a:headEnd/>
                <a:tailEnd/>
              </a:ln>
            </p:spPr>
            <p:txBody>
              <a:bodyPr wrap="none" anchor="ct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a:solidFill>
                    <a:srgbClr val="000000"/>
                  </a:solidFill>
                  <a:latin typeface="宋体" panose="02010600030101010101" pitchFamily="2" charset="-122"/>
                </a:endParaRPr>
              </a:p>
            </p:txBody>
          </p:sp>
        </p:grpSp>
        <p:sp>
          <p:nvSpPr>
            <p:cNvPr id="54297" name="Text Box 84"/>
            <p:cNvSpPr>
              <a:spLocks noChangeArrowheads="1"/>
            </p:cNvSpPr>
            <p:nvPr/>
          </p:nvSpPr>
          <p:spPr bwMode="auto">
            <a:xfrm>
              <a:off x="4915" y="1141"/>
              <a:ext cx="701" cy="51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kumimoji="1" sz="2000" b="1">
                  <a:solidFill>
                    <a:schemeClr val="tx1"/>
                  </a:solidFill>
                  <a:latin typeface="Arial" panose="020B0604020202020204" pitchFamily="34" charset="0"/>
                  <a:ea typeface="宋体" panose="02010600030101010101" pitchFamily="2" charset="-122"/>
                </a:defRPr>
              </a:lvl1pPr>
              <a:lvl2pPr marL="742950" indent="-285750">
                <a:defRPr kumimoji="1" sz="2000" b="1">
                  <a:solidFill>
                    <a:schemeClr val="tx1"/>
                  </a:solidFill>
                  <a:latin typeface="Arial" panose="020B0604020202020204" pitchFamily="34" charset="0"/>
                  <a:ea typeface="宋体" panose="02010600030101010101" pitchFamily="2" charset="-122"/>
                </a:defRPr>
              </a:lvl2pPr>
              <a:lvl3pPr marL="1143000" indent="-228600">
                <a:defRPr kumimoji="1" sz="2000" b="1">
                  <a:solidFill>
                    <a:schemeClr val="tx1"/>
                  </a:solidFill>
                  <a:latin typeface="Arial" panose="020B0604020202020204" pitchFamily="34" charset="0"/>
                  <a:ea typeface="宋体" panose="02010600030101010101" pitchFamily="2" charset="-122"/>
                </a:defRPr>
              </a:lvl3pPr>
              <a:lvl4pPr marL="1600200" indent="-228600">
                <a:defRPr kumimoji="1" sz="2000" b="1">
                  <a:solidFill>
                    <a:schemeClr val="tx1"/>
                  </a:solidFill>
                  <a:latin typeface="Arial" panose="020B0604020202020204" pitchFamily="34" charset="0"/>
                  <a:ea typeface="宋体" panose="02010600030101010101" pitchFamily="2" charset="-122"/>
                </a:defRPr>
              </a:lvl4pPr>
              <a:lvl5pPr marL="2057400" indent="-228600">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1600">
                  <a:solidFill>
                    <a:srgbClr val="FFFFFF"/>
                  </a:solidFill>
                  <a:latin typeface="宋体" panose="02010600030101010101" pitchFamily="2" charset="-122"/>
                  <a:ea typeface="华文中宋" panose="02010600040101010101" pitchFamily="2" charset="-122"/>
                </a:rPr>
                <a:t>学而 有思</a:t>
              </a:r>
            </a:p>
          </p:txBody>
        </p:sp>
      </p:grpSp>
      <p:sp>
        <p:nvSpPr>
          <p:cNvPr id="2" name="标题 1">
            <a:extLst>
              <a:ext uri="{FF2B5EF4-FFF2-40B4-BE49-F238E27FC236}">
                <a16:creationId xmlns:a16="http://schemas.microsoft.com/office/drawing/2014/main" id="{5C555CB5-1535-45D8-9E8E-CA2EFB8B9B9A}"/>
              </a:ext>
            </a:extLst>
          </p:cNvPr>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计算思维的价值</a:t>
            </a:r>
            <a:r>
              <a:rPr lang="en-US" altLang="zh-CN"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t>
            </a: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类比做发明</a:t>
            </a:r>
          </a:p>
        </p:txBody>
      </p:sp>
    </p:spTree>
    <p:extLst>
      <p:ext uri="{BB962C8B-B14F-4D97-AF65-F5344CB8AC3E}">
        <p14:creationId xmlns:p14="http://schemas.microsoft.com/office/powerpoint/2010/main" val="823159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09478"/>
                                        </p:tgtEl>
                                        <p:attrNameLst>
                                          <p:attrName>style.visibility</p:attrName>
                                        </p:attrNameLst>
                                      </p:cBhvr>
                                      <p:to>
                                        <p:strVal val="visible"/>
                                      </p:to>
                                    </p:set>
                                    <p:anim calcmode="lin" valueType="num">
                                      <p:cBhvr additive="base">
                                        <p:cTn id="11" dur="500" fill="hold"/>
                                        <p:tgtEl>
                                          <p:spTgt spid="2409478"/>
                                        </p:tgtEl>
                                        <p:attrNameLst>
                                          <p:attrName>ppt_x</p:attrName>
                                        </p:attrNameLst>
                                      </p:cBhvr>
                                      <p:tavLst>
                                        <p:tav tm="0">
                                          <p:val>
                                            <p:strVal val="#ppt_x"/>
                                          </p:val>
                                        </p:tav>
                                        <p:tav tm="100000">
                                          <p:val>
                                            <p:strVal val="#ppt_x"/>
                                          </p:val>
                                        </p:tav>
                                      </p:tavLst>
                                    </p:anim>
                                    <p:anim calcmode="lin" valueType="num">
                                      <p:cBhvr additive="base">
                                        <p:cTn id="12" dur="500" fill="hold"/>
                                        <p:tgtEl>
                                          <p:spTgt spid="24094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09489"/>
                                        </p:tgtEl>
                                        <p:attrNameLst>
                                          <p:attrName>style.visibility</p:attrName>
                                        </p:attrNameLst>
                                      </p:cBhvr>
                                      <p:to>
                                        <p:strVal val="visible"/>
                                      </p:to>
                                    </p:set>
                                    <p:anim calcmode="lin" valueType="num">
                                      <p:cBhvr additive="base">
                                        <p:cTn id="21" dur="500" fill="hold"/>
                                        <p:tgtEl>
                                          <p:spTgt spid="2409489"/>
                                        </p:tgtEl>
                                        <p:attrNameLst>
                                          <p:attrName>ppt_x</p:attrName>
                                        </p:attrNameLst>
                                      </p:cBhvr>
                                      <p:tavLst>
                                        <p:tav tm="0">
                                          <p:val>
                                            <p:strVal val="#ppt_x"/>
                                          </p:val>
                                        </p:tav>
                                        <p:tav tm="100000">
                                          <p:val>
                                            <p:strVal val="#ppt_x"/>
                                          </p:val>
                                        </p:tav>
                                      </p:tavLst>
                                    </p:anim>
                                    <p:anim calcmode="lin" valueType="num">
                                      <p:cBhvr additive="base">
                                        <p:cTn id="22" dur="500" fill="hold"/>
                                        <p:tgtEl>
                                          <p:spTgt spid="240948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09494"/>
                                        </p:tgtEl>
                                        <p:attrNameLst>
                                          <p:attrName>style.visibility</p:attrName>
                                        </p:attrNameLst>
                                      </p:cBhvr>
                                      <p:to>
                                        <p:strVal val="visible"/>
                                      </p:to>
                                    </p:set>
                                    <p:anim calcmode="lin" valueType="num">
                                      <p:cBhvr additive="base">
                                        <p:cTn id="31" dur="500" fill="hold"/>
                                        <p:tgtEl>
                                          <p:spTgt spid="2409494"/>
                                        </p:tgtEl>
                                        <p:attrNameLst>
                                          <p:attrName>ppt_x</p:attrName>
                                        </p:attrNameLst>
                                      </p:cBhvr>
                                      <p:tavLst>
                                        <p:tav tm="0">
                                          <p:val>
                                            <p:strVal val="#ppt_x"/>
                                          </p:val>
                                        </p:tav>
                                        <p:tav tm="100000">
                                          <p:val>
                                            <p:strVal val="#ppt_x"/>
                                          </p:val>
                                        </p:tav>
                                      </p:tavLst>
                                    </p:anim>
                                    <p:anim calcmode="lin" valueType="num">
                                      <p:cBhvr additive="base">
                                        <p:cTn id="32" dur="500" fill="hold"/>
                                        <p:tgtEl>
                                          <p:spTgt spid="240949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282"/>
                                        </p:tgtEl>
                                        <p:attrNameLst>
                                          <p:attrName>style.visibility</p:attrName>
                                        </p:attrNameLst>
                                      </p:cBhvr>
                                      <p:to>
                                        <p:strVal val="visible"/>
                                      </p:to>
                                    </p:set>
                                    <p:anim calcmode="lin" valueType="num">
                                      <p:cBhvr additive="base">
                                        <p:cTn id="37" dur="500" fill="hold"/>
                                        <p:tgtEl>
                                          <p:spTgt spid="54282"/>
                                        </p:tgtEl>
                                        <p:attrNameLst>
                                          <p:attrName>ppt_x</p:attrName>
                                        </p:attrNameLst>
                                      </p:cBhvr>
                                      <p:tavLst>
                                        <p:tav tm="0">
                                          <p:val>
                                            <p:strVal val="#ppt_x"/>
                                          </p:val>
                                        </p:tav>
                                        <p:tav tm="100000">
                                          <p:val>
                                            <p:strVal val="#ppt_x"/>
                                          </p:val>
                                        </p:tav>
                                      </p:tavLst>
                                    </p:anim>
                                    <p:anim calcmode="lin" valueType="num">
                                      <p:cBhvr additive="base">
                                        <p:cTn id="38" dur="500" fill="hold"/>
                                        <p:tgtEl>
                                          <p:spTgt spid="54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0806" y="111760"/>
            <a:ext cx="11073674" cy="878613"/>
          </a:xfrm>
        </p:spPr>
        <p:txBody>
          <a:bodyPr>
            <a:normAutofit/>
          </a:bodyPr>
          <a:lstStyle/>
          <a:p>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2</a:t>
            </a:r>
            <a:r>
              <a:rPr lang="zh-CN" altLang="en-US" sz="3600" b="1" dirty="0">
                <a:latin typeface="微软雅黑" panose="020B0503020204020204" pitchFamily="34" charset="-122"/>
                <a:ea typeface="微软雅黑" panose="020B0503020204020204" pitchFamily="34" charset="-122"/>
              </a:rPr>
              <a:t>讲 初识计算思维</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由小白鼠到计算思维</a:t>
            </a:r>
          </a:p>
        </p:txBody>
      </p:sp>
      <p:sp>
        <p:nvSpPr>
          <p:cNvPr id="5123" name="Text Box 3"/>
          <p:cNvSpPr txBox="1">
            <a:spLocks noChangeArrowheads="1"/>
          </p:cNvSpPr>
          <p:nvPr/>
        </p:nvSpPr>
        <p:spPr bwMode="auto">
          <a:xfrm>
            <a:off x="726396" y="1470479"/>
            <a:ext cx="6288901"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一、“小白鼠检测毒水瓶”问题及求解</a:t>
            </a:r>
            <a:endParaRPr kumimoji="0"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a:lnSpc>
                <a:spcPct val="130000"/>
              </a:lnSpc>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二、示例背后的计算思维</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三、计算思维的价值</a:t>
            </a:r>
            <a:r>
              <a:rPr lang="en-US" altLang="zh-CN"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a:t>
            </a: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类比做发明</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四、进位计数制</a:t>
            </a:r>
            <a:endParaRPr lang="en-US" altLang="zh-CN"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a:lnSpc>
                <a:spcPct val="130000"/>
              </a:lnSpc>
              <a:defRPr/>
            </a:pPr>
            <a:r>
              <a:rPr lang="zh-CN" altLang="en-US" sz="2800" b="1" dirty="0">
                <a:solidFill>
                  <a:prstClr val="black"/>
                </a:solidFill>
              </a:rPr>
              <a:t>五、进位计数制之间转换</a:t>
            </a:r>
            <a:endParaRPr lang="en-US" altLang="zh-CN" sz="2800" b="1" dirty="0">
              <a:solidFill>
                <a:prstClr val="black"/>
              </a:solidFill>
            </a:endParaRPr>
          </a:p>
        </p:txBody>
      </p:sp>
    </p:spTree>
    <p:extLst>
      <p:ext uri="{BB962C8B-B14F-4D97-AF65-F5344CB8AC3E}">
        <p14:creationId xmlns:p14="http://schemas.microsoft.com/office/powerpoint/2010/main" val="9426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8099" name="Group 3"/>
          <p:cNvGrpSpPr>
            <a:grpSpLocks/>
          </p:cNvGrpSpPr>
          <p:nvPr/>
        </p:nvGrpSpPr>
        <p:grpSpPr bwMode="auto">
          <a:xfrm>
            <a:off x="7463632" y="3696681"/>
            <a:ext cx="3186113" cy="863600"/>
            <a:chOff x="3044" y="1232"/>
            <a:chExt cx="2007" cy="544"/>
          </a:xfrm>
        </p:grpSpPr>
        <p:sp>
          <p:nvSpPr>
            <p:cNvPr id="1668100" name="Rectangle 4"/>
            <p:cNvSpPr>
              <a:spLocks noChangeArrowheads="1"/>
            </p:cNvSpPr>
            <p:nvPr/>
          </p:nvSpPr>
          <p:spPr bwMode="auto">
            <a:xfrm>
              <a:off x="3044" y="1449"/>
              <a:ext cx="20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00"/>
                  </a:solidFill>
                  <a:ea typeface="华文宋体" panose="02010600040101010101" pitchFamily="2" charset="-122"/>
                </a:rPr>
                <a:t>2    1    0      -1    -2</a:t>
              </a:r>
            </a:p>
          </p:txBody>
        </p:sp>
        <p:sp>
          <p:nvSpPr>
            <p:cNvPr id="1668101" name="Line 5"/>
            <p:cNvSpPr>
              <a:spLocks noChangeShapeType="1"/>
            </p:cNvSpPr>
            <p:nvPr/>
          </p:nvSpPr>
          <p:spPr bwMode="auto">
            <a:xfrm>
              <a:off x="3164" y="1232"/>
              <a:ext cx="0" cy="264"/>
            </a:xfrm>
            <a:prstGeom prst="line">
              <a:avLst/>
            </a:prstGeom>
            <a:noFill/>
            <a:ln w="952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8102" name="Line 6"/>
            <p:cNvSpPr>
              <a:spLocks noChangeShapeType="1"/>
            </p:cNvSpPr>
            <p:nvPr/>
          </p:nvSpPr>
          <p:spPr bwMode="auto">
            <a:xfrm>
              <a:off x="3535" y="1232"/>
              <a:ext cx="0" cy="264"/>
            </a:xfrm>
            <a:prstGeom prst="line">
              <a:avLst/>
            </a:prstGeom>
            <a:noFill/>
            <a:ln w="952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8103" name="Line 7"/>
            <p:cNvSpPr>
              <a:spLocks noChangeShapeType="1"/>
            </p:cNvSpPr>
            <p:nvPr/>
          </p:nvSpPr>
          <p:spPr bwMode="auto">
            <a:xfrm>
              <a:off x="3919" y="1232"/>
              <a:ext cx="0" cy="264"/>
            </a:xfrm>
            <a:prstGeom prst="line">
              <a:avLst/>
            </a:prstGeom>
            <a:noFill/>
            <a:ln w="952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8104" name="Line 8"/>
            <p:cNvSpPr>
              <a:spLocks noChangeShapeType="1"/>
            </p:cNvSpPr>
            <p:nvPr/>
          </p:nvSpPr>
          <p:spPr bwMode="auto">
            <a:xfrm>
              <a:off x="4486" y="1232"/>
              <a:ext cx="0" cy="264"/>
            </a:xfrm>
            <a:prstGeom prst="line">
              <a:avLst/>
            </a:prstGeom>
            <a:noFill/>
            <a:ln w="952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8105" name="Line 9"/>
            <p:cNvSpPr>
              <a:spLocks noChangeShapeType="1"/>
            </p:cNvSpPr>
            <p:nvPr/>
          </p:nvSpPr>
          <p:spPr bwMode="auto">
            <a:xfrm>
              <a:off x="4879" y="1232"/>
              <a:ext cx="0" cy="264"/>
            </a:xfrm>
            <a:prstGeom prst="line">
              <a:avLst/>
            </a:prstGeom>
            <a:noFill/>
            <a:ln w="952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68106" name="Rectangle 10"/>
          <p:cNvSpPr>
            <a:spLocks noChangeArrowheads="1"/>
          </p:cNvSpPr>
          <p:nvPr/>
        </p:nvSpPr>
        <p:spPr bwMode="auto">
          <a:xfrm>
            <a:off x="7355682" y="4560282"/>
            <a:ext cx="347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2"/>
                </a:solidFill>
                <a:ea typeface="华文宋体" panose="02010600040101010101" pitchFamily="2" charset="-122"/>
              </a:rPr>
              <a:t>10</a:t>
            </a:r>
            <a:r>
              <a:rPr lang="en-US" altLang="zh-CN" sz="2800" baseline="30000">
                <a:solidFill>
                  <a:schemeClr val="accent2"/>
                </a:solidFill>
                <a:ea typeface="华文宋体" panose="02010600040101010101" pitchFamily="2" charset="-122"/>
              </a:rPr>
              <a:t>2  </a:t>
            </a:r>
            <a:r>
              <a:rPr lang="en-US" altLang="zh-CN" sz="2800">
                <a:solidFill>
                  <a:schemeClr val="accent2"/>
                </a:solidFill>
                <a:ea typeface="华文宋体" panose="02010600040101010101" pitchFamily="2" charset="-122"/>
              </a:rPr>
              <a:t>10</a:t>
            </a:r>
            <a:r>
              <a:rPr lang="en-US" altLang="zh-CN" sz="2800" baseline="30000">
                <a:solidFill>
                  <a:schemeClr val="accent2"/>
                </a:solidFill>
                <a:ea typeface="华文宋体" panose="02010600040101010101" pitchFamily="2" charset="-122"/>
              </a:rPr>
              <a:t>1 </a:t>
            </a:r>
            <a:r>
              <a:rPr lang="en-US" altLang="zh-CN" sz="2800">
                <a:solidFill>
                  <a:schemeClr val="accent2"/>
                </a:solidFill>
                <a:ea typeface="华文宋体" panose="02010600040101010101" pitchFamily="2" charset="-122"/>
              </a:rPr>
              <a:t>10</a:t>
            </a:r>
            <a:r>
              <a:rPr lang="en-US" altLang="zh-CN" sz="2800" baseline="30000">
                <a:solidFill>
                  <a:schemeClr val="accent2"/>
                </a:solidFill>
                <a:ea typeface="华文宋体" panose="02010600040101010101" pitchFamily="2" charset="-122"/>
              </a:rPr>
              <a:t>0  </a:t>
            </a:r>
            <a:r>
              <a:rPr lang="en-US" altLang="zh-CN" sz="2800">
                <a:solidFill>
                  <a:schemeClr val="accent2"/>
                </a:solidFill>
                <a:ea typeface="华文宋体" panose="02010600040101010101" pitchFamily="2" charset="-122"/>
              </a:rPr>
              <a:t>10</a:t>
            </a:r>
            <a:r>
              <a:rPr lang="en-US" altLang="zh-CN" sz="2800" baseline="30000">
                <a:solidFill>
                  <a:schemeClr val="accent2"/>
                </a:solidFill>
                <a:ea typeface="华文宋体" panose="02010600040101010101" pitchFamily="2" charset="-122"/>
              </a:rPr>
              <a:t>-1  </a:t>
            </a:r>
            <a:r>
              <a:rPr lang="en-US" altLang="zh-CN" sz="2800">
                <a:solidFill>
                  <a:schemeClr val="accent2"/>
                </a:solidFill>
                <a:ea typeface="华文宋体" panose="02010600040101010101" pitchFamily="2" charset="-122"/>
              </a:rPr>
              <a:t>10</a:t>
            </a:r>
            <a:r>
              <a:rPr lang="en-US" altLang="zh-CN" sz="2800" baseline="30000">
                <a:solidFill>
                  <a:schemeClr val="accent2"/>
                </a:solidFill>
                <a:ea typeface="华文宋体" panose="02010600040101010101" pitchFamily="2" charset="-122"/>
              </a:rPr>
              <a:t>-2</a:t>
            </a:r>
          </a:p>
        </p:txBody>
      </p:sp>
      <p:sp>
        <p:nvSpPr>
          <p:cNvPr id="1668109" name="Rectangle 13"/>
          <p:cNvSpPr>
            <a:spLocks noChangeArrowheads="1"/>
          </p:cNvSpPr>
          <p:nvPr/>
        </p:nvSpPr>
        <p:spPr bwMode="auto">
          <a:xfrm>
            <a:off x="7355681" y="3229957"/>
            <a:ext cx="3525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华文宋体" panose="02010600040101010101" pitchFamily="2" charset="-122"/>
              </a:rPr>
              <a:t>(2    4    5  .   2     5)</a:t>
            </a:r>
            <a:r>
              <a:rPr lang="zh-CN" altLang="en-US" sz="2800" baseline="-25000" dirty="0">
                <a:ea typeface="华文宋体" panose="02010600040101010101" pitchFamily="2" charset="-122"/>
              </a:rPr>
              <a:t>十</a:t>
            </a:r>
          </a:p>
        </p:txBody>
      </p:sp>
      <p:sp>
        <p:nvSpPr>
          <p:cNvPr id="1668110" name="Rectangle 14"/>
          <p:cNvSpPr>
            <a:spLocks noChangeArrowheads="1"/>
          </p:cNvSpPr>
          <p:nvPr/>
        </p:nvSpPr>
        <p:spPr bwMode="auto">
          <a:xfrm>
            <a:off x="758825" y="2818190"/>
            <a:ext cx="616426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buFont typeface="Wingdings" panose="05000000000000000000" pitchFamily="2" charset="2"/>
              <a:buChar char="l"/>
            </a:pPr>
            <a:r>
              <a:rPr lang="zh-CN" altLang="en-US" sz="2000" dirty="0"/>
              <a:t>有</a:t>
            </a:r>
            <a:r>
              <a:rPr lang="en-US" altLang="zh-CN" sz="2000" dirty="0"/>
              <a:t>0,1,2,3,4,5,6,7,8,9</a:t>
            </a:r>
            <a:r>
              <a:rPr lang="zh-CN" altLang="en-US" sz="2000" dirty="0"/>
              <a:t>共十个数码</a:t>
            </a:r>
          </a:p>
          <a:p>
            <a:pPr>
              <a:lnSpc>
                <a:spcPct val="130000"/>
              </a:lnSpc>
              <a:buFont typeface="Wingdings" panose="05000000000000000000" pitchFamily="2" charset="2"/>
              <a:buChar char="l"/>
            </a:pPr>
            <a:r>
              <a:rPr lang="zh-CN" altLang="en-US" sz="2000" dirty="0"/>
              <a:t>数码的位置规定了数码的等级“权</a:t>
            </a:r>
            <a:r>
              <a:rPr lang="en-US" altLang="zh-CN" sz="2000" dirty="0"/>
              <a:t>/</a:t>
            </a:r>
            <a:r>
              <a:rPr lang="zh-CN" altLang="en-US" sz="2000" dirty="0"/>
              <a:t>数位”：</a:t>
            </a:r>
            <a:r>
              <a:rPr lang="en-US" altLang="zh-CN" sz="2000" dirty="0" err="1"/>
              <a:t>10</a:t>
            </a:r>
            <a:r>
              <a:rPr lang="en-US" altLang="zh-CN" sz="2000" baseline="30000" dirty="0" err="1"/>
              <a:t>i</a:t>
            </a:r>
            <a:endParaRPr lang="en-US" altLang="zh-CN" sz="2000" baseline="30000" dirty="0"/>
          </a:p>
          <a:p>
            <a:pPr>
              <a:lnSpc>
                <a:spcPct val="130000"/>
              </a:lnSpc>
              <a:buFont typeface="Wingdings" panose="05000000000000000000" pitchFamily="2" charset="2"/>
              <a:buChar char="l"/>
            </a:pPr>
            <a:r>
              <a:rPr lang="zh-CN" altLang="en-US" sz="2000" dirty="0"/>
              <a:t>逢十进一、借一当十。高数位的</a:t>
            </a:r>
            <a:r>
              <a:rPr lang="en-US" altLang="zh-CN" sz="2000" dirty="0"/>
              <a:t>1</a:t>
            </a:r>
            <a:r>
              <a:rPr lang="zh-CN" altLang="en-US" sz="2000" dirty="0"/>
              <a:t>相当于低数位的</a:t>
            </a:r>
            <a:r>
              <a:rPr lang="en-US" altLang="zh-CN" sz="2000" dirty="0"/>
              <a:t>10</a:t>
            </a:r>
          </a:p>
          <a:p>
            <a:pPr>
              <a:lnSpc>
                <a:spcPct val="130000"/>
              </a:lnSpc>
              <a:buFont typeface="Wingdings" panose="05000000000000000000" pitchFamily="2" charset="2"/>
              <a:buChar char="l"/>
            </a:pPr>
            <a:r>
              <a:rPr lang="en-US" altLang="zh-CN" sz="2000" dirty="0"/>
              <a:t>“</a:t>
            </a:r>
            <a:r>
              <a:rPr lang="zh-CN" altLang="en-US" sz="2000" dirty="0"/>
              <a:t>十”</a:t>
            </a:r>
            <a:r>
              <a:rPr lang="en-US" altLang="zh-CN" sz="2000" dirty="0"/>
              <a:t>----</a:t>
            </a:r>
            <a:r>
              <a:rPr lang="zh-CN" altLang="en-US" sz="2000" dirty="0"/>
              <a:t>基值，十进制</a:t>
            </a:r>
          </a:p>
        </p:txBody>
      </p:sp>
      <p:grpSp>
        <p:nvGrpSpPr>
          <p:cNvPr id="1668111" name="Group 15"/>
          <p:cNvGrpSpPr>
            <a:grpSpLocks/>
          </p:cNvGrpSpPr>
          <p:nvPr/>
        </p:nvGrpSpPr>
        <p:grpSpPr bwMode="auto">
          <a:xfrm>
            <a:off x="2309005" y="5191125"/>
            <a:ext cx="8283575" cy="957263"/>
            <a:chOff x="288" y="1893"/>
            <a:chExt cx="5218" cy="603"/>
          </a:xfrm>
        </p:grpSpPr>
        <p:sp>
          <p:nvSpPr>
            <p:cNvPr id="1668112" name="Rectangle 16"/>
            <p:cNvSpPr>
              <a:spLocks noChangeArrowheads="1"/>
            </p:cNvSpPr>
            <p:nvPr/>
          </p:nvSpPr>
          <p:spPr bwMode="auto">
            <a:xfrm>
              <a:off x="288" y="1893"/>
              <a:ext cx="521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华文宋体" panose="02010600040101010101" pitchFamily="2" charset="-122"/>
                </a:rPr>
                <a:t>(245.25)</a:t>
              </a:r>
              <a:r>
                <a:rPr lang="zh-CN" altLang="en-US" sz="2800" baseline="-25000">
                  <a:ea typeface="华文宋体" panose="02010600040101010101" pitchFamily="2" charset="-122"/>
                </a:rPr>
                <a:t>十</a:t>
              </a:r>
              <a:r>
                <a:rPr lang="zh-CN" altLang="en-US" sz="2800">
                  <a:ea typeface="华文宋体" panose="02010600040101010101" pitchFamily="2" charset="-122"/>
                </a:rPr>
                <a:t> </a:t>
              </a:r>
              <a:r>
                <a:rPr lang="en-US" altLang="zh-CN" sz="2800">
                  <a:ea typeface="华文宋体" panose="02010600040101010101" pitchFamily="2" charset="-122"/>
                </a:rPr>
                <a:t>= </a:t>
              </a:r>
            </a:p>
            <a:p>
              <a:r>
                <a:rPr lang="en-US" altLang="zh-CN" sz="2800">
                  <a:ea typeface="华文宋体" panose="02010600040101010101" pitchFamily="2" charset="-122"/>
                </a:rPr>
                <a:t>           2×10</a:t>
              </a:r>
              <a:r>
                <a:rPr lang="en-US" altLang="zh-CN" sz="2800" baseline="30000">
                  <a:ea typeface="华文宋体" panose="02010600040101010101" pitchFamily="2" charset="-122"/>
                </a:rPr>
                <a:t>2 </a:t>
              </a:r>
              <a:r>
                <a:rPr lang="en-US" altLang="zh-CN" sz="2800">
                  <a:ea typeface="华文宋体" panose="02010600040101010101" pitchFamily="2" charset="-122"/>
                </a:rPr>
                <a:t>+ 4×10</a:t>
              </a:r>
              <a:r>
                <a:rPr lang="en-US" altLang="zh-CN" sz="2800" baseline="30000">
                  <a:ea typeface="华文宋体" panose="02010600040101010101" pitchFamily="2" charset="-122"/>
                </a:rPr>
                <a:t>1</a:t>
              </a:r>
              <a:r>
                <a:rPr lang="en-US" altLang="zh-CN" sz="2800">
                  <a:ea typeface="华文宋体" panose="02010600040101010101" pitchFamily="2" charset="-122"/>
                </a:rPr>
                <a:t>+ 5×10</a:t>
              </a:r>
              <a:r>
                <a:rPr lang="en-US" altLang="zh-CN" sz="2800" baseline="30000">
                  <a:ea typeface="华文宋体" panose="02010600040101010101" pitchFamily="2" charset="-122"/>
                </a:rPr>
                <a:t>0 </a:t>
              </a:r>
              <a:r>
                <a:rPr lang="en-US" altLang="zh-CN" sz="2800">
                  <a:ea typeface="华文宋体" panose="02010600040101010101" pitchFamily="2" charset="-122"/>
                </a:rPr>
                <a:t>+ 2×10</a:t>
              </a:r>
              <a:r>
                <a:rPr lang="en-US" altLang="zh-CN" sz="2800" baseline="30000">
                  <a:ea typeface="华文宋体" panose="02010600040101010101" pitchFamily="2" charset="-122"/>
                </a:rPr>
                <a:t>-1 </a:t>
              </a:r>
              <a:r>
                <a:rPr lang="en-US" altLang="zh-CN" sz="2800">
                  <a:ea typeface="华文宋体" panose="02010600040101010101" pitchFamily="2" charset="-122"/>
                </a:rPr>
                <a:t>+ 5×10</a:t>
              </a:r>
              <a:r>
                <a:rPr lang="en-US" altLang="zh-CN" sz="2800" baseline="30000">
                  <a:ea typeface="华文宋体" panose="02010600040101010101" pitchFamily="2" charset="-122"/>
                </a:rPr>
                <a:t>-2</a:t>
              </a:r>
              <a:endParaRPr lang="en-US" altLang="zh-CN" sz="2800">
                <a:ea typeface="华文宋体" panose="02010600040101010101" pitchFamily="2" charset="-122"/>
              </a:endParaRPr>
            </a:p>
          </p:txBody>
        </p:sp>
        <p:sp>
          <p:nvSpPr>
            <p:cNvPr id="1668113" name="Line 17"/>
            <p:cNvSpPr>
              <a:spLocks noChangeShapeType="1"/>
            </p:cNvSpPr>
            <p:nvPr/>
          </p:nvSpPr>
          <p:spPr bwMode="auto">
            <a:xfrm>
              <a:off x="528" y="2496"/>
              <a:ext cx="4896" cy="0"/>
            </a:xfrm>
            <a:prstGeom prst="line">
              <a:avLst/>
            </a:prstGeom>
            <a:noFill/>
            <a:ln w="38100" cmpd="dbl">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68118" name="Rectangle 22"/>
          <p:cNvSpPr>
            <a:spLocks noChangeArrowheads="1"/>
          </p:cNvSpPr>
          <p:nvPr/>
        </p:nvSpPr>
        <p:spPr bwMode="auto">
          <a:xfrm>
            <a:off x="728663" y="1925638"/>
            <a:ext cx="1009888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 typeface="Wingdings" panose="05000000000000000000" pitchFamily="2" charset="2"/>
              <a:buChar char="u"/>
            </a:pPr>
            <a:r>
              <a:rPr lang="zh-CN" altLang="en-US" sz="2000" dirty="0">
                <a:solidFill>
                  <a:schemeClr val="accent2"/>
                </a:solidFill>
                <a:latin typeface="微软雅黑" panose="020B0503020204020204" pitchFamily="34" charset="-122"/>
                <a:ea typeface="微软雅黑" panose="020B0503020204020204" pitchFamily="34" charset="-122"/>
              </a:rPr>
              <a:t>进位计数制：用</a:t>
            </a:r>
            <a:r>
              <a:rPr lang="zh-CN" altLang="en-US" sz="2000" dirty="0">
                <a:solidFill>
                  <a:schemeClr val="tx2"/>
                </a:solidFill>
                <a:latin typeface="微软雅黑" panose="020B0503020204020204" pitchFamily="34" charset="-122"/>
                <a:ea typeface="微软雅黑" panose="020B0503020204020204" pitchFamily="34" charset="-122"/>
              </a:rPr>
              <a:t>数码</a:t>
            </a:r>
            <a:r>
              <a:rPr lang="zh-CN" altLang="en-US" sz="2000" dirty="0">
                <a:solidFill>
                  <a:schemeClr val="accent2"/>
                </a:solidFill>
                <a:latin typeface="微软雅黑" panose="020B0503020204020204" pitchFamily="34" charset="-122"/>
                <a:ea typeface="微软雅黑" panose="020B0503020204020204" pitchFamily="34" charset="-122"/>
              </a:rPr>
              <a:t>和</a:t>
            </a:r>
            <a:r>
              <a:rPr lang="zh-CN" altLang="en-US" sz="2000" dirty="0">
                <a:solidFill>
                  <a:srgbClr val="CC0066"/>
                </a:solidFill>
                <a:latin typeface="微软雅黑" panose="020B0503020204020204" pitchFamily="34" charset="-122"/>
                <a:ea typeface="微软雅黑" panose="020B0503020204020204" pitchFamily="34" charset="-122"/>
              </a:rPr>
              <a:t>带有权值的数位</a:t>
            </a:r>
            <a:r>
              <a:rPr lang="zh-CN" altLang="en-US" sz="2000" dirty="0">
                <a:solidFill>
                  <a:schemeClr val="accent2"/>
                </a:solidFill>
                <a:latin typeface="微软雅黑" panose="020B0503020204020204" pitchFamily="34" charset="-122"/>
                <a:ea typeface="微软雅黑" panose="020B0503020204020204" pitchFamily="34" charset="-122"/>
              </a:rPr>
              <a:t>来表示有大小关系的</a:t>
            </a:r>
            <a:r>
              <a:rPr lang="zh-CN" altLang="en-US" sz="2000" dirty="0">
                <a:solidFill>
                  <a:schemeClr val="tx2"/>
                </a:solidFill>
                <a:latin typeface="微软雅黑" panose="020B0503020204020204" pitchFamily="34" charset="-122"/>
                <a:ea typeface="微软雅黑" panose="020B0503020204020204" pitchFamily="34" charset="-122"/>
              </a:rPr>
              <a:t>数值性信息</a:t>
            </a:r>
            <a:r>
              <a:rPr lang="zh-CN" altLang="en-US" sz="2000" dirty="0">
                <a:solidFill>
                  <a:schemeClr val="accent2"/>
                </a:solidFill>
                <a:latin typeface="微软雅黑" panose="020B0503020204020204" pitchFamily="34" charset="-122"/>
                <a:ea typeface="微软雅黑" panose="020B0503020204020204" pitchFamily="34" charset="-122"/>
              </a:rPr>
              <a:t>的表示方法。</a:t>
            </a:r>
          </a:p>
          <a:p>
            <a:pPr>
              <a:lnSpc>
                <a:spcPct val="130000"/>
              </a:lnSpc>
              <a:buFont typeface="Wingdings" panose="05000000000000000000" pitchFamily="2" charset="2"/>
              <a:buChar char="u"/>
            </a:pPr>
            <a:r>
              <a:rPr lang="zh-CN" altLang="en-US" sz="2000" dirty="0">
                <a:solidFill>
                  <a:schemeClr val="accent2"/>
                </a:solidFill>
                <a:latin typeface="微软雅黑" panose="020B0503020204020204" pitchFamily="34" charset="-122"/>
                <a:ea typeface="微软雅黑" panose="020B0503020204020204" pitchFamily="34" charset="-122"/>
              </a:rPr>
              <a:t>十进制</a:t>
            </a:r>
            <a:endParaRPr lang="en-US" altLang="zh-CN" dirty="0">
              <a:latin typeface="微软雅黑" panose="020B0503020204020204" pitchFamily="34" charset="-122"/>
              <a:ea typeface="微软雅黑" panose="020B0503020204020204" pitchFamily="34" charset="-122"/>
            </a:endParaRPr>
          </a:p>
        </p:txBody>
      </p:sp>
      <p:sp>
        <p:nvSpPr>
          <p:cNvPr id="22"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 </a:t>
            </a:r>
          </a:p>
        </p:txBody>
      </p:sp>
      <p:sp>
        <p:nvSpPr>
          <p:cNvPr id="23" name="圆角矩形 22"/>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）进位计数制与十进制</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261984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68118">
                                            <p:txEl>
                                              <p:pRg st="1" end="1"/>
                                            </p:txEl>
                                          </p:spTgt>
                                        </p:tgtEl>
                                        <p:attrNameLst>
                                          <p:attrName>style.visibility</p:attrName>
                                        </p:attrNameLst>
                                      </p:cBhvr>
                                      <p:to>
                                        <p:strVal val="visible"/>
                                      </p:to>
                                    </p:set>
                                    <p:anim calcmode="lin" valueType="num">
                                      <p:cBhvr additive="base">
                                        <p:cTn id="7" dur="500" fill="hold"/>
                                        <p:tgtEl>
                                          <p:spTgt spid="16681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811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68110">
                                            <p:txEl>
                                              <p:pRg st="0" end="0"/>
                                            </p:txEl>
                                          </p:spTgt>
                                        </p:tgtEl>
                                        <p:attrNameLst>
                                          <p:attrName>style.visibility</p:attrName>
                                        </p:attrNameLst>
                                      </p:cBhvr>
                                      <p:to>
                                        <p:strVal val="visible"/>
                                      </p:to>
                                    </p:set>
                                    <p:anim calcmode="lin" valueType="num">
                                      <p:cBhvr additive="base">
                                        <p:cTn id="11" dur="500" fill="hold"/>
                                        <p:tgtEl>
                                          <p:spTgt spid="16681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68110">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68110">
                                            <p:txEl>
                                              <p:pRg st="0" end="0"/>
                                            </p:txEl>
                                          </p:spTgt>
                                        </p:tgtEl>
                                        <p:attrNameLst>
                                          <p:attrName>ppt_c</p:attrName>
                                        </p:attrNameLst>
                                      </p:cBhvr>
                                      <p:to>
                                        <a:schemeClr val="accent2"/>
                                      </p:to>
                                    </p:animClr>
                                  </p:subTnLst>
                                </p:cTn>
                              </p:par>
                              <p:par>
                                <p:cTn id="13" presetID="2" presetClass="entr" presetSubtype="4" fill="hold" grpId="0" nodeType="withEffect">
                                  <p:stCondLst>
                                    <p:cond delay="0"/>
                                  </p:stCondLst>
                                  <p:childTnLst>
                                    <p:set>
                                      <p:cBhvr>
                                        <p:cTn id="14" dur="1" fill="hold">
                                          <p:stCondLst>
                                            <p:cond delay="0"/>
                                          </p:stCondLst>
                                        </p:cTn>
                                        <p:tgtEl>
                                          <p:spTgt spid="1668110">
                                            <p:txEl>
                                              <p:pRg st="1" end="1"/>
                                            </p:txEl>
                                          </p:spTgt>
                                        </p:tgtEl>
                                        <p:attrNameLst>
                                          <p:attrName>style.visibility</p:attrName>
                                        </p:attrNameLst>
                                      </p:cBhvr>
                                      <p:to>
                                        <p:strVal val="visible"/>
                                      </p:to>
                                    </p:set>
                                    <p:anim calcmode="lin" valueType="num">
                                      <p:cBhvr additive="base">
                                        <p:cTn id="15" dur="500" fill="hold"/>
                                        <p:tgtEl>
                                          <p:spTgt spid="1668110">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68110">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68110">
                                            <p:txEl>
                                              <p:pRg st="1" end="1"/>
                                            </p:txEl>
                                          </p:spTgt>
                                        </p:tgtEl>
                                        <p:attrNameLst>
                                          <p:attrName>ppt_c</p:attrName>
                                        </p:attrNameLst>
                                      </p:cBhvr>
                                      <p:to>
                                        <a:schemeClr val="accent2"/>
                                      </p:to>
                                    </p:animClr>
                                  </p:subTnLst>
                                </p:cTn>
                              </p:par>
                              <p:par>
                                <p:cTn id="17" presetID="2" presetClass="entr" presetSubtype="4" fill="hold" grpId="0" nodeType="withEffect">
                                  <p:stCondLst>
                                    <p:cond delay="0"/>
                                  </p:stCondLst>
                                  <p:childTnLst>
                                    <p:set>
                                      <p:cBhvr>
                                        <p:cTn id="18" dur="1" fill="hold">
                                          <p:stCondLst>
                                            <p:cond delay="0"/>
                                          </p:stCondLst>
                                        </p:cTn>
                                        <p:tgtEl>
                                          <p:spTgt spid="1668110">
                                            <p:txEl>
                                              <p:pRg st="2" end="2"/>
                                            </p:txEl>
                                          </p:spTgt>
                                        </p:tgtEl>
                                        <p:attrNameLst>
                                          <p:attrName>style.visibility</p:attrName>
                                        </p:attrNameLst>
                                      </p:cBhvr>
                                      <p:to>
                                        <p:strVal val="visible"/>
                                      </p:to>
                                    </p:set>
                                    <p:anim calcmode="lin" valueType="num">
                                      <p:cBhvr additive="base">
                                        <p:cTn id="19" dur="500" fill="hold"/>
                                        <p:tgtEl>
                                          <p:spTgt spid="16681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68110">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68110">
                                            <p:txEl>
                                              <p:pRg st="2" end="2"/>
                                            </p:txEl>
                                          </p:spTgt>
                                        </p:tgtEl>
                                        <p:attrNameLst>
                                          <p:attrName>ppt_c</p:attrName>
                                        </p:attrNameLst>
                                      </p:cBhvr>
                                      <p:to>
                                        <a:schemeClr val="accent2"/>
                                      </p:to>
                                    </p:animClr>
                                  </p:subTnLst>
                                </p:cTn>
                              </p:par>
                              <p:par>
                                <p:cTn id="21" presetID="2" presetClass="entr" presetSubtype="4" fill="hold" grpId="0" nodeType="withEffect">
                                  <p:stCondLst>
                                    <p:cond delay="0"/>
                                  </p:stCondLst>
                                  <p:childTnLst>
                                    <p:set>
                                      <p:cBhvr>
                                        <p:cTn id="22" dur="1" fill="hold">
                                          <p:stCondLst>
                                            <p:cond delay="0"/>
                                          </p:stCondLst>
                                        </p:cTn>
                                        <p:tgtEl>
                                          <p:spTgt spid="1668110">
                                            <p:txEl>
                                              <p:pRg st="3" end="3"/>
                                            </p:txEl>
                                          </p:spTgt>
                                        </p:tgtEl>
                                        <p:attrNameLst>
                                          <p:attrName>style.visibility</p:attrName>
                                        </p:attrNameLst>
                                      </p:cBhvr>
                                      <p:to>
                                        <p:strVal val="visible"/>
                                      </p:to>
                                    </p:set>
                                    <p:anim calcmode="lin" valueType="num">
                                      <p:cBhvr additive="base">
                                        <p:cTn id="23" dur="500" fill="hold"/>
                                        <p:tgtEl>
                                          <p:spTgt spid="16681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68110">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68110">
                                            <p:txEl>
                                              <p:pRg st="3" end="3"/>
                                            </p:txEl>
                                          </p:spTgt>
                                        </p:tgtEl>
                                        <p:attrNameLst>
                                          <p:attrName>ppt_c</p:attrName>
                                        </p:attrNameLst>
                                      </p:cBhvr>
                                      <p:to>
                                        <a:schemeClr val="accent2"/>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68109"/>
                                        </p:tgtEl>
                                        <p:attrNameLst>
                                          <p:attrName>style.visibility</p:attrName>
                                        </p:attrNameLst>
                                      </p:cBhvr>
                                      <p:to>
                                        <p:strVal val="visible"/>
                                      </p:to>
                                    </p:set>
                                    <p:anim calcmode="lin" valueType="num">
                                      <p:cBhvr additive="base">
                                        <p:cTn id="29" dur="500" fill="hold"/>
                                        <p:tgtEl>
                                          <p:spTgt spid="1668109"/>
                                        </p:tgtEl>
                                        <p:attrNameLst>
                                          <p:attrName>ppt_x</p:attrName>
                                        </p:attrNameLst>
                                      </p:cBhvr>
                                      <p:tavLst>
                                        <p:tav tm="0">
                                          <p:val>
                                            <p:strVal val="#ppt_x"/>
                                          </p:val>
                                        </p:tav>
                                        <p:tav tm="100000">
                                          <p:val>
                                            <p:strVal val="#ppt_x"/>
                                          </p:val>
                                        </p:tav>
                                      </p:tavLst>
                                    </p:anim>
                                    <p:anim calcmode="lin" valueType="num">
                                      <p:cBhvr additive="base">
                                        <p:cTn id="30" dur="500" fill="hold"/>
                                        <p:tgtEl>
                                          <p:spTgt spid="166810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1668099"/>
                                        </p:tgtEl>
                                        <p:attrNameLst>
                                          <p:attrName>style.visibility</p:attrName>
                                        </p:attrNameLst>
                                      </p:cBhvr>
                                      <p:to>
                                        <p:strVal val="visible"/>
                                      </p:to>
                                    </p:set>
                                    <p:anim calcmode="lin" valueType="num">
                                      <p:cBhvr additive="base">
                                        <p:cTn id="35" dur="500" fill="hold"/>
                                        <p:tgtEl>
                                          <p:spTgt spid="1668099"/>
                                        </p:tgtEl>
                                        <p:attrNameLst>
                                          <p:attrName>ppt_x</p:attrName>
                                        </p:attrNameLst>
                                      </p:cBhvr>
                                      <p:tavLst>
                                        <p:tav tm="0">
                                          <p:val>
                                            <p:strVal val="1+#ppt_w/2"/>
                                          </p:val>
                                        </p:tav>
                                        <p:tav tm="100000">
                                          <p:val>
                                            <p:strVal val="#ppt_x"/>
                                          </p:val>
                                        </p:tav>
                                      </p:tavLst>
                                    </p:anim>
                                    <p:anim calcmode="lin" valueType="num">
                                      <p:cBhvr additive="base">
                                        <p:cTn id="36" dur="500" fill="hold"/>
                                        <p:tgtEl>
                                          <p:spTgt spid="166809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668106"/>
                                        </p:tgtEl>
                                        <p:attrNameLst>
                                          <p:attrName>style.visibility</p:attrName>
                                        </p:attrNameLst>
                                      </p:cBhvr>
                                      <p:to>
                                        <p:strVal val="visible"/>
                                      </p:to>
                                    </p:set>
                                    <p:anim calcmode="lin" valueType="num">
                                      <p:cBhvr additive="base">
                                        <p:cTn id="41" dur="500" fill="hold"/>
                                        <p:tgtEl>
                                          <p:spTgt spid="1668106"/>
                                        </p:tgtEl>
                                        <p:attrNameLst>
                                          <p:attrName>ppt_x</p:attrName>
                                        </p:attrNameLst>
                                      </p:cBhvr>
                                      <p:tavLst>
                                        <p:tav tm="0">
                                          <p:val>
                                            <p:strVal val="1+#ppt_w/2"/>
                                          </p:val>
                                        </p:tav>
                                        <p:tav tm="100000">
                                          <p:val>
                                            <p:strVal val="#ppt_x"/>
                                          </p:val>
                                        </p:tav>
                                      </p:tavLst>
                                    </p:anim>
                                    <p:anim calcmode="lin" valueType="num">
                                      <p:cBhvr additive="base">
                                        <p:cTn id="42" dur="500" fill="hold"/>
                                        <p:tgtEl>
                                          <p:spTgt spid="166810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1668111"/>
                                        </p:tgtEl>
                                        <p:attrNameLst>
                                          <p:attrName>style.visibility</p:attrName>
                                        </p:attrNameLst>
                                      </p:cBhvr>
                                      <p:to>
                                        <p:strVal val="visible"/>
                                      </p:to>
                                    </p:set>
                                    <p:anim calcmode="lin" valueType="num">
                                      <p:cBhvr additive="base">
                                        <p:cTn id="47" dur="500" fill="hold"/>
                                        <p:tgtEl>
                                          <p:spTgt spid="1668111"/>
                                        </p:tgtEl>
                                        <p:attrNameLst>
                                          <p:attrName>ppt_x</p:attrName>
                                        </p:attrNameLst>
                                      </p:cBhvr>
                                      <p:tavLst>
                                        <p:tav tm="0">
                                          <p:val>
                                            <p:strVal val="1+#ppt_w/2"/>
                                          </p:val>
                                        </p:tav>
                                        <p:tav tm="100000">
                                          <p:val>
                                            <p:strVal val="#ppt_x"/>
                                          </p:val>
                                        </p:tav>
                                      </p:tavLst>
                                    </p:anim>
                                    <p:anim calcmode="lin" valueType="num">
                                      <p:cBhvr additive="base">
                                        <p:cTn id="48" dur="500" fill="hold"/>
                                        <p:tgtEl>
                                          <p:spTgt spid="1668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8106" grpId="0" autoUpdateAnimBg="0"/>
      <p:bldP spid="1668109" grpId="0"/>
      <p:bldP spid="1668110"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3" name="Text Box 5"/>
          <p:cNvSpPr txBox="1">
            <a:spLocks noChangeArrowheads="1"/>
          </p:cNvSpPr>
          <p:nvPr/>
        </p:nvSpPr>
        <p:spPr bwMode="auto">
          <a:xfrm>
            <a:off x="3421691" y="5444201"/>
            <a:ext cx="7440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7</a:t>
            </a:r>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6</a:t>
            </a:r>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5</a:t>
            </a:r>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4</a:t>
            </a:r>
            <a:r>
              <a:rPr lang="en-US" altLang="zh-CN" sz="2800" dirty="0">
                <a:latin typeface="Times New Roman" panose="02020603050405020304" pitchFamily="18" charset="0"/>
              </a:rPr>
              <a:t>+0×2</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+0×2</a:t>
            </a:r>
            <a:r>
              <a:rPr lang="en-US" altLang="zh-CN" sz="2800" baseline="30000" dirty="0">
                <a:latin typeface="Times New Roman" panose="02020603050405020304" pitchFamily="18" charset="0"/>
              </a:rPr>
              <a:t>1</a:t>
            </a:r>
          </a:p>
          <a:p>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0 </a:t>
            </a:r>
            <a:r>
              <a:rPr lang="en-US" altLang="zh-CN" sz="2800" dirty="0">
                <a:latin typeface="Times New Roman" panose="02020603050405020304" pitchFamily="18" charset="0"/>
              </a:rPr>
              <a:t>+0×2</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+1×2</a:t>
            </a:r>
            <a:r>
              <a:rPr lang="en-US" altLang="zh-CN" sz="2800" baseline="30000" dirty="0">
                <a:latin typeface="Times New Roman" panose="02020603050405020304" pitchFamily="18" charset="0"/>
              </a:rPr>
              <a:t>-2      </a:t>
            </a:r>
            <a:r>
              <a:rPr lang="en-US" altLang="zh-CN" sz="2800" dirty="0">
                <a:latin typeface="Times New Roman" panose="02020603050405020304" pitchFamily="18" charset="0"/>
              </a:rPr>
              <a:t>=  (245.25)</a:t>
            </a:r>
            <a:r>
              <a:rPr lang="zh-CN" altLang="en-US" sz="2800" baseline="-25000" dirty="0">
                <a:latin typeface="Times New Roman" panose="02020603050405020304" pitchFamily="18" charset="0"/>
              </a:rPr>
              <a:t>十</a:t>
            </a:r>
          </a:p>
        </p:txBody>
      </p:sp>
      <p:sp>
        <p:nvSpPr>
          <p:cNvPr id="1548294" name="Rectangle 6"/>
          <p:cNvSpPr>
            <a:spLocks noChangeArrowheads="1"/>
          </p:cNvSpPr>
          <p:nvPr/>
        </p:nvSpPr>
        <p:spPr bwMode="auto">
          <a:xfrm>
            <a:off x="3053390" y="4701252"/>
            <a:ext cx="508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Times New Roman" panose="02020603050405020304" pitchFamily="18" charset="0"/>
                <a:ea typeface="隶书" panose="02010509060101010101" pitchFamily="49" charset="-122"/>
              </a:rPr>
              <a:t>例如：      </a:t>
            </a:r>
            <a:r>
              <a:rPr lang="en-US" altLang="zh-CN" sz="2800">
                <a:latin typeface="Times New Roman" panose="02020603050405020304" pitchFamily="18" charset="0"/>
              </a:rPr>
              <a:t>(1 1 1 1 0 1 0 1 . 0 1)</a:t>
            </a:r>
            <a:r>
              <a:rPr lang="zh-CN" altLang="en-US" sz="2800" baseline="-25000">
                <a:latin typeface="Times New Roman" panose="02020603050405020304" pitchFamily="18" charset="0"/>
              </a:rPr>
              <a:t>二 </a:t>
            </a:r>
          </a:p>
        </p:txBody>
      </p:sp>
      <p:grpSp>
        <p:nvGrpSpPr>
          <p:cNvPr id="1548295" name="Group 7"/>
          <p:cNvGrpSpPr>
            <a:grpSpLocks/>
          </p:cNvGrpSpPr>
          <p:nvPr/>
        </p:nvGrpSpPr>
        <p:grpSpPr bwMode="auto">
          <a:xfrm>
            <a:off x="4736140" y="4083714"/>
            <a:ext cx="3124200" cy="519112"/>
            <a:chOff x="1116" y="2448"/>
            <a:chExt cx="1968" cy="327"/>
          </a:xfrm>
        </p:grpSpPr>
        <p:sp>
          <p:nvSpPr>
            <p:cNvPr id="1548296" name="Rectangle 8"/>
            <p:cNvSpPr>
              <a:spLocks noChangeArrowheads="1"/>
            </p:cNvSpPr>
            <p:nvPr/>
          </p:nvSpPr>
          <p:spPr bwMode="auto">
            <a:xfrm>
              <a:off x="1116" y="2448"/>
              <a:ext cx="19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66"/>
                  </a:solidFill>
                  <a:latin typeface="Times New Roman" panose="02020603050405020304" pitchFamily="18" charset="0"/>
                </a:rPr>
                <a:t>7 6 5 4 3 2 1 0 .-1 -2</a:t>
              </a:r>
            </a:p>
          </p:txBody>
        </p:sp>
        <p:sp>
          <p:nvSpPr>
            <p:cNvPr id="1548297" name="Line 9"/>
            <p:cNvSpPr>
              <a:spLocks noChangeShapeType="1"/>
            </p:cNvSpPr>
            <p:nvPr/>
          </p:nvSpPr>
          <p:spPr bwMode="auto">
            <a:xfrm>
              <a:off x="1116" y="2760"/>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8298" name="Rectangle 10"/>
          <p:cNvSpPr>
            <a:spLocks noChangeArrowheads="1"/>
          </p:cNvSpPr>
          <p:nvPr/>
        </p:nvSpPr>
        <p:spPr bwMode="auto">
          <a:xfrm>
            <a:off x="4750429" y="3717001"/>
            <a:ext cx="3159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latin typeface="Times New Roman" panose="02020603050405020304" pitchFamily="18" charset="0"/>
              </a:rPr>
              <a:t>2</a:t>
            </a:r>
            <a:r>
              <a:rPr lang="en-US" altLang="zh-CN" sz="2000" baseline="30000">
                <a:solidFill>
                  <a:schemeClr val="accent2"/>
                </a:solidFill>
                <a:latin typeface="Times New Roman" panose="02020603050405020304" pitchFamily="18" charset="0"/>
              </a:rPr>
              <a:t>7</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6</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5</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4</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3</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2</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1</a:t>
            </a:r>
            <a:r>
              <a:rPr lang="en-US" altLang="zh-CN" sz="2000">
                <a:solidFill>
                  <a:schemeClr val="accent2"/>
                </a:solidFill>
                <a:latin typeface="Times New Roman" panose="02020603050405020304" pitchFamily="18" charset="0"/>
              </a:rPr>
              <a:t> 2</a:t>
            </a:r>
            <a:r>
              <a:rPr lang="en-US" altLang="zh-CN" sz="2000" baseline="30000">
                <a:solidFill>
                  <a:schemeClr val="accent2"/>
                </a:solidFill>
                <a:latin typeface="Times New Roman" panose="02020603050405020304" pitchFamily="18" charset="0"/>
              </a:rPr>
              <a:t>0</a:t>
            </a:r>
            <a:r>
              <a:rPr lang="en-US" altLang="zh-CN" sz="2000">
                <a:solidFill>
                  <a:schemeClr val="accent2"/>
                </a:solidFill>
                <a:latin typeface="Times New Roman" panose="02020603050405020304" pitchFamily="18" charset="0"/>
              </a:rPr>
              <a:t> . 2</a:t>
            </a:r>
            <a:r>
              <a:rPr lang="en-US" altLang="zh-CN" sz="2000" baseline="30000">
                <a:solidFill>
                  <a:schemeClr val="accent2"/>
                </a:solidFill>
                <a:latin typeface="Times New Roman" panose="02020603050405020304" pitchFamily="18" charset="0"/>
              </a:rPr>
              <a:t>-1  </a:t>
            </a:r>
            <a:r>
              <a:rPr lang="en-US" altLang="zh-CN" sz="2000">
                <a:solidFill>
                  <a:schemeClr val="accent2"/>
                </a:solidFill>
                <a:latin typeface="Times New Roman" panose="02020603050405020304" pitchFamily="18" charset="0"/>
              </a:rPr>
              <a:t>2</a:t>
            </a:r>
            <a:r>
              <a:rPr lang="en-US" altLang="zh-CN" sz="2000" baseline="30000">
                <a:solidFill>
                  <a:schemeClr val="accent2"/>
                </a:solidFill>
                <a:latin typeface="Times New Roman" panose="02020603050405020304" pitchFamily="18" charset="0"/>
              </a:rPr>
              <a:t>-2</a:t>
            </a:r>
          </a:p>
        </p:txBody>
      </p:sp>
      <p:sp>
        <p:nvSpPr>
          <p:cNvPr id="1548299" name="Line 11"/>
          <p:cNvSpPr>
            <a:spLocks noChangeShapeType="1"/>
          </p:cNvSpPr>
          <p:nvPr/>
        </p:nvSpPr>
        <p:spPr bwMode="auto">
          <a:xfrm>
            <a:off x="8246104" y="3951951"/>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8300" name="Text Box 12"/>
          <p:cNvSpPr txBox="1">
            <a:spLocks noChangeArrowheads="1"/>
          </p:cNvSpPr>
          <p:nvPr/>
        </p:nvSpPr>
        <p:spPr bwMode="auto">
          <a:xfrm>
            <a:off x="9387515" y="3769389"/>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数位的权值</a:t>
            </a:r>
          </a:p>
        </p:txBody>
      </p:sp>
      <p:sp>
        <p:nvSpPr>
          <p:cNvPr id="1548301" name="Line 13"/>
          <p:cNvSpPr>
            <a:spLocks noChangeShapeType="1"/>
          </p:cNvSpPr>
          <p:nvPr/>
        </p:nvSpPr>
        <p:spPr bwMode="auto">
          <a:xfrm>
            <a:off x="8233404" y="4339301"/>
            <a:ext cx="113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8302" name="Text Box 14"/>
          <p:cNvSpPr txBox="1">
            <a:spLocks noChangeArrowheads="1"/>
          </p:cNvSpPr>
          <p:nvPr/>
        </p:nvSpPr>
        <p:spPr bwMode="auto">
          <a:xfrm>
            <a:off x="9374816" y="415673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数位</a:t>
            </a:r>
          </a:p>
        </p:txBody>
      </p:sp>
      <p:sp>
        <p:nvSpPr>
          <p:cNvPr id="1548303" name="Line 15"/>
          <p:cNvSpPr>
            <a:spLocks noChangeShapeType="1"/>
          </p:cNvSpPr>
          <p:nvPr/>
        </p:nvSpPr>
        <p:spPr bwMode="auto">
          <a:xfrm>
            <a:off x="8234990" y="4955251"/>
            <a:ext cx="1131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8304" name="Text Box 16"/>
          <p:cNvSpPr txBox="1">
            <a:spLocks noChangeArrowheads="1"/>
          </p:cNvSpPr>
          <p:nvPr/>
        </p:nvSpPr>
        <p:spPr bwMode="auto">
          <a:xfrm>
            <a:off x="9376403" y="4772689"/>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二进制数</a:t>
            </a:r>
          </a:p>
        </p:txBody>
      </p:sp>
      <p:sp>
        <p:nvSpPr>
          <p:cNvPr id="1548306" name="Rectangle 18"/>
          <p:cNvSpPr>
            <a:spLocks noChangeArrowheads="1"/>
          </p:cNvSpPr>
          <p:nvPr/>
        </p:nvSpPr>
        <p:spPr bwMode="auto">
          <a:xfrm>
            <a:off x="707570" y="1975051"/>
            <a:ext cx="602297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buFont typeface="Wingdings" panose="05000000000000000000" pitchFamily="2" charset="2"/>
              <a:buChar char="l"/>
            </a:pPr>
            <a:r>
              <a:rPr lang="zh-CN" altLang="en-US" sz="2000" dirty="0"/>
              <a:t>有</a:t>
            </a:r>
            <a:r>
              <a:rPr lang="en-US" altLang="zh-CN" sz="2000" dirty="0"/>
              <a:t>0,1</a:t>
            </a:r>
            <a:r>
              <a:rPr lang="zh-CN" altLang="en-US" sz="2000" dirty="0"/>
              <a:t>共两个数码</a:t>
            </a:r>
          </a:p>
          <a:p>
            <a:pPr>
              <a:lnSpc>
                <a:spcPct val="130000"/>
              </a:lnSpc>
              <a:buFont typeface="Wingdings" panose="05000000000000000000" pitchFamily="2" charset="2"/>
              <a:buChar char="l"/>
            </a:pPr>
            <a:r>
              <a:rPr lang="zh-CN" altLang="en-US" sz="2000" dirty="0"/>
              <a:t>数码的位置规定了数码的等级“权</a:t>
            </a:r>
            <a:r>
              <a:rPr lang="en-US" altLang="zh-CN" sz="2000" dirty="0"/>
              <a:t>/</a:t>
            </a:r>
            <a:r>
              <a:rPr lang="zh-CN" altLang="en-US" sz="2000" dirty="0"/>
              <a:t>数位”：</a:t>
            </a:r>
            <a:r>
              <a:rPr lang="en-US" altLang="zh-CN" sz="2000" dirty="0" err="1"/>
              <a:t>2</a:t>
            </a:r>
            <a:r>
              <a:rPr lang="en-US" altLang="zh-CN" sz="2000" baseline="30000" dirty="0" err="1"/>
              <a:t>i</a:t>
            </a:r>
            <a:endParaRPr lang="en-US" altLang="zh-CN" sz="2000" baseline="30000" dirty="0"/>
          </a:p>
          <a:p>
            <a:pPr>
              <a:lnSpc>
                <a:spcPct val="130000"/>
              </a:lnSpc>
              <a:buFont typeface="Wingdings" panose="05000000000000000000" pitchFamily="2" charset="2"/>
              <a:buChar char="l"/>
            </a:pPr>
            <a:r>
              <a:rPr lang="zh-CN" altLang="en-US" sz="2000" dirty="0"/>
              <a:t>逢二进一、借一当二。高数位的</a:t>
            </a:r>
            <a:r>
              <a:rPr lang="en-US" altLang="zh-CN" sz="2000" dirty="0"/>
              <a:t>1</a:t>
            </a:r>
            <a:r>
              <a:rPr lang="zh-CN" altLang="en-US" sz="2000" dirty="0"/>
              <a:t>相当于低数位的</a:t>
            </a:r>
            <a:r>
              <a:rPr lang="en-US" altLang="zh-CN" sz="2000" dirty="0"/>
              <a:t>2</a:t>
            </a:r>
          </a:p>
          <a:p>
            <a:pPr>
              <a:lnSpc>
                <a:spcPct val="130000"/>
              </a:lnSpc>
              <a:buFont typeface="Wingdings" panose="05000000000000000000" pitchFamily="2" charset="2"/>
              <a:buChar char="l"/>
            </a:pPr>
            <a:r>
              <a:rPr lang="en-US" altLang="zh-CN" sz="2000" dirty="0"/>
              <a:t>“</a:t>
            </a:r>
            <a:r>
              <a:rPr lang="zh-CN" altLang="en-US" sz="2000" dirty="0"/>
              <a:t>二”</a:t>
            </a:r>
            <a:r>
              <a:rPr lang="en-US" altLang="zh-CN" sz="2000" dirty="0"/>
              <a:t>----</a:t>
            </a:r>
            <a:r>
              <a:rPr lang="zh-CN" altLang="en-US" sz="2000" dirty="0"/>
              <a:t>基值，二进制</a:t>
            </a:r>
          </a:p>
        </p:txBody>
      </p:sp>
      <p:sp>
        <p:nvSpPr>
          <p:cNvPr id="17"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 </a:t>
            </a:r>
          </a:p>
        </p:txBody>
      </p:sp>
      <p:sp>
        <p:nvSpPr>
          <p:cNvPr id="18" name="圆角矩形 1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）二进制</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759242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48294"/>
                                        </p:tgtEl>
                                        <p:attrNameLst>
                                          <p:attrName>style.visibility</p:attrName>
                                        </p:attrNameLst>
                                      </p:cBhvr>
                                      <p:to>
                                        <p:strVal val="visible"/>
                                      </p:to>
                                    </p:set>
                                    <p:anim calcmode="lin" valueType="num">
                                      <p:cBhvr additive="base">
                                        <p:cTn id="7" dur="500" fill="hold"/>
                                        <p:tgtEl>
                                          <p:spTgt spid="1548294"/>
                                        </p:tgtEl>
                                        <p:attrNameLst>
                                          <p:attrName>ppt_x</p:attrName>
                                        </p:attrNameLst>
                                      </p:cBhvr>
                                      <p:tavLst>
                                        <p:tav tm="0">
                                          <p:val>
                                            <p:strVal val="1+#ppt_w/2"/>
                                          </p:val>
                                        </p:tav>
                                        <p:tav tm="100000">
                                          <p:val>
                                            <p:strVal val="#ppt_x"/>
                                          </p:val>
                                        </p:tav>
                                      </p:tavLst>
                                    </p:anim>
                                    <p:anim calcmode="lin" valueType="num">
                                      <p:cBhvr additive="base">
                                        <p:cTn id="8" dur="500" fill="hold"/>
                                        <p:tgtEl>
                                          <p:spTgt spid="154829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48294"/>
                                        </p:tgtEl>
                                        <p:attrNameLst>
                                          <p:attrName>ppt_c</p:attrName>
                                        </p:attrNameLst>
                                      </p:cBhvr>
                                      <p:to>
                                        <a:schemeClr val="accent2"/>
                                      </p:to>
                                    </p:animClr>
                                  </p:subTnLst>
                                </p:cTn>
                              </p:par>
                              <p:par>
                                <p:cTn id="9" presetID="2" presetClass="entr" presetSubtype="2" fill="hold" nodeType="withEffect">
                                  <p:stCondLst>
                                    <p:cond delay="0"/>
                                  </p:stCondLst>
                                  <p:childTnLst>
                                    <p:set>
                                      <p:cBhvr>
                                        <p:cTn id="10" dur="1" fill="hold">
                                          <p:stCondLst>
                                            <p:cond delay="0"/>
                                          </p:stCondLst>
                                        </p:cTn>
                                        <p:tgtEl>
                                          <p:spTgt spid="1548303"/>
                                        </p:tgtEl>
                                        <p:attrNameLst>
                                          <p:attrName>style.visibility</p:attrName>
                                        </p:attrNameLst>
                                      </p:cBhvr>
                                      <p:to>
                                        <p:strVal val="visible"/>
                                      </p:to>
                                    </p:set>
                                    <p:anim calcmode="lin" valueType="num">
                                      <p:cBhvr additive="base">
                                        <p:cTn id="11" dur="500" fill="hold"/>
                                        <p:tgtEl>
                                          <p:spTgt spid="1548303"/>
                                        </p:tgtEl>
                                        <p:attrNameLst>
                                          <p:attrName>ppt_x</p:attrName>
                                        </p:attrNameLst>
                                      </p:cBhvr>
                                      <p:tavLst>
                                        <p:tav tm="0">
                                          <p:val>
                                            <p:strVal val="1+#ppt_w/2"/>
                                          </p:val>
                                        </p:tav>
                                        <p:tav tm="100000">
                                          <p:val>
                                            <p:strVal val="#ppt_x"/>
                                          </p:val>
                                        </p:tav>
                                      </p:tavLst>
                                    </p:anim>
                                    <p:anim calcmode="lin" valueType="num">
                                      <p:cBhvr additive="base">
                                        <p:cTn id="12" dur="500" fill="hold"/>
                                        <p:tgtEl>
                                          <p:spTgt spid="154830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48304"/>
                                        </p:tgtEl>
                                        <p:attrNameLst>
                                          <p:attrName>style.visibility</p:attrName>
                                        </p:attrNameLst>
                                      </p:cBhvr>
                                      <p:to>
                                        <p:strVal val="visible"/>
                                      </p:to>
                                    </p:set>
                                    <p:anim calcmode="lin" valueType="num">
                                      <p:cBhvr additive="base">
                                        <p:cTn id="15" dur="500" fill="hold"/>
                                        <p:tgtEl>
                                          <p:spTgt spid="1548304"/>
                                        </p:tgtEl>
                                        <p:attrNameLst>
                                          <p:attrName>ppt_x</p:attrName>
                                        </p:attrNameLst>
                                      </p:cBhvr>
                                      <p:tavLst>
                                        <p:tav tm="0">
                                          <p:val>
                                            <p:strVal val="1+#ppt_w/2"/>
                                          </p:val>
                                        </p:tav>
                                        <p:tav tm="100000">
                                          <p:val>
                                            <p:strVal val="#ppt_x"/>
                                          </p:val>
                                        </p:tav>
                                      </p:tavLst>
                                    </p:anim>
                                    <p:anim calcmode="lin" valueType="num">
                                      <p:cBhvr additive="base">
                                        <p:cTn id="16" dur="500" fill="hold"/>
                                        <p:tgtEl>
                                          <p:spTgt spid="154830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548295"/>
                                        </p:tgtEl>
                                        <p:attrNameLst>
                                          <p:attrName>style.visibility</p:attrName>
                                        </p:attrNameLst>
                                      </p:cBhvr>
                                      <p:to>
                                        <p:strVal val="visible"/>
                                      </p:to>
                                    </p:set>
                                    <p:anim calcmode="lin" valueType="num">
                                      <p:cBhvr additive="base">
                                        <p:cTn id="21" dur="500" fill="hold"/>
                                        <p:tgtEl>
                                          <p:spTgt spid="1548295"/>
                                        </p:tgtEl>
                                        <p:attrNameLst>
                                          <p:attrName>ppt_x</p:attrName>
                                        </p:attrNameLst>
                                      </p:cBhvr>
                                      <p:tavLst>
                                        <p:tav tm="0">
                                          <p:val>
                                            <p:strVal val="1+#ppt_w/2"/>
                                          </p:val>
                                        </p:tav>
                                        <p:tav tm="100000">
                                          <p:val>
                                            <p:strVal val="#ppt_x"/>
                                          </p:val>
                                        </p:tav>
                                      </p:tavLst>
                                    </p:anim>
                                    <p:anim calcmode="lin" valueType="num">
                                      <p:cBhvr additive="base">
                                        <p:cTn id="22" dur="500" fill="hold"/>
                                        <p:tgtEl>
                                          <p:spTgt spid="154829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548301"/>
                                        </p:tgtEl>
                                        <p:attrNameLst>
                                          <p:attrName>style.visibility</p:attrName>
                                        </p:attrNameLst>
                                      </p:cBhvr>
                                      <p:to>
                                        <p:strVal val="visible"/>
                                      </p:to>
                                    </p:set>
                                    <p:anim calcmode="lin" valueType="num">
                                      <p:cBhvr additive="base">
                                        <p:cTn id="25" dur="500" fill="hold"/>
                                        <p:tgtEl>
                                          <p:spTgt spid="1548301"/>
                                        </p:tgtEl>
                                        <p:attrNameLst>
                                          <p:attrName>ppt_x</p:attrName>
                                        </p:attrNameLst>
                                      </p:cBhvr>
                                      <p:tavLst>
                                        <p:tav tm="0">
                                          <p:val>
                                            <p:strVal val="1+#ppt_w/2"/>
                                          </p:val>
                                        </p:tav>
                                        <p:tav tm="100000">
                                          <p:val>
                                            <p:strVal val="#ppt_x"/>
                                          </p:val>
                                        </p:tav>
                                      </p:tavLst>
                                    </p:anim>
                                    <p:anim calcmode="lin" valueType="num">
                                      <p:cBhvr additive="base">
                                        <p:cTn id="26" dur="500" fill="hold"/>
                                        <p:tgtEl>
                                          <p:spTgt spid="154830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48302"/>
                                        </p:tgtEl>
                                        <p:attrNameLst>
                                          <p:attrName>style.visibility</p:attrName>
                                        </p:attrNameLst>
                                      </p:cBhvr>
                                      <p:to>
                                        <p:strVal val="visible"/>
                                      </p:to>
                                    </p:set>
                                    <p:anim calcmode="lin" valueType="num">
                                      <p:cBhvr additive="base">
                                        <p:cTn id="29" dur="500" fill="hold"/>
                                        <p:tgtEl>
                                          <p:spTgt spid="1548302"/>
                                        </p:tgtEl>
                                        <p:attrNameLst>
                                          <p:attrName>ppt_x</p:attrName>
                                        </p:attrNameLst>
                                      </p:cBhvr>
                                      <p:tavLst>
                                        <p:tav tm="0">
                                          <p:val>
                                            <p:strVal val="1+#ppt_w/2"/>
                                          </p:val>
                                        </p:tav>
                                        <p:tav tm="100000">
                                          <p:val>
                                            <p:strVal val="#ppt_x"/>
                                          </p:val>
                                        </p:tav>
                                      </p:tavLst>
                                    </p:anim>
                                    <p:anim calcmode="lin" valueType="num">
                                      <p:cBhvr additive="base">
                                        <p:cTn id="30" dur="500" fill="hold"/>
                                        <p:tgtEl>
                                          <p:spTgt spid="154830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1548298">
                                            <p:txEl>
                                              <p:pRg st="0" end="0"/>
                                            </p:txEl>
                                          </p:spTgt>
                                        </p:tgtEl>
                                        <p:attrNameLst>
                                          <p:attrName>style.visibility</p:attrName>
                                        </p:attrNameLst>
                                      </p:cBhvr>
                                      <p:to>
                                        <p:strVal val="visible"/>
                                      </p:to>
                                    </p:set>
                                    <p:anim calcmode="lin" valueType="num">
                                      <p:cBhvr additive="base">
                                        <p:cTn id="35" dur="500" fill="hold"/>
                                        <p:tgtEl>
                                          <p:spTgt spid="1548298">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48298">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548299"/>
                                        </p:tgtEl>
                                        <p:attrNameLst>
                                          <p:attrName>style.visibility</p:attrName>
                                        </p:attrNameLst>
                                      </p:cBhvr>
                                      <p:to>
                                        <p:strVal val="visible"/>
                                      </p:to>
                                    </p:set>
                                    <p:anim calcmode="lin" valueType="num">
                                      <p:cBhvr additive="base">
                                        <p:cTn id="39" dur="500" fill="hold"/>
                                        <p:tgtEl>
                                          <p:spTgt spid="1548299"/>
                                        </p:tgtEl>
                                        <p:attrNameLst>
                                          <p:attrName>ppt_x</p:attrName>
                                        </p:attrNameLst>
                                      </p:cBhvr>
                                      <p:tavLst>
                                        <p:tav tm="0">
                                          <p:val>
                                            <p:strVal val="1+#ppt_w/2"/>
                                          </p:val>
                                        </p:tav>
                                        <p:tav tm="100000">
                                          <p:val>
                                            <p:strVal val="#ppt_x"/>
                                          </p:val>
                                        </p:tav>
                                      </p:tavLst>
                                    </p:anim>
                                    <p:anim calcmode="lin" valueType="num">
                                      <p:cBhvr additive="base">
                                        <p:cTn id="40" dur="500" fill="hold"/>
                                        <p:tgtEl>
                                          <p:spTgt spid="154829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48300"/>
                                        </p:tgtEl>
                                        <p:attrNameLst>
                                          <p:attrName>style.visibility</p:attrName>
                                        </p:attrNameLst>
                                      </p:cBhvr>
                                      <p:to>
                                        <p:strVal val="visible"/>
                                      </p:to>
                                    </p:set>
                                    <p:anim calcmode="lin" valueType="num">
                                      <p:cBhvr additive="base">
                                        <p:cTn id="43" dur="500" fill="hold"/>
                                        <p:tgtEl>
                                          <p:spTgt spid="1548300"/>
                                        </p:tgtEl>
                                        <p:attrNameLst>
                                          <p:attrName>ppt_x</p:attrName>
                                        </p:attrNameLst>
                                      </p:cBhvr>
                                      <p:tavLst>
                                        <p:tav tm="0">
                                          <p:val>
                                            <p:strVal val="1+#ppt_w/2"/>
                                          </p:val>
                                        </p:tav>
                                        <p:tav tm="100000">
                                          <p:val>
                                            <p:strVal val="#ppt_x"/>
                                          </p:val>
                                        </p:tav>
                                      </p:tavLst>
                                    </p:anim>
                                    <p:anim calcmode="lin" valueType="num">
                                      <p:cBhvr additive="base">
                                        <p:cTn id="44" dur="500" fill="hold"/>
                                        <p:tgtEl>
                                          <p:spTgt spid="154830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48293"/>
                                        </p:tgtEl>
                                        <p:attrNameLst>
                                          <p:attrName>style.visibility</p:attrName>
                                        </p:attrNameLst>
                                      </p:cBhvr>
                                      <p:to>
                                        <p:strVal val="visible"/>
                                      </p:to>
                                    </p:set>
                                    <p:anim calcmode="lin" valueType="num">
                                      <p:cBhvr additive="base">
                                        <p:cTn id="49" dur="500" fill="hold"/>
                                        <p:tgtEl>
                                          <p:spTgt spid="1548293"/>
                                        </p:tgtEl>
                                        <p:attrNameLst>
                                          <p:attrName>ppt_x</p:attrName>
                                        </p:attrNameLst>
                                      </p:cBhvr>
                                      <p:tavLst>
                                        <p:tav tm="0">
                                          <p:val>
                                            <p:strVal val="1+#ppt_w/2"/>
                                          </p:val>
                                        </p:tav>
                                        <p:tav tm="100000">
                                          <p:val>
                                            <p:strVal val="#ppt_x"/>
                                          </p:val>
                                        </p:tav>
                                      </p:tavLst>
                                    </p:anim>
                                    <p:anim calcmode="lin" valueType="num">
                                      <p:cBhvr additive="base">
                                        <p:cTn id="50" dur="500" fill="hold"/>
                                        <p:tgtEl>
                                          <p:spTgt spid="154829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48293"/>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8293" grpId="0" autoUpdateAnimBg="0"/>
      <p:bldP spid="1548294" grpId="0" autoUpdateAnimBg="0"/>
      <p:bldP spid="1548300" grpId="0"/>
      <p:bldP spid="1548302" grpId="0"/>
      <p:bldP spid="15483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0806" y="111760"/>
            <a:ext cx="11073674" cy="878613"/>
          </a:xfrm>
        </p:spPr>
        <p:txBody>
          <a:bodyPr>
            <a:normAutofit/>
          </a:bodyPr>
          <a:lstStyle/>
          <a:p>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2</a:t>
            </a:r>
            <a:r>
              <a:rPr lang="zh-CN" altLang="en-US" sz="3600" b="1" dirty="0">
                <a:latin typeface="微软雅黑" panose="020B0503020204020204" pitchFamily="34" charset="-122"/>
                <a:ea typeface="微软雅黑" panose="020B0503020204020204" pitchFamily="34" charset="-122"/>
              </a:rPr>
              <a:t>讲 初识计算思维</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由小白鼠到计算思维</a:t>
            </a:r>
          </a:p>
        </p:txBody>
      </p:sp>
      <p:sp>
        <p:nvSpPr>
          <p:cNvPr id="5123" name="Text Box 3"/>
          <p:cNvSpPr txBox="1">
            <a:spLocks noChangeArrowheads="1"/>
          </p:cNvSpPr>
          <p:nvPr/>
        </p:nvSpPr>
        <p:spPr bwMode="auto">
          <a:xfrm>
            <a:off x="726396" y="1470479"/>
            <a:ext cx="6288901"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一、“小白鼠检测毒水瓶”问题及求解</a:t>
            </a:r>
            <a:endParaRPr kumimoji="0"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itchFamily="34" charset="-122"/>
                <a:ea typeface="微软雅黑" panose="020B0503020204020204" pitchFamily="34" charset="-122"/>
                <a:cs typeface="+mn-cs"/>
              </a:rPr>
              <a:t>二、示例背后的计算思维</a:t>
            </a:r>
          </a:p>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三、计算思维的价值</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类比做发明</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solidFill>
                  <a:prstClr val="black"/>
                </a:solidFill>
              </a:rPr>
              <a:t>四、进位计数制</a:t>
            </a:r>
            <a:endParaRPr lang="en-US" altLang="zh-CN" sz="2800" b="1" dirty="0">
              <a:solidFill>
                <a:prstClr val="black"/>
              </a:solidFill>
            </a:endParaRPr>
          </a:p>
          <a:p>
            <a:pPr>
              <a:lnSpc>
                <a:spcPct val="130000"/>
              </a:lnSpc>
              <a:defRPr/>
            </a:pPr>
            <a:r>
              <a:rPr lang="zh-CN" altLang="en-US" sz="2800" b="1" dirty="0">
                <a:solidFill>
                  <a:prstClr val="black"/>
                </a:solidFill>
              </a:rPr>
              <a:t>五、进位计数制之间转换</a:t>
            </a:r>
            <a:endParaRPr lang="en-US" altLang="zh-CN" sz="2800" b="1" dirty="0">
              <a:solidFill>
                <a:prstClr val="black"/>
              </a:solidFill>
            </a:endParaRPr>
          </a:p>
        </p:txBody>
      </p:sp>
    </p:spTree>
    <p:extLst>
      <p:ext uri="{BB962C8B-B14F-4D97-AF65-F5344CB8AC3E}">
        <p14:creationId xmlns:p14="http://schemas.microsoft.com/office/powerpoint/2010/main" val="421451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0370" name="Picture 3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16444" y="1996807"/>
            <a:ext cx="2148724" cy="207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0341" name="Rectangle 5"/>
          <p:cNvSpPr>
            <a:spLocks noChangeArrowheads="1"/>
          </p:cNvSpPr>
          <p:nvPr/>
        </p:nvSpPr>
        <p:spPr bwMode="auto">
          <a:xfrm>
            <a:off x="2136450" y="4655965"/>
            <a:ext cx="5481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Times New Roman" panose="02020603050405020304" pitchFamily="18" charset="0"/>
                <a:ea typeface="隶书" panose="02010509060101010101" pitchFamily="49" charset="-122"/>
              </a:rPr>
              <a:t> </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n-1</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n-2</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2</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1</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0 </a:t>
            </a:r>
            <a:r>
              <a:rPr lang="en-US" altLang="zh-CN" sz="2800">
                <a:solidFill>
                  <a:srgbClr val="0000CC"/>
                </a:solidFill>
                <a:latin typeface="Times New Roman" panose="02020603050405020304" pitchFamily="18" charset="0"/>
              </a:rPr>
              <a:t>. d</a:t>
            </a:r>
            <a:r>
              <a:rPr lang="en-US" altLang="zh-CN" sz="2800" baseline="-25000">
                <a:solidFill>
                  <a:srgbClr val="0000CC"/>
                </a:solidFill>
                <a:latin typeface="Times New Roman" panose="02020603050405020304" pitchFamily="18" charset="0"/>
              </a:rPr>
              <a:t>-1</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-2</a:t>
            </a:r>
            <a:r>
              <a:rPr lang="en-US" altLang="zh-CN" sz="2800">
                <a:solidFill>
                  <a:srgbClr val="0000CC"/>
                </a:solidFill>
                <a:latin typeface="Times New Roman" panose="02020603050405020304" pitchFamily="18" charset="0"/>
              </a:rPr>
              <a:t>……d</a:t>
            </a:r>
            <a:r>
              <a:rPr lang="en-US" altLang="zh-CN" sz="2800" baseline="-25000">
                <a:solidFill>
                  <a:srgbClr val="0000CC"/>
                </a:solidFill>
                <a:latin typeface="Times New Roman" panose="02020603050405020304" pitchFamily="18" charset="0"/>
              </a:rPr>
              <a:t>-m</a:t>
            </a:r>
            <a:r>
              <a:rPr lang="en-US" altLang="zh-CN" sz="2800">
                <a:solidFill>
                  <a:srgbClr val="0000CC"/>
                </a:solidFill>
                <a:latin typeface="Times New Roman" panose="02020603050405020304" pitchFamily="18" charset="0"/>
              </a:rPr>
              <a:t>)</a:t>
            </a:r>
            <a:r>
              <a:rPr lang="en-US" altLang="zh-CN" sz="2800" baseline="-25000">
                <a:solidFill>
                  <a:srgbClr val="0000CC"/>
                </a:solidFill>
                <a:latin typeface="Times New Roman" panose="02020603050405020304" pitchFamily="18" charset="0"/>
              </a:rPr>
              <a:t>r </a:t>
            </a:r>
            <a:endParaRPr lang="zh-CN" altLang="en-US" sz="2800" baseline="-25000">
              <a:solidFill>
                <a:srgbClr val="0000CC"/>
              </a:solidFill>
              <a:latin typeface="Times New Roman" panose="02020603050405020304" pitchFamily="18" charset="0"/>
            </a:endParaRPr>
          </a:p>
        </p:txBody>
      </p:sp>
      <p:sp>
        <p:nvSpPr>
          <p:cNvPr id="1550342" name="Rectangle 6"/>
          <p:cNvSpPr>
            <a:spLocks noChangeArrowheads="1"/>
          </p:cNvSpPr>
          <p:nvPr/>
        </p:nvSpPr>
        <p:spPr bwMode="auto">
          <a:xfrm>
            <a:off x="2226619" y="4139220"/>
            <a:ext cx="5014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66"/>
                </a:solidFill>
                <a:latin typeface="Times New Roman" panose="02020603050405020304" pitchFamily="18" charset="0"/>
              </a:rPr>
              <a:t>n-1  n-2  …  2 1 0  . -1 -2  …  -m</a:t>
            </a:r>
          </a:p>
        </p:txBody>
      </p:sp>
      <p:sp>
        <p:nvSpPr>
          <p:cNvPr id="1550343" name="Line 7"/>
          <p:cNvSpPr>
            <a:spLocks noChangeShapeType="1"/>
          </p:cNvSpPr>
          <p:nvPr/>
        </p:nvSpPr>
        <p:spPr bwMode="auto">
          <a:xfrm>
            <a:off x="2547612" y="4605165"/>
            <a:ext cx="4473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0344" name="Rectangle 8"/>
          <p:cNvSpPr>
            <a:spLocks noChangeArrowheads="1"/>
          </p:cNvSpPr>
          <p:nvPr/>
        </p:nvSpPr>
        <p:spPr bwMode="auto">
          <a:xfrm>
            <a:off x="2369795" y="3747855"/>
            <a:ext cx="47307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err="1">
                <a:solidFill>
                  <a:schemeClr val="accent2"/>
                </a:solidFill>
              </a:rPr>
              <a:t>r</a:t>
            </a:r>
            <a:r>
              <a:rPr lang="en-US" altLang="zh-CN" sz="2000" baseline="30000" dirty="0" err="1">
                <a:solidFill>
                  <a:schemeClr val="accent2"/>
                </a:solidFill>
              </a:rPr>
              <a:t>n</a:t>
            </a:r>
            <a:r>
              <a:rPr lang="en-US" altLang="zh-CN" sz="2000" baseline="30000" dirty="0">
                <a:solidFill>
                  <a:schemeClr val="accent2"/>
                </a:solidFill>
              </a:rPr>
              <a:t>-1</a:t>
            </a:r>
            <a:r>
              <a:rPr lang="en-US" altLang="zh-CN" sz="2000" dirty="0">
                <a:solidFill>
                  <a:schemeClr val="accent2"/>
                </a:solidFill>
              </a:rPr>
              <a:t>   </a:t>
            </a:r>
            <a:r>
              <a:rPr lang="en-US" altLang="zh-CN" sz="2000" dirty="0" err="1">
                <a:solidFill>
                  <a:schemeClr val="accent2"/>
                </a:solidFill>
              </a:rPr>
              <a:t>r</a:t>
            </a:r>
            <a:r>
              <a:rPr lang="en-US" altLang="zh-CN" sz="2000" baseline="30000" dirty="0" err="1">
                <a:solidFill>
                  <a:schemeClr val="accent2"/>
                </a:solidFill>
              </a:rPr>
              <a:t>n</a:t>
            </a:r>
            <a:r>
              <a:rPr lang="en-US" altLang="zh-CN" sz="2000" baseline="30000" dirty="0">
                <a:solidFill>
                  <a:schemeClr val="accent2"/>
                </a:solidFill>
              </a:rPr>
              <a:t>-2</a:t>
            </a:r>
            <a:r>
              <a:rPr lang="en-US" altLang="zh-CN" sz="2000" dirty="0">
                <a:solidFill>
                  <a:schemeClr val="accent2"/>
                </a:solidFill>
              </a:rPr>
              <a:t>  .… … </a:t>
            </a:r>
            <a:r>
              <a:rPr lang="en-US" altLang="zh-CN" sz="2000" dirty="0" err="1">
                <a:solidFill>
                  <a:schemeClr val="accent2"/>
                </a:solidFill>
              </a:rPr>
              <a:t>r</a:t>
            </a:r>
            <a:r>
              <a:rPr lang="en-US" altLang="zh-CN" sz="2000" baseline="30000" dirty="0" err="1">
                <a:solidFill>
                  <a:schemeClr val="accent2"/>
                </a:solidFill>
              </a:rPr>
              <a:t>2</a:t>
            </a:r>
            <a:r>
              <a:rPr lang="en-US" altLang="zh-CN" sz="2000" dirty="0">
                <a:solidFill>
                  <a:schemeClr val="accent2"/>
                </a:solidFill>
              </a:rPr>
              <a:t>  </a:t>
            </a:r>
            <a:r>
              <a:rPr lang="en-US" altLang="zh-CN" sz="2000" dirty="0" err="1">
                <a:solidFill>
                  <a:schemeClr val="accent2"/>
                </a:solidFill>
              </a:rPr>
              <a:t>r</a:t>
            </a:r>
            <a:r>
              <a:rPr lang="en-US" altLang="zh-CN" sz="2000" baseline="30000" dirty="0" err="1">
                <a:solidFill>
                  <a:schemeClr val="accent2"/>
                </a:solidFill>
              </a:rPr>
              <a:t>1</a:t>
            </a:r>
            <a:r>
              <a:rPr lang="en-US" altLang="zh-CN" sz="2000" dirty="0">
                <a:solidFill>
                  <a:schemeClr val="accent2"/>
                </a:solidFill>
              </a:rPr>
              <a:t> </a:t>
            </a:r>
            <a:r>
              <a:rPr lang="en-US" altLang="zh-CN" sz="2000" dirty="0" err="1">
                <a:solidFill>
                  <a:schemeClr val="accent2"/>
                </a:solidFill>
              </a:rPr>
              <a:t>r</a:t>
            </a:r>
            <a:r>
              <a:rPr lang="en-US" altLang="zh-CN" sz="2000" baseline="30000" dirty="0" err="1">
                <a:solidFill>
                  <a:schemeClr val="accent2"/>
                </a:solidFill>
              </a:rPr>
              <a:t>0</a:t>
            </a:r>
            <a:r>
              <a:rPr lang="en-US" altLang="zh-CN" sz="2000" dirty="0">
                <a:solidFill>
                  <a:schemeClr val="accent2"/>
                </a:solidFill>
              </a:rPr>
              <a:t>  .  r</a:t>
            </a:r>
            <a:r>
              <a:rPr lang="en-US" altLang="zh-CN" sz="2000" baseline="30000" dirty="0">
                <a:solidFill>
                  <a:schemeClr val="accent2"/>
                </a:solidFill>
              </a:rPr>
              <a:t>-1   </a:t>
            </a:r>
            <a:r>
              <a:rPr lang="en-US" altLang="zh-CN" sz="2000" dirty="0">
                <a:solidFill>
                  <a:schemeClr val="accent2"/>
                </a:solidFill>
              </a:rPr>
              <a:t>r</a:t>
            </a:r>
            <a:r>
              <a:rPr lang="en-US" altLang="zh-CN" sz="2000" baseline="30000" dirty="0">
                <a:solidFill>
                  <a:schemeClr val="accent2"/>
                </a:solidFill>
              </a:rPr>
              <a:t>-2   </a:t>
            </a:r>
            <a:r>
              <a:rPr lang="en-US" altLang="zh-CN" sz="2000" dirty="0">
                <a:solidFill>
                  <a:schemeClr val="accent2"/>
                </a:solidFill>
              </a:rPr>
              <a:t>……  r</a:t>
            </a:r>
            <a:r>
              <a:rPr lang="en-US" altLang="zh-CN" sz="2000" baseline="30000" dirty="0">
                <a:solidFill>
                  <a:schemeClr val="accent2"/>
                </a:solidFill>
              </a:rPr>
              <a:t>-m</a:t>
            </a:r>
          </a:p>
        </p:txBody>
      </p:sp>
      <p:sp>
        <p:nvSpPr>
          <p:cNvPr id="1550345" name="Text Box 9"/>
          <p:cNvSpPr txBox="1">
            <a:spLocks noChangeArrowheads="1"/>
          </p:cNvSpPr>
          <p:nvPr/>
        </p:nvSpPr>
        <p:spPr bwMode="auto">
          <a:xfrm>
            <a:off x="1680837" y="5311602"/>
            <a:ext cx="886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d</a:t>
            </a:r>
            <a:r>
              <a:rPr lang="en-US" altLang="zh-CN" sz="2400" baseline="-25000" dirty="0" err="1">
                <a:solidFill>
                  <a:srgbClr val="FF0000"/>
                </a:solidFill>
                <a:latin typeface="Times New Roman" panose="02020603050405020304" pitchFamily="18" charset="0"/>
              </a:rPr>
              <a:t>n</a:t>
            </a:r>
            <a:r>
              <a:rPr lang="en-US" altLang="zh-CN" sz="2400" baseline="-25000" dirty="0">
                <a:solidFill>
                  <a:srgbClr val="FF0000"/>
                </a:solidFill>
                <a:latin typeface="Times New Roman" panose="02020603050405020304" pitchFamily="18" charset="0"/>
              </a:rPr>
              <a:t>-</a:t>
            </a:r>
            <a:r>
              <a:rPr lang="en-US" altLang="zh-CN" sz="2400" baseline="-25000" dirty="0" err="1">
                <a:solidFill>
                  <a:srgbClr val="FF0000"/>
                </a:solidFill>
                <a:latin typeface="Times New Roman" panose="02020603050405020304" pitchFamily="18" charset="0"/>
              </a:rPr>
              <a:t>1</a:t>
            </a:r>
            <a:r>
              <a:rPr lang="en-US" altLang="zh-CN" sz="2400" dirty="0" err="1">
                <a:solidFill>
                  <a:srgbClr val="FF0000"/>
                </a:solidFill>
                <a:latin typeface="Times New Roman" panose="02020603050405020304" pitchFamily="18" charset="0"/>
              </a:rPr>
              <a:t>r</a:t>
            </a:r>
            <a:r>
              <a:rPr lang="en-US" altLang="zh-CN" sz="2400" baseline="30000" dirty="0" err="1">
                <a:solidFill>
                  <a:srgbClr val="FF0000"/>
                </a:solidFill>
                <a:latin typeface="Times New Roman" panose="02020603050405020304" pitchFamily="18" charset="0"/>
              </a:rPr>
              <a:t>n</a:t>
            </a:r>
            <a:r>
              <a:rPr lang="en-US" altLang="zh-CN" sz="2400" baseline="30000" dirty="0">
                <a:solidFill>
                  <a:srgbClr val="FF0000"/>
                </a:solidFill>
                <a:latin typeface="Times New Roman" panose="02020603050405020304" pitchFamily="18" charset="0"/>
              </a:rPr>
              <a:t>-1 </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d</a:t>
            </a:r>
            <a:r>
              <a:rPr lang="en-US" altLang="zh-CN" sz="2400" baseline="-25000" dirty="0" err="1">
                <a:solidFill>
                  <a:srgbClr val="FF0000"/>
                </a:solidFill>
                <a:latin typeface="Times New Roman" panose="02020603050405020304" pitchFamily="18" charset="0"/>
              </a:rPr>
              <a:t>n</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r</a:t>
            </a:r>
            <a:r>
              <a:rPr lang="en-US" altLang="zh-CN" sz="2400" baseline="30000" dirty="0" err="1">
                <a:solidFill>
                  <a:srgbClr val="FF0000"/>
                </a:solidFill>
                <a:latin typeface="Times New Roman" panose="02020603050405020304" pitchFamily="18" charset="0"/>
              </a:rPr>
              <a:t>n</a:t>
            </a:r>
            <a:r>
              <a:rPr lang="en-US" altLang="zh-CN" sz="2400" baseline="30000" dirty="0">
                <a:solidFill>
                  <a:srgbClr val="FF0000"/>
                </a:solidFill>
                <a:latin typeface="Times New Roman" panose="02020603050405020304" pitchFamily="18" charset="0"/>
              </a:rPr>
              <a:t>-2</a:t>
            </a:r>
            <a:r>
              <a:rPr lang="en-US" altLang="zh-CN" sz="2400" dirty="0">
                <a:solidFill>
                  <a:schemeClr val="accent2"/>
                </a:solidFill>
                <a:latin typeface="Times New Roman" panose="02020603050405020304" pitchFamily="18" charset="0"/>
              </a:rPr>
              <a:t>+</a:t>
            </a:r>
            <a:r>
              <a:rPr lang="en-US" altLang="zh-CN" sz="2400" baseline="300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d</a:t>
            </a:r>
            <a:r>
              <a:rPr lang="en-US" altLang="zh-CN" sz="2400" baseline="-25000" dirty="0" err="1">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r</a:t>
            </a:r>
            <a:r>
              <a:rPr lang="en-US" altLang="zh-CN" sz="2400" baseline="30000" dirty="0" err="1">
                <a:solidFill>
                  <a:srgbClr val="FF0000"/>
                </a:solidFill>
                <a:latin typeface="Times New Roman" panose="02020603050405020304" pitchFamily="18" charset="0"/>
              </a:rPr>
              <a:t>2</a:t>
            </a:r>
            <a:r>
              <a:rPr lang="en-US" altLang="zh-CN" sz="2400" dirty="0">
                <a:solidFill>
                  <a:schemeClr val="accent2"/>
                </a:solidFill>
                <a:latin typeface="Times New Roman" panose="02020603050405020304" pitchFamily="18" charset="0"/>
              </a:rPr>
              <a:t> +</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d</a:t>
            </a:r>
            <a:r>
              <a:rPr lang="en-US" altLang="zh-CN" sz="2400" baseline="-25000" dirty="0" err="1">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r</a:t>
            </a:r>
            <a:r>
              <a:rPr lang="en-US" altLang="zh-CN" sz="2400" baseline="30000" dirty="0" err="1">
                <a:solidFill>
                  <a:srgbClr val="FF0000"/>
                </a:solidFill>
                <a:latin typeface="Times New Roman" panose="02020603050405020304" pitchFamily="18" charset="0"/>
              </a:rPr>
              <a:t>1</a:t>
            </a:r>
            <a:r>
              <a:rPr lang="en-US" altLang="zh-CN" sz="2400" baseline="30000" dirty="0">
                <a:solidFill>
                  <a:srgbClr val="FF0000"/>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d</a:t>
            </a:r>
            <a:r>
              <a:rPr lang="en-US" altLang="zh-CN" sz="2400" baseline="-25000" dirty="0" err="1">
                <a:solidFill>
                  <a:srgbClr val="FF0000"/>
                </a:solidFill>
                <a:latin typeface="Times New Roman" panose="02020603050405020304" pitchFamily="18" charset="0"/>
              </a:rPr>
              <a:t>0</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r</a:t>
            </a:r>
            <a:r>
              <a:rPr lang="en-US" altLang="zh-CN" sz="2400" baseline="30000" dirty="0" err="1">
                <a:solidFill>
                  <a:srgbClr val="FF0000"/>
                </a:solidFill>
                <a:latin typeface="Times New Roman" panose="02020603050405020304" pitchFamily="18" charset="0"/>
              </a:rPr>
              <a:t>0</a:t>
            </a:r>
            <a:r>
              <a:rPr lang="en-US" altLang="zh-CN" sz="2400" baseline="30000" dirty="0">
                <a:solidFill>
                  <a:srgbClr val="FF0000"/>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-2</a:t>
            </a:r>
            <a:r>
              <a:rPr lang="en-US" altLang="zh-CN" sz="2400" baseline="30000" dirty="0">
                <a:solidFill>
                  <a:srgbClr val="FF0000"/>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en-US" altLang="zh-CN" sz="2400" baseline="300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-m</a:t>
            </a: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-m</a:t>
            </a:r>
            <a:r>
              <a:rPr lang="en-US" altLang="zh-CN" sz="2400" baseline="30000" dirty="0">
                <a:solidFill>
                  <a:srgbClr val="FF0000"/>
                </a:solidFill>
                <a:latin typeface="Times New Roman" panose="02020603050405020304" pitchFamily="18" charset="0"/>
              </a:rPr>
              <a:t> </a:t>
            </a:r>
            <a:endParaRPr lang="en-US" altLang="zh-CN" sz="2400" dirty="0">
              <a:solidFill>
                <a:srgbClr val="FF0000"/>
              </a:solidFill>
              <a:ea typeface="隶书" panose="02010509060101010101" pitchFamily="49" charset="-122"/>
            </a:endParaRPr>
          </a:p>
        </p:txBody>
      </p:sp>
      <p:grpSp>
        <p:nvGrpSpPr>
          <p:cNvPr id="1550346" name="Group 10"/>
          <p:cNvGrpSpPr>
            <a:grpSpLocks/>
          </p:cNvGrpSpPr>
          <p:nvPr/>
        </p:nvGrpSpPr>
        <p:grpSpPr bwMode="auto">
          <a:xfrm>
            <a:off x="8291186" y="5768802"/>
            <a:ext cx="1384300" cy="838200"/>
            <a:chOff x="4416" y="2160"/>
            <a:chExt cx="872" cy="528"/>
          </a:xfrm>
        </p:grpSpPr>
        <p:grpSp>
          <p:nvGrpSpPr>
            <p:cNvPr id="1550347" name="Group 11"/>
            <p:cNvGrpSpPr>
              <a:grpSpLocks/>
            </p:cNvGrpSpPr>
            <p:nvPr/>
          </p:nvGrpSpPr>
          <p:grpSpPr bwMode="auto">
            <a:xfrm>
              <a:off x="4752" y="2160"/>
              <a:ext cx="536" cy="528"/>
              <a:chOff x="4779" y="2220"/>
              <a:chExt cx="536" cy="528"/>
            </a:xfrm>
          </p:grpSpPr>
          <p:sp>
            <p:nvSpPr>
              <p:cNvPr id="1550348" name="Rectangle 12"/>
              <p:cNvSpPr>
                <a:spLocks noChangeArrowheads="1"/>
              </p:cNvSpPr>
              <p:nvPr/>
            </p:nvSpPr>
            <p:spPr bwMode="auto">
              <a:xfrm>
                <a:off x="4809" y="2283"/>
                <a:ext cx="20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rgbClr val="FF0000"/>
                    </a:solidFill>
                    <a:latin typeface="Symbol" panose="05050102010706020507" pitchFamily="18" charset="2"/>
                    <a:ea typeface="隶书" panose="02010509060101010101" pitchFamily="49" charset="-122"/>
                  </a:rPr>
                  <a:t>å</a:t>
                </a:r>
                <a:endParaRPr lang="en-US" altLang="zh-CN" sz="2400">
                  <a:solidFill>
                    <a:srgbClr val="FF0000"/>
                  </a:solidFill>
                  <a:ea typeface="隶书" panose="02010509060101010101" pitchFamily="49" charset="-122"/>
                </a:endParaRPr>
              </a:p>
            </p:txBody>
          </p:sp>
          <p:sp>
            <p:nvSpPr>
              <p:cNvPr id="1550349" name="Rectangle 13"/>
              <p:cNvSpPr>
                <a:spLocks noChangeArrowheads="1"/>
              </p:cNvSpPr>
              <p:nvPr/>
            </p:nvSpPr>
            <p:spPr bwMode="auto">
              <a:xfrm>
                <a:off x="4892" y="2220"/>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Symbol" panose="05050102010706020507" pitchFamily="18" charset="2"/>
                    <a:ea typeface="隶书" panose="02010509060101010101" pitchFamily="49" charset="-122"/>
                  </a:rPr>
                  <a:t>-</a:t>
                </a:r>
                <a:endParaRPr lang="en-US" altLang="zh-CN" sz="2400">
                  <a:solidFill>
                    <a:srgbClr val="FF0000"/>
                  </a:solidFill>
                  <a:ea typeface="隶书" panose="02010509060101010101" pitchFamily="49" charset="-122"/>
                </a:endParaRPr>
              </a:p>
            </p:txBody>
          </p:sp>
          <p:sp>
            <p:nvSpPr>
              <p:cNvPr id="1550350" name="Rectangle 14"/>
              <p:cNvSpPr>
                <a:spLocks noChangeArrowheads="1"/>
              </p:cNvSpPr>
              <p:nvPr/>
            </p:nvSpPr>
            <p:spPr bwMode="auto">
              <a:xfrm>
                <a:off x="4887" y="2599"/>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Symbol" panose="05050102010706020507" pitchFamily="18" charset="2"/>
                    <a:ea typeface="隶书" panose="02010509060101010101" pitchFamily="49" charset="-122"/>
                  </a:rPr>
                  <a:t>-</a:t>
                </a:r>
                <a:endParaRPr lang="en-US" altLang="zh-CN" sz="2400">
                  <a:solidFill>
                    <a:srgbClr val="FF0000"/>
                  </a:solidFill>
                  <a:ea typeface="隶书" panose="02010509060101010101" pitchFamily="49" charset="-122"/>
                </a:endParaRPr>
              </a:p>
            </p:txBody>
          </p:sp>
          <p:sp>
            <p:nvSpPr>
              <p:cNvPr id="1550351" name="Rectangle 15"/>
              <p:cNvSpPr>
                <a:spLocks noChangeArrowheads="1"/>
              </p:cNvSpPr>
              <p:nvPr/>
            </p:nvSpPr>
            <p:spPr bwMode="auto">
              <a:xfrm>
                <a:off x="4819" y="2599"/>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Symbol" panose="05050102010706020507" pitchFamily="18" charset="2"/>
                    <a:ea typeface="隶书" panose="02010509060101010101" pitchFamily="49" charset="-122"/>
                  </a:rPr>
                  <a:t>=</a:t>
                </a:r>
                <a:endParaRPr lang="en-US" altLang="zh-CN" sz="2400">
                  <a:solidFill>
                    <a:srgbClr val="FF0000"/>
                  </a:solidFill>
                  <a:ea typeface="隶书" panose="02010509060101010101" pitchFamily="49" charset="-122"/>
                </a:endParaRPr>
              </a:p>
            </p:txBody>
          </p:sp>
          <p:sp>
            <p:nvSpPr>
              <p:cNvPr id="1550352" name="Rectangle 16"/>
              <p:cNvSpPr>
                <a:spLocks noChangeArrowheads="1"/>
              </p:cNvSpPr>
              <p:nvPr/>
            </p:nvSpPr>
            <p:spPr bwMode="auto">
              <a:xfrm>
                <a:off x="4947" y="2232"/>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Times New Roman" panose="02020603050405020304" pitchFamily="18" charset="0"/>
                    <a:ea typeface="隶书" panose="02010509060101010101" pitchFamily="49" charset="-122"/>
                  </a:rPr>
                  <a:t>1</a:t>
                </a:r>
                <a:endParaRPr lang="en-US" altLang="zh-CN" sz="2400">
                  <a:solidFill>
                    <a:srgbClr val="FF0000"/>
                  </a:solidFill>
                  <a:ea typeface="隶书" panose="02010509060101010101" pitchFamily="49" charset="-122"/>
                </a:endParaRPr>
              </a:p>
            </p:txBody>
          </p:sp>
          <p:sp>
            <p:nvSpPr>
              <p:cNvPr id="1550353" name="Rectangle 17"/>
              <p:cNvSpPr>
                <a:spLocks noChangeArrowheads="1"/>
              </p:cNvSpPr>
              <p:nvPr/>
            </p:nvSpPr>
            <p:spPr bwMode="auto">
              <a:xfrm>
                <a:off x="4829" y="223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Times New Roman" panose="02020603050405020304" pitchFamily="18" charset="0"/>
                    <a:ea typeface="隶书" panose="02010509060101010101" pitchFamily="49" charset="-122"/>
                  </a:rPr>
                  <a:t>n</a:t>
                </a:r>
                <a:endParaRPr lang="en-US" altLang="zh-CN" sz="2400">
                  <a:solidFill>
                    <a:srgbClr val="FF0000"/>
                  </a:solidFill>
                  <a:ea typeface="隶书" panose="02010509060101010101" pitchFamily="49" charset="-122"/>
                </a:endParaRPr>
              </a:p>
            </p:txBody>
          </p:sp>
          <p:sp>
            <p:nvSpPr>
              <p:cNvPr id="1550354" name="Rectangle 18"/>
              <p:cNvSpPr>
                <a:spLocks noChangeArrowheads="1"/>
              </p:cNvSpPr>
              <p:nvPr/>
            </p:nvSpPr>
            <p:spPr bwMode="auto">
              <a:xfrm>
                <a:off x="4958" y="2612"/>
                <a:ext cx="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Times New Roman" panose="02020603050405020304" pitchFamily="18" charset="0"/>
                    <a:ea typeface="隶书" panose="02010509060101010101" pitchFamily="49" charset="-122"/>
                  </a:rPr>
                  <a:t>m</a:t>
                </a:r>
                <a:endParaRPr lang="en-US" altLang="zh-CN" sz="2400">
                  <a:solidFill>
                    <a:srgbClr val="FF0000"/>
                  </a:solidFill>
                  <a:ea typeface="隶书" panose="02010509060101010101" pitchFamily="49" charset="-122"/>
                </a:endParaRPr>
              </a:p>
            </p:txBody>
          </p:sp>
          <p:sp>
            <p:nvSpPr>
              <p:cNvPr id="1550355" name="Rectangle 19"/>
              <p:cNvSpPr>
                <a:spLocks noChangeArrowheads="1"/>
              </p:cNvSpPr>
              <p:nvPr/>
            </p:nvSpPr>
            <p:spPr bwMode="auto">
              <a:xfrm>
                <a:off x="4779" y="2612"/>
                <a:ext cx="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Times New Roman" panose="02020603050405020304" pitchFamily="18" charset="0"/>
                    <a:ea typeface="隶书" panose="02010509060101010101" pitchFamily="49" charset="-122"/>
                  </a:rPr>
                  <a:t>i</a:t>
                </a:r>
                <a:endParaRPr lang="en-US" altLang="zh-CN" sz="2400">
                  <a:solidFill>
                    <a:srgbClr val="FF0000"/>
                  </a:solidFill>
                  <a:ea typeface="隶书" panose="02010509060101010101" pitchFamily="49" charset="-122"/>
                </a:endParaRPr>
              </a:p>
            </p:txBody>
          </p:sp>
          <p:sp>
            <p:nvSpPr>
              <p:cNvPr id="1550356" name="Rectangle 20"/>
              <p:cNvSpPr>
                <a:spLocks noChangeArrowheads="1"/>
              </p:cNvSpPr>
              <p:nvPr/>
            </p:nvSpPr>
            <p:spPr bwMode="auto">
              <a:xfrm>
                <a:off x="5144" y="2476"/>
                <a:ext cx="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FF0000"/>
                    </a:solidFill>
                    <a:latin typeface="Times New Roman" panose="02020603050405020304" pitchFamily="18" charset="0"/>
                    <a:ea typeface="隶书" panose="02010509060101010101" pitchFamily="49" charset="-122"/>
                  </a:rPr>
                  <a:t>i</a:t>
                </a:r>
                <a:endParaRPr lang="en-US" altLang="zh-CN" sz="2400">
                  <a:solidFill>
                    <a:srgbClr val="FF0000"/>
                  </a:solidFill>
                  <a:ea typeface="隶书" panose="02010509060101010101" pitchFamily="49" charset="-122"/>
                </a:endParaRPr>
              </a:p>
            </p:txBody>
          </p:sp>
          <p:sp>
            <p:nvSpPr>
              <p:cNvPr id="1550357" name="Rectangle 21"/>
              <p:cNvSpPr>
                <a:spLocks noChangeArrowheads="1"/>
              </p:cNvSpPr>
              <p:nvPr/>
            </p:nvSpPr>
            <p:spPr bwMode="auto">
              <a:xfrm>
                <a:off x="5293" y="2396"/>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FF0000"/>
                    </a:solidFill>
                    <a:latin typeface="Times New Roman" panose="02020603050405020304" pitchFamily="18" charset="0"/>
                    <a:ea typeface="隶书" panose="02010509060101010101" pitchFamily="49" charset="-122"/>
                  </a:rPr>
                  <a:t>i</a:t>
                </a:r>
                <a:endParaRPr lang="en-US" altLang="zh-CN" sz="2400">
                  <a:solidFill>
                    <a:srgbClr val="FF0000"/>
                  </a:solidFill>
                  <a:ea typeface="隶书" panose="02010509060101010101" pitchFamily="49" charset="-122"/>
                </a:endParaRPr>
              </a:p>
            </p:txBody>
          </p:sp>
          <p:sp>
            <p:nvSpPr>
              <p:cNvPr id="1550358" name="Rectangle 22"/>
              <p:cNvSpPr>
                <a:spLocks noChangeArrowheads="1"/>
              </p:cNvSpPr>
              <p:nvPr/>
            </p:nvSpPr>
            <p:spPr bwMode="auto">
              <a:xfrm>
                <a:off x="5188" y="2357"/>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ea typeface="隶书" panose="02010509060101010101" pitchFamily="49" charset="-122"/>
                  </a:rPr>
                  <a:t>r</a:t>
                </a:r>
                <a:endParaRPr lang="en-US" altLang="zh-CN" sz="2400">
                  <a:solidFill>
                    <a:srgbClr val="FF0000"/>
                  </a:solidFill>
                  <a:ea typeface="隶书" panose="02010509060101010101" pitchFamily="49" charset="-122"/>
                </a:endParaRPr>
              </a:p>
            </p:txBody>
          </p:sp>
          <p:sp>
            <p:nvSpPr>
              <p:cNvPr id="1550359" name="Rectangle 23"/>
              <p:cNvSpPr>
                <a:spLocks noChangeArrowheads="1"/>
              </p:cNvSpPr>
              <p:nvPr/>
            </p:nvSpPr>
            <p:spPr bwMode="auto">
              <a:xfrm>
                <a:off x="5040" y="2357"/>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ea typeface="隶书" panose="02010509060101010101" pitchFamily="49" charset="-122"/>
                  </a:rPr>
                  <a:t>d</a:t>
                </a:r>
                <a:endParaRPr lang="en-US" altLang="zh-CN" sz="2400">
                  <a:solidFill>
                    <a:srgbClr val="FF0000"/>
                  </a:solidFill>
                  <a:ea typeface="隶书" panose="02010509060101010101" pitchFamily="49" charset="-122"/>
                </a:endParaRPr>
              </a:p>
            </p:txBody>
          </p:sp>
        </p:grpSp>
        <p:sp>
          <p:nvSpPr>
            <p:cNvPr id="1550360" name="Text Box 24"/>
            <p:cNvSpPr txBox="1">
              <a:spLocks noChangeArrowheads="1"/>
            </p:cNvSpPr>
            <p:nvPr/>
          </p:nvSpPr>
          <p:spPr bwMode="auto">
            <a:xfrm>
              <a:off x="4416" y="2304"/>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ea typeface="隶书" panose="02010509060101010101" pitchFamily="49" charset="-122"/>
                </a:rPr>
                <a:t>=</a:t>
              </a:r>
            </a:p>
          </p:txBody>
        </p:sp>
      </p:grpSp>
      <p:sp>
        <p:nvSpPr>
          <p:cNvPr id="1550361" name="Text Box 25"/>
          <p:cNvSpPr txBox="1">
            <a:spLocks noChangeArrowheads="1"/>
          </p:cNvSpPr>
          <p:nvPr/>
        </p:nvSpPr>
        <p:spPr bwMode="auto">
          <a:xfrm>
            <a:off x="7927649" y="3752677"/>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数位的权值</a:t>
            </a:r>
          </a:p>
        </p:txBody>
      </p:sp>
      <p:sp>
        <p:nvSpPr>
          <p:cNvPr id="1550362" name="Text Box 26"/>
          <p:cNvSpPr txBox="1">
            <a:spLocks noChangeArrowheads="1"/>
          </p:cNvSpPr>
          <p:nvPr/>
        </p:nvSpPr>
        <p:spPr bwMode="auto">
          <a:xfrm>
            <a:off x="8286425" y="4140027"/>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数位</a:t>
            </a:r>
          </a:p>
        </p:txBody>
      </p:sp>
      <p:sp>
        <p:nvSpPr>
          <p:cNvPr id="1550363" name="Line 27"/>
          <p:cNvSpPr>
            <a:spLocks noChangeShapeType="1"/>
          </p:cNvSpPr>
          <p:nvPr/>
        </p:nvSpPr>
        <p:spPr bwMode="auto">
          <a:xfrm>
            <a:off x="7073575" y="3935240"/>
            <a:ext cx="8588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0364" name="Line 28"/>
          <p:cNvSpPr>
            <a:spLocks noChangeShapeType="1"/>
          </p:cNvSpPr>
          <p:nvPr/>
        </p:nvSpPr>
        <p:spPr bwMode="auto">
          <a:xfrm>
            <a:off x="7435525" y="4322590"/>
            <a:ext cx="8588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0365" name="Line 29"/>
          <p:cNvSpPr>
            <a:spLocks noChangeShapeType="1"/>
          </p:cNvSpPr>
          <p:nvPr/>
        </p:nvSpPr>
        <p:spPr bwMode="auto">
          <a:xfrm>
            <a:off x="7437111" y="4938540"/>
            <a:ext cx="8588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0366" name="Text Box 30"/>
          <p:cNvSpPr txBox="1">
            <a:spLocks noChangeArrowheads="1"/>
          </p:cNvSpPr>
          <p:nvPr/>
        </p:nvSpPr>
        <p:spPr bwMode="auto">
          <a:xfrm>
            <a:off x="8288012" y="4767090"/>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a:t>
            </a:r>
            <a:r>
              <a:rPr lang="zh-CN" altLang="en-US"/>
              <a:t>进制数</a:t>
            </a:r>
          </a:p>
        </p:txBody>
      </p:sp>
      <p:sp>
        <p:nvSpPr>
          <p:cNvPr id="33"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 </a:t>
            </a:r>
          </a:p>
        </p:txBody>
      </p:sp>
      <p:sp>
        <p:nvSpPr>
          <p:cNvPr id="34" name="圆角矩形 33"/>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3</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）任意进制 暨 </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r</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进制</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7" name="Rectangle 18"/>
          <p:cNvSpPr>
            <a:spLocks noChangeArrowheads="1"/>
          </p:cNvSpPr>
          <p:nvPr/>
        </p:nvSpPr>
        <p:spPr bwMode="auto">
          <a:xfrm>
            <a:off x="654993" y="1947194"/>
            <a:ext cx="570380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buFont typeface="Wingdings" panose="05000000000000000000" pitchFamily="2" charset="2"/>
              <a:buChar char="l"/>
            </a:pPr>
            <a:r>
              <a:rPr lang="zh-CN" altLang="en-US" sz="2000" dirty="0"/>
              <a:t>有</a:t>
            </a:r>
            <a:r>
              <a:rPr lang="en-US" altLang="zh-CN" sz="2000" dirty="0"/>
              <a:t>0,1,…,</a:t>
            </a:r>
            <a:r>
              <a:rPr lang="zh-CN" altLang="en-US" sz="2000" dirty="0"/>
              <a:t>共</a:t>
            </a:r>
            <a:r>
              <a:rPr lang="en-US" altLang="zh-CN" sz="2000" dirty="0"/>
              <a:t>r</a:t>
            </a:r>
            <a:r>
              <a:rPr lang="zh-CN" altLang="en-US" sz="2000" dirty="0"/>
              <a:t>个数码</a:t>
            </a:r>
          </a:p>
          <a:p>
            <a:pPr>
              <a:lnSpc>
                <a:spcPct val="130000"/>
              </a:lnSpc>
              <a:buFont typeface="Wingdings" panose="05000000000000000000" pitchFamily="2" charset="2"/>
              <a:buChar char="l"/>
            </a:pPr>
            <a:r>
              <a:rPr lang="zh-CN" altLang="en-US" sz="2000" dirty="0"/>
              <a:t>数码的位置规定了数码的等级“权</a:t>
            </a:r>
            <a:r>
              <a:rPr lang="en-US" altLang="zh-CN" sz="2000" dirty="0"/>
              <a:t>/</a:t>
            </a:r>
            <a:r>
              <a:rPr lang="zh-CN" altLang="en-US" sz="2000" dirty="0"/>
              <a:t>数位”：</a:t>
            </a:r>
            <a:r>
              <a:rPr lang="en-US" altLang="zh-CN" sz="2000" dirty="0" err="1"/>
              <a:t>r</a:t>
            </a:r>
            <a:r>
              <a:rPr lang="en-US" altLang="zh-CN" sz="2000" baseline="30000" dirty="0" err="1"/>
              <a:t>i</a:t>
            </a:r>
            <a:endParaRPr lang="en-US" altLang="zh-CN" sz="2000" baseline="30000" dirty="0"/>
          </a:p>
          <a:p>
            <a:pPr>
              <a:lnSpc>
                <a:spcPct val="130000"/>
              </a:lnSpc>
              <a:buFont typeface="Wingdings" panose="05000000000000000000" pitchFamily="2" charset="2"/>
              <a:buChar char="l"/>
            </a:pPr>
            <a:r>
              <a:rPr lang="zh-CN" altLang="en-US" sz="2000" dirty="0"/>
              <a:t>逢</a:t>
            </a:r>
            <a:r>
              <a:rPr lang="en-US" altLang="zh-CN" sz="2000" dirty="0"/>
              <a:t>r</a:t>
            </a:r>
            <a:r>
              <a:rPr lang="zh-CN" altLang="en-US" sz="2000" dirty="0"/>
              <a:t>进一、借一当</a:t>
            </a:r>
            <a:r>
              <a:rPr lang="en-US" altLang="zh-CN" sz="2000" dirty="0"/>
              <a:t>r</a:t>
            </a:r>
            <a:r>
              <a:rPr lang="zh-CN" altLang="en-US" sz="2000" dirty="0"/>
              <a:t>。高数位的</a:t>
            </a:r>
            <a:r>
              <a:rPr lang="en-US" altLang="zh-CN" sz="2000" dirty="0"/>
              <a:t>1</a:t>
            </a:r>
            <a:r>
              <a:rPr lang="zh-CN" altLang="en-US" sz="2000" dirty="0"/>
              <a:t>相当于低数位的</a:t>
            </a:r>
            <a:r>
              <a:rPr lang="en-US" altLang="zh-CN" sz="2000" dirty="0"/>
              <a:t>r</a:t>
            </a:r>
          </a:p>
          <a:p>
            <a:pPr>
              <a:lnSpc>
                <a:spcPct val="130000"/>
              </a:lnSpc>
              <a:buFont typeface="Wingdings" panose="05000000000000000000" pitchFamily="2" charset="2"/>
              <a:buChar char="l"/>
            </a:pPr>
            <a:r>
              <a:rPr lang="en-US" altLang="zh-CN" sz="2000" dirty="0"/>
              <a:t>“r</a:t>
            </a:r>
            <a:r>
              <a:rPr lang="zh-CN" altLang="en-US" sz="2000" dirty="0"/>
              <a:t>”</a:t>
            </a:r>
            <a:r>
              <a:rPr lang="en-US" altLang="zh-CN" sz="2000" dirty="0"/>
              <a:t>----</a:t>
            </a:r>
            <a:r>
              <a:rPr lang="zh-CN" altLang="en-US" sz="2000" dirty="0"/>
              <a:t>基值，</a:t>
            </a:r>
            <a:r>
              <a:rPr lang="en-US" altLang="zh-CN" sz="2000" dirty="0"/>
              <a:t>r</a:t>
            </a:r>
            <a:r>
              <a:rPr lang="zh-CN" altLang="en-US" sz="2000" dirty="0"/>
              <a:t>进制</a:t>
            </a:r>
          </a:p>
        </p:txBody>
      </p:sp>
    </p:spTree>
    <p:extLst>
      <p:ext uri="{BB962C8B-B14F-4D97-AF65-F5344CB8AC3E}">
        <p14:creationId xmlns:p14="http://schemas.microsoft.com/office/powerpoint/2010/main" val="896428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0341"/>
                                        </p:tgtEl>
                                        <p:attrNameLst>
                                          <p:attrName>style.visibility</p:attrName>
                                        </p:attrNameLst>
                                      </p:cBhvr>
                                      <p:to>
                                        <p:strVal val="visible"/>
                                      </p:to>
                                    </p:set>
                                    <p:anim calcmode="lin" valueType="num">
                                      <p:cBhvr additive="base">
                                        <p:cTn id="7" dur="500" fill="hold"/>
                                        <p:tgtEl>
                                          <p:spTgt spid="1550341"/>
                                        </p:tgtEl>
                                        <p:attrNameLst>
                                          <p:attrName>ppt_x</p:attrName>
                                        </p:attrNameLst>
                                      </p:cBhvr>
                                      <p:tavLst>
                                        <p:tav tm="0">
                                          <p:val>
                                            <p:strVal val="#ppt_x"/>
                                          </p:val>
                                        </p:tav>
                                        <p:tav tm="100000">
                                          <p:val>
                                            <p:strVal val="#ppt_x"/>
                                          </p:val>
                                        </p:tav>
                                      </p:tavLst>
                                    </p:anim>
                                    <p:anim calcmode="lin" valueType="num">
                                      <p:cBhvr additive="base">
                                        <p:cTn id="8" dur="500" fill="hold"/>
                                        <p:tgtEl>
                                          <p:spTgt spid="1550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50365"/>
                                        </p:tgtEl>
                                        <p:attrNameLst>
                                          <p:attrName>style.visibility</p:attrName>
                                        </p:attrNameLst>
                                      </p:cBhvr>
                                      <p:to>
                                        <p:strVal val="visible"/>
                                      </p:to>
                                    </p:set>
                                    <p:anim calcmode="lin" valueType="num">
                                      <p:cBhvr additive="base">
                                        <p:cTn id="11" dur="500" fill="hold"/>
                                        <p:tgtEl>
                                          <p:spTgt spid="1550365"/>
                                        </p:tgtEl>
                                        <p:attrNameLst>
                                          <p:attrName>ppt_x</p:attrName>
                                        </p:attrNameLst>
                                      </p:cBhvr>
                                      <p:tavLst>
                                        <p:tav tm="0">
                                          <p:val>
                                            <p:strVal val="#ppt_x"/>
                                          </p:val>
                                        </p:tav>
                                        <p:tav tm="100000">
                                          <p:val>
                                            <p:strVal val="#ppt_x"/>
                                          </p:val>
                                        </p:tav>
                                      </p:tavLst>
                                    </p:anim>
                                    <p:anim calcmode="lin" valueType="num">
                                      <p:cBhvr additive="base">
                                        <p:cTn id="12" dur="500" fill="hold"/>
                                        <p:tgtEl>
                                          <p:spTgt spid="15503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50366"/>
                                        </p:tgtEl>
                                        <p:attrNameLst>
                                          <p:attrName>style.visibility</p:attrName>
                                        </p:attrNameLst>
                                      </p:cBhvr>
                                      <p:to>
                                        <p:strVal val="visible"/>
                                      </p:to>
                                    </p:set>
                                    <p:anim calcmode="lin" valueType="num">
                                      <p:cBhvr additive="base">
                                        <p:cTn id="15" dur="500" fill="hold"/>
                                        <p:tgtEl>
                                          <p:spTgt spid="1550366"/>
                                        </p:tgtEl>
                                        <p:attrNameLst>
                                          <p:attrName>ppt_x</p:attrName>
                                        </p:attrNameLst>
                                      </p:cBhvr>
                                      <p:tavLst>
                                        <p:tav tm="0">
                                          <p:val>
                                            <p:strVal val="#ppt_x"/>
                                          </p:val>
                                        </p:tav>
                                        <p:tav tm="100000">
                                          <p:val>
                                            <p:strVal val="#ppt_x"/>
                                          </p:val>
                                        </p:tav>
                                      </p:tavLst>
                                    </p:anim>
                                    <p:anim calcmode="lin" valueType="num">
                                      <p:cBhvr additive="base">
                                        <p:cTn id="16" dur="500" fill="hold"/>
                                        <p:tgtEl>
                                          <p:spTgt spid="155036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550343"/>
                                        </p:tgtEl>
                                        <p:attrNameLst>
                                          <p:attrName>style.visibility</p:attrName>
                                        </p:attrNameLst>
                                      </p:cBhvr>
                                      <p:to>
                                        <p:strVal val="visible"/>
                                      </p:to>
                                    </p:set>
                                    <p:anim calcmode="lin" valueType="num">
                                      <p:cBhvr additive="base">
                                        <p:cTn id="21" dur="500" fill="hold"/>
                                        <p:tgtEl>
                                          <p:spTgt spid="1550343"/>
                                        </p:tgtEl>
                                        <p:attrNameLst>
                                          <p:attrName>ppt_x</p:attrName>
                                        </p:attrNameLst>
                                      </p:cBhvr>
                                      <p:tavLst>
                                        <p:tav tm="0">
                                          <p:val>
                                            <p:strVal val="1+#ppt_w/2"/>
                                          </p:val>
                                        </p:tav>
                                        <p:tav tm="100000">
                                          <p:val>
                                            <p:strVal val="#ppt_x"/>
                                          </p:val>
                                        </p:tav>
                                      </p:tavLst>
                                    </p:anim>
                                    <p:anim calcmode="lin" valueType="num">
                                      <p:cBhvr additive="base">
                                        <p:cTn id="22" dur="500" fill="hold"/>
                                        <p:tgtEl>
                                          <p:spTgt spid="1550343"/>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550364"/>
                                        </p:tgtEl>
                                        <p:attrNameLst>
                                          <p:attrName>style.visibility</p:attrName>
                                        </p:attrNameLst>
                                      </p:cBhvr>
                                      <p:to>
                                        <p:strVal val="visible"/>
                                      </p:to>
                                    </p:set>
                                    <p:anim calcmode="lin" valueType="num">
                                      <p:cBhvr additive="base">
                                        <p:cTn id="25" dur="500" fill="hold"/>
                                        <p:tgtEl>
                                          <p:spTgt spid="1550364"/>
                                        </p:tgtEl>
                                        <p:attrNameLst>
                                          <p:attrName>ppt_x</p:attrName>
                                        </p:attrNameLst>
                                      </p:cBhvr>
                                      <p:tavLst>
                                        <p:tav tm="0">
                                          <p:val>
                                            <p:strVal val="1+#ppt_w/2"/>
                                          </p:val>
                                        </p:tav>
                                        <p:tav tm="100000">
                                          <p:val>
                                            <p:strVal val="#ppt_x"/>
                                          </p:val>
                                        </p:tav>
                                      </p:tavLst>
                                    </p:anim>
                                    <p:anim calcmode="lin" valueType="num">
                                      <p:cBhvr additive="base">
                                        <p:cTn id="26" dur="500" fill="hold"/>
                                        <p:tgtEl>
                                          <p:spTgt spid="155036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50362"/>
                                        </p:tgtEl>
                                        <p:attrNameLst>
                                          <p:attrName>style.visibility</p:attrName>
                                        </p:attrNameLst>
                                      </p:cBhvr>
                                      <p:to>
                                        <p:strVal val="visible"/>
                                      </p:to>
                                    </p:set>
                                    <p:anim calcmode="lin" valueType="num">
                                      <p:cBhvr additive="base">
                                        <p:cTn id="29" dur="500" fill="hold"/>
                                        <p:tgtEl>
                                          <p:spTgt spid="1550362"/>
                                        </p:tgtEl>
                                        <p:attrNameLst>
                                          <p:attrName>ppt_x</p:attrName>
                                        </p:attrNameLst>
                                      </p:cBhvr>
                                      <p:tavLst>
                                        <p:tav tm="0">
                                          <p:val>
                                            <p:strVal val="1+#ppt_w/2"/>
                                          </p:val>
                                        </p:tav>
                                        <p:tav tm="100000">
                                          <p:val>
                                            <p:strVal val="#ppt_x"/>
                                          </p:val>
                                        </p:tav>
                                      </p:tavLst>
                                    </p:anim>
                                    <p:anim calcmode="lin" valueType="num">
                                      <p:cBhvr additive="base">
                                        <p:cTn id="30" dur="500" fill="hold"/>
                                        <p:tgtEl>
                                          <p:spTgt spid="155036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550342"/>
                                        </p:tgtEl>
                                        <p:attrNameLst>
                                          <p:attrName>style.visibility</p:attrName>
                                        </p:attrNameLst>
                                      </p:cBhvr>
                                      <p:to>
                                        <p:strVal val="visible"/>
                                      </p:to>
                                    </p:set>
                                    <p:anim calcmode="lin" valueType="num">
                                      <p:cBhvr additive="base">
                                        <p:cTn id="33" dur="500" fill="hold"/>
                                        <p:tgtEl>
                                          <p:spTgt spid="1550342"/>
                                        </p:tgtEl>
                                        <p:attrNameLst>
                                          <p:attrName>ppt_x</p:attrName>
                                        </p:attrNameLst>
                                      </p:cBhvr>
                                      <p:tavLst>
                                        <p:tav tm="0">
                                          <p:val>
                                            <p:strVal val="1+#ppt_w/2"/>
                                          </p:val>
                                        </p:tav>
                                        <p:tav tm="100000">
                                          <p:val>
                                            <p:strVal val="#ppt_x"/>
                                          </p:val>
                                        </p:tav>
                                      </p:tavLst>
                                    </p:anim>
                                    <p:anim calcmode="lin" valueType="num">
                                      <p:cBhvr additive="base">
                                        <p:cTn id="34" dur="500" fill="hold"/>
                                        <p:tgtEl>
                                          <p:spTgt spid="155034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550344"/>
                                        </p:tgtEl>
                                        <p:attrNameLst>
                                          <p:attrName>style.visibility</p:attrName>
                                        </p:attrNameLst>
                                      </p:cBhvr>
                                      <p:to>
                                        <p:strVal val="visible"/>
                                      </p:to>
                                    </p:set>
                                    <p:anim calcmode="lin" valueType="num">
                                      <p:cBhvr additive="base">
                                        <p:cTn id="39" dur="500" fill="hold"/>
                                        <p:tgtEl>
                                          <p:spTgt spid="1550344"/>
                                        </p:tgtEl>
                                        <p:attrNameLst>
                                          <p:attrName>ppt_x</p:attrName>
                                        </p:attrNameLst>
                                      </p:cBhvr>
                                      <p:tavLst>
                                        <p:tav tm="0">
                                          <p:val>
                                            <p:strVal val="1+#ppt_w/2"/>
                                          </p:val>
                                        </p:tav>
                                        <p:tav tm="100000">
                                          <p:val>
                                            <p:strVal val="#ppt_x"/>
                                          </p:val>
                                        </p:tav>
                                      </p:tavLst>
                                    </p:anim>
                                    <p:anim calcmode="lin" valueType="num">
                                      <p:cBhvr additive="base">
                                        <p:cTn id="40" dur="500" fill="hold"/>
                                        <p:tgtEl>
                                          <p:spTgt spid="155034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50361"/>
                                        </p:tgtEl>
                                        <p:attrNameLst>
                                          <p:attrName>style.visibility</p:attrName>
                                        </p:attrNameLst>
                                      </p:cBhvr>
                                      <p:to>
                                        <p:strVal val="visible"/>
                                      </p:to>
                                    </p:set>
                                    <p:anim calcmode="lin" valueType="num">
                                      <p:cBhvr additive="base">
                                        <p:cTn id="43" dur="500" fill="hold"/>
                                        <p:tgtEl>
                                          <p:spTgt spid="1550361"/>
                                        </p:tgtEl>
                                        <p:attrNameLst>
                                          <p:attrName>ppt_x</p:attrName>
                                        </p:attrNameLst>
                                      </p:cBhvr>
                                      <p:tavLst>
                                        <p:tav tm="0">
                                          <p:val>
                                            <p:strVal val="1+#ppt_w/2"/>
                                          </p:val>
                                        </p:tav>
                                        <p:tav tm="100000">
                                          <p:val>
                                            <p:strVal val="#ppt_x"/>
                                          </p:val>
                                        </p:tav>
                                      </p:tavLst>
                                    </p:anim>
                                    <p:anim calcmode="lin" valueType="num">
                                      <p:cBhvr additive="base">
                                        <p:cTn id="44" dur="500" fill="hold"/>
                                        <p:tgtEl>
                                          <p:spTgt spid="1550361"/>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550363"/>
                                        </p:tgtEl>
                                        <p:attrNameLst>
                                          <p:attrName>style.visibility</p:attrName>
                                        </p:attrNameLst>
                                      </p:cBhvr>
                                      <p:to>
                                        <p:strVal val="visible"/>
                                      </p:to>
                                    </p:set>
                                    <p:anim calcmode="lin" valueType="num">
                                      <p:cBhvr additive="base">
                                        <p:cTn id="47" dur="500" fill="hold"/>
                                        <p:tgtEl>
                                          <p:spTgt spid="1550363"/>
                                        </p:tgtEl>
                                        <p:attrNameLst>
                                          <p:attrName>ppt_x</p:attrName>
                                        </p:attrNameLst>
                                      </p:cBhvr>
                                      <p:tavLst>
                                        <p:tav tm="0">
                                          <p:val>
                                            <p:strVal val="1+#ppt_w/2"/>
                                          </p:val>
                                        </p:tav>
                                        <p:tav tm="100000">
                                          <p:val>
                                            <p:strVal val="#ppt_x"/>
                                          </p:val>
                                        </p:tav>
                                      </p:tavLst>
                                    </p:anim>
                                    <p:anim calcmode="lin" valueType="num">
                                      <p:cBhvr additive="base">
                                        <p:cTn id="48" dur="500" fill="hold"/>
                                        <p:tgtEl>
                                          <p:spTgt spid="155036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50345"/>
                                        </p:tgtEl>
                                        <p:attrNameLst>
                                          <p:attrName>style.visibility</p:attrName>
                                        </p:attrNameLst>
                                      </p:cBhvr>
                                      <p:to>
                                        <p:strVal val="visible"/>
                                      </p:to>
                                    </p:set>
                                    <p:anim calcmode="lin" valueType="num">
                                      <p:cBhvr additive="base">
                                        <p:cTn id="53" dur="500" fill="hold"/>
                                        <p:tgtEl>
                                          <p:spTgt spid="1550345"/>
                                        </p:tgtEl>
                                        <p:attrNameLst>
                                          <p:attrName>ppt_x</p:attrName>
                                        </p:attrNameLst>
                                      </p:cBhvr>
                                      <p:tavLst>
                                        <p:tav tm="0">
                                          <p:val>
                                            <p:strVal val="#ppt_x"/>
                                          </p:val>
                                        </p:tav>
                                        <p:tav tm="100000">
                                          <p:val>
                                            <p:strVal val="#ppt_x"/>
                                          </p:val>
                                        </p:tav>
                                      </p:tavLst>
                                    </p:anim>
                                    <p:anim calcmode="lin" valueType="num">
                                      <p:cBhvr additive="base">
                                        <p:cTn id="54" dur="500" fill="hold"/>
                                        <p:tgtEl>
                                          <p:spTgt spid="155034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50346"/>
                                        </p:tgtEl>
                                        <p:attrNameLst>
                                          <p:attrName>style.visibility</p:attrName>
                                        </p:attrNameLst>
                                      </p:cBhvr>
                                      <p:to>
                                        <p:strVal val="visible"/>
                                      </p:to>
                                    </p:set>
                                    <p:anim calcmode="lin" valueType="num">
                                      <p:cBhvr additive="base">
                                        <p:cTn id="57" dur="500" fill="hold"/>
                                        <p:tgtEl>
                                          <p:spTgt spid="1550346"/>
                                        </p:tgtEl>
                                        <p:attrNameLst>
                                          <p:attrName>ppt_x</p:attrName>
                                        </p:attrNameLst>
                                      </p:cBhvr>
                                      <p:tavLst>
                                        <p:tav tm="0">
                                          <p:val>
                                            <p:strVal val="#ppt_x"/>
                                          </p:val>
                                        </p:tav>
                                        <p:tav tm="100000">
                                          <p:val>
                                            <p:strVal val="#ppt_x"/>
                                          </p:val>
                                        </p:tav>
                                      </p:tavLst>
                                    </p:anim>
                                    <p:anim calcmode="lin" valueType="num">
                                      <p:cBhvr additive="base">
                                        <p:cTn id="58" dur="500" fill="hold"/>
                                        <p:tgtEl>
                                          <p:spTgt spid="1550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0341" grpId="0"/>
      <p:bldP spid="1550342" grpId="0"/>
      <p:bldP spid="1550344" grpId="0"/>
      <p:bldP spid="1550345" grpId="0"/>
      <p:bldP spid="1550361" grpId="0"/>
      <p:bldP spid="1550362" grpId="0"/>
      <p:bldP spid="15503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67" name="Rectangle 31"/>
          <p:cNvSpPr>
            <a:spLocks noChangeArrowheads="1"/>
          </p:cNvSpPr>
          <p:nvPr/>
        </p:nvSpPr>
        <p:spPr bwMode="auto">
          <a:xfrm>
            <a:off x="788598" y="2176169"/>
            <a:ext cx="8128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Clr>
                <a:schemeClr val="accent2"/>
              </a:buClr>
              <a:buFont typeface="Wingdings" panose="05000000000000000000" pitchFamily="2" charset="2"/>
              <a:buChar char="u"/>
            </a:pPr>
            <a:r>
              <a:rPr lang="zh-CN" altLang="en-US" dirty="0"/>
              <a:t> 十六进制：</a:t>
            </a:r>
            <a:r>
              <a:rPr lang="en-US" altLang="zh-CN" sz="2000" dirty="0" err="1"/>
              <a:t>0,1,2,3,4,5,6,7,8,9,A</a:t>
            </a:r>
            <a:r>
              <a:rPr lang="en-US" altLang="zh-CN" sz="2000" dirty="0">
                <a:solidFill>
                  <a:srgbClr val="FF0000"/>
                </a:solidFill>
              </a:rPr>
              <a:t>(10)</a:t>
            </a:r>
            <a:r>
              <a:rPr lang="en-US" altLang="zh-CN" sz="2000" dirty="0"/>
              <a:t>, B</a:t>
            </a:r>
            <a:r>
              <a:rPr lang="en-US" altLang="zh-CN" sz="2000" dirty="0">
                <a:solidFill>
                  <a:srgbClr val="FF0000"/>
                </a:solidFill>
              </a:rPr>
              <a:t>(11)</a:t>
            </a:r>
            <a:r>
              <a:rPr lang="en-US" altLang="zh-CN" sz="2000" dirty="0"/>
              <a:t>, </a:t>
            </a:r>
            <a:r>
              <a:rPr lang="en-US" altLang="zh-CN" sz="2000" dirty="0">
                <a:solidFill>
                  <a:schemeClr val="accent2"/>
                </a:solidFill>
              </a:rPr>
              <a:t>C</a:t>
            </a:r>
            <a:r>
              <a:rPr lang="en-US" altLang="zh-CN" sz="2000" dirty="0">
                <a:solidFill>
                  <a:srgbClr val="FF0000"/>
                </a:solidFill>
              </a:rPr>
              <a:t>(12)</a:t>
            </a:r>
            <a:r>
              <a:rPr lang="en-US" altLang="zh-CN" sz="2000" dirty="0">
                <a:solidFill>
                  <a:schemeClr val="accent2"/>
                </a:solidFill>
              </a:rPr>
              <a:t>,</a:t>
            </a:r>
            <a:r>
              <a:rPr lang="en-US" altLang="zh-CN" sz="2000" dirty="0"/>
              <a:t> D</a:t>
            </a:r>
            <a:r>
              <a:rPr lang="en-US" altLang="zh-CN" sz="2000" dirty="0">
                <a:solidFill>
                  <a:srgbClr val="FF0000"/>
                </a:solidFill>
              </a:rPr>
              <a:t>(13)</a:t>
            </a:r>
            <a:r>
              <a:rPr lang="en-US" altLang="zh-CN" sz="2000" dirty="0"/>
              <a:t>,</a:t>
            </a:r>
            <a:r>
              <a:rPr lang="en-US" altLang="zh-CN" sz="2000" dirty="0">
                <a:solidFill>
                  <a:srgbClr val="FF0000"/>
                </a:solidFill>
              </a:rPr>
              <a:t> </a:t>
            </a:r>
            <a:r>
              <a:rPr lang="en-US" altLang="zh-CN" sz="2000" dirty="0"/>
              <a:t>E</a:t>
            </a:r>
            <a:r>
              <a:rPr lang="en-US" altLang="zh-CN" sz="2000" dirty="0">
                <a:solidFill>
                  <a:srgbClr val="FF0000"/>
                </a:solidFill>
              </a:rPr>
              <a:t>(14)</a:t>
            </a:r>
            <a:r>
              <a:rPr lang="en-US" altLang="zh-CN" sz="2000" dirty="0"/>
              <a:t>, F</a:t>
            </a:r>
            <a:r>
              <a:rPr lang="en-US" altLang="zh-CN" sz="2000" dirty="0">
                <a:solidFill>
                  <a:srgbClr val="FF0000"/>
                </a:solidFill>
              </a:rPr>
              <a:t>(15)</a:t>
            </a:r>
          </a:p>
          <a:p>
            <a:pPr>
              <a:lnSpc>
                <a:spcPct val="130000"/>
              </a:lnSpc>
              <a:buClr>
                <a:schemeClr val="accent2"/>
              </a:buClr>
              <a:buFont typeface="Wingdings" panose="05000000000000000000" pitchFamily="2" charset="2"/>
              <a:buChar char="u"/>
            </a:pPr>
            <a:r>
              <a:rPr lang="zh-CN" altLang="en-US" dirty="0"/>
              <a:t> 八进制：</a:t>
            </a:r>
            <a:r>
              <a:rPr lang="en-US" altLang="zh-CN" sz="2000" dirty="0"/>
              <a:t>0,1,2,3,4,5,6,7</a:t>
            </a:r>
          </a:p>
          <a:p>
            <a:pPr>
              <a:lnSpc>
                <a:spcPct val="130000"/>
              </a:lnSpc>
              <a:buClr>
                <a:schemeClr val="accent2"/>
              </a:buClr>
              <a:buFont typeface="Wingdings" panose="05000000000000000000" pitchFamily="2" charset="2"/>
              <a:buChar char="u"/>
            </a:pPr>
            <a:r>
              <a:rPr lang="zh-CN" altLang="en-US" dirty="0"/>
              <a:t> 十进制：</a:t>
            </a:r>
            <a:r>
              <a:rPr lang="en-US" altLang="zh-CN" sz="2000" dirty="0"/>
              <a:t>0,1,2,3,4,5,6,7,8,9</a:t>
            </a:r>
          </a:p>
        </p:txBody>
      </p:sp>
      <p:sp>
        <p:nvSpPr>
          <p:cNvPr id="1550368" name="Rectangle 32"/>
          <p:cNvSpPr>
            <a:spLocks noChangeArrowheads="1"/>
          </p:cNvSpPr>
          <p:nvPr/>
        </p:nvSpPr>
        <p:spPr bwMode="auto">
          <a:xfrm>
            <a:off x="2375654" y="4364943"/>
            <a:ext cx="7908512" cy="578882"/>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bg1"/>
                </a:solidFill>
                <a:latin typeface="Times New Roman" panose="02020603050405020304" pitchFamily="18" charset="0"/>
                <a:ea typeface="楷体_GB2312" pitchFamily="49" charset="-122"/>
              </a:rPr>
              <a:t>(365.2)</a:t>
            </a:r>
            <a:r>
              <a:rPr lang="zh-CN" altLang="en-US" sz="2800" baseline="-25000" dirty="0">
                <a:solidFill>
                  <a:schemeClr val="bg1"/>
                </a:solidFill>
                <a:latin typeface="Times New Roman" panose="02020603050405020304" pitchFamily="18" charset="0"/>
                <a:ea typeface="楷体_GB2312" pitchFamily="49" charset="-122"/>
              </a:rPr>
              <a:t>十</a:t>
            </a:r>
            <a:r>
              <a:rPr lang="en-US" altLang="zh-CN" sz="2800" dirty="0">
                <a:solidFill>
                  <a:schemeClr val="bg1"/>
                </a:solidFill>
                <a:latin typeface="Times New Roman" panose="02020603050405020304" pitchFamily="18" charset="0"/>
                <a:ea typeface="楷体_GB2312" pitchFamily="49" charset="-122"/>
              </a:rPr>
              <a:t>, </a:t>
            </a:r>
            <a:r>
              <a:rPr lang="zh-CN" altLang="en-US" sz="2800" dirty="0">
                <a:solidFill>
                  <a:schemeClr val="bg1"/>
                </a:solidFill>
                <a:latin typeface="Times New Roman" panose="02020603050405020304" pitchFamily="18" charset="0"/>
                <a:ea typeface="楷体_GB2312" pitchFamily="49" charset="-122"/>
              </a:rPr>
              <a:t>（</a:t>
            </a:r>
            <a:r>
              <a:rPr lang="en-US" altLang="zh-CN" sz="2800" dirty="0">
                <a:solidFill>
                  <a:schemeClr val="bg1"/>
                </a:solidFill>
                <a:latin typeface="Times New Roman" panose="02020603050405020304" pitchFamily="18" charset="0"/>
                <a:ea typeface="楷体_GB2312" pitchFamily="49" charset="-122"/>
              </a:rPr>
              <a:t>11011.01)</a:t>
            </a:r>
            <a:r>
              <a:rPr lang="zh-CN" altLang="en-US" sz="2800" baseline="-25000" dirty="0">
                <a:solidFill>
                  <a:schemeClr val="bg1"/>
                </a:solidFill>
                <a:latin typeface="Times New Roman" panose="02020603050405020304" pitchFamily="18" charset="0"/>
                <a:ea typeface="楷体_GB2312" pitchFamily="49" charset="-122"/>
              </a:rPr>
              <a:t>二</a:t>
            </a:r>
            <a:r>
              <a:rPr lang="en-US" altLang="zh-CN" sz="2800" dirty="0">
                <a:solidFill>
                  <a:schemeClr val="bg1"/>
                </a:solidFill>
                <a:latin typeface="Times New Roman" panose="02020603050405020304" pitchFamily="18" charset="0"/>
                <a:ea typeface="楷体_GB2312" pitchFamily="49" charset="-122"/>
              </a:rPr>
              <a:t>,  </a:t>
            </a:r>
            <a:r>
              <a:rPr lang="zh-CN" altLang="en-US" sz="2800" dirty="0">
                <a:solidFill>
                  <a:schemeClr val="bg1"/>
                </a:solidFill>
                <a:latin typeface="Times New Roman" panose="02020603050405020304" pitchFamily="18" charset="0"/>
                <a:ea typeface="楷体_GB2312" pitchFamily="49" charset="-122"/>
              </a:rPr>
              <a:t>（</a:t>
            </a:r>
            <a:r>
              <a:rPr lang="en-US" altLang="zh-CN" sz="2800" dirty="0">
                <a:solidFill>
                  <a:schemeClr val="bg1"/>
                </a:solidFill>
                <a:latin typeface="Times New Roman" panose="02020603050405020304" pitchFamily="18" charset="0"/>
                <a:ea typeface="楷体_GB2312" pitchFamily="49" charset="-122"/>
              </a:rPr>
              <a:t>3460.32)</a:t>
            </a:r>
            <a:r>
              <a:rPr lang="zh-CN" altLang="en-US" sz="2800" baseline="-25000" dirty="0">
                <a:solidFill>
                  <a:schemeClr val="bg1"/>
                </a:solidFill>
                <a:latin typeface="Times New Roman" panose="02020603050405020304" pitchFamily="18" charset="0"/>
                <a:ea typeface="楷体_GB2312" pitchFamily="49" charset="-122"/>
              </a:rPr>
              <a:t>八</a:t>
            </a:r>
            <a:r>
              <a:rPr lang="en-US" altLang="zh-CN" sz="2800" dirty="0">
                <a:solidFill>
                  <a:schemeClr val="bg1"/>
                </a:solidFill>
                <a:latin typeface="Times New Roman" panose="02020603050405020304" pitchFamily="18" charset="0"/>
                <a:ea typeface="楷体_GB2312" pitchFamily="49" charset="-122"/>
              </a:rPr>
              <a:t>,   (596.12)</a:t>
            </a:r>
            <a:r>
              <a:rPr lang="zh-CN" altLang="en-US" sz="2800" baseline="-25000" dirty="0">
                <a:solidFill>
                  <a:schemeClr val="bg1"/>
                </a:solidFill>
                <a:latin typeface="Times New Roman" panose="02020603050405020304" pitchFamily="18" charset="0"/>
                <a:ea typeface="楷体_GB2312" pitchFamily="49" charset="-122"/>
              </a:rPr>
              <a:t>十六</a:t>
            </a:r>
          </a:p>
        </p:txBody>
      </p:sp>
      <p:sp>
        <p:nvSpPr>
          <p:cNvPr id="33"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 </a:t>
            </a:r>
          </a:p>
        </p:txBody>
      </p:sp>
      <p:sp>
        <p:nvSpPr>
          <p:cNvPr id="34" name="圆角矩形 33"/>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4</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）几种特殊的</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r</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进制</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08848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0367"/>
                                        </p:tgtEl>
                                        <p:attrNameLst>
                                          <p:attrName>style.visibility</p:attrName>
                                        </p:attrNameLst>
                                      </p:cBhvr>
                                      <p:to>
                                        <p:strVal val="visible"/>
                                      </p:to>
                                    </p:set>
                                    <p:anim calcmode="lin" valueType="num">
                                      <p:cBhvr additive="base">
                                        <p:cTn id="7" dur="500" fill="hold"/>
                                        <p:tgtEl>
                                          <p:spTgt spid="1550367"/>
                                        </p:tgtEl>
                                        <p:attrNameLst>
                                          <p:attrName>ppt_x</p:attrName>
                                        </p:attrNameLst>
                                      </p:cBhvr>
                                      <p:tavLst>
                                        <p:tav tm="0">
                                          <p:val>
                                            <p:strVal val="#ppt_x"/>
                                          </p:val>
                                        </p:tav>
                                        <p:tav tm="100000">
                                          <p:val>
                                            <p:strVal val="#ppt_x"/>
                                          </p:val>
                                        </p:tav>
                                      </p:tavLst>
                                    </p:anim>
                                    <p:anim calcmode="lin" valueType="num">
                                      <p:cBhvr additive="base">
                                        <p:cTn id="8" dur="500" fill="hold"/>
                                        <p:tgtEl>
                                          <p:spTgt spid="15503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0368"/>
                                        </p:tgtEl>
                                        <p:attrNameLst>
                                          <p:attrName>style.visibility</p:attrName>
                                        </p:attrNameLst>
                                      </p:cBhvr>
                                      <p:to>
                                        <p:strVal val="visible"/>
                                      </p:to>
                                    </p:set>
                                    <p:anim calcmode="lin" valueType="num">
                                      <p:cBhvr additive="base">
                                        <p:cTn id="13" dur="500" fill="hold"/>
                                        <p:tgtEl>
                                          <p:spTgt spid="1550368"/>
                                        </p:tgtEl>
                                        <p:attrNameLst>
                                          <p:attrName>ppt_x</p:attrName>
                                        </p:attrNameLst>
                                      </p:cBhvr>
                                      <p:tavLst>
                                        <p:tav tm="0">
                                          <p:val>
                                            <p:strVal val="#ppt_x"/>
                                          </p:val>
                                        </p:tav>
                                        <p:tav tm="100000">
                                          <p:val>
                                            <p:strVal val="#ppt_x"/>
                                          </p:val>
                                        </p:tav>
                                      </p:tavLst>
                                    </p:anim>
                                    <p:anim calcmode="lin" valueType="num">
                                      <p:cBhvr additive="base">
                                        <p:cTn id="14" dur="500" fill="hold"/>
                                        <p:tgtEl>
                                          <p:spTgt spid="1550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0367" grpId="0"/>
      <p:bldP spid="15503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ChangeArrowheads="1"/>
          </p:cNvSpPr>
          <p:nvPr/>
        </p:nvSpPr>
        <p:spPr bwMode="auto">
          <a:xfrm>
            <a:off x="1046191" y="2019061"/>
            <a:ext cx="5468938" cy="43195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2000" dirty="0">
                <a:solidFill>
                  <a:srgbClr val="FFFFEF"/>
                </a:solidFill>
              </a:rPr>
              <a:t>(7 5 3 . 3 7)</a:t>
            </a:r>
            <a:r>
              <a:rPr lang="zh-CN" altLang="en-US" sz="2000" baseline="-25000" dirty="0">
                <a:solidFill>
                  <a:srgbClr val="FFFFEF"/>
                </a:solidFill>
              </a:rPr>
              <a:t>八 </a:t>
            </a:r>
            <a:r>
              <a:rPr lang="en-US" altLang="zh-CN" sz="2000" dirty="0">
                <a:solidFill>
                  <a:srgbClr val="FFFFEF"/>
                </a:solidFill>
              </a:rPr>
              <a:t>= </a:t>
            </a:r>
            <a:r>
              <a:rPr lang="en-US" altLang="zh-CN" sz="2000" baseline="-25000" dirty="0">
                <a:solidFill>
                  <a:srgbClr val="FFFFEF"/>
                </a:solidFill>
              </a:rPr>
              <a:t> </a:t>
            </a:r>
            <a:r>
              <a:rPr lang="en-US" altLang="zh-CN" sz="2000" dirty="0">
                <a:solidFill>
                  <a:srgbClr val="FFFFEF"/>
                </a:solidFill>
              </a:rPr>
              <a:t>7 5 3 . 3 7  O</a:t>
            </a:r>
          </a:p>
          <a:p>
            <a:pPr>
              <a:lnSpc>
                <a:spcPct val="130000"/>
              </a:lnSpc>
            </a:pPr>
            <a:r>
              <a:rPr lang="en-US" altLang="zh-CN" sz="2000" dirty="0">
                <a:solidFill>
                  <a:srgbClr val="FFFFEF"/>
                </a:solidFill>
              </a:rPr>
              <a:t>=7×8</a:t>
            </a:r>
            <a:r>
              <a:rPr lang="en-US" altLang="zh-CN" sz="2000" baseline="30000" dirty="0">
                <a:solidFill>
                  <a:srgbClr val="FFFFEF"/>
                </a:solidFill>
              </a:rPr>
              <a:t>2</a:t>
            </a:r>
            <a:r>
              <a:rPr lang="en-US" altLang="zh-CN" sz="2000" dirty="0">
                <a:solidFill>
                  <a:srgbClr val="FFFFEF"/>
                </a:solidFill>
              </a:rPr>
              <a:t>+5×8</a:t>
            </a:r>
            <a:r>
              <a:rPr lang="en-US" altLang="zh-CN" sz="2000" baseline="30000" dirty="0">
                <a:solidFill>
                  <a:srgbClr val="FFFFEF"/>
                </a:solidFill>
              </a:rPr>
              <a:t>1</a:t>
            </a:r>
            <a:r>
              <a:rPr lang="en-US" altLang="zh-CN" sz="2000" dirty="0">
                <a:solidFill>
                  <a:srgbClr val="FFFFEF"/>
                </a:solidFill>
              </a:rPr>
              <a:t>+3×8</a:t>
            </a:r>
            <a:r>
              <a:rPr lang="en-US" altLang="zh-CN" sz="2000" baseline="30000" dirty="0">
                <a:solidFill>
                  <a:srgbClr val="FFFFEF"/>
                </a:solidFill>
              </a:rPr>
              <a:t>0</a:t>
            </a:r>
            <a:r>
              <a:rPr lang="en-US" altLang="zh-CN" sz="2000" dirty="0">
                <a:solidFill>
                  <a:srgbClr val="FFFFEF"/>
                </a:solidFill>
              </a:rPr>
              <a:t>+3×8</a:t>
            </a:r>
            <a:r>
              <a:rPr lang="en-US" altLang="zh-CN" sz="2000" baseline="30000" dirty="0">
                <a:solidFill>
                  <a:srgbClr val="FFFFEF"/>
                </a:solidFill>
              </a:rPr>
              <a:t>-1</a:t>
            </a:r>
            <a:r>
              <a:rPr lang="en-US" altLang="zh-CN" sz="2000" dirty="0">
                <a:solidFill>
                  <a:srgbClr val="FFFFEF"/>
                </a:solidFill>
              </a:rPr>
              <a:t>+7×8</a:t>
            </a:r>
            <a:r>
              <a:rPr lang="en-US" altLang="zh-CN" sz="2000" baseline="30000" dirty="0">
                <a:solidFill>
                  <a:srgbClr val="FFFFEF"/>
                </a:solidFill>
              </a:rPr>
              <a:t>-2   </a:t>
            </a:r>
          </a:p>
          <a:p>
            <a:pPr>
              <a:lnSpc>
                <a:spcPct val="130000"/>
              </a:lnSpc>
            </a:pPr>
            <a:r>
              <a:rPr lang="en-US" altLang="zh-CN" sz="2000" dirty="0">
                <a:solidFill>
                  <a:srgbClr val="FFFFEF"/>
                </a:solidFill>
              </a:rPr>
              <a:t>=</a:t>
            </a:r>
            <a:r>
              <a:rPr lang="en-US" altLang="zh-CN" sz="2000" dirty="0">
                <a:solidFill>
                  <a:srgbClr val="FFC000"/>
                </a:solidFill>
              </a:rPr>
              <a:t>(</a:t>
            </a:r>
            <a:r>
              <a:rPr lang="en-US" altLang="zh-CN" sz="2000" dirty="0">
                <a:solidFill>
                  <a:srgbClr val="FFC000"/>
                </a:solidFill>
                <a:latin typeface="Times New Roman" panose="02020603050405020304" pitchFamily="18" charset="0"/>
              </a:rPr>
              <a:t>491.484375</a:t>
            </a:r>
            <a:r>
              <a:rPr lang="en-US" altLang="zh-CN" sz="2000" dirty="0">
                <a:solidFill>
                  <a:srgbClr val="FFC000"/>
                </a:solidFill>
              </a:rPr>
              <a:t>)</a:t>
            </a:r>
            <a:r>
              <a:rPr lang="zh-CN" altLang="en-US" sz="2000" baseline="-25000" dirty="0">
                <a:solidFill>
                  <a:srgbClr val="FFC000"/>
                </a:solidFill>
              </a:rPr>
              <a:t>十</a:t>
            </a:r>
          </a:p>
          <a:p>
            <a:pPr>
              <a:lnSpc>
                <a:spcPct val="130000"/>
              </a:lnSpc>
            </a:pPr>
            <a:endParaRPr lang="zh-CN" altLang="en-US" sz="2000" dirty="0">
              <a:solidFill>
                <a:srgbClr val="FFFFEF"/>
              </a:solidFill>
            </a:endParaRPr>
          </a:p>
          <a:p>
            <a:pPr>
              <a:lnSpc>
                <a:spcPct val="130000"/>
              </a:lnSpc>
            </a:pPr>
            <a:r>
              <a:rPr lang="en-US" altLang="zh-CN" sz="2000" dirty="0">
                <a:solidFill>
                  <a:srgbClr val="FFFFEF"/>
                </a:solidFill>
              </a:rPr>
              <a:t>(7 5 3 . 3 7)</a:t>
            </a:r>
            <a:r>
              <a:rPr lang="zh-CN" altLang="en-US" sz="2000" baseline="-25000" dirty="0">
                <a:solidFill>
                  <a:srgbClr val="FFFFEF"/>
                </a:solidFill>
              </a:rPr>
              <a:t>十六 </a:t>
            </a:r>
            <a:r>
              <a:rPr lang="en-US" altLang="zh-CN" sz="2000" dirty="0">
                <a:solidFill>
                  <a:srgbClr val="FFFFEF"/>
                </a:solidFill>
              </a:rPr>
              <a:t>=</a:t>
            </a:r>
            <a:r>
              <a:rPr lang="en-US" altLang="zh-CN" sz="2000" baseline="-25000" dirty="0">
                <a:solidFill>
                  <a:srgbClr val="FFFFEF"/>
                </a:solidFill>
              </a:rPr>
              <a:t> </a:t>
            </a:r>
            <a:r>
              <a:rPr lang="en-US" altLang="zh-CN" sz="2000" dirty="0">
                <a:solidFill>
                  <a:srgbClr val="FFFFEF"/>
                </a:solidFill>
              </a:rPr>
              <a:t>7 5 3 . 3 7  H = </a:t>
            </a:r>
            <a:r>
              <a:rPr lang="en-US" altLang="zh-CN" sz="2000" dirty="0" err="1">
                <a:solidFill>
                  <a:srgbClr val="FFFFEF"/>
                </a:solidFill>
              </a:rPr>
              <a:t>0x</a:t>
            </a:r>
            <a:r>
              <a:rPr lang="en-US" altLang="zh-CN" sz="2000" dirty="0">
                <a:solidFill>
                  <a:srgbClr val="FFFFEF"/>
                </a:solidFill>
              </a:rPr>
              <a:t> 7 5 3 . 3 7</a:t>
            </a:r>
          </a:p>
          <a:p>
            <a:pPr>
              <a:lnSpc>
                <a:spcPct val="130000"/>
              </a:lnSpc>
            </a:pPr>
            <a:r>
              <a:rPr lang="en-US" altLang="zh-CN" sz="2000" dirty="0">
                <a:solidFill>
                  <a:srgbClr val="FFFFEF"/>
                </a:solidFill>
              </a:rPr>
              <a:t>=7×16</a:t>
            </a:r>
            <a:r>
              <a:rPr lang="en-US" altLang="zh-CN" sz="2000" baseline="30000" dirty="0">
                <a:solidFill>
                  <a:srgbClr val="FFFFEF"/>
                </a:solidFill>
              </a:rPr>
              <a:t>2</a:t>
            </a:r>
            <a:r>
              <a:rPr lang="en-US" altLang="zh-CN" sz="2000" dirty="0">
                <a:solidFill>
                  <a:srgbClr val="FFFFEF"/>
                </a:solidFill>
              </a:rPr>
              <a:t>+5×16</a:t>
            </a:r>
            <a:r>
              <a:rPr lang="en-US" altLang="zh-CN" sz="2000" baseline="30000" dirty="0">
                <a:solidFill>
                  <a:srgbClr val="FFFFEF"/>
                </a:solidFill>
              </a:rPr>
              <a:t>1</a:t>
            </a:r>
            <a:r>
              <a:rPr lang="en-US" altLang="zh-CN" sz="2000" dirty="0">
                <a:solidFill>
                  <a:srgbClr val="FFFFEF"/>
                </a:solidFill>
              </a:rPr>
              <a:t>+3×16</a:t>
            </a:r>
            <a:r>
              <a:rPr lang="en-US" altLang="zh-CN" sz="2000" baseline="30000" dirty="0">
                <a:solidFill>
                  <a:srgbClr val="FFFFEF"/>
                </a:solidFill>
              </a:rPr>
              <a:t>0</a:t>
            </a:r>
            <a:r>
              <a:rPr lang="en-US" altLang="zh-CN" sz="2000" dirty="0">
                <a:solidFill>
                  <a:srgbClr val="FFFFEF"/>
                </a:solidFill>
              </a:rPr>
              <a:t>+3×16</a:t>
            </a:r>
            <a:r>
              <a:rPr lang="en-US" altLang="zh-CN" sz="2000" baseline="30000" dirty="0">
                <a:solidFill>
                  <a:srgbClr val="FFFFEF"/>
                </a:solidFill>
              </a:rPr>
              <a:t>-1</a:t>
            </a:r>
            <a:r>
              <a:rPr lang="en-US" altLang="zh-CN" sz="2000" dirty="0">
                <a:solidFill>
                  <a:srgbClr val="FFFFEF"/>
                </a:solidFill>
              </a:rPr>
              <a:t>+7×16</a:t>
            </a:r>
            <a:r>
              <a:rPr lang="en-US" altLang="zh-CN" sz="2000" baseline="30000" dirty="0">
                <a:solidFill>
                  <a:srgbClr val="FFFFEF"/>
                </a:solidFill>
              </a:rPr>
              <a:t>-2 </a:t>
            </a:r>
          </a:p>
          <a:p>
            <a:pPr>
              <a:lnSpc>
                <a:spcPct val="130000"/>
              </a:lnSpc>
            </a:pPr>
            <a:r>
              <a:rPr lang="en-US" altLang="zh-CN" sz="2000" dirty="0">
                <a:solidFill>
                  <a:srgbClr val="FFFFEF"/>
                </a:solidFill>
              </a:rPr>
              <a:t>=</a:t>
            </a:r>
            <a:r>
              <a:rPr lang="en-US" altLang="zh-CN" sz="2000" dirty="0">
                <a:solidFill>
                  <a:srgbClr val="FFC000"/>
                </a:solidFill>
              </a:rPr>
              <a:t>(</a:t>
            </a:r>
            <a:r>
              <a:rPr lang="en-US" altLang="zh-CN" sz="2000" dirty="0">
                <a:solidFill>
                  <a:srgbClr val="FFC000"/>
                </a:solidFill>
                <a:latin typeface="Times New Roman" panose="02020603050405020304" pitchFamily="18" charset="0"/>
              </a:rPr>
              <a:t>1875.2148</a:t>
            </a:r>
            <a:r>
              <a:rPr lang="en-US" altLang="zh-CN" sz="2000" dirty="0">
                <a:solidFill>
                  <a:srgbClr val="FFC000"/>
                </a:solidFill>
              </a:rPr>
              <a:t>)</a:t>
            </a:r>
            <a:r>
              <a:rPr lang="zh-CN" altLang="en-US" sz="2000" baseline="-25000" dirty="0">
                <a:solidFill>
                  <a:srgbClr val="FFC000"/>
                </a:solidFill>
              </a:rPr>
              <a:t>十</a:t>
            </a:r>
          </a:p>
          <a:p>
            <a:pPr>
              <a:lnSpc>
                <a:spcPct val="130000"/>
              </a:lnSpc>
            </a:pPr>
            <a:endParaRPr lang="zh-CN" altLang="en-US" sz="2000" baseline="-25000" dirty="0">
              <a:solidFill>
                <a:srgbClr val="FFFFEF"/>
              </a:solidFill>
            </a:endParaRPr>
          </a:p>
          <a:p>
            <a:pPr>
              <a:lnSpc>
                <a:spcPct val="130000"/>
              </a:lnSpc>
            </a:pPr>
            <a:r>
              <a:rPr lang="en-US" altLang="zh-CN" sz="2000" dirty="0">
                <a:solidFill>
                  <a:srgbClr val="FFFFEF"/>
                </a:solidFill>
              </a:rPr>
              <a:t>(7 5 3 . 3 7)</a:t>
            </a:r>
            <a:r>
              <a:rPr lang="zh-CN" altLang="en-US" sz="2000" baseline="-25000" dirty="0">
                <a:solidFill>
                  <a:srgbClr val="FFFFEF"/>
                </a:solidFill>
              </a:rPr>
              <a:t>十二</a:t>
            </a:r>
          </a:p>
          <a:p>
            <a:pPr>
              <a:lnSpc>
                <a:spcPct val="130000"/>
              </a:lnSpc>
            </a:pPr>
            <a:r>
              <a:rPr lang="en-US" altLang="zh-CN" sz="2000" dirty="0">
                <a:solidFill>
                  <a:srgbClr val="FFFFEF"/>
                </a:solidFill>
              </a:rPr>
              <a:t>=7×12</a:t>
            </a:r>
            <a:r>
              <a:rPr lang="en-US" altLang="zh-CN" sz="2000" baseline="30000" dirty="0">
                <a:solidFill>
                  <a:srgbClr val="FFFFEF"/>
                </a:solidFill>
              </a:rPr>
              <a:t>2</a:t>
            </a:r>
            <a:r>
              <a:rPr lang="en-US" altLang="zh-CN" sz="2000" dirty="0">
                <a:solidFill>
                  <a:srgbClr val="FFFFEF"/>
                </a:solidFill>
              </a:rPr>
              <a:t>+5×12</a:t>
            </a:r>
            <a:r>
              <a:rPr lang="en-US" altLang="zh-CN" sz="2000" baseline="30000" dirty="0">
                <a:solidFill>
                  <a:srgbClr val="FFFFEF"/>
                </a:solidFill>
              </a:rPr>
              <a:t>1</a:t>
            </a:r>
            <a:r>
              <a:rPr lang="en-US" altLang="zh-CN" sz="2000" dirty="0">
                <a:solidFill>
                  <a:srgbClr val="FFFFEF"/>
                </a:solidFill>
              </a:rPr>
              <a:t>+3×12</a:t>
            </a:r>
            <a:r>
              <a:rPr lang="en-US" altLang="zh-CN" sz="2000" baseline="30000" dirty="0">
                <a:solidFill>
                  <a:srgbClr val="FFFFEF"/>
                </a:solidFill>
              </a:rPr>
              <a:t>0</a:t>
            </a:r>
            <a:r>
              <a:rPr lang="en-US" altLang="zh-CN" sz="2000" dirty="0">
                <a:solidFill>
                  <a:srgbClr val="FFFFEF"/>
                </a:solidFill>
              </a:rPr>
              <a:t>+3×12</a:t>
            </a:r>
            <a:r>
              <a:rPr lang="en-US" altLang="zh-CN" sz="2000" baseline="30000" dirty="0">
                <a:solidFill>
                  <a:srgbClr val="FFFFEF"/>
                </a:solidFill>
              </a:rPr>
              <a:t>-1</a:t>
            </a:r>
            <a:r>
              <a:rPr lang="en-US" altLang="zh-CN" sz="2000" dirty="0">
                <a:solidFill>
                  <a:srgbClr val="FFFFEF"/>
                </a:solidFill>
              </a:rPr>
              <a:t>+7×12</a:t>
            </a:r>
            <a:r>
              <a:rPr lang="en-US" altLang="zh-CN" sz="2000" baseline="30000" dirty="0">
                <a:solidFill>
                  <a:srgbClr val="FFFFEF"/>
                </a:solidFill>
              </a:rPr>
              <a:t>-2 </a:t>
            </a:r>
          </a:p>
          <a:p>
            <a:pPr>
              <a:lnSpc>
                <a:spcPct val="130000"/>
              </a:lnSpc>
            </a:pPr>
            <a:r>
              <a:rPr lang="en-US" altLang="zh-CN" sz="2000" dirty="0">
                <a:solidFill>
                  <a:srgbClr val="FFFFEF"/>
                </a:solidFill>
              </a:rPr>
              <a:t>=</a:t>
            </a:r>
            <a:r>
              <a:rPr lang="en-US" altLang="zh-CN" sz="2000" dirty="0">
                <a:solidFill>
                  <a:srgbClr val="FFC000"/>
                </a:solidFill>
              </a:rPr>
              <a:t>(</a:t>
            </a:r>
            <a:r>
              <a:rPr lang="en-US" altLang="zh-CN" sz="2000" dirty="0">
                <a:solidFill>
                  <a:srgbClr val="FFC000"/>
                </a:solidFill>
                <a:latin typeface="Times New Roman" panose="02020603050405020304" pitchFamily="18" charset="0"/>
              </a:rPr>
              <a:t>1071.2986</a:t>
            </a:r>
            <a:r>
              <a:rPr lang="en-US" altLang="zh-CN" sz="2000" dirty="0">
                <a:solidFill>
                  <a:srgbClr val="FFC000"/>
                </a:solidFill>
              </a:rPr>
              <a:t>)</a:t>
            </a:r>
            <a:r>
              <a:rPr lang="zh-CN" altLang="en-US" sz="2000" baseline="-25000" dirty="0">
                <a:solidFill>
                  <a:srgbClr val="FFC000"/>
                </a:solidFill>
              </a:rPr>
              <a:t>十</a:t>
            </a:r>
          </a:p>
        </p:txBody>
      </p:sp>
      <p:sp>
        <p:nvSpPr>
          <p:cNvPr id="1551363" name="Text Box 3"/>
          <p:cNvSpPr txBox="1">
            <a:spLocks noChangeArrowheads="1"/>
          </p:cNvSpPr>
          <p:nvPr/>
        </p:nvSpPr>
        <p:spPr bwMode="auto">
          <a:xfrm>
            <a:off x="944592" y="6330711"/>
            <a:ext cx="6417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accent2"/>
              </a:buClr>
              <a:buFont typeface="Wingdings" panose="05000000000000000000" pitchFamily="2" charset="2"/>
              <a:buNone/>
            </a:pPr>
            <a:r>
              <a:rPr lang="en-US" altLang="zh-CN" dirty="0" err="1"/>
              <a:t>同一个数</a:t>
            </a:r>
            <a:r>
              <a:rPr lang="zh-CN" altLang="en-US" dirty="0"/>
              <a:t>串，由于进制不同其所表达的数值大小也是不同的</a:t>
            </a:r>
          </a:p>
        </p:txBody>
      </p:sp>
      <p:sp>
        <p:nvSpPr>
          <p:cNvPr id="1551364" name="Rectangle 4"/>
          <p:cNvSpPr>
            <a:spLocks noChangeArrowheads="1"/>
          </p:cNvSpPr>
          <p:nvPr/>
        </p:nvSpPr>
        <p:spPr bwMode="auto">
          <a:xfrm>
            <a:off x="7716779" y="2019061"/>
            <a:ext cx="3105150" cy="3267075"/>
          </a:xfrm>
          <a:prstGeom prst="rect">
            <a:avLst/>
          </a:prstGeom>
          <a:solidFill>
            <a:schemeClr val="tx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buFont typeface="Wingdings" panose="05000000000000000000" pitchFamily="2" charset="2"/>
              <a:buNone/>
            </a:pPr>
            <a:r>
              <a:rPr lang="en-US" altLang="zh-CN" sz="2000" dirty="0">
                <a:solidFill>
                  <a:srgbClr val="FFFFEF"/>
                </a:solidFill>
                <a:latin typeface="Times New Roman" panose="02020603050405020304" pitchFamily="18" charset="0"/>
              </a:rPr>
              <a:t>245</a:t>
            </a:r>
            <a:r>
              <a:rPr lang="zh-CN" altLang="en-US" sz="2000" dirty="0">
                <a:solidFill>
                  <a:srgbClr val="FFFFEF"/>
                </a:solidFill>
                <a:latin typeface="Times New Roman" panose="02020603050405020304" pitchFamily="18" charset="0"/>
              </a:rPr>
              <a:t>的十进制表示记为：</a:t>
            </a:r>
          </a:p>
          <a:p>
            <a:pPr>
              <a:lnSpc>
                <a:spcPct val="130000"/>
              </a:lnSpc>
              <a:buFont typeface="Wingdings" panose="05000000000000000000" pitchFamily="2" charset="2"/>
              <a:buNone/>
            </a:pPr>
            <a:r>
              <a:rPr lang="zh-CN" altLang="en-US" sz="2000" dirty="0">
                <a:solidFill>
                  <a:srgbClr val="FFC000"/>
                </a:solidFill>
                <a:latin typeface="Times New Roman" panose="02020603050405020304" pitchFamily="18" charset="0"/>
              </a:rPr>
              <a:t>	</a:t>
            </a:r>
            <a:r>
              <a:rPr lang="en-US" altLang="zh-CN" sz="2000" dirty="0">
                <a:solidFill>
                  <a:srgbClr val="FFC000"/>
                </a:solidFill>
              </a:rPr>
              <a:t>245</a:t>
            </a:r>
            <a:endParaRPr lang="en-US" altLang="zh-CN" sz="2000" dirty="0">
              <a:solidFill>
                <a:srgbClr val="FFC000"/>
              </a:solidFill>
              <a:latin typeface="Times New Roman" panose="02020603050405020304" pitchFamily="18" charset="0"/>
            </a:endParaRPr>
          </a:p>
          <a:p>
            <a:pPr>
              <a:lnSpc>
                <a:spcPct val="130000"/>
              </a:lnSpc>
              <a:buFont typeface="Wingdings" panose="05000000000000000000" pitchFamily="2" charset="2"/>
              <a:buNone/>
            </a:pPr>
            <a:r>
              <a:rPr lang="en-US" altLang="zh-CN" sz="2000" dirty="0">
                <a:solidFill>
                  <a:srgbClr val="FFFFEF"/>
                </a:solidFill>
                <a:latin typeface="Times New Roman" panose="02020603050405020304" pitchFamily="18" charset="0"/>
              </a:rPr>
              <a:t>245</a:t>
            </a:r>
            <a:r>
              <a:rPr lang="zh-CN" altLang="en-US" sz="2000" dirty="0">
                <a:solidFill>
                  <a:srgbClr val="FFFFEF"/>
                </a:solidFill>
                <a:latin typeface="Times New Roman" panose="02020603050405020304" pitchFamily="18" charset="0"/>
              </a:rPr>
              <a:t>的二进制表示记为：</a:t>
            </a:r>
          </a:p>
          <a:p>
            <a:pPr>
              <a:lnSpc>
                <a:spcPct val="130000"/>
              </a:lnSpc>
            </a:pPr>
            <a:r>
              <a:rPr lang="zh-CN" altLang="en-US" sz="2000" dirty="0">
                <a:solidFill>
                  <a:srgbClr val="FFFFEF"/>
                </a:solidFill>
                <a:latin typeface="Times New Roman" panose="02020603050405020304" pitchFamily="18" charset="0"/>
              </a:rPr>
              <a:t>	</a:t>
            </a:r>
            <a:r>
              <a:rPr lang="en-US" altLang="zh-CN" sz="2000" dirty="0">
                <a:solidFill>
                  <a:srgbClr val="FFC000"/>
                </a:solidFill>
                <a:latin typeface="Times New Roman" panose="02020603050405020304" pitchFamily="18" charset="0"/>
              </a:rPr>
              <a:t>11110101</a:t>
            </a:r>
          </a:p>
          <a:p>
            <a:pPr>
              <a:lnSpc>
                <a:spcPct val="130000"/>
              </a:lnSpc>
              <a:buFont typeface="Wingdings" panose="05000000000000000000" pitchFamily="2" charset="2"/>
              <a:buNone/>
            </a:pPr>
            <a:r>
              <a:rPr lang="en-US" altLang="zh-CN" sz="2000" dirty="0">
                <a:solidFill>
                  <a:srgbClr val="FFFFEF"/>
                </a:solidFill>
                <a:latin typeface="Times New Roman" panose="02020603050405020304" pitchFamily="18" charset="0"/>
              </a:rPr>
              <a:t>245</a:t>
            </a:r>
            <a:r>
              <a:rPr lang="zh-CN" altLang="en-US" sz="2000" dirty="0">
                <a:solidFill>
                  <a:srgbClr val="FFFFEF"/>
                </a:solidFill>
                <a:latin typeface="Times New Roman" panose="02020603050405020304" pitchFamily="18" charset="0"/>
              </a:rPr>
              <a:t>的八进制表示记为：</a:t>
            </a:r>
          </a:p>
          <a:p>
            <a:pPr>
              <a:lnSpc>
                <a:spcPct val="130000"/>
              </a:lnSpc>
            </a:pPr>
            <a:r>
              <a:rPr lang="zh-CN" altLang="en-US" sz="2000" dirty="0">
                <a:solidFill>
                  <a:srgbClr val="FFFFEF"/>
                </a:solidFill>
                <a:latin typeface="Times New Roman" panose="02020603050405020304" pitchFamily="18" charset="0"/>
              </a:rPr>
              <a:t>	</a:t>
            </a:r>
            <a:r>
              <a:rPr lang="en-US" altLang="zh-CN" sz="2000" dirty="0">
                <a:solidFill>
                  <a:srgbClr val="FFC000"/>
                </a:solidFill>
                <a:latin typeface="Times New Roman" panose="02020603050405020304" pitchFamily="18" charset="0"/>
              </a:rPr>
              <a:t>365</a:t>
            </a:r>
          </a:p>
          <a:p>
            <a:pPr>
              <a:lnSpc>
                <a:spcPct val="130000"/>
              </a:lnSpc>
              <a:buFont typeface="Wingdings" panose="05000000000000000000" pitchFamily="2" charset="2"/>
              <a:buNone/>
            </a:pPr>
            <a:r>
              <a:rPr lang="en-US" altLang="zh-CN" sz="2000" dirty="0">
                <a:solidFill>
                  <a:srgbClr val="FFFFEF"/>
                </a:solidFill>
                <a:latin typeface="Times New Roman" panose="02020603050405020304" pitchFamily="18" charset="0"/>
              </a:rPr>
              <a:t>245</a:t>
            </a:r>
            <a:r>
              <a:rPr lang="zh-CN" altLang="en-US" sz="2000" dirty="0">
                <a:solidFill>
                  <a:srgbClr val="FFFFEF"/>
                </a:solidFill>
                <a:latin typeface="Times New Roman" panose="02020603050405020304" pitchFamily="18" charset="0"/>
              </a:rPr>
              <a:t>的十六进制表示记为：</a:t>
            </a:r>
          </a:p>
          <a:p>
            <a:pPr>
              <a:lnSpc>
                <a:spcPct val="130000"/>
              </a:lnSpc>
            </a:pPr>
            <a:r>
              <a:rPr lang="zh-CN" altLang="en-US" sz="2000" dirty="0">
                <a:solidFill>
                  <a:srgbClr val="FFFFEF"/>
                </a:solidFill>
                <a:latin typeface="Times New Roman" panose="02020603050405020304" pitchFamily="18" charset="0"/>
              </a:rPr>
              <a:t>	</a:t>
            </a:r>
            <a:r>
              <a:rPr lang="en-US" altLang="zh-CN" sz="2000" dirty="0" err="1">
                <a:solidFill>
                  <a:srgbClr val="FFC000"/>
                </a:solidFill>
                <a:latin typeface="Times New Roman" panose="02020603050405020304" pitchFamily="18" charset="0"/>
              </a:rPr>
              <a:t>F5</a:t>
            </a:r>
            <a:endParaRPr lang="en-US" altLang="zh-CN" sz="2000" dirty="0">
              <a:solidFill>
                <a:srgbClr val="FFC000"/>
              </a:solidFill>
              <a:latin typeface="Times New Roman" panose="02020603050405020304" pitchFamily="18" charset="0"/>
            </a:endParaRPr>
          </a:p>
        </p:txBody>
      </p:sp>
      <p:sp>
        <p:nvSpPr>
          <p:cNvPr id="1551365" name="Text Box 5"/>
          <p:cNvSpPr txBox="1">
            <a:spLocks noChangeArrowheads="1"/>
          </p:cNvSpPr>
          <p:nvPr/>
        </p:nvSpPr>
        <p:spPr bwMode="auto">
          <a:xfrm>
            <a:off x="7632641" y="5300423"/>
            <a:ext cx="328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 typeface="Wingdings" panose="05000000000000000000" pitchFamily="2" charset="2"/>
              <a:buNone/>
            </a:pPr>
            <a:r>
              <a:rPr lang="zh-CN" altLang="en-US" dirty="0"/>
              <a:t>同一个数值，用不同进制表达，结果也是不同的</a:t>
            </a:r>
          </a:p>
        </p:txBody>
      </p:sp>
      <p:sp>
        <p:nvSpPr>
          <p:cNvPr id="7"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 </a:t>
            </a:r>
          </a:p>
        </p:txBody>
      </p:sp>
      <p:sp>
        <p:nvSpPr>
          <p:cNvPr id="8" name="圆角矩形 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5</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）一个数值用不同进制表示，其数码串是不同的</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698139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51362">
                                            <p:txEl>
                                              <p:pRg st="0" end="0"/>
                                            </p:txEl>
                                          </p:spTgt>
                                        </p:tgtEl>
                                        <p:attrNameLst>
                                          <p:attrName>style.visibility</p:attrName>
                                        </p:attrNameLst>
                                      </p:cBhvr>
                                      <p:to>
                                        <p:strVal val="visible"/>
                                      </p:to>
                                    </p:set>
                                    <p:anim calcmode="lin" valueType="num">
                                      <p:cBhvr additive="base">
                                        <p:cTn id="7" dur="500" fill="hold"/>
                                        <p:tgtEl>
                                          <p:spTgt spid="155136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513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51362">
                                            <p:txEl>
                                              <p:pRg st="1" end="1"/>
                                            </p:txEl>
                                          </p:spTgt>
                                        </p:tgtEl>
                                        <p:attrNameLst>
                                          <p:attrName>style.visibility</p:attrName>
                                        </p:attrNameLst>
                                      </p:cBhvr>
                                      <p:to>
                                        <p:strVal val="visible"/>
                                      </p:to>
                                    </p:set>
                                    <p:anim calcmode="lin" valueType="num">
                                      <p:cBhvr additive="base">
                                        <p:cTn id="13" dur="500" fill="hold"/>
                                        <p:tgtEl>
                                          <p:spTgt spid="155136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513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51362">
                                            <p:txEl>
                                              <p:pRg st="2" end="2"/>
                                            </p:txEl>
                                          </p:spTgt>
                                        </p:tgtEl>
                                        <p:attrNameLst>
                                          <p:attrName>style.visibility</p:attrName>
                                        </p:attrNameLst>
                                      </p:cBhvr>
                                      <p:to>
                                        <p:strVal val="visible"/>
                                      </p:to>
                                    </p:set>
                                    <p:anim calcmode="lin" valueType="num">
                                      <p:cBhvr additive="base">
                                        <p:cTn id="19" dur="500" fill="hold"/>
                                        <p:tgtEl>
                                          <p:spTgt spid="155136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513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51362">
                                            <p:txEl>
                                              <p:pRg st="4" end="4"/>
                                            </p:txEl>
                                          </p:spTgt>
                                        </p:tgtEl>
                                        <p:attrNameLst>
                                          <p:attrName>style.visibility</p:attrName>
                                        </p:attrNameLst>
                                      </p:cBhvr>
                                      <p:to>
                                        <p:strVal val="visible"/>
                                      </p:to>
                                    </p:set>
                                    <p:anim calcmode="lin" valueType="num">
                                      <p:cBhvr additive="base">
                                        <p:cTn id="25" dur="500" fill="hold"/>
                                        <p:tgtEl>
                                          <p:spTgt spid="155136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513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51362">
                                            <p:txEl>
                                              <p:pRg st="5" end="5"/>
                                            </p:txEl>
                                          </p:spTgt>
                                        </p:tgtEl>
                                        <p:attrNameLst>
                                          <p:attrName>style.visibility</p:attrName>
                                        </p:attrNameLst>
                                      </p:cBhvr>
                                      <p:to>
                                        <p:strVal val="visible"/>
                                      </p:to>
                                    </p:set>
                                    <p:anim calcmode="lin" valueType="num">
                                      <p:cBhvr additive="base">
                                        <p:cTn id="31" dur="500" fill="hold"/>
                                        <p:tgtEl>
                                          <p:spTgt spid="1551362">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513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51362">
                                            <p:txEl>
                                              <p:pRg st="6" end="6"/>
                                            </p:txEl>
                                          </p:spTgt>
                                        </p:tgtEl>
                                        <p:attrNameLst>
                                          <p:attrName>style.visibility</p:attrName>
                                        </p:attrNameLst>
                                      </p:cBhvr>
                                      <p:to>
                                        <p:strVal val="visible"/>
                                      </p:to>
                                    </p:set>
                                    <p:anim calcmode="lin" valueType="num">
                                      <p:cBhvr additive="base">
                                        <p:cTn id="37" dur="500" fill="hold"/>
                                        <p:tgtEl>
                                          <p:spTgt spid="1551362">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513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51362">
                                            <p:txEl>
                                              <p:pRg st="8" end="8"/>
                                            </p:txEl>
                                          </p:spTgt>
                                        </p:tgtEl>
                                        <p:attrNameLst>
                                          <p:attrName>style.visibility</p:attrName>
                                        </p:attrNameLst>
                                      </p:cBhvr>
                                      <p:to>
                                        <p:strVal val="visible"/>
                                      </p:to>
                                    </p:set>
                                    <p:anim calcmode="lin" valueType="num">
                                      <p:cBhvr additive="base">
                                        <p:cTn id="43" dur="500" fill="hold"/>
                                        <p:tgtEl>
                                          <p:spTgt spid="1551362">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5136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51362">
                                            <p:txEl>
                                              <p:pRg st="9" end="9"/>
                                            </p:txEl>
                                          </p:spTgt>
                                        </p:tgtEl>
                                        <p:attrNameLst>
                                          <p:attrName>style.visibility</p:attrName>
                                        </p:attrNameLst>
                                      </p:cBhvr>
                                      <p:to>
                                        <p:strVal val="visible"/>
                                      </p:to>
                                    </p:set>
                                    <p:anim calcmode="lin" valueType="num">
                                      <p:cBhvr additive="base">
                                        <p:cTn id="49" dur="500" fill="hold"/>
                                        <p:tgtEl>
                                          <p:spTgt spid="1551362">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5136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551362">
                                            <p:txEl>
                                              <p:pRg st="10" end="10"/>
                                            </p:txEl>
                                          </p:spTgt>
                                        </p:tgtEl>
                                        <p:attrNameLst>
                                          <p:attrName>style.visibility</p:attrName>
                                        </p:attrNameLst>
                                      </p:cBhvr>
                                      <p:to>
                                        <p:strVal val="visible"/>
                                      </p:to>
                                    </p:set>
                                    <p:anim calcmode="lin" valueType="num">
                                      <p:cBhvr additive="base">
                                        <p:cTn id="55" dur="500" fill="hold"/>
                                        <p:tgtEl>
                                          <p:spTgt spid="1551362">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55136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51365"/>
                                        </p:tgtEl>
                                        <p:attrNameLst>
                                          <p:attrName>style.visibility</p:attrName>
                                        </p:attrNameLst>
                                      </p:cBhvr>
                                      <p:to>
                                        <p:strVal val="visible"/>
                                      </p:to>
                                    </p:set>
                                    <p:anim calcmode="lin" valueType="num">
                                      <p:cBhvr additive="base">
                                        <p:cTn id="61" dur="500" fill="hold"/>
                                        <p:tgtEl>
                                          <p:spTgt spid="1551365"/>
                                        </p:tgtEl>
                                        <p:attrNameLst>
                                          <p:attrName>ppt_x</p:attrName>
                                        </p:attrNameLst>
                                      </p:cBhvr>
                                      <p:tavLst>
                                        <p:tav tm="0">
                                          <p:val>
                                            <p:strVal val="#ppt_x"/>
                                          </p:val>
                                        </p:tav>
                                        <p:tav tm="100000">
                                          <p:val>
                                            <p:strVal val="#ppt_x"/>
                                          </p:val>
                                        </p:tav>
                                      </p:tavLst>
                                    </p:anim>
                                    <p:anim calcmode="lin" valueType="num">
                                      <p:cBhvr additive="base">
                                        <p:cTn id="62" dur="500" fill="hold"/>
                                        <p:tgtEl>
                                          <p:spTgt spid="1551365"/>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551364">
                                            <p:txEl>
                                              <p:pRg st="0" end="0"/>
                                            </p:txEl>
                                          </p:spTgt>
                                        </p:tgtEl>
                                        <p:attrNameLst>
                                          <p:attrName>style.visibility</p:attrName>
                                        </p:attrNameLst>
                                      </p:cBhvr>
                                      <p:to>
                                        <p:strVal val="visible"/>
                                      </p:to>
                                    </p:set>
                                    <p:anim calcmode="lin" valueType="num">
                                      <p:cBhvr additive="base">
                                        <p:cTn id="67" dur="500" fill="hold"/>
                                        <p:tgtEl>
                                          <p:spTgt spid="1551364">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551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551364">
                                            <p:txEl>
                                              <p:pRg st="1" end="1"/>
                                            </p:txEl>
                                          </p:spTgt>
                                        </p:tgtEl>
                                        <p:attrNameLst>
                                          <p:attrName>style.visibility</p:attrName>
                                        </p:attrNameLst>
                                      </p:cBhvr>
                                      <p:to>
                                        <p:strVal val="visible"/>
                                      </p:to>
                                    </p:set>
                                    <p:anim calcmode="lin" valueType="num">
                                      <p:cBhvr additive="base">
                                        <p:cTn id="73" dur="500" fill="hold"/>
                                        <p:tgtEl>
                                          <p:spTgt spid="1551364">
                                            <p:txEl>
                                              <p:pRg st="1" end="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5513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551364">
                                            <p:txEl>
                                              <p:pRg st="2" end="2"/>
                                            </p:txEl>
                                          </p:spTgt>
                                        </p:tgtEl>
                                        <p:attrNameLst>
                                          <p:attrName>style.visibility</p:attrName>
                                        </p:attrNameLst>
                                      </p:cBhvr>
                                      <p:to>
                                        <p:strVal val="visible"/>
                                      </p:to>
                                    </p:set>
                                    <p:anim calcmode="lin" valueType="num">
                                      <p:cBhvr additive="base">
                                        <p:cTn id="79" dur="500" fill="hold"/>
                                        <p:tgtEl>
                                          <p:spTgt spid="1551364">
                                            <p:txEl>
                                              <p:pRg st="2" end="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5513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551364">
                                            <p:txEl>
                                              <p:pRg st="3" end="3"/>
                                            </p:txEl>
                                          </p:spTgt>
                                        </p:tgtEl>
                                        <p:attrNameLst>
                                          <p:attrName>style.visibility</p:attrName>
                                        </p:attrNameLst>
                                      </p:cBhvr>
                                      <p:to>
                                        <p:strVal val="visible"/>
                                      </p:to>
                                    </p:set>
                                    <p:anim calcmode="lin" valueType="num">
                                      <p:cBhvr additive="base">
                                        <p:cTn id="85" dur="500" fill="hold"/>
                                        <p:tgtEl>
                                          <p:spTgt spid="1551364">
                                            <p:txEl>
                                              <p:pRg st="3" end="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5513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551364">
                                            <p:txEl>
                                              <p:pRg st="4" end="4"/>
                                            </p:txEl>
                                          </p:spTgt>
                                        </p:tgtEl>
                                        <p:attrNameLst>
                                          <p:attrName>style.visibility</p:attrName>
                                        </p:attrNameLst>
                                      </p:cBhvr>
                                      <p:to>
                                        <p:strVal val="visible"/>
                                      </p:to>
                                    </p:set>
                                    <p:anim calcmode="lin" valueType="num">
                                      <p:cBhvr additive="base">
                                        <p:cTn id="91" dur="500" fill="hold"/>
                                        <p:tgtEl>
                                          <p:spTgt spid="1551364">
                                            <p:txEl>
                                              <p:pRg st="4" end="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5513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551364">
                                            <p:txEl>
                                              <p:pRg st="5" end="5"/>
                                            </p:txEl>
                                          </p:spTgt>
                                        </p:tgtEl>
                                        <p:attrNameLst>
                                          <p:attrName>style.visibility</p:attrName>
                                        </p:attrNameLst>
                                      </p:cBhvr>
                                      <p:to>
                                        <p:strVal val="visible"/>
                                      </p:to>
                                    </p:set>
                                    <p:anim calcmode="lin" valueType="num">
                                      <p:cBhvr additive="base">
                                        <p:cTn id="97" dur="500" fill="hold"/>
                                        <p:tgtEl>
                                          <p:spTgt spid="1551364">
                                            <p:txEl>
                                              <p:pRg st="5" end="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5513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551364">
                                            <p:txEl>
                                              <p:pRg st="6" end="6"/>
                                            </p:txEl>
                                          </p:spTgt>
                                        </p:tgtEl>
                                        <p:attrNameLst>
                                          <p:attrName>style.visibility</p:attrName>
                                        </p:attrNameLst>
                                      </p:cBhvr>
                                      <p:to>
                                        <p:strVal val="visible"/>
                                      </p:to>
                                    </p:set>
                                    <p:anim calcmode="lin" valueType="num">
                                      <p:cBhvr additive="base">
                                        <p:cTn id="103" dur="500" fill="hold"/>
                                        <p:tgtEl>
                                          <p:spTgt spid="1551364">
                                            <p:txEl>
                                              <p:pRg st="6" end="6"/>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55136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551364">
                                            <p:txEl>
                                              <p:pRg st="7" end="7"/>
                                            </p:txEl>
                                          </p:spTgt>
                                        </p:tgtEl>
                                        <p:attrNameLst>
                                          <p:attrName>style.visibility</p:attrName>
                                        </p:attrNameLst>
                                      </p:cBhvr>
                                      <p:to>
                                        <p:strVal val="visible"/>
                                      </p:to>
                                    </p:set>
                                    <p:anim calcmode="lin" valueType="num">
                                      <p:cBhvr additive="base">
                                        <p:cTn id="109" dur="500" fill="hold"/>
                                        <p:tgtEl>
                                          <p:spTgt spid="1551364">
                                            <p:txEl>
                                              <p:pRg st="7" end="7"/>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55136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2" grpId="0" build="p" autoUpdateAnimBg="0"/>
      <p:bldP spid="1551364" grpId="0" build="p" autoUpdateAnimBg="0"/>
      <p:bldP spid="15513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0806" y="111760"/>
            <a:ext cx="11073674" cy="878613"/>
          </a:xfrm>
        </p:spPr>
        <p:txBody>
          <a:bodyPr>
            <a:normAutofit/>
          </a:bodyPr>
          <a:lstStyle/>
          <a:p>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2</a:t>
            </a:r>
            <a:r>
              <a:rPr lang="zh-CN" altLang="en-US" sz="3600" b="1" dirty="0">
                <a:latin typeface="微软雅黑" panose="020B0503020204020204" pitchFamily="34" charset="-122"/>
                <a:ea typeface="微软雅黑" panose="020B0503020204020204" pitchFamily="34" charset="-122"/>
              </a:rPr>
              <a:t>讲 初识计算思维</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由小白鼠到计算思维</a:t>
            </a:r>
          </a:p>
        </p:txBody>
      </p:sp>
      <p:sp>
        <p:nvSpPr>
          <p:cNvPr id="5123" name="Text Box 3"/>
          <p:cNvSpPr txBox="1">
            <a:spLocks noChangeArrowheads="1"/>
          </p:cNvSpPr>
          <p:nvPr/>
        </p:nvSpPr>
        <p:spPr bwMode="auto">
          <a:xfrm>
            <a:off x="726396" y="1470479"/>
            <a:ext cx="6288901"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一、“小白鼠检测毒水瓶”问题及求解</a:t>
            </a:r>
            <a:endParaRPr kumimoji="0"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a:lnSpc>
                <a:spcPct val="130000"/>
              </a:lnSpc>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二、示例背后的计算思维</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三、计算思维的价值</a:t>
            </a:r>
            <a:r>
              <a:rPr lang="en-US" altLang="zh-CN"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a:t>
            </a: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类比做发明</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四、进位计数制</a:t>
            </a:r>
            <a:endParaRPr lang="en-US" altLang="zh-CN"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a:lnSpc>
                <a:spcPct val="130000"/>
              </a:lnSpc>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五、进位计数制之间转换</a:t>
            </a:r>
            <a:endParaRPr lang="en-US" altLang="zh-CN"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p:txBody>
      </p:sp>
    </p:spTree>
    <p:extLst>
      <p:ext uri="{BB962C8B-B14F-4D97-AF65-F5344CB8AC3E}">
        <p14:creationId xmlns:p14="http://schemas.microsoft.com/office/powerpoint/2010/main" val="302434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598" name="Text Box 6"/>
          <p:cNvSpPr txBox="1">
            <a:spLocks noChangeArrowheads="1"/>
          </p:cNvSpPr>
          <p:nvPr/>
        </p:nvSpPr>
        <p:spPr bwMode="auto">
          <a:xfrm>
            <a:off x="2645570" y="2640528"/>
            <a:ext cx="6550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latin typeface="Times New Roman" panose="02020603050405020304" pitchFamily="18" charset="0"/>
              </a:rPr>
              <a:t>N = (d</a:t>
            </a:r>
            <a:r>
              <a:rPr lang="en-US" altLang="zh-CN" sz="3200" baseline="-25000">
                <a:solidFill>
                  <a:schemeClr val="accent2"/>
                </a:solidFill>
                <a:latin typeface="Times New Roman" panose="02020603050405020304" pitchFamily="18" charset="0"/>
              </a:rPr>
              <a:t>n-1</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n-2</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2</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1</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0</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-1</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-2</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-m</a:t>
            </a:r>
            <a:r>
              <a:rPr lang="en-US" altLang="zh-CN" sz="3200">
                <a:solidFill>
                  <a:schemeClr val="accent2"/>
                </a:solidFill>
                <a:latin typeface="Times New Roman" panose="02020603050405020304" pitchFamily="18" charset="0"/>
              </a:rPr>
              <a:t>)</a:t>
            </a:r>
            <a:r>
              <a:rPr lang="en-US" altLang="zh-CN" sz="3200" baseline="-25000">
                <a:solidFill>
                  <a:schemeClr val="accent2"/>
                </a:solidFill>
                <a:latin typeface="Times New Roman" panose="02020603050405020304" pitchFamily="18" charset="0"/>
              </a:rPr>
              <a:t>r</a:t>
            </a:r>
          </a:p>
        </p:txBody>
      </p:sp>
      <p:sp>
        <p:nvSpPr>
          <p:cNvPr id="1646599" name="Text Box 7"/>
          <p:cNvSpPr txBox="1">
            <a:spLocks noChangeArrowheads="1"/>
          </p:cNvSpPr>
          <p:nvPr/>
        </p:nvSpPr>
        <p:spPr bwMode="auto">
          <a:xfrm>
            <a:off x="3043238" y="428364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400">
              <a:ea typeface="隶书" panose="02010509060101010101" pitchFamily="49" charset="-122"/>
            </a:endParaRPr>
          </a:p>
        </p:txBody>
      </p:sp>
      <p:sp>
        <p:nvSpPr>
          <p:cNvPr id="1646600" name="Text Box 8"/>
          <p:cNvSpPr txBox="1">
            <a:spLocks noChangeArrowheads="1"/>
          </p:cNvSpPr>
          <p:nvPr/>
        </p:nvSpPr>
        <p:spPr bwMode="auto">
          <a:xfrm>
            <a:off x="8343901" y="369309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400">
              <a:ea typeface="隶书" panose="02010509060101010101" pitchFamily="49" charset="-122"/>
            </a:endParaRPr>
          </a:p>
        </p:txBody>
      </p:sp>
      <p:sp>
        <p:nvSpPr>
          <p:cNvPr id="1646601" name="Text Box 9"/>
          <p:cNvSpPr txBox="1">
            <a:spLocks noChangeArrowheads="1"/>
          </p:cNvSpPr>
          <p:nvPr/>
        </p:nvSpPr>
        <p:spPr bwMode="auto">
          <a:xfrm>
            <a:off x="1398588" y="3212028"/>
            <a:ext cx="883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accent2"/>
                </a:solidFill>
                <a:latin typeface="Times New Roman" panose="02020603050405020304" pitchFamily="18" charset="0"/>
              </a:rPr>
              <a:t>=</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n</a:t>
            </a:r>
            <a:r>
              <a:rPr lang="en-US" altLang="zh-CN" sz="2400" baseline="-25000" dirty="0">
                <a:solidFill>
                  <a:schemeClr val="accent2"/>
                </a:solidFill>
                <a:latin typeface="Times New Roman" panose="02020603050405020304" pitchFamily="18" charset="0"/>
              </a:rPr>
              <a:t>-</a:t>
            </a:r>
            <a:r>
              <a:rPr lang="en-US" altLang="zh-CN" sz="2400" baseline="-25000" dirty="0" err="1">
                <a:solidFill>
                  <a:schemeClr val="accent2"/>
                </a:solidFill>
                <a:latin typeface="Times New Roman" panose="02020603050405020304" pitchFamily="18" charset="0"/>
              </a:rPr>
              <a:t>1</a:t>
            </a:r>
            <a:r>
              <a:rPr lang="en-US" altLang="zh-CN" sz="2400" dirty="0" err="1">
                <a:solidFill>
                  <a:schemeClr val="accent2"/>
                </a:solidFill>
                <a:latin typeface="Times New Roman" panose="02020603050405020304" pitchFamily="18" charset="0"/>
              </a:rPr>
              <a:t>r</a:t>
            </a:r>
            <a:r>
              <a:rPr lang="en-US" altLang="zh-CN" sz="2400" baseline="30000" dirty="0" err="1">
                <a:solidFill>
                  <a:schemeClr val="accent2"/>
                </a:solidFill>
                <a:latin typeface="Times New Roman" panose="02020603050405020304" pitchFamily="18" charset="0"/>
              </a:rPr>
              <a:t>n</a:t>
            </a:r>
            <a:r>
              <a:rPr lang="en-US" altLang="zh-CN" sz="2400" baseline="30000" dirty="0">
                <a:solidFill>
                  <a:schemeClr val="accent2"/>
                </a:solidFill>
                <a:latin typeface="Times New Roman" panose="02020603050405020304" pitchFamily="18" charset="0"/>
              </a:rPr>
              <a:t>-1 </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n</a:t>
            </a:r>
            <a:r>
              <a:rPr lang="en-US" altLang="zh-CN" sz="2400" baseline="-25000" dirty="0">
                <a:solidFill>
                  <a:schemeClr val="accent2"/>
                </a:solidFill>
                <a:latin typeface="Times New Roman" panose="02020603050405020304" pitchFamily="18" charset="0"/>
              </a:rPr>
              <a:t>-2</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r</a:t>
            </a:r>
            <a:r>
              <a:rPr lang="en-US" altLang="zh-CN" sz="2400" baseline="30000" dirty="0" err="1">
                <a:solidFill>
                  <a:schemeClr val="accent2"/>
                </a:solidFill>
                <a:latin typeface="Times New Roman" panose="02020603050405020304" pitchFamily="18" charset="0"/>
              </a:rPr>
              <a:t>n</a:t>
            </a:r>
            <a:r>
              <a:rPr lang="en-US" altLang="zh-CN" sz="2400" baseline="30000" dirty="0">
                <a:solidFill>
                  <a:schemeClr val="accent2"/>
                </a:solidFill>
                <a:latin typeface="Times New Roman" panose="02020603050405020304" pitchFamily="18" charset="0"/>
              </a:rPr>
              <a:t>-2</a:t>
            </a:r>
            <a:r>
              <a:rPr lang="en-US" altLang="zh-CN" sz="2400" dirty="0">
                <a:solidFill>
                  <a:schemeClr val="accent2"/>
                </a:solidFill>
                <a:latin typeface="Times New Roman" panose="02020603050405020304" pitchFamily="18" charset="0"/>
              </a:rPr>
              <a:t>+</a:t>
            </a:r>
            <a:r>
              <a:rPr lang="en-US" altLang="zh-CN" sz="2400" baseline="300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rPr>
              <a:t>+</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2</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r</a:t>
            </a:r>
            <a:r>
              <a:rPr lang="en-US" altLang="zh-CN" sz="2400" baseline="30000" dirty="0" err="1">
                <a:solidFill>
                  <a:schemeClr val="accent2"/>
                </a:solidFill>
                <a:latin typeface="Times New Roman" panose="02020603050405020304" pitchFamily="18" charset="0"/>
              </a:rPr>
              <a:t>2</a:t>
            </a:r>
            <a:r>
              <a:rPr lang="en-US" altLang="zh-CN" sz="2400" baseline="300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1</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r</a:t>
            </a:r>
            <a:r>
              <a:rPr lang="en-US" altLang="zh-CN" sz="2400" baseline="30000" dirty="0" err="1">
                <a:solidFill>
                  <a:schemeClr val="accent2"/>
                </a:solidFill>
                <a:latin typeface="Times New Roman" panose="02020603050405020304" pitchFamily="18" charset="0"/>
              </a:rPr>
              <a:t>1</a:t>
            </a:r>
            <a:r>
              <a:rPr lang="en-US" altLang="zh-CN" sz="2400" baseline="300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0</a:t>
            </a: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r</a:t>
            </a:r>
            <a:r>
              <a:rPr lang="en-US" altLang="zh-CN" sz="2400" baseline="30000" dirty="0" err="1">
                <a:solidFill>
                  <a:schemeClr val="accent2"/>
                </a:solidFill>
                <a:latin typeface="Times New Roman" panose="02020603050405020304" pitchFamily="18" charset="0"/>
              </a:rPr>
              <a:t>0</a:t>
            </a:r>
            <a:r>
              <a:rPr lang="en-US" altLang="zh-CN" sz="2400" baseline="300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 d</a:t>
            </a:r>
            <a:r>
              <a:rPr lang="en-US" altLang="zh-CN" sz="2400" baseline="-25000" dirty="0">
                <a:solidFill>
                  <a:schemeClr val="accent2"/>
                </a:solidFill>
                <a:latin typeface="Times New Roman" panose="02020603050405020304" pitchFamily="18" charset="0"/>
              </a:rPr>
              <a:t>-1</a:t>
            </a:r>
            <a:r>
              <a:rPr lang="en-US" altLang="zh-CN" sz="2400" dirty="0">
                <a:solidFill>
                  <a:schemeClr val="accent2"/>
                </a:solidFill>
                <a:latin typeface="Times New Roman" panose="02020603050405020304" pitchFamily="18" charset="0"/>
              </a:rPr>
              <a:t> r</a:t>
            </a:r>
            <a:r>
              <a:rPr lang="en-US" altLang="zh-CN" sz="2400" baseline="30000" dirty="0">
                <a:solidFill>
                  <a:schemeClr val="accent2"/>
                </a:solidFill>
                <a:latin typeface="Times New Roman" panose="02020603050405020304" pitchFamily="18" charset="0"/>
              </a:rPr>
              <a:t>-1</a:t>
            </a:r>
            <a:r>
              <a:rPr lang="en-US" altLang="zh-CN" sz="2400" dirty="0">
                <a:solidFill>
                  <a:schemeClr val="accent2"/>
                </a:solidFill>
                <a:latin typeface="Times New Roman" panose="02020603050405020304" pitchFamily="18" charset="0"/>
              </a:rPr>
              <a:t> +d</a:t>
            </a:r>
            <a:r>
              <a:rPr lang="en-US" altLang="zh-CN" sz="2400" baseline="-25000" dirty="0">
                <a:solidFill>
                  <a:schemeClr val="accent2"/>
                </a:solidFill>
                <a:latin typeface="Times New Roman" panose="02020603050405020304" pitchFamily="18" charset="0"/>
              </a:rPr>
              <a:t>-2</a:t>
            </a:r>
            <a:r>
              <a:rPr lang="en-US" altLang="zh-CN" sz="2400" dirty="0">
                <a:solidFill>
                  <a:schemeClr val="accent2"/>
                </a:solidFill>
                <a:latin typeface="Times New Roman" panose="02020603050405020304" pitchFamily="18" charset="0"/>
              </a:rPr>
              <a:t> r</a:t>
            </a:r>
            <a:r>
              <a:rPr lang="en-US" altLang="zh-CN" sz="2400" baseline="30000" dirty="0">
                <a:solidFill>
                  <a:schemeClr val="accent2"/>
                </a:solidFill>
                <a:latin typeface="Times New Roman" panose="02020603050405020304" pitchFamily="18" charset="0"/>
              </a:rPr>
              <a:t>-2 </a:t>
            </a:r>
            <a:r>
              <a:rPr lang="en-US" altLang="zh-CN" sz="2400" dirty="0">
                <a:solidFill>
                  <a:schemeClr val="accent2"/>
                </a:solidFill>
                <a:latin typeface="Times New Roman" panose="02020603050405020304" pitchFamily="18" charset="0"/>
              </a:rPr>
              <a:t>+ </a:t>
            </a:r>
            <a:r>
              <a:rPr lang="en-US" altLang="zh-CN" sz="2400" baseline="300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rPr>
              <a:t> + d</a:t>
            </a:r>
            <a:r>
              <a:rPr lang="en-US" altLang="zh-CN" sz="2400" baseline="-25000" dirty="0">
                <a:solidFill>
                  <a:schemeClr val="accent2"/>
                </a:solidFill>
                <a:latin typeface="Times New Roman" panose="02020603050405020304" pitchFamily="18" charset="0"/>
              </a:rPr>
              <a:t>-m</a:t>
            </a:r>
            <a:r>
              <a:rPr lang="en-US" altLang="zh-CN" sz="2400" dirty="0">
                <a:solidFill>
                  <a:schemeClr val="accent2"/>
                </a:solidFill>
                <a:latin typeface="Times New Roman" panose="02020603050405020304" pitchFamily="18" charset="0"/>
              </a:rPr>
              <a:t> r</a:t>
            </a:r>
            <a:r>
              <a:rPr lang="en-US" altLang="zh-CN" sz="2400" baseline="30000" dirty="0">
                <a:solidFill>
                  <a:schemeClr val="accent2"/>
                </a:solidFill>
                <a:latin typeface="Times New Roman" panose="02020603050405020304" pitchFamily="18" charset="0"/>
              </a:rPr>
              <a:t>-m </a:t>
            </a:r>
            <a:endParaRPr lang="en-US" altLang="zh-CN" sz="2400" dirty="0">
              <a:solidFill>
                <a:schemeClr val="accent2"/>
              </a:solidFill>
              <a:ea typeface="隶书" panose="02010509060101010101" pitchFamily="49" charset="-122"/>
            </a:endParaRPr>
          </a:p>
        </p:txBody>
      </p:sp>
      <p:grpSp>
        <p:nvGrpSpPr>
          <p:cNvPr id="1646602" name="Group 10"/>
          <p:cNvGrpSpPr>
            <a:grpSpLocks/>
          </p:cNvGrpSpPr>
          <p:nvPr/>
        </p:nvGrpSpPr>
        <p:grpSpPr bwMode="auto">
          <a:xfrm>
            <a:off x="10005219" y="3021528"/>
            <a:ext cx="1377950" cy="838200"/>
            <a:chOff x="4416" y="2160"/>
            <a:chExt cx="868" cy="528"/>
          </a:xfrm>
        </p:grpSpPr>
        <p:grpSp>
          <p:nvGrpSpPr>
            <p:cNvPr id="1646603" name="Group 11"/>
            <p:cNvGrpSpPr>
              <a:grpSpLocks/>
            </p:cNvGrpSpPr>
            <p:nvPr/>
          </p:nvGrpSpPr>
          <p:grpSpPr bwMode="auto">
            <a:xfrm>
              <a:off x="4752" y="2160"/>
              <a:ext cx="532" cy="528"/>
              <a:chOff x="4779" y="2220"/>
              <a:chExt cx="532" cy="528"/>
            </a:xfrm>
          </p:grpSpPr>
          <p:sp>
            <p:nvSpPr>
              <p:cNvPr id="1646604" name="Rectangle 12"/>
              <p:cNvSpPr>
                <a:spLocks noChangeArrowheads="1"/>
              </p:cNvSpPr>
              <p:nvPr/>
            </p:nvSpPr>
            <p:spPr bwMode="auto">
              <a:xfrm>
                <a:off x="4809" y="2283"/>
                <a:ext cx="17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2"/>
                    </a:solidFill>
                    <a:ea typeface="隶书" panose="02010509060101010101" pitchFamily="49" charset="-122"/>
                    <a:sym typeface="Symbol" panose="05050102010706020507" pitchFamily="18" charset="2"/>
                  </a:rPr>
                  <a:t></a:t>
                </a:r>
                <a:endParaRPr lang="en-US" altLang="zh-CN" sz="2400">
                  <a:solidFill>
                    <a:schemeClr val="accent2"/>
                  </a:solidFill>
                  <a:ea typeface="隶书" panose="02010509060101010101" pitchFamily="49" charset="-122"/>
                  <a:sym typeface="Symbol" panose="05050102010706020507" pitchFamily="18" charset="2"/>
                </a:endParaRPr>
              </a:p>
            </p:txBody>
          </p:sp>
          <p:sp>
            <p:nvSpPr>
              <p:cNvPr id="1646605" name="Rectangle 13"/>
              <p:cNvSpPr>
                <a:spLocks noChangeArrowheads="1"/>
              </p:cNvSpPr>
              <p:nvPr/>
            </p:nvSpPr>
            <p:spPr bwMode="auto">
              <a:xfrm>
                <a:off x="4892" y="2220"/>
                <a:ext cx="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a:t>
                </a:r>
                <a:endParaRPr lang="en-US" altLang="zh-CN" sz="2400">
                  <a:solidFill>
                    <a:schemeClr val="accent2"/>
                  </a:solidFill>
                  <a:ea typeface="隶书" panose="02010509060101010101" pitchFamily="49" charset="-122"/>
                </a:endParaRPr>
              </a:p>
            </p:txBody>
          </p:sp>
          <p:sp>
            <p:nvSpPr>
              <p:cNvPr id="1646606" name="Rectangle 14"/>
              <p:cNvSpPr>
                <a:spLocks noChangeArrowheads="1"/>
              </p:cNvSpPr>
              <p:nvPr/>
            </p:nvSpPr>
            <p:spPr bwMode="auto">
              <a:xfrm>
                <a:off x="4887" y="2599"/>
                <a:ext cx="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a:t>
                </a:r>
                <a:endParaRPr lang="en-US" altLang="zh-CN" sz="2400">
                  <a:solidFill>
                    <a:schemeClr val="accent2"/>
                  </a:solidFill>
                  <a:ea typeface="隶书" panose="02010509060101010101" pitchFamily="49" charset="-122"/>
                </a:endParaRPr>
              </a:p>
            </p:txBody>
          </p:sp>
          <p:sp>
            <p:nvSpPr>
              <p:cNvPr id="1646607" name="Rectangle 15"/>
              <p:cNvSpPr>
                <a:spLocks noChangeArrowheads="1"/>
              </p:cNvSpPr>
              <p:nvPr/>
            </p:nvSpPr>
            <p:spPr bwMode="auto">
              <a:xfrm>
                <a:off x="4819" y="2599"/>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a:t>
                </a:r>
                <a:endParaRPr lang="en-US" altLang="zh-CN" sz="2400">
                  <a:solidFill>
                    <a:schemeClr val="accent2"/>
                  </a:solidFill>
                  <a:ea typeface="隶书" panose="02010509060101010101" pitchFamily="49" charset="-122"/>
                </a:endParaRPr>
              </a:p>
            </p:txBody>
          </p:sp>
          <p:sp>
            <p:nvSpPr>
              <p:cNvPr id="1646608" name="Rectangle 16"/>
              <p:cNvSpPr>
                <a:spLocks noChangeArrowheads="1"/>
              </p:cNvSpPr>
              <p:nvPr/>
            </p:nvSpPr>
            <p:spPr bwMode="auto">
              <a:xfrm>
                <a:off x="4947" y="2232"/>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1</a:t>
                </a:r>
                <a:endParaRPr lang="en-US" altLang="zh-CN" sz="2400">
                  <a:solidFill>
                    <a:schemeClr val="accent2"/>
                  </a:solidFill>
                  <a:ea typeface="隶书" panose="02010509060101010101" pitchFamily="49" charset="-122"/>
                </a:endParaRPr>
              </a:p>
            </p:txBody>
          </p:sp>
          <p:sp>
            <p:nvSpPr>
              <p:cNvPr id="1646609" name="Rectangle 17"/>
              <p:cNvSpPr>
                <a:spLocks noChangeArrowheads="1"/>
              </p:cNvSpPr>
              <p:nvPr/>
            </p:nvSpPr>
            <p:spPr bwMode="auto">
              <a:xfrm>
                <a:off x="4829" y="2233"/>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n</a:t>
                </a:r>
                <a:endParaRPr lang="en-US" altLang="zh-CN" sz="2400">
                  <a:solidFill>
                    <a:schemeClr val="accent2"/>
                  </a:solidFill>
                  <a:ea typeface="隶书" panose="02010509060101010101" pitchFamily="49" charset="-122"/>
                </a:endParaRPr>
              </a:p>
            </p:txBody>
          </p:sp>
          <p:sp>
            <p:nvSpPr>
              <p:cNvPr id="1646610" name="Rectangle 18"/>
              <p:cNvSpPr>
                <a:spLocks noChangeArrowheads="1"/>
              </p:cNvSpPr>
              <p:nvPr/>
            </p:nvSpPr>
            <p:spPr bwMode="auto">
              <a:xfrm>
                <a:off x="4958" y="2612"/>
                <a:ext cx="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m</a:t>
                </a:r>
                <a:endParaRPr lang="en-US" altLang="zh-CN" sz="2400">
                  <a:solidFill>
                    <a:schemeClr val="accent2"/>
                  </a:solidFill>
                  <a:ea typeface="隶书" panose="02010509060101010101" pitchFamily="49" charset="-122"/>
                </a:endParaRPr>
              </a:p>
            </p:txBody>
          </p:sp>
          <p:sp>
            <p:nvSpPr>
              <p:cNvPr id="1646611" name="Rectangle 19"/>
              <p:cNvSpPr>
                <a:spLocks noChangeArrowheads="1"/>
              </p:cNvSpPr>
              <p:nvPr/>
            </p:nvSpPr>
            <p:spPr bwMode="auto">
              <a:xfrm>
                <a:off x="4779" y="2612"/>
                <a:ext cx="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i</a:t>
                </a:r>
                <a:endParaRPr lang="en-US" altLang="zh-CN" sz="2400">
                  <a:solidFill>
                    <a:schemeClr val="accent2"/>
                  </a:solidFill>
                  <a:ea typeface="隶书" panose="02010509060101010101" pitchFamily="49" charset="-122"/>
                </a:endParaRPr>
              </a:p>
            </p:txBody>
          </p:sp>
          <p:sp>
            <p:nvSpPr>
              <p:cNvPr id="1646612" name="Rectangle 20"/>
              <p:cNvSpPr>
                <a:spLocks noChangeArrowheads="1"/>
              </p:cNvSpPr>
              <p:nvPr/>
            </p:nvSpPr>
            <p:spPr bwMode="auto">
              <a:xfrm>
                <a:off x="5144" y="2476"/>
                <a:ext cx="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chemeClr val="accent2"/>
                    </a:solidFill>
                    <a:ea typeface="隶书" panose="02010509060101010101" pitchFamily="49" charset="-122"/>
                  </a:rPr>
                  <a:t>i</a:t>
                </a:r>
                <a:endParaRPr lang="en-US" altLang="zh-CN" sz="2400">
                  <a:solidFill>
                    <a:schemeClr val="accent2"/>
                  </a:solidFill>
                  <a:ea typeface="隶书" panose="02010509060101010101" pitchFamily="49" charset="-122"/>
                </a:endParaRPr>
              </a:p>
            </p:txBody>
          </p:sp>
          <p:sp>
            <p:nvSpPr>
              <p:cNvPr id="1646613" name="Rectangle 21"/>
              <p:cNvSpPr>
                <a:spLocks noChangeArrowheads="1"/>
              </p:cNvSpPr>
              <p:nvPr/>
            </p:nvSpPr>
            <p:spPr bwMode="auto">
              <a:xfrm>
                <a:off x="5293" y="2396"/>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chemeClr val="accent2"/>
                    </a:solidFill>
                    <a:ea typeface="隶书" panose="02010509060101010101" pitchFamily="49" charset="-122"/>
                  </a:rPr>
                  <a:t>i</a:t>
                </a:r>
                <a:endParaRPr lang="en-US" altLang="zh-CN" sz="2400">
                  <a:solidFill>
                    <a:schemeClr val="accent2"/>
                  </a:solidFill>
                  <a:ea typeface="隶书" panose="02010509060101010101" pitchFamily="49" charset="-122"/>
                </a:endParaRPr>
              </a:p>
            </p:txBody>
          </p:sp>
          <p:sp>
            <p:nvSpPr>
              <p:cNvPr id="1646614" name="Rectangle 22"/>
              <p:cNvSpPr>
                <a:spLocks noChangeArrowheads="1"/>
              </p:cNvSpPr>
              <p:nvPr/>
            </p:nvSpPr>
            <p:spPr bwMode="auto">
              <a:xfrm>
                <a:off x="5188" y="2357"/>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chemeClr val="accent2"/>
                    </a:solidFill>
                    <a:ea typeface="隶书" panose="02010509060101010101" pitchFamily="49" charset="-122"/>
                  </a:rPr>
                  <a:t>r</a:t>
                </a:r>
              </a:p>
            </p:txBody>
          </p:sp>
          <p:sp>
            <p:nvSpPr>
              <p:cNvPr id="1646615" name="Rectangle 23"/>
              <p:cNvSpPr>
                <a:spLocks noChangeArrowheads="1"/>
              </p:cNvSpPr>
              <p:nvPr/>
            </p:nvSpPr>
            <p:spPr bwMode="auto">
              <a:xfrm>
                <a:off x="5040" y="2357"/>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chemeClr val="accent2"/>
                    </a:solidFill>
                    <a:ea typeface="隶书" panose="02010509060101010101" pitchFamily="49" charset="-122"/>
                  </a:rPr>
                  <a:t>d</a:t>
                </a:r>
              </a:p>
            </p:txBody>
          </p:sp>
        </p:grpSp>
        <p:sp>
          <p:nvSpPr>
            <p:cNvPr id="1646616" name="Text Box 24"/>
            <p:cNvSpPr txBox="1">
              <a:spLocks noChangeArrowheads="1"/>
            </p:cNvSpPr>
            <p:nvPr/>
          </p:nvSpPr>
          <p:spPr bwMode="auto">
            <a:xfrm>
              <a:off x="4416" y="2304"/>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ea typeface="隶书" panose="02010509060101010101" pitchFamily="49" charset="-122"/>
                </a:rPr>
                <a:t>=</a:t>
              </a:r>
            </a:p>
          </p:txBody>
        </p:sp>
      </p:grpSp>
      <p:sp>
        <p:nvSpPr>
          <p:cNvPr id="1646617" name="Text Box 25"/>
          <p:cNvSpPr txBox="1">
            <a:spLocks noChangeArrowheads="1"/>
          </p:cNvSpPr>
          <p:nvPr/>
        </p:nvSpPr>
        <p:spPr bwMode="auto">
          <a:xfrm>
            <a:off x="1674813" y="4774182"/>
            <a:ext cx="7862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=1×2</a:t>
            </a:r>
            <a:r>
              <a:rPr lang="en-US" altLang="zh-CN" sz="2800" baseline="30000"/>
              <a:t>7</a:t>
            </a:r>
            <a:r>
              <a:rPr lang="en-US" altLang="zh-CN" sz="2800"/>
              <a:t>+1×2</a:t>
            </a:r>
            <a:r>
              <a:rPr lang="en-US" altLang="zh-CN" sz="2800" baseline="30000"/>
              <a:t>6</a:t>
            </a:r>
            <a:r>
              <a:rPr lang="en-US" altLang="zh-CN" sz="2800"/>
              <a:t>+1×2</a:t>
            </a:r>
            <a:r>
              <a:rPr lang="en-US" altLang="zh-CN" sz="2800" baseline="30000"/>
              <a:t>5</a:t>
            </a:r>
            <a:r>
              <a:rPr lang="en-US" altLang="zh-CN" sz="2800"/>
              <a:t>+1×2</a:t>
            </a:r>
            <a:r>
              <a:rPr lang="en-US" altLang="zh-CN" sz="2800" baseline="30000"/>
              <a:t>4</a:t>
            </a:r>
            <a:r>
              <a:rPr lang="en-US" altLang="zh-CN" sz="2800"/>
              <a:t>+0×2</a:t>
            </a:r>
            <a:r>
              <a:rPr lang="en-US" altLang="zh-CN" sz="2800" baseline="30000"/>
              <a:t>3</a:t>
            </a:r>
            <a:r>
              <a:rPr lang="en-US" altLang="zh-CN" sz="2800"/>
              <a:t>+1×2</a:t>
            </a:r>
            <a:r>
              <a:rPr lang="en-US" altLang="zh-CN" sz="2800" baseline="30000"/>
              <a:t>2</a:t>
            </a:r>
            <a:r>
              <a:rPr lang="en-US" altLang="zh-CN" sz="2800"/>
              <a:t>+0×2</a:t>
            </a:r>
            <a:r>
              <a:rPr lang="en-US" altLang="zh-CN" sz="2800" baseline="30000"/>
              <a:t>1</a:t>
            </a:r>
          </a:p>
          <a:p>
            <a:r>
              <a:rPr lang="en-US" altLang="zh-CN" sz="2800"/>
              <a:t>+1×2</a:t>
            </a:r>
            <a:r>
              <a:rPr lang="en-US" altLang="zh-CN" sz="2800" baseline="30000"/>
              <a:t>0 </a:t>
            </a:r>
            <a:r>
              <a:rPr lang="en-US" altLang="zh-CN" sz="2800"/>
              <a:t>+0×2</a:t>
            </a:r>
            <a:r>
              <a:rPr lang="en-US" altLang="zh-CN" sz="2800" baseline="30000"/>
              <a:t>-1</a:t>
            </a:r>
            <a:r>
              <a:rPr lang="en-US" altLang="zh-CN" sz="2800"/>
              <a:t>+1×2</a:t>
            </a:r>
            <a:r>
              <a:rPr lang="en-US" altLang="zh-CN" sz="2800" baseline="30000"/>
              <a:t>-2      </a:t>
            </a:r>
            <a:r>
              <a:rPr lang="en-US" altLang="zh-CN" sz="2800"/>
              <a:t>=  (245.25)</a:t>
            </a:r>
            <a:r>
              <a:rPr lang="zh-CN" altLang="en-US" sz="2800" baseline="-25000"/>
              <a:t>十</a:t>
            </a:r>
          </a:p>
        </p:txBody>
      </p:sp>
      <p:sp>
        <p:nvSpPr>
          <p:cNvPr id="1646618" name="Rectangle 26"/>
          <p:cNvSpPr>
            <a:spLocks noChangeArrowheads="1"/>
          </p:cNvSpPr>
          <p:nvPr/>
        </p:nvSpPr>
        <p:spPr bwMode="auto">
          <a:xfrm>
            <a:off x="1594423" y="5931796"/>
            <a:ext cx="7951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 </a:t>
            </a:r>
            <a:r>
              <a:rPr lang="en-US" altLang="zh-CN" sz="2800" dirty="0"/>
              <a:t>(</a:t>
            </a:r>
            <a:r>
              <a:rPr lang="en-US" altLang="zh-CN" sz="2800" dirty="0" err="1"/>
              <a:t>F5.4</a:t>
            </a:r>
            <a:r>
              <a:rPr lang="en-US" altLang="zh-CN" sz="2800" dirty="0"/>
              <a:t>)</a:t>
            </a:r>
            <a:r>
              <a:rPr lang="zh-CN" altLang="en-US" sz="2800" baseline="-25000" dirty="0"/>
              <a:t>十六 </a:t>
            </a:r>
            <a:r>
              <a:rPr lang="en-US" altLang="zh-CN" sz="2800" dirty="0"/>
              <a:t>=  </a:t>
            </a:r>
            <a:r>
              <a:rPr lang="en-US" altLang="zh-CN" sz="2800" dirty="0" err="1"/>
              <a:t>F×16</a:t>
            </a:r>
            <a:r>
              <a:rPr lang="en-US" altLang="zh-CN" sz="2800" baseline="30000" dirty="0" err="1"/>
              <a:t>1</a:t>
            </a:r>
            <a:r>
              <a:rPr lang="en-US" altLang="zh-CN" sz="2800" dirty="0" err="1"/>
              <a:t>+5×16</a:t>
            </a:r>
            <a:r>
              <a:rPr lang="en-US" altLang="zh-CN" sz="2800" baseline="30000" dirty="0" err="1"/>
              <a:t>0</a:t>
            </a:r>
            <a:r>
              <a:rPr lang="en-US" altLang="zh-CN" sz="2800" dirty="0" err="1"/>
              <a:t>+4×16</a:t>
            </a:r>
            <a:r>
              <a:rPr lang="en-US" altLang="zh-CN" sz="2800" baseline="30000" dirty="0" err="1"/>
              <a:t>-1</a:t>
            </a:r>
            <a:r>
              <a:rPr lang="en-US" altLang="zh-CN" sz="2800" baseline="30000" dirty="0"/>
              <a:t> </a:t>
            </a:r>
            <a:r>
              <a:rPr lang="en-US" altLang="zh-CN" sz="2800" dirty="0"/>
              <a:t>= (245.25)</a:t>
            </a:r>
            <a:r>
              <a:rPr lang="zh-CN" altLang="en-US" sz="2800" baseline="-25000" dirty="0"/>
              <a:t>十</a:t>
            </a:r>
          </a:p>
        </p:txBody>
      </p:sp>
      <p:sp>
        <p:nvSpPr>
          <p:cNvPr id="1646619" name="Rectangle 27"/>
          <p:cNvSpPr>
            <a:spLocks noChangeArrowheads="1"/>
          </p:cNvSpPr>
          <p:nvPr/>
        </p:nvSpPr>
        <p:spPr bwMode="auto">
          <a:xfrm>
            <a:off x="1839914" y="4261420"/>
            <a:ext cx="5019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隶书" panose="02010509060101010101" pitchFamily="49" charset="-122"/>
              </a:rPr>
              <a:t>           </a:t>
            </a:r>
            <a:r>
              <a:rPr lang="en-US" altLang="zh-CN" sz="2800" dirty="0"/>
              <a:t>(1 1 1 1 0 1 0 1 . 0 1)</a:t>
            </a:r>
            <a:r>
              <a:rPr lang="zh-CN" altLang="en-US" sz="2800" baseline="-25000" dirty="0"/>
              <a:t>二 </a:t>
            </a:r>
          </a:p>
        </p:txBody>
      </p:sp>
      <p:grpSp>
        <p:nvGrpSpPr>
          <p:cNvPr id="1646620" name="Group 28"/>
          <p:cNvGrpSpPr>
            <a:grpSpLocks/>
          </p:cNvGrpSpPr>
          <p:nvPr/>
        </p:nvGrpSpPr>
        <p:grpSpPr bwMode="auto">
          <a:xfrm>
            <a:off x="3001963" y="3804220"/>
            <a:ext cx="3390900" cy="519112"/>
            <a:chOff x="1116" y="2447"/>
            <a:chExt cx="2136" cy="327"/>
          </a:xfrm>
        </p:grpSpPr>
        <p:sp>
          <p:nvSpPr>
            <p:cNvPr id="1646621" name="Rectangle 29"/>
            <p:cNvSpPr>
              <a:spLocks noChangeArrowheads="1"/>
            </p:cNvSpPr>
            <p:nvPr/>
          </p:nvSpPr>
          <p:spPr bwMode="auto">
            <a:xfrm>
              <a:off x="1116" y="2447"/>
              <a:ext cx="2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66"/>
                  </a:solidFill>
                </a:rPr>
                <a:t>7 6 5 4 3 2 1 0 .-1 -2</a:t>
              </a:r>
            </a:p>
          </p:txBody>
        </p:sp>
        <p:sp>
          <p:nvSpPr>
            <p:cNvPr id="1646622" name="Line 30"/>
            <p:cNvSpPr>
              <a:spLocks noChangeShapeType="1"/>
            </p:cNvSpPr>
            <p:nvPr/>
          </p:nvSpPr>
          <p:spPr bwMode="auto">
            <a:xfrm>
              <a:off x="1116" y="2760"/>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进位计数制之间的转换</a:t>
            </a:r>
          </a:p>
        </p:txBody>
      </p:sp>
      <p:sp>
        <p:nvSpPr>
          <p:cNvPr id="32" name="圆角矩形 31"/>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r</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进制转换为十进制</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824528" y="2013739"/>
            <a:ext cx="594906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已知</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进制的数码串</a:t>
            </a:r>
            <a:r>
              <a:rPr lang="en-US" altLang="zh-CN" sz="2400" b="1" dirty="0" err="1">
                <a:latin typeface="微软雅黑" panose="020B0503020204020204" pitchFamily="34" charset="-122"/>
                <a:ea typeface="微软雅黑" panose="020B0503020204020204" pitchFamily="34" charset="-122"/>
              </a:rPr>
              <a:t>d</a:t>
            </a:r>
            <a:r>
              <a:rPr lang="en-US" altLang="zh-CN" sz="2400" b="1" baseline="-25000" dirty="0" err="1">
                <a:latin typeface="微软雅黑" panose="020B0503020204020204" pitchFamily="34" charset="-122"/>
                <a:ea typeface="微软雅黑" panose="020B0503020204020204" pitchFamily="34" charset="-122"/>
              </a:rPr>
              <a:t>m</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-n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求十进制的</a:t>
            </a:r>
            <a:r>
              <a:rPr lang="en-US" altLang="zh-CN" sz="2400" b="1" dirty="0">
                <a:latin typeface="微软雅黑" panose="020B0503020204020204" pitchFamily="34" charset="-122"/>
                <a:ea typeface="微软雅黑" panose="020B0503020204020204" pitchFamily="34" charset="-122"/>
              </a:rPr>
              <a:t>N</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569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6598"/>
                                        </p:tgtEl>
                                        <p:attrNameLst>
                                          <p:attrName>style.visibility</p:attrName>
                                        </p:attrNameLst>
                                      </p:cBhvr>
                                      <p:to>
                                        <p:strVal val="visible"/>
                                      </p:to>
                                    </p:set>
                                    <p:anim calcmode="lin" valueType="num">
                                      <p:cBhvr additive="base">
                                        <p:cTn id="7" dur="500" fill="hold"/>
                                        <p:tgtEl>
                                          <p:spTgt spid="1646598"/>
                                        </p:tgtEl>
                                        <p:attrNameLst>
                                          <p:attrName>ppt_x</p:attrName>
                                        </p:attrNameLst>
                                      </p:cBhvr>
                                      <p:tavLst>
                                        <p:tav tm="0">
                                          <p:val>
                                            <p:strVal val="1+#ppt_w/2"/>
                                          </p:val>
                                        </p:tav>
                                        <p:tav tm="100000">
                                          <p:val>
                                            <p:strVal val="#ppt_x"/>
                                          </p:val>
                                        </p:tav>
                                      </p:tavLst>
                                    </p:anim>
                                    <p:anim calcmode="lin" valueType="num">
                                      <p:cBhvr additive="base">
                                        <p:cTn id="8" dur="500" fill="hold"/>
                                        <p:tgtEl>
                                          <p:spTgt spid="1646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46601"/>
                                        </p:tgtEl>
                                        <p:attrNameLst>
                                          <p:attrName>style.visibility</p:attrName>
                                        </p:attrNameLst>
                                      </p:cBhvr>
                                      <p:to>
                                        <p:strVal val="visible"/>
                                      </p:to>
                                    </p:set>
                                    <p:anim calcmode="lin" valueType="num">
                                      <p:cBhvr additive="base">
                                        <p:cTn id="13" dur="500" fill="hold"/>
                                        <p:tgtEl>
                                          <p:spTgt spid="1646601"/>
                                        </p:tgtEl>
                                        <p:attrNameLst>
                                          <p:attrName>ppt_x</p:attrName>
                                        </p:attrNameLst>
                                      </p:cBhvr>
                                      <p:tavLst>
                                        <p:tav tm="0">
                                          <p:val>
                                            <p:strVal val="1+#ppt_w/2"/>
                                          </p:val>
                                        </p:tav>
                                        <p:tav tm="100000">
                                          <p:val>
                                            <p:strVal val="#ppt_x"/>
                                          </p:val>
                                        </p:tav>
                                      </p:tavLst>
                                    </p:anim>
                                    <p:anim calcmode="lin" valueType="num">
                                      <p:cBhvr additive="base">
                                        <p:cTn id="14" dur="500" fill="hold"/>
                                        <p:tgtEl>
                                          <p:spTgt spid="16466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46602"/>
                                        </p:tgtEl>
                                        <p:attrNameLst>
                                          <p:attrName>style.visibility</p:attrName>
                                        </p:attrNameLst>
                                      </p:cBhvr>
                                      <p:to>
                                        <p:strVal val="visible"/>
                                      </p:to>
                                    </p:set>
                                    <p:anim calcmode="lin" valueType="num">
                                      <p:cBhvr additive="base">
                                        <p:cTn id="19" dur="500" fill="hold"/>
                                        <p:tgtEl>
                                          <p:spTgt spid="1646602"/>
                                        </p:tgtEl>
                                        <p:attrNameLst>
                                          <p:attrName>ppt_x</p:attrName>
                                        </p:attrNameLst>
                                      </p:cBhvr>
                                      <p:tavLst>
                                        <p:tav tm="0">
                                          <p:val>
                                            <p:strVal val="1+#ppt_w/2"/>
                                          </p:val>
                                        </p:tav>
                                        <p:tav tm="100000">
                                          <p:val>
                                            <p:strVal val="#ppt_x"/>
                                          </p:val>
                                        </p:tav>
                                      </p:tavLst>
                                    </p:anim>
                                    <p:anim calcmode="lin" valueType="num">
                                      <p:cBhvr additive="base">
                                        <p:cTn id="20" dur="500" fill="hold"/>
                                        <p:tgtEl>
                                          <p:spTgt spid="16466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46619"/>
                                        </p:tgtEl>
                                        <p:attrNameLst>
                                          <p:attrName>style.visibility</p:attrName>
                                        </p:attrNameLst>
                                      </p:cBhvr>
                                      <p:to>
                                        <p:strVal val="visible"/>
                                      </p:to>
                                    </p:set>
                                    <p:anim calcmode="lin" valueType="num">
                                      <p:cBhvr additive="base">
                                        <p:cTn id="25" dur="500" fill="hold"/>
                                        <p:tgtEl>
                                          <p:spTgt spid="1646619"/>
                                        </p:tgtEl>
                                        <p:attrNameLst>
                                          <p:attrName>ppt_x</p:attrName>
                                        </p:attrNameLst>
                                      </p:cBhvr>
                                      <p:tavLst>
                                        <p:tav tm="0">
                                          <p:val>
                                            <p:strVal val="1+#ppt_w/2"/>
                                          </p:val>
                                        </p:tav>
                                        <p:tav tm="100000">
                                          <p:val>
                                            <p:strVal val="#ppt_x"/>
                                          </p:val>
                                        </p:tav>
                                      </p:tavLst>
                                    </p:anim>
                                    <p:anim calcmode="lin" valueType="num">
                                      <p:cBhvr additive="base">
                                        <p:cTn id="26" dur="500" fill="hold"/>
                                        <p:tgtEl>
                                          <p:spTgt spid="164661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646619"/>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646620"/>
                                        </p:tgtEl>
                                        <p:attrNameLst>
                                          <p:attrName>style.visibility</p:attrName>
                                        </p:attrNameLst>
                                      </p:cBhvr>
                                      <p:to>
                                        <p:strVal val="visible"/>
                                      </p:to>
                                    </p:set>
                                    <p:anim calcmode="lin" valueType="num">
                                      <p:cBhvr additive="base">
                                        <p:cTn id="31" dur="500" fill="hold"/>
                                        <p:tgtEl>
                                          <p:spTgt spid="1646620"/>
                                        </p:tgtEl>
                                        <p:attrNameLst>
                                          <p:attrName>ppt_x</p:attrName>
                                        </p:attrNameLst>
                                      </p:cBhvr>
                                      <p:tavLst>
                                        <p:tav tm="0">
                                          <p:val>
                                            <p:strVal val="1+#ppt_w/2"/>
                                          </p:val>
                                        </p:tav>
                                        <p:tav tm="100000">
                                          <p:val>
                                            <p:strVal val="#ppt_x"/>
                                          </p:val>
                                        </p:tav>
                                      </p:tavLst>
                                    </p:anim>
                                    <p:anim calcmode="lin" valueType="num">
                                      <p:cBhvr additive="base">
                                        <p:cTn id="32" dur="500" fill="hold"/>
                                        <p:tgtEl>
                                          <p:spTgt spid="16466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46617"/>
                                        </p:tgtEl>
                                        <p:attrNameLst>
                                          <p:attrName>style.visibility</p:attrName>
                                        </p:attrNameLst>
                                      </p:cBhvr>
                                      <p:to>
                                        <p:strVal val="visible"/>
                                      </p:to>
                                    </p:set>
                                    <p:anim calcmode="lin" valueType="num">
                                      <p:cBhvr additive="base">
                                        <p:cTn id="37" dur="500" fill="hold"/>
                                        <p:tgtEl>
                                          <p:spTgt spid="1646617"/>
                                        </p:tgtEl>
                                        <p:attrNameLst>
                                          <p:attrName>ppt_x</p:attrName>
                                        </p:attrNameLst>
                                      </p:cBhvr>
                                      <p:tavLst>
                                        <p:tav tm="0">
                                          <p:val>
                                            <p:strVal val="1+#ppt_w/2"/>
                                          </p:val>
                                        </p:tav>
                                        <p:tav tm="100000">
                                          <p:val>
                                            <p:strVal val="#ppt_x"/>
                                          </p:val>
                                        </p:tav>
                                      </p:tavLst>
                                    </p:anim>
                                    <p:anim calcmode="lin" valueType="num">
                                      <p:cBhvr additive="base">
                                        <p:cTn id="38" dur="500" fill="hold"/>
                                        <p:tgtEl>
                                          <p:spTgt spid="164661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646617"/>
                                        </p:tgtEl>
                                        <p:attrNameLst>
                                          <p:attrName>ppt_c</p:attrName>
                                        </p:attrNameLst>
                                      </p:cBhvr>
                                      <p:to>
                                        <a:schemeClr val="accent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46618"/>
                                        </p:tgtEl>
                                        <p:attrNameLst>
                                          <p:attrName>style.visibility</p:attrName>
                                        </p:attrNameLst>
                                      </p:cBhvr>
                                      <p:to>
                                        <p:strVal val="visible"/>
                                      </p:to>
                                    </p:set>
                                    <p:anim calcmode="lin" valueType="num">
                                      <p:cBhvr additive="base">
                                        <p:cTn id="43" dur="500" fill="hold"/>
                                        <p:tgtEl>
                                          <p:spTgt spid="1646618"/>
                                        </p:tgtEl>
                                        <p:attrNameLst>
                                          <p:attrName>ppt_x</p:attrName>
                                        </p:attrNameLst>
                                      </p:cBhvr>
                                      <p:tavLst>
                                        <p:tav tm="0">
                                          <p:val>
                                            <p:strVal val="1+#ppt_w/2"/>
                                          </p:val>
                                        </p:tav>
                                        <p:tav tm="100000">
                                          <p:val>
                                            <p:strVal val="#ppt_x"/>
                                          </p:val>
                                        </p:tav>
                                      </p:tavLst>
                                    </p:anim>
                                    <p:anim calcmode="lin" valueType="num">
                                      <p:cBhvr additive="base">
                                        <p:cTn id="44" dur="500" fill="hold"/>
                                        <p:tgtEl>
                                          <p:spTgt spid="164661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646618"/>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598" grpId="0" autoUpdateAnimBg="0"/>
      <p:bldP spid="1646601" grpId="0" autoUpdateAnimBg="0"/>
      <p:bldP spid="1646617" grpId="0" autoUpdateAnimBg="0"/>
      <p:bldP spid="1646618" grpId="0" autoUpdateAnimBg="0"/>
      <p:bldP spid="164661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621" name="Text Box 5"/>
          <p:cNvSpPr txBox="1">
            <a:spLocks noChangeArrowheads="1"/>
          </p:cNvSpPr>
          <p:nvPr/>
        </p:nvSpPr>
        <p:spPr bwMode="auto">
          <a:xfrm>
            <a:off x="2687999" y="2468050"/>
            <a:ext cx="5997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accent2"/>
                </a:solidFill>
                <a:latin typeface="Times New Roman" panose="02020603050405020304" pitchFamily="18" charset="0"/>
              </a:rPr>
              <a:t>N = (d</a:t>
            </a:r>
            <a:r>
              <a:rPr lang="en-US" altLang="zh-CN" sz="3200" baseline="-25000">
                <a:solidFill>
                  <a:schemeClr val="accent2"/>
                </a:solidFill>
                <a:latin typeface="Times New Roman" panose="02020603050405020304" pitchFamily="18" charset="0"/>
              </a:rPr>
              <a:t>n-1</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n-2</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2</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1</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0</a:t>
            </a:r>
            <a:r>
              <a:rPr lang="en-US" altLang="zh-CN" sz="3200">
                <a:solidFill>
                  <a:schemeClr val="accent2"/>
                </a:solidFill>
                <a:latin typeface="Times New Roman" panose="02020603050405020304" pitchFamily="18" charset="0"/>
              </a:rPr>
              <a:t>)</a:t>
            </a:r>
            <a:r>
              <a:rPr lang="en-US" altLang="zh-CN" sz="3200" baseline="-25000">
                <a:solidFill>
                  <a:schemeClr val="accent2"/>
                </a:solidFill>
                <a:latin typeface="Times New Roman" panose="02020603050405020304" pitchFamily="18" charset="0"/>
              </a:rPr>
              <a:t>r</a:t>
            </a:r>
          </a:p>
        </p:txBody>
      </p:sp>
      <p:sp>
        <p:nvSpPr>
          <p:cNvPr id="1647622" name="Text Box 6"/>
          <p:cNvSpPr txBox="1">
            <a:spLocks noChangeArrowheads="1"/>
          </p:cNvSpPr>
          <p:nvPr/>
        </p:nvSpPr>
        <p:spPr bwMode="auto">
          <a:xfrm>
            <a:off x="3124561" y="3083190"/>
            <a:ext cx="5208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Times New Roman" panose="02020603050405020304" pitchFamily="18" charset="0"/>
              </a:rPr>
              <a:t>=d</a:t>
            </a:r>
            <a:r>
              <a:rPr lang="en-US" altLang="zh-CN" sz="2400" baseline="-25000">
                <a:solidFill>
                  <a:schemeClr val="accent2"/>
                </a:solidFill>
                <a:latin typeface="Times New Roman" panose="02020603050405020304" pitchFamily="18" charset="0"/>
              </a:rPr>
              <a:t>n-1</a:t>
            </a:r>
            <a:r>
              <a:rPr lang="en-US" altLang="zh-CN" sz="2400">
                <a:solidFill>
                  <a:schemeClr val="accent2"/>
                </a:solidFill>
                <a:latin typeface="Times New Roman" panose="02020603050405020304" pitchFamily="18" charset="0"/>
              </a:rPr>
              <a:t>r</a:t>
            </a:r>
            <a:r>
              <a:rPr lang="en-US" altLang="zh-CN" sz="2400" baseline="30000">
                <a:solidFill>
                  <a:schemeClr val="accent2"/>
                </a:solidFill>
                <a:latin typeface="Times New Roman" panose="02020603050405020304" pitchFamily="18" charset="0"/>
              </a:rPr>
              <a:t>n-1 </a:t>
            </a:r>
            <a:r>
              <a:rPr lang="en-US" altLang="zh-CN" sz="2400">
                <a:solidFill>
                  <a:schemeClr val="accent2"/>
                </a:solidFill>
                <a:latin typeface="Times New Roman" panose="02020603050405020304" pitchFamily="18" charset="0"/>
              </a:rPr>
              <a:t>+ d</a:t>
            </a:r>
            <a:r>
              <a:rPr lang="en-US" altLang="zh-CN" sz="2400" baseline="-25000">
                <a:solidFill>
                  <a:schemeClr val="accent2"/>
                </a:solidFill>
                <a:latin typeface="Times New Roman" panose="02020603050405020304" pitchFamily="18" charset="0"/>
              </a:rPr>
              <a:t>n-2</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n-2</a:t>
            </a:r>
            <a:r>
              <a:rPr lang="en-US" altLang="zh-CN" sz="2400">
                <a:solidFill>
                  <a:schemeClr val="accent2"/>
                </a:solidFill>
                <a:latin typeface="Times New Roman" panose="02020603050405020304" pitchFamily="18" charset="0"/>
              </a:rPr>
              <a:t>+</a:t>
            </a:r>
            <a:r>
              <a:rPr lang="en-US" altLang="zh-CN" sz="2400" baseline="30000">
                <a:solidFill>
                  <a:schemeClr val="accent2"/>
                </a:solidFill>
                <a:latin typeface="Times New Roman" panose="02020603050405020304" pitchFamily="18" charset="0"/>
              </a:rPr>
              <a:t>…</a:t>
            </a:r>
            <a:r>
              <a:rPr lang="en-US" altLang="zh-CN" sz="2400">
                <a:solidFill>
                  <a:schemeClr val="accent2"/>
                </a:solidFill>
                <a:latin typeface="Times New Roman" panose="02020603050405020304" pitchFamily="18" charset="0"/>
              </a:rPr>
              <a:t>+d</a:t>
            </a:r>
            <a:r>
              <a:rPr lang="en-US" altLang="zh-CN" sz="2400" baseline="-25000">
                <a:solidFill>
                  <a:schemeClr val="accent2"/>
                </a:solidFill>
                <a:latin typeface="Times New Roman" panose="02020603050405020304" pitchFamily="18" charset="0"/>
              </a:rPr>
              <a:t>2</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2 </a:t>
            </a:r>
            <a:r>
              <a:rPr lang="en-US" altLang="zh-CN" sz="2400">
                <a:solidFill>
                  <a:schemeClr val="accent2"/>
                </a:solidFill>
                <a:latin typeface="Times New Roman" panose="02020603050405020304" pitchFamily="18" charset="0"/>
              </a:rPr>
              <a:t>+ d</a:t>
            </a:r>
            <a:r>
              <a:rPr lang="en-US" altLang="zh-CN" sz="2400" baseline="-25000">
                <a:solidFill>
                  <a:schemeClr val="accent2"/>
                </a:solidFill>
                <a:latin typeface="Times New Roman" panose="02020603050405020304" pitchFamily="18" charset="0"/>
              </a:rPr>
              <a:t>1</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1 </a:t>
            </a:r>
            <a:r>
              <a:rPr lang="en-US" altLang="zh-CN" sz="2400">
                <a:solidFill>
                  <a:schemeClr val="accent2"/>
                </a:solidFill>
                <a:latin typeface="Times New Roman" panose="02020603050405020304" pitchFamily="18" charset="0"/>
              </a:rPr>
              <a:t>+ d</a:t>
            </a:r>
            <a:r>
              <a:rPr lang="en-US" altLang="zh-CN" sz="2400" baseline="-25000">
                <a:solidFill>
                  <a:schemeClr val="accent2"/>
                </a:solidFill>
                <a:latin typeface="Times New Roman" panose="02020603050405020304" pitchFamily="18" charset="0"/>
              </a:rPr>
              <a:t>0</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0</a:t>
            </a:r>
          </a:p>
        </p:txBody>
      </p:sp>
      <p:sp>
        <p:nvSpPr>
          <p:cNvPr id="1647623" name="Rectangle 7"/>
          <p:cNvSpPr>
            <a:spLocks noChangeArrowheads="1"/>
          </p:cNvSpPr>
          <p:nvPr/>
        </p:nvSpPr>
        <p:spPr bwMode="auto">
          <a:xfrm>
            <a:off x="1839400" y="3774242"/>
            <a:ext cx="4381328" cy="281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(N/r)</a:t>
            </a:r>
            <a:r>
              <a:rPr lang="zh-CN" altLang="zh-CN" sz="2400" dirty="0">
                <a:solidFill>
                  <a:schemeClr val="accent2"/>
                </a:solidFill>
                <a:latin typeface="Times New Roman" panose="02020603050405020304" pitchFamily="18" charset="0"/>
              </a:rPr>
              <a:t>的余数为</a:t>
            </a:r>
            <a:r>
              <a:rPr lang="zh-CN" altLang="en-US"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0</a:t>
            </a:r>
            <a:endParaRPr lang="en-US" altLang="zh-CN" sz="2400" baseline="-25000" dirty="0">
              <a:solidFill>
                <a:schemeClr val="accent2"/>
              </a:solidFill>
              <a:latin typeface="Times New Roman" panose="02020603050405020304" pitchFamily="18" charset="0"/>
            </a:endParaRPr>
          </a:p>
          <a:p>
            <a:pPr>
              <a:lnSpc>
                <a:spcPct val="130000"/>
              </a:lnSpc>
            </a:pPr>
            <a:r>
              <a:rPr lang="en-US" altLang="zh-CN" sz="2400" dirty="0">
                <a:solidFill>
                  <a:schemeClr val="accent2"/>
                </a:solidFill>
                <a:latin typeface="Times New Roman" panose="02020603050405020304" pitchFamily="18" charset="0"/>
              </a:rPr>
              <a:t> ((N/r)/r)</a:t>
            </a:r>
            <a:r>
              <a:rPr lang="zh-CN" altLang="zh-CN" sz="2400" dirty="0">
                <a:solidFill>
                  <a:schemeClr val="accent2"/>
                </a:solidFill>
                <a:latin typeface="Times New Roman" panose="02020603050405020304" pitchFamily="18" charset="0"/>
              </a:rPr>
              <a:t>的余数为</a:t>
            </a:r>
            <a:r>
              <a:rPr lang="zh-CN" altLang="en-US"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1</a:t>
            </a:r>
            <a:endParaRPr lang="en-US" altLang="zh-CN" sz="2400" baseline="-25000" dirty="0">
              <a:solidFill>
                <a:schemeClr val="accent2"/>
              </a:solidFill>
              <a:latin typeface="Times New Roman" panose="02020603050405020304" pitchFamily="18" charset="0"/>
            </a:endParaRPr>
          </a:p>
          <a:p>
            <a:pPr>
              <a:lnSpc>
                <a:spcPct val="130000"/>
              </a:lnSpc>
            </a:pPr>
            <a:r>
              <a:rPr lang="en-US" altLang="zh-CN" sz="2400" dirty="0">
                <a:solidFill>
                  <a:schemeClr val="accent2"/>
                </a:solidFill>
                <a:latin typeface="Times New Roman" panose="02020603050405020304" pitchFamily="18" charset="0"/>
              </a:rPr>
              <a:t> (((N/r)/r)/r)</a:t>
            </a:r>
            <a:r>
              <a:rPr lang="zh-CN" altLang="zh-CN" sz="2400" dirty="0">
                <a:solidFill>
                  <a:schemeClr val="accent2"/>
                </a:solidFill>
                <a:latin typeface="Times New Roman" panose="02020603050405020304" pitchFamily="18" charset="0"/>
              </a:rPr>
              <a:t>的余数为</a:t>
            </a:r>
            <a:r>
              <a:rPr lang="zh-CN" altLang="en-US"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2</a:t>
            </a:r>
            <a:endParaRPr lang="en-US" altLang="zh-CN" sz="2400" baseline="-25000" dirty="0">
              <a:solidFill>
                <a:schemeClr val="accent2"/>
              </a:solidFill>
              <a:latin typeface="Times New Roman" panose="02020603050405020304" pitchFamily="18" charset="0"/>
            </a:endParaRPr>
          </a:p>
          <a:p>
            <a:pPr>
              <a:lnSpc>
                <a:spcPct val="130000"/>
              </a:lnSpc>
            </a:pPr>
            <a:r>
              <a:rPr lang="en-US" altLang="zh-CN" sz="2400" dirty="0">
                <a:solidFill>
                  <a:schemeClr val="accent2"/>
                </a:solidFill>
                <a:latin typeface="Times New Roman" panose="02020603050405020304" pitchFamily="18" charset="0"/>
              </a:rPr>
              <a:t>… ...</a:t>
            </a:r>
            <a:endParaRPr lang="en-US" altLang="zh-CN" sz="2400" baseline="-25000" dirty="0">
              <a:solidFill>
                <a:schemeClr val="accent2"/>
              </a:solidFill>
              <a:latin typeface="Times New Roman" panose="02020603050405020304" pitchFamily="18" charset="0"/>
            </a:endParaRPr>
          </a:p>
          <a:p>
            <a:pPr>
              <a:lnSpc>
                <a:spcPct val="130000"/>
              </a:lnSpc>
            </a:pPr>
            <a:r>
              <a:rPr lang="en-US" altLang="zh-CN" sz="2400" baseline="-250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(…(((N/r)/r)/r)…/r)</a:t>
            </a:r>
            <a:r>
              <a:rPr lang="zh-CN" altLang="zh-CN" sz="2400" dirty="0">
                <a:solidFill>
                  <a:schemeClr val="accent2"/>
                </a:solidFill>
                <a:latin typeface="Times New Roman" panose="02020603050405020304" pitchFamily="18" charset="0"/>
              </a:rPr>
              <a:t>的余数为</a:t>
            </a:r>
            <a:r>
              <a:rPr lang="zh-CN" altLang="en-US"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n</a:t>
            </a:r>
            <a:r>
              <a:rPr lang="en-US" altLang="zh-CN" sz="2400" baseline="-25000" dirty="0">
                <a:solidFill>
                  <a:schemeClr val="accent2"/>
                </a:solidFill>
                <a:latin typeface="Times New Roman" panose="02020603050405020304" pitchFamily="18" charset="0"/>
              </a:rPr>
              <a:t>-1</a:t>
            </a:r>
          </a:p>
          <a:p>
            <a:pPr>
              <a:lnSpc>
                <a:spcPct val="130000"/>
              </a:lnSpc>
            </a:pPr>
            <a:endParaRPr lang="zh-CN" altLang="en-US" sz="2400" baseline="-25000" dirty="0">
              <a:solidFill>
                <a:schemeClr val="accent2"/>
              </a:solidFill>
              <a:latin typeface="Times New Roman" panose="02020603050405020304" pitchFamily="18" charset="0"/>
            </a:endParaRPr>
          </a:p>
        </p:txBody>
      </p:sp>
      <p:sp>
        <p:nvSpPr>
          <p:cNvPr id="1647624" name="Rectangle 8"/>
          <p:cNvSpPr>
            <a:spLocks noChangeArrowheads="1"/>
          </p:cNvSpPr>
          <p:nvPr/>
        </p:nvSpPr>
        <p:spPr bwMode="auto">
          <a:xfrm>
            <a:off x="7252342" y="4342605"/>
            <a:ext cx="12025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imes New Roman" panose="02020603050405020304" pitchFamily="18" charset="0"/>
              </a:rPr>
              <a:t>(245)</a:t>
            </a:r>
            <a:r>
              <a:rPr lang="zh-CN" altLang="en-US" sz="2800" baseline="-25000" dirty="0">
                <a:latin typeface="Times New Roman" panose="02020603050405020304" pitchFamily="18" charset="0"/>
              </a:rPr>
              <a:t>十</a:t>
            </a:r>
            <a:endParaRPr lang="zh-CN" altLang="en-US" sz="2800" dirty="0">
              <a:latin typeface="Times New Roman" panose="02020603050405020304" pitchFamily="18" charset="0"/>
            </a:endParaRPr>
          </a:p>
        </p:txBody>
      </p:sp>
      <p:grpSp>
        <p:nvGrpSpPr>
          <p:cNvPr id="1647625" name="Group 9"/>
          <p:cNvGrpSpPr>
            <a:grpSpLocks/>
          </p:cNvGrpSpPr>
          <p:nvPr/>
        </p:nvGrpSpPr>
        <p:grpSpPr bwMode="auto">
          <a:xfrm>
            <a:off x="7405255" y="5042365"/>
            <a:ext cx="1882775" cy="911225"/>
            <a:chOff x="3686" y="3242"/>
            <a:chExt cx="1186" cy="574"/>
          </a:xfrm>
        </p:grpSpPr>
        <p:sp>
          <p:nvSpPr>
            <p:cNvPr id="1647626" name="Text Box 10"/>
            <p:cNvSpPr txBox="1">
              <a:spLocks noChangeArrowheads="1"/>
            </p:cNvSpPr>
            <p:nvPr/>
          </p:nvSpPr>
          <p:spPr bwMode="auto">
            <a:xfrm>
              <a:off x="4032" y="3242"/>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245</a:t>
              </a:r>
            </a:p>
          </p:txBody>
        </p:sp>
        <p:sp>
          <p:nvSpPr>
            <p:cNvPr id="1647627" name="Freeform 11"/>
            <p:cNvSpPr>
              <a:spLocks/>
            </p:cNvSpPr>
            <p:nvPr/>
          </p:nvSpPr>
          <p:spPr bwMode="auto">
            <a:xfrm>
              <a:off x="3984" y="3264"/>
              <a:ext cx="432" cy="288"/>
            </a:xfrm>
            <a:custGeom>
              <a:avLst/>
              <a:gdLst>
                <a:gd name="T0" fmla="*/ 0 w 576"/>
                <a:gd name="T1" fmla="*/ 0 h 288"/>
                <a:gd name="T2" fmla="*/ 0 w 576"/>
                <a:gd name="T3" fmla="*/ 288 h 288"/>
                <a:gd name="T4" fmla="*/ 576 w 576"/>
                <a:gd name="T5" fmla="*/ 288 h 288"/>
              </a:gdLst>
              <a:ahLst/>
              <a:cxnLst>
                <a:cxn ang="0">
                  <a:pos x="T0" y="T1"/>
                </a:cxn>
                <a:cxn ang="0">
                  <a:pos x="T2" y="T3"/>
                </a:cxn>
                <a:cxn ang="0">
                  <a:pos x="T4" y="T5"/>
                </a:cxn>
              </a:cxnLst>
              <a:rect l="0" t="0" r="r" b="b"/>
              <a:pathLst>
                <a:path w="576" h="288">
                  <a:moveTo>
                    <a:pt x="0" y="0"/>
                  </a:moveTo>
                  <a:lnTo>
                    <a:pt x="0" y="288"/>
                  </a:lnTo>
                  <a:lnTo>
                    <a:pt x="576"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628" name="Text Box 12"/>
            <p:cNvSpPr txBox="1">
              <a:spLocks noChangeArrowheads="1"/>
            </p:cNvSpPr>
            <p:nvPr/>
          </p:nvSpPr>
          <p:spPr bwMode="auto">
            <a:xfrm>
              <a:off x="3686" y="324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16</a:t>
              </a:r>
            </a:p>
          </p:txBody>
        </p:sp>
        <p:sp>
          <p:nvSpPr>
            <p:cNvPr id="1647629" name="Line 13"/>
            <p:cNvSpPr>
              <a:spLocks noChangeShapeType="1"/>
            </p:cNvSpPr>
            <p:nvPr/>
          </p:nvSpPr>
          <p:spPr bwMode="auto">
            <a:xfrm>
              <a:off x="4416" y="3672"/>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630" name="Text Box 14"/>
            <p:cNvSpPr txBox="1">
              <a:spLocks noChangeArrowheads="1"/>
            </p:cNvSpPr>
            <p:nvPr/>
          </p:nvSpPr>
          <p:spPr bwMode="auto">
            <a:xfrm>
              <a:off x="4660" y="35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5</a:t>
              </a:r>
            </a:p>
          </p:txBody>
        </p:sp>
        <p:sp>
          <p:nvSpPr>
            <p:cNvPr id="1647631" name="Text Box 15"/>
            <p:cNvSpPr txBox="1">
              <a:spLocks noChangeArrowheads="1"/>
            </p:cNvSpPr>
            <p:nvPr/>
          </p:nvSpPr>
          <p:spPr bwMode="auto">
            <a:xfrm>
              <a:off x="4132" y="35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15</a:t>
              </a:r>
            </a:p>
          </p:txBody>
        </p:sp>
      </p:grpSp>
      <p:grpSp>
        <p:nvGrpSpPr>
          <p:cNvPr id="1647632" name="Group 16"/>
          <p:cNvGrpSpPr>
            <a:grpSpLocks/>
          </p:cNvGrpSpPr>
          <p:nvPr/>
        </p:nvGrpSpPr>
        <p:grpSpPr bwMode="auto">
          <a:xfrm>
            <a:off x="7541780" y="5496389"/>
            <a:ext cx="2287587" cy="952500"/>
            <a:chOff x="3772" y="3528"/>
            <a:chExt cx="1441" cy="600"/>
          </a:xfrm>
        </p:grpSpPr>
        <p:sp>
          <p:nvSpPr>
            <p:cNvPr id="1647633" name="Freeform 17"/>
            <p:cNvSpPr>
              <a:spLocks/>
            </p:cNvSpPr>
            <p:nvPr/>
          </p:nvSpPr>
          <p:spPr bwMode="auto">
            <a:xfrm>
              <a:off x="4080" y="3552"/>
              <a:ext cx="384" cy="288"/>
            </a:xfrm>
            <a:custGeom>
              <a:avLst/>
              <a:gdLst>
                <a:gd name="T0" fmla="*/ 0 w 336"/>
                <a:gd name="T1" fmla="*/ 0 h 240"/>
                <a:gd name="T2" fmla="*/ 0 w 336"/>
                <a:gd name="T3" fmla="*/ 240 h 240"/>
                <a:gd name="T4" fmla="*/ 336 w 336"/>
                <a:gd name="T5" fmla="*/ 240 h 240"/>
              </a:gdLst>
              <a:ahLst/>
              <a:cxnLst>
                <a:cxn ang="0">
                  <a:pos x="T0" y="T1"/>
                </a:cxn>
                <a:cxn ang="0">
                  <a:pos x="T2" y="T3"/>
                </a:cxn>
                <a:cxn ang="0">
                  <a:pos x="T4" y="T5"/>
                </a:cxn>
              </a:cxnLst>
              <a:rect l="0" t="0" r="r" b="b"/>
              <a:pathLst>
                <a:path w="336" h="240">
                  <a:moveTo>
                    <a:pt x="0" y="0"/>
                  </a:moveTo>
                  <a:lnTo>
                    <a:pt x="0" y="240"/>
                  </a:lnTo>
                  <a:lnTo>
                    <a:pt x="336" y="24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634" name="Text Box 18"/>
            <p:cNvSpPr txBox="1">
              <a:spLocks noChangeArrowheads="1"/>
            </p:cNvSpPr>
            <p:nvPr/>
          </p:nvSpPr>
          <p:spPr bwMode="auto">
            <a:xfrm>
              <a:off x="3772" y="35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16</a:t>
              </a:r>
            </a:p>
          </p:txBody>
        </p:sp>
        <p:sp>
          <p:nvSpPr>
            <p:cNvPr id="1647635" name="Text Box 19"/>
            <p:cNvSpPr txBox="1">
              <a:spLocks noChangeArrowheads="1"/>
            </p:cNvSpPr>
            <p:nvPr/>
          </p:nvSpPr>
          <p:spPr bwMode="auto">
            <a:xfrm>
              <a:off x="4216" y="38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0</a:t>
              </a:r>
            </a:p>
          </p:txBody>
        </p:sp>
        <p:sp>
          <p:nvSpPr>
            <p:cNvPr id="1647636" name="Line 20"/>
            <p:cNvSpPr>
              <a:spLocks noChangeShapeType="1"/>
            </p:cNvSpPr>
            <p:nvPr/>
          </p:nvSpPr>
          <p:spPr bwMode="auto">
            <a:xfrm>
              <a:off x="4416" y="3984"/>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637" name="Text Box 21"/>
            <p:cNvSpPr txBox="1">
              <a:spLocks noChangeArrowheads="1"/>
            </p:cNvSpPr>
            <p:nvPr/>
          </p:nvSpPr>
          <p:spPr bwMode="auto">
            <a:xfrm>
              <a:off x="4660" y="3840"/>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15(F)</a:t>
              </a:r>
            </a:p>
          </p:txBody>
        </p:sp>
      </p:grpSp>
      <p:sp>
        <p:nvSpPr>
          <p:cNvPr id="1647638" name="Rectangle 22"/>
          <p:cNvSpPr>
            <a:spLocks noChangeArrowheads="1"/>
          </p:cNvSpPr>
          <p:nvPr/>
        </p:nvSpPr>
        <p:spPr bwMode="auto">
          <a:xfrm>
            <a:off x="8336983" y="4351795"/>
            <a:ext cx="1595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imes New Roman" panose="02020603050405020304" pitchFamily="18" charset="0"/>
              </a:rPr>
              <a:t>= (F5)</a:t>
            </a:r>
            <a:r>
              <a:rPr lang="zh-CN" altLang="zh-CN" sz="2800" baseline="-25000">
                <a:latin typeface="Times New Roman" panose="02020603050405020304" pitchFamily="18" charset="0"/>
              </a:rPr>
              <a:t>十六</a:t>
            </a:r>
            <a:endParaRPr lang="zh-CN" altLang="en-US" sz="2800" baseline="-25000">
              <a:latin typeface="Times New Roman" panose="02020603050405020304" pitchFamily="18" charset="0"/>
            </a:endParaRPr>
          </a:p>
        </p:txBody>
      </p:sp>
      <p:sp>
        <p:nvSpPr>
          <p:cNvPr id="1647644" name="Text Box 28"/>
          <p:cNvSpPr txBox="1">
            <a:spLocks noChangeArrowheads="1"/>
          </p:cNvSpPr>
          <p:nvPr/>
        </p:nvSpPr>
        <p:spPr bwMode="auto">
          <a:xfrm>
            <a:off x="7303124" y="3774242"/>
            <a:ext cx="20677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“除基取余”</a:t>
            </a:r>
            <a:endParaRPr lang="en-US" altLang="zh-CN" sz="2400" b="1" dirty="0">
              <a:latin typeface="微软雅黑" panose="020B0503020204020204" pitchFamily="34" charset="-122"/>
              <a:ea typeface="微软雅黑" panose="020B0503020204020204" pitchFamily="34" charset="-122"/>
            </a:endParaRPr>
          </a:p>
        </p:txBody>
      </p:sp>
      <p:sp>
        <p:nvSpPr>
          <p:cNvPr id="25"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进位计数制之间的转换</a:t>
            </a:r>
          </a:p>
        </p:txBody>
      </p:sp>
      <p:sp>
        <p:nvSpPr>
          <p:cNvPr id="26" name="圆角矩形 2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）十进制转换为</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r</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进制</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整数部分转换</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824528" y="2013739"/>
            <a:ext cx="726192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已知十进制整数</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，求</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进制的数码串</a:t>
            </a:r>
            <a:r>
              <a:rPr lang="en-US" altLang="zh-CN" sz="2400" b="1" dirty="0" err="1">
                <a:latin typeface="微软雅黑" panose="020B0503020204020204" pitchFamily="34" charset="-122"/>
                <a:ea typeface="微软雅黑" panose="020B0503020204020204" pitchFamily="34" charset="-122"/>
              </a:rPr>
              <a:t>d</a:t>
            </a:r>
            <a:r>
              <a:rPr lang="en-US" altLang="zh-CN" sz="2400" b="1" baseline="-25000" dirty="0" err="1">
                <a:latin typeface="微软雅黑" panose="020B0503020204020204" pitchFamily="34" charset="-122"/>
                <a:ea typeface="微软雅黑" panose="020B0503020204020204" pitchFamily="34" charset="-122"/>
              </a:rPr>
              <a:t>n</a:t>
            </a:r>
            <a:r>
              <a:rPr lang="en-US" altLang="zh-CN" sz="2400" b="1" baseline="-25000" dirty="0">
                <a:latin typeface="微软雅黑" panose="020B0503020204020204" pitchFamily="34" charset="-122"/>
                <a:ea typeface="微软雅黑" panose="020B0503020204020204" pitchFamily="34" charset="-122"/>
              </a:rPr>
              <a:t>-</a:t>
            </a:r>
            <a:r>
              <a:rPr lang="en-US" altLang="zh-CN" sz="2400" b="1" baseline="-25000" dirty="0" err="1">
                <a:latin typeface="微软雅黑" panose="020B0503020204020204" pitchFamily="34" charset="-122"/>
                <a:ea typeface="微软雅黑" panose="020B0503020204020204" pitchFamily="34" charset="-122"/>
              </a:rPr>
              <a:t>1</a:t>
            </a:r>
            <a:r>
              <a:rPr lang="en-US" altLang="zh-CN" sz="2400" b="1" dirty="0" err="1">
                <a:latin typeface="微软雅黑" panose="020B0503020204020204" pitchFamily="34" charset="-122"/>
                <a:ea typeface="微软雅黑" panose="020B0503020204020204" pitchFamily="34" charset="-122"/>
              </a:rPr>
              <a:t>d</a:t>
            </a:r>
            <a:r>
              <a:rPr lang="en-US" altLang="zh-CN" sz="2400" b="1" baseline="-25000" dirty="0" err="1">
                <a:latin typeface="微软雅黑" panose="020B0503020204020204" pitchFamily="34" charset="-122"/>
                <a:ea typeface="微软雅黑" panose="020B0503020204020204" pitchFamily="34" charset="-122"/>
              </a:rPr>
              <a:t>n</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d</a:t>
            </a:r>
            <a:r>
              <a:rPr lang="en-US" altLang="zh-CN" sz="2400" b="1" baseline="-25000" dirty="0" err="1">
                <a:latin typeface="微软雅黑" panose="020B0503020204020204" pitchFamily="34" charset="-122"/>
                <a:ea typeface="微软雅黑" panose="020B0503020204020204" pitchFamily="34" charset="-122"/>
              </a:rPr>
              <a:t>1</a:t>
            </a:r>
            <a:r>
              <a:rPr lang="en-US" altLang="zh-CN" sz="2400" b="1" dirty="0" err="1">
                <a:latin typeface="微软雅黑" panose="020B0503020204020204" pitchFamily="34" charset="-122"/>
                <a:ea typeface="微软雅黑" panose="020B0503020204020204" pitchFamily="34" charset="-122"/>
              </a:rPr>
              <a:t>d</a:t>
            </a:r>
            <a:r>
              <a:rPr lang="en-US" altLang="zh-CN" sz="2400" b="1" baseline="-25000" dirty="0" err="1">
                <a:latin typeface="微软雅黑" panose="020B0503020204020204" pitchFamily="34" charset="-122"/>
                <a:ea typeface="微软雅黑" panose="020B0503020204020204" pitchFamily="34" charset="-122"/>
              </a:rPr>
              <a:t>0</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47623">
                                            <p:txEl>
                                              <p:pRg st="0" end="0"/>
                                            </p:txEl>
                                          </p:spTgt>
                                        </p:tgtEl>
                                        <p:attrNameLst>
                                          <p:attrName>style.visibility</p:attrName>
                                        </p:attrNameLst>
                                      </p:cBhvr>
                                      <p:to>
                                        <p:strVal val="visible"/>
                                      </p:to>
                                    </p:set>
                                    <p:anim calcmode="lin" valueType="num">
                                      <p:cBhvr additive="base">
                                        <p:cTn id="7" dur="500" fill="hold"/>
                                        <p:tgtEl>
                                          <p:spTgt spid="16476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76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47623">
                                            <p:txEl>
                                              <p:pRg st="1" end="1"/>
                                            </p:txEl>
                                          </p:spTgt>
                                        </p:tgtEl>
                                        <p:attrNameLst>
                                          <p:attrName>style.visibility</p:attrName>
                                        </p:attrNameLst>
                                      </p:cBhvr>
                                      <p:to>
                                        <p:strVal val="visible"/>
                                      </p:to>
                                    </p:set>
                                    <p:anim calcmode="lin" valueType="num">
                                      <p:cBhvr additive="base">
                                        <p:cTn id="13" dur="500" fill="hold"/>
                                        <p:tgtEl>
                                          <p:spTgt spid="16476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76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47623">
                                            <p:txEl>
                                              <p:pRg st="2" end="2"/>
                                            </p:txEl>
                                          </p:spTgt>
                                        </p:tgtEl>
                                        <p:attrNameLst>
                                          <p:attrName>style.visibility</p:attrName>
                                        </p:attrNameLst>
                                      </p:cBhvr>
                                      <p:to>
                                        <p:strVal val="visible"/>
                                      </p:to>
                                    </p:set>
                                    <p:anim calcmode="lin" valueType="num">
                                      <p:cBhvr additive="base">
                                        <p:cTn id="19" dur="500" fill="hold"/>
                                        <p:tgtEl>
                                          <p:spTgt spid="16476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76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47623">
                                            <p:txEl>
                                              <p:pRg st="3" end="3"/>
                                            </p:txEl>
                                          </p:spTgt>
                                        </p:tgtEl>
                                        <p:attrNameLst>
                                          <p:attrName>style.visibility</p:attrName>
                                        </p:attrNameLst>
                                      </p:cBhvr>
                                      <p:to>
                                        <p:strVal val="visible"/>
                                      </p:to>
                                    </p:set>
                                    <p:anim calcmode="lin" valueType="num">
                                      <p:cBhvr additive="base">
                                        <p:cTn id="25" dur="500" fill="hold"/>
                                        <p:tgtEl>
                                          <p:spTgt spid="16476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76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47623">
                                            <p:txEl>
                                              <p:pRg st="4" end="4"/>
                                            </p:txEl>
                                          </p:spTgt>
                                        </p:tgtEl>
                                        <p:attrNameLst>
                                          <p:attrName>style.visibility</p:attrName>
                                        </p:attrNameLst>
                                      </p:cBhvr>
                                      <p:to>
                                        <p:strVal val="visible"/>
                                      </p:to>
                                    </p:set>
                                    <p:anim calcmode="lin" valueType="num">
                                      <p:cBhvr additive="base">
                                        <p:cTn id="31" dur="500" fill="hold"/>
                                        <p:tgtEl>
                                          <p:spTgt spid="16476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76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47624"/>
                                        </p:tgtEl>
                                        <p:attrNameLst>
                                          <p:attrName>style.visibility</p:attrName>
                                        </p:attrNameLst>
                                      </p:cBhvr>
                                      <p:to>
                                        <p:strVal val="visible"/>
                                      </p:to>
                                    </p:set>
                                    <p:anim calcmode="lin" valueType="num">
                                      <p:cBhvr additive="base">
                                        <p:cTn id="37" dur="500" fill="hold"/>
                                        <p:tgtEl>
                                          <p:spTgt spid="1647624"/>
                                        </p:tgtEl>
                                        <p:attrNameLst>
                                          <p:attrName>ppt_x</p:attrName>
                                        </p:attrNameLst>
                                      </p:cBhvr>
                                      <p:tavLst>
                                        <p:tav tm="0">
                                          <p:val>
                                            <p:strVal val="1+#ppt_w/2"/>
                                          </p:val>
                                        </p:tav>
                                        <p:tav tm="100000">
                                          <p:val>
                                            <p:strVal val="#ppt_x"/>
                                          </p:val>
                                        </p:tav>
                                      </p:tavLst>
                                    </p:anim>
                                    <p:anim calcmode="lin" valueType="num">
                                      <p:cBhvr additive="base">
                                        <p:cTn id="38" dur="500" fill="hold"/>
                                        <p:tgtEl>
                                          <p:spTgt spid="164762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647625"/>
                                        </p:tgtEl>
                                        <p:attrNameLst>
                                          <p:attrName>style.visibility</p:attrName>
                                        </p:attrNameLst>
                                      </p:cBhvr>
                                      <p:to>
                                        <p:strVal val="visible"/>
                                      </p:to>
                                    </p:set>
                                    <p:anim calcmode="lin" valueType="num">
                                      <p:cBhvr additive="base">
                                        <p:cTn id="43" dur="500" fill="hold"/>
                                        <p:tgtEl>
                                          <p:spTgt spid="1647625"/>
                                        </p:tgtEl>
                                        <p:attrNameLst>
                                          <p:attrName>ppt_x</p:attrName>
                                        </p:attrNameLst>
                                      </p:cBhvr>
                                      <p:tavLst>
                                        <p:tav tm="0">
                                          <p:val>
                                            <p:strVal val="1+#ppt_w/2"/>
                                          </p:val>
                                        </p:tav>
                                        <p:tav tm="100000">
                                          <p:val>
                                            <p:strVal val="#ppt_x"/>
                                          </p:val>
                                        </p:tav>
                                      </p:tavLst>
                                    </p:anim>
                                    <p:anim calcmode="lin" valueType="num">
                                      <p:cBhvr additive="base">
                                        <p:cTn id="44" dur="500" fill="hold"/>
                                        <p:tgtEl>
                                          <p:spTgt spid="164762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647632"/>
                                        </p:tgtEl>
                                        <p:attrNameLst>
                                          <p:attrName>style.visibility</p:attrName>
                                        </p:attrNameLst>
                                      </p:cBhvr>
                                      <p:to>
                                        <p:strVal val="visible"/>
                                      </p:to>
                                    </p:set>
                                    <p:anim calcmode="lin" valueType="num">
                                      <p:cBhvr additive="base">
                                        <p:cTn id="49" dur="500" fill="hold"/>
                                        <p:tgtEl>
                                          <p:spTgt spid="1647632"/>
                                        </p:tgtEl>
                                        <p:attrNameLst>
                                          <p:attrName>ppt_x</p:attrName>
                                        </p:attrNameLst>
                                      </p:cBhvr>
                                      <p:tavLst>
                                        <p:tav tm="0">
                                          <p:val>
                                            <p:strVal val="1+#ppt_w/2"/>
                                          </p:val>
                                        </p:tav>
                                        <p:tav tm="100000">
                                          <p:val>
                                            <p:strVal val="#ppt_x"/>
                                          </p:val>
                                        </p:tav>
                                      </p:tavLst>
                                    </p:anim>
                                    <p:anim calcmode="lin" valueType="num">
                                      <p:cBhvr additive="base">
                                        <p:cTn id="50" dur="500" fill="hold"/>
                                        <p:tgtEl>
                                          <p:spTgt spid="16476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647638"/>
                                        </p:tgtEl>
                                        <p:attrNameLst>
                                          <p:attrName>style.visibility</p:attrName>
                                        </p:attrNameLst>
                                      </p:cBhvr>
                                      <p:to>
                                        <p:strVal val="visible"/>
                                      </p:to>
                                    </p:set>
                                    <p:anim calcmode="lin" valueType="num">
                                      <p:cBhvr additive="base">
                                        <p:cTn id="55" dur="500" fill="hold"/>
                                        <p:tgtEl>
                                          <p:spTgt spid="1647638"/>
                                        </p:tgtEl>
                                        <p:attrNameLst>
                                          <p:attrName>ppt_x</p:attrName>
                                        </p:attrNameLst>
                                      </p:cBhvr>
                                      <p:tavLst>
                                        <p:tav tm="0">
                                          <p:val>
                                            <p:strVal val="1+#ppt_w/2"/>
                                          </p:val>
                                        </p:tav>
                                        <p:tav tm="100000">
                                          <p:val>
                                            <p:strVal val="#ppt_x"/>
                                          </p:val>
                                        </p:tav>
                                      </p:tavLst>
                                    </p:anim>
                                    <p:anim calcmode="lin" valueType="num">
                                      <p:cBhvr additive="base">
                                        <p:cTn id="56" dur="500" fill="hold"/>
                                        <p:tgtEl>
                                          <p:spTgt spid="164763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51" presetClass="entr" presetSubtype="0" fill="hold" grpId="0" nodeType="clickEffect">
                                  <p:stCondLst>
                                    <p:cond delay="0"/>
                                  </p:stCondLst>
                                  <p:childTnLst>
                                    <p:set>
                                      <p:cBhvr>
                                        <p:cTn id="60" dur="1" fill="hold">
                                          <p:stCondLst>
                                            <p:cond delay="0"/>
                                          </p:stCondLst>
                                        </p:cTn>
                                        <p:tgtEl>
                                          <p:spTgt spid="1647644"/>
                                        </p:tgtEl>
                                        <p:attrNameLst>
                                          <p:attrName>style.visibility</p:attrName>
                                        </p:attrNameLst>
                                      </p:cBhvr>
                                      <p:to>
                                        <p:strVal val="visible"/>
                                      </p:to>
                                    </p:set>
                                    <p:animEffect transition="in" filter="fade">
                                      <p:cBhvr>
                                        <p:cTn id="61" dur="770" decel="100000"/>
                                        <p:tgtEl>
                                          <p:spTgt spid="1647644"/>
                                        </p:tgtEl>
                                      </p:cBhvr>
                                    </p:animEffect>
                                    <p:animScale>
                                      <p:cBhvr>
                                        <p:cTn id="62" dur="770" decel="100000"/>
                                        <p:tgtEl>
                                          <p:spTgt spid="1647644"/>
                                        </p:tgtEl>
                                      </p:cBhvr>
                                      <p:from x="10000" y="10000"/>
                                      <p:to x="200000" y="450000"/>
                                    </p:animScale>
                                    <p:animScale>
                                      <p:cBhvr>
                                        <p:cTn id="63" dur="1230" accel="100000" fill="hold">
                                          <p:stCondLst>
                                            <p:cond delay="770"/>
                                          </p:stCondLst>
                                        </p:cTn>
                                        <p:tgtEl>
                                          <p:spTgt spid="1647644"/>
                                        </p:tgtEl>
                                      </p:cBhvr>
                                      <p:from x="200000" y="450000"/>
                                      <p:to x="100000" y="100000"/>
                                    </p:animScale>
                                    <p:set>
                                      <p:cBhvr>
                                        <p:cTn id="64" dur="770" fill="hold"/>
                                        <p:tgtEl>
                                          <p:spTgt spid="1647644"/>
                                        </p:tgtEl>
                                        <p:attrNameLst>
                                          <p:attrName>ppt_x</p:attrName>
                                        </p:attrNameLst>
                                      </p:cBhvr>
                                      <p:to>
                                        <p:strVal val="(0.5)"/>
                                      </p:to>
                                    </p:set>
                                    <p:anim from="(0.5)" to="(#ppt_x)" calcmode="lin" valueType="num">
                                      <p:cBhvr>
                                        <p:cTn id="65" dur="1230" accel="100000" fill="hold">
                                          <p:stCondLst>
                                            <p:cond delay="770"/>
                                          </p:stCondLst>
                                        </p:cTn>
                                        <p:tgtEl>
                                          <p:spTgt spid="1647644"/>
                                        </p:tgtEl>
                                        <p:attrNameLst>
                                          <p:attrName>ppt_x</p:attrName>
                                        </p:attrNameLst>
                                      </p:cBhvr>
                                    </p:anim>
                                    <p:set>
                                      <p:cBhvr>
                                        <p:cTn id="66" dur="770" fill="hold"/>
                                        <p:tgtEl>
                                          <p:spTgt spid="1647644"/>
                                        </p:tgtEl>
                                        <p:attrNameLst>
                                          <p:attrName>ppt_y</p:attrName>
                                        </p:attrNameLst>
                                      </p:cBhvr>
                                      <p:to>
                                        <p:strVal val="(#ppt_y+0.4)"/>
                                      </p:to>
                                    </p:set>
                                    <p:anim from="(#ppt_y+0.4)" to="(#ppt_y)" calcmode="lin" valueType="num">
                                      <p:cBhvr>
                                        <p:cTn id="67" dur="1230" accel="100000" fill="hold">
                                          <p:stCondLst>
                                            <p:cond delay="770"/>
                                          </p:stCondLst>
                                        </p:cTn>
                                        <p:tgtEl>
                                          <p:spTgt spid="164764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624" grpId="0" autoUpdateAnimBg="0"/>
      <p:bldP spid="1647638" grpId="0" autoUpdateAnimBg="0"/>
      <p:bldP spid="16476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5" name="Rectangle 5"/>
          <p:cNvSpPr>
            <a:spLocks noChangeArrowheads="1"/>
          </p:cNvSpPr>
          <p:nvPr/>
        </p:nvSpPr>
        <p:spPr bwMode="auto">
          <a:xfrm>
            <a:off x="1171357" y="3166308"/>
            <a:ext cx="569899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err="1">
                <a:solidFill>
                  <a:schemeClr val="accent2"/>
                </a:solidFill>
                <a:latin typeface="Times New Roman" panose="02020603050405020304" pitchFamily="18" charset="0"/>
              </a:rPr>
              <a:t>N</a:t>
            </a:r>
            <a:r>
              <a:rPr lang="en-US" altLang="zh-CN" sz="2400" dirty="0" err="1">
                <a:solidFill>
                  <a:schemeClr val="accent2"/>
                </a:solidFill>
                <a:latin typeface="Times New Roman" panose="02020603050405020304" pitchFamily="18" charset="0"/>
                <a:sym typeface="Symbol" panose="05050102010706020507" pitchFamily="18" charset="2"/>
              </a:rPr>
              <a:t></a:t>
            </a:r>
            <a:r>
              <a:rPr lang="en-US" altLang="zh-CN" sz="2400" dirty="0" err="1">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rPr>
              <a:t>)</a:t>
            </a:r>
            <a:r>
              <a:rPr lang="zh-CN" altLang="zh-CN" sz="2400" dirty="0">
                <a:solidFill>
                  <a:schemeClr val="accent2"/>
                </a:solidFill>
                <a:latin typeface="Times New Roman" panose="02020603050405020304" pitchFamily="18" charset="0"/>
              </a:rPr>
              <a:t>的整数部分为</a:t>
            </a:r>
            <a:r>
              <a:rPr lang="en-US" altLang="zh-CN" sz="2400" dirty="0">
                <a:solidFill>
                  <a:schemeClr val="accent2"/>
                </a:solidFill>
                <a:latin typeface="Times New Roman" panose="02020603050405020304" pitchFamily="18" charset="0"/>
              </a:rPr>
              <a:t>d</a:t>
            </a:r>
            <a:r>
              <a:rPr lang="en-US" altLang="zh-CN" sz="2400" baseline="-25000" dirty="0">
                <a:solidFill>
                  <a:schemeClr val="accent2"/>
                </a:solidFill>
                <a:latin typeface="Times New Roman" panose="02020603050405020304" pitchFamily="18" charset="0"/>
              </a:rPr>
              <a:t>-1</a:t>
            </a:r>
          </a:p>
          <a:p>
            <a:pPr>
              <a:lnSpc>
                <a:spcPct val="130000"/>
              </a:lnSpc>
            </a:pP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N</a:t>
            </a:r>
            <a:r>
              <a:rPr lang="en-US" altLang="zh-CN" sz="2400" dirty="0" err="1">
                <a:solidFill>
                  <a:schemeClr val="accent2"/>
                </a:solidFill>
                <a:latin typeface="Times New Roman" panose="02020603050405020304" pitchFamily="18" charset="0"/>
                <a:sym typeface="Symbol" panose="05050102010706020507" pitchFamily="18" charset="2"/>
              </a:rPr>
              <a:t></a:t>
            </a:r>
            <a:r>
              <a:rPr lang="en-US" altLang="zh-CN" sz="2400" dirty="0" err="1">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rPr>
              <a:t>r)</a:t>
            </a:r>
            <a:r>
              <a:rPr lang="zh-CN" altLang="zh-CN" sz="2400" dirty="0">
                <a:solidFill>
                  <a:schemeClr val="accent2"/>
                </a:solidFill>
                <a:latin typeface="Times New Roman" panose="02020603050405020304" pitchFamily="18" charset="0"/>
              </a:rPr>
              <a:t>的整数部分为</a:t>
            </a:r>
            <a:r>
              <a:rPr lang="en-US" altLang="zh-CN" sz="2400" dirty="0">
                <a:solidFill>
                  <a:schemeClr val="accent2"/>
                </a:solidFill>
                <a:latin typeface="Times New Roman" panose="02020603050405020304" pitchFamily="18" charset="0"/>
              </a:rPr>
              <a:t>d</a:t>
            </a:r>
            <a:r>
              <a:rPr lang="en-US" altLang="zh-CN" sz="2400" baseline="-25000" dirty="0">
                <a:solidFill>
                  <a:schemeClr val="accent2"/>
                </a:solidFill>
                <a:latin typeface="Times New Roman" panose="02020603050405020304" pitchFamily="18" charset="0"/>
              </a:rPr>
              <a:t>-2</a:t>
            </a:r>
          </a:p>
          <a:p>
            <a:pPr>
              <a:lnSpc>
                <a:spcPct val="130000"/>
              </a:lnSpc>
            </a:pPr>
            <a:r>
              <a:rPr lang="en-US" altLang="zh-CN" sz="2400" dirty="0">
                <a:solidFill>
                  <a:schemeClr val="accent2"/>
                </a:solidFill>
                <a:latin typeface="Times New Roman" panose="02020603050405020304" pitchFamily="18" charset="0"/>
              </a:rPr>
              <a:t> (((</a:t>
            </a:r>
            <a:r>
              <a:rPr lang="en-US" altLang="zh-CN" sz="2400" dirty="0" err="1">
                <a:solidFill>
                  <a:schemeClr val="accent2"/>
                </a:solidFill>
                <a:latin typeface="Times New Roman" panose="02020603050405020304" pitchFamily="18" charset="0"/>
              </a:rPr>
              <a:t>N</a:t>
            </a:r>
            <a:r>
              <a:rPr lang="en-US" altLang="zh-CN" sz="2400" dirty="0" err="1">
                <a:solidFill>
                  <a:schemeClr val="accent2"/>
                </a:solidFill>
                <a:latin typeface="Times New Roman" panose="02020603050405020304" pitchFamily="18" charset="0"/>
                <a:sym typeface="Symbol" panose="05050102010706020507" pitchFamily="18" charset="2"/>
              </a:rPr>
              <a:t></a:t>
            </a:r>
            <a:r>
              <a:rPr lang="en-US" altLang="zh-CN" sz="2400" dirty="0" err="1">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rPr>
              <a:t>r)</a:t>
            </a:r>
            <a:r>
              <a:rPr lang="zh-CN" altLang="zh-CN" sz="2400" dirty="0">
                <a:solidFill>
                  <a:schemeClr val="accent2"/>
                </a:solidFill>
                <a:latin typeface="Times New Roman" panose="02020603050405020304" pitchFamily="18" charset="0"/>
              </a:rPr>
              <a:t>的整数部分为</a:t>
            </a:r>
            <a:r>
              <a:rPr lang="en-US" altLang="zh-CN" sz="2400" dirty="0">
                <a:solidFill>
                  <a:schemeClr val="accent2"/>
                </a:solidFill>
                <a:latin typeface="Times New Roman" panose="02020603050405020304" pitchFamily="18" charset="0"/>
              </a:rPr>
              <a:t>d</a:t>
            </a:r>
            <a:r>
              <a:rPr lang="en-US" altLang="zh-CN" sz="2400" baseline="-25000" dirty="0">
                <a:solidFill>
                  <a:schemeClr val="accent2"/>
                </a:solidFill>
                <a:latin typeface="Times New Roman" panose="02020603050405020304" pitchFamily="18" charset="0"/>
              </a:rPr>
              <a:t>-3</a:t>
            </a:r>
          </a:p>
          <a:p>
            <a:pPr>
              <a:lnSpc>
                <a:spcPct val="130000"/>
              </a:lnSpc>
            </a:pPr>
            <a:r>
              <a:rPr lang="en-US" altLang="zh-CN" sz="2400" dirty="0">
                <a:solidFill>
                  <a:schemeClr val="accent2"/>
                </a:solidFill>
                <a:latin typeface="Times New Roman" panose="02020603050405020304" pitchFamily="18" charset="0"/>
              </a:rPr>
              <a:t>… ...</a:t>
            </a:r>
            <a:endParaRPr lang="en-US" altLang="zh-CN" sz="2400" baseline="-25000" dirty="0">
              <a:solidFill>
                <a:schemeClr val="accent2"/>
              </a:solidFill>
              <a:latin typeface="Times New Roman" panose="02020603050405020304" pitchFamily="18" charset="0"/>
            </a:endParaRPr>
          </a:p>
          <a:p>
            <a:pPr>
              <a:lnSpc>
                <a:spcPct val="130000"/>
              </a:lnSpc>
            </a:pPr>
            <a:r>
              <a:rPr lang="en-US" altLang="zh-CN" sz="2400" baseline="-25000" dirty="0">
                <a:solidFill>
                  <a:schemeClr val="accent2"/>
                </a:solidFill>
                <a:latin typeface="Times New Roman" panose="02020603050405020304" pitchFamily="18" charset="0"/>
              </a:rPr>
              <a:t> </a:t>
            </a:r>
            <a:r>
              <a:rPr lang="en-US" altLang="zh-CN" sz="2400" dirty="0">
                <a:solidFill>
                  <a:schemeClr val="accent2"/>
                </a:solidFill>
                <a:latin typeface="Times New Roman" panose="02020603050405020304" pitchFamily="18" charset="0"/>
              </a:rPr>
              <a:t>(…(((</a:t>
            </a:r>
            <a:r>
              <a:rPr lang="en-US" altLang="zh-CN" sz="2400" dirty="0" err="1">
                <a:solidFill>
                  <a:schemeClr val="accent2"/>
                </a:solidFill>
                <a:latin typeface="Times New Roman" panose="02020603050405020304" pitchFamily="18" charset="0"/>
              </a:rPr>
              <a:t>N</a:t>
            </a:r>
            <a:r>
              <a:rPr lang="en-US" altLang="zh-CN" sz="2400" dirty="0" err="1">
                <a:solidFill>
                  <a:schemeClr val="accent2"/>
                </a:solidFill>
                <a:latin typeface="Times New Roman" panose="02020603050405020304" pitchFamily="18" charset="0"/>
                <a:sym typeface="Symbol" panose="05050102010706020507" pitchFamily="18" charset="2"/>
              </a:rPr>
              <a:t></a:t>
            </a:r>
            <a:r>
              <a:rPr lang="en-US" altLang="zh-CN" sz="2400" dirty="0" err="1">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rPr>
              <a:t>)</a:t>
            </a:r>
            <a:r>
              <a:rPr lang="en-US" altLang="zh-CN" sz="2400" dirty="0">
                <a:solidFill>
                  <a:schemeClr val="accent2"/>
                </a:solidFill>
                <a:latin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rPr>
              <a:t>r)…</a:t>
            </a:r>
            <a:r>
              <a:rPr lang="en-US" altLang="zh-CN" sz="2400" dirty="0">
                <a:solidFill>
                  <a:schemeClr val="accent2"/>
                </a:solidFill>
                <a:latin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rPr>
              <a:t>r)</a:t>
            </a:r>
            <a:r>
              <a:rPr lang="zh-CN" altLang="zh-CN" sz="2400" dirty="0">
                <a:solidFill>
                  <a:schemeClr val="accent2"/>
                </a:solidFill>
                <a:latin typeface="Times New Roman" panose="02020603050405020304" pitchFamily="18" charset="0"/>
              </a:rPr>
              <a:t>的整数部分为</a:t>
            </a:r>
            <a:r>
              <a:rPr lang="en-US" altLang="zh-CN" sz="2400" dirty="0" err="1">
                <a:solidFill>
                  <a:schemeClr val="accent2"/>
                </a:solidFill>
                <a:latin typeface="Times New Roman" panose="02020603050405020304" pitchFamily="18" charset="0"/>
              </a:rPr>
              <a:t>d</a:t>
            </a:r>
            <a:r>
              <a:rPr lang="en-US" altLang="zh-CN" sz="2400" baseline="-25000" dirty="0" err="1">
                <a:solidFill>
                  <a:schemeClr val="accent2"/>
                </a:solidFill>
                <a:latin typeface="Times New Roman" panose="02020603050405020304" pitchFamily="18" charset="0"/>
              </a:rPr>
              <a:t>n</a:t>
            </a:r>
            <a:r>
              <a:rPr lang="en-US" altLang="zh-CN" sz="2400" baseline="-25000" dirty="0">
                <a:solidFill>
                  <a:schemeClr val="accent2"/>
                </a:solidFill>
                <a:latin typeface="Times New Roman" panose="02020603050405020304" pitchFamily="18" charset="0"/>
              </a:rPr>
              <a:t>-1</a:t>
            </a:r>
          </a:p>
          <a:p>
            <a:pPr>
              <a:lnSpc>
                <a:spcPct val="130000"/>
              </a:lnSpc>
            </a:pPr>
            <a:r>
              <a:rPr lang="zh-CN" altLang="en-US" sz="2000" dirty="0">
                <a:solidFill>
                  <a:schemeClr val="accent2"/>
                </a:solidFill>
                <a:latin typeface="Times New Roman" panose="02020603050405020304" pitchFamily="18" charset="0"/>
              </a:rPr>
              <a:t>注：每次相乘都是去掉整数后的小数部分相乘。</a:t>
            </a:r>
            <a:endParaRPr lang="en-US" altLang="zh-CN" sz="2000" dirty="0">
              <a:solidFill>
                <a:schemeClr val="accent2"/>
              </a:solidFill>
              <a:latin typeface="Times New Roman" panose="02020603050405020304" pitchFamily="18" charset="0"/>
            </a:endParaRPr>
          </a:p>
          <a:p>
            <a:pPr>
              <a:lnSpc>
                <a:spcPct val="130000"/>
              </a:lnSpc>
            </a:pPr>
            <a:r>
              <a:rPr lang="zh-CN" altLang="en-US" sz="2000" dirty="0">
                <a:solidFill>
                  <a:schemeClr val="accent2"/>
                </a:solidFill>
                <a:latin typeface="Times New Roman" panose="02020603050405020304" pitchFamily="18" charset="0"/>
              </a:rPr>
              <a:t>若最终为</a:t>
            </a:r>
            <a:r>
              <a:rPr lang="en-US" altLang="zh-CN" sz="2000" dirty="0">
                <a:solidFill>
                  <a:schemeClr val="accent2"/>
                </a:solidFill>
                <a:latin typeface="Times New Roman" panose="02020603050405020304" pitchFamily="18" charset="0"/>
              </a:rPr>
              <a:t>0</a:t>
            </a:r>
            <a:r>
              <a:rPr lang="zh-CN" altLang="en-US" sz="2000" dirty="0">
                <a:solidFill>
                  <a:schemeClr val="accent2"/>
                </a:solidFill>
                <a:latin typeface="Times New Roman" panose="02020603050405020304" pitchFamily="18" charset="0"/>
              </a:rPr>
              <a:t>，则结束，否则计算到要求位数即可。</a:t>
            </a:r>
          </a:p>
        </p:txBody>
      </p:sp>
      <p:sp>
        <p:nvSpPr>
          <p:cNvPr id="1648646" name="Text Box 6"/>
          <p:cNvSpPr txBox="1">
            <a:spLocks noChangeArrowheads="1"/>
          </p:cNvSpPr>
          <p:nvPr/>
        </p:nvSpPr>
        <p:spPr bwMode="auto">
          <a:xfrm>
            <a:off x="1206500" y="2516056"/>
            <a:ext cx="5937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accent2"/>
                </a:solidFill>
                <a:latin typeface="Times New Roman" panose="02020603050405020304" pitchFamily="18" charset="0"/>
              </a:rPr>
              <a:t>N = (0.d</a:t>
            </a:r>
            <a:r>
              <a:rPr lang="en-US" altLang="zh-CN" sz="3200" baseline="-25000">
                <a:solidFill>
                  <a:schemeClr val="accent2"/>
                </a:solidFill>
                <a:latin typeface="Times New Roman" panose="02020603050405020304" pitchFamily="18" charset="0"/>
              </a:rPr>
              <a:t>-1</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-2</a:t>
            </a:r>
            <a:r>
              <a:rPr lang="en-US" altLang="zh-CN" sz="3200">
                <a:solidFill>
                  <a:schemeClr val="accent2"/>
                </a:solidFill>
                <a:latin typeface="Times New Roman" panose="02020603050405020304" pitchFamily="18" charset="0"/>
              </a:rPr>
              <a:t>……d</a:t>
            </a:r>
            <a:r>
              <a:rPr lang="en-US" altLang="zh-CN" sz="3200" baseline="-25000">
                <a:solidFill>
                  <a:schemeClr val="accent2"/>
                </a:solidFill>
                <a:latin typeface="Times New Roman" panose="02020603050405020304" pitchFamily="18" charset="0"/>
              </a:rPr>
              <a:t>-m</a:t>
            </a:r>
            <a:r>
              <a:rPr lang="en-US" altLang="zh-CN" sz="3200">
                <a:solidFill>
                  <a:schemeClr val="accent2"/>
                </a:solidFill>
                <a:latin typeface="Times New Roman" panose="02020603050405020304" pitchFamily="18" charset="0"/>
              </a:rPr>
              <a:t>)</a:t>
            </a:r>
            <a:r>
              <a:rPr lang="en-US" altLang="zh-CN" sz="3200" baseline="-25000">
                <a:solidFill>
                  <a:schemeClr val="accent2"/>
                </a:solidFill>
                <a:latin typeface="Times New Roman" panose="02020603050405020304" pitchFamily="18" charset="0"/>
              </a:rPr>
              <a:t>r</a:t>
            </a:r>
          </a:p>
        </p:txBody>
      </p:sp>
      <p:sp>
        <p:nvSpPr>
          <p:cNvPr id="1648647" name="Text Box 7"/>
          <p:cNvSpPr txBox="1">
            <a:spLocks noChangeArrowheads="1"/>
          </p:cNvSpPr>
          <p:nvPr/>
        </p:nvSpPr>
        <p:spPr bwMode="auto">
          <a:xfrm>
            <a:off x="5008564" y="2592256"/>
            <a:ext cx="376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Times New Roman" panose="02020603050405020304" pitchFamily="18" charset="0"/>
              </a:rPr>
              <a:t>= d</a:t>
            </a:r>
            <a:r>
              <a:rPr lang="en-US" altLang="zh-CN" sz="2400" baseline="-25000">
                <a:solidFill>
                  <a:schemeClr val="accent2"/>
                </a:solidFill>
                <a:latin typeface="Times New Roman" panose="02020603050405020304" pitchFamily="18" charset="0"/>
              </a:rPr>
              <a:t>-1</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-1</a:t>
            </a:r>
            <a:r>
              <a:rPr lang="en-US" altLang="zh-CN" sz="2400">
                <a:solidFill>
                  <a:schemeClr val="accent2"/>
                </a:solidFill>
                <a:latin typeface="Times New Roman" panose="02020603050405020304" pitchFamily="18" charset="0"/>
              </a:rPr>
              <a:t> +d</a:t>
            </a:r>
            <a:r>
              <a:rPr lang="en-US" altLang="zh-CN" sz="2400" baseline="-25000">
                <a:solidFill>
                  <a:schemeClr val="accent2"/>
                </a:solidFill>
                <a:latin typeface="Times New Roman" panose="02020603050405020304" pitchFamily="18" charset="0"/>
              </a:rPr>
              <a:t>-2</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-2 </a:t>
            </a:r>
            <a:r>
              <a:rPr lang="en-US" altLang="zh-CN" sz="2400">
                <a:solidFill>
                  <a:schemeClr val="accent2"/>
                </a:solidFill>
                <a:latin typeface="Times New Roman" panose="02020603050405020304" pitchFamily="18" charset="0"/>
              </a:rPr>
              <a:t>+ </a:t>
            </a:r>
            <a:r>
              <a:rPr lang="en-US" altLang="zh-CN" sz="2400" baseline="30000">
                <a:solidFill>
                  <a:schemeClr val="accent2"/>
                </a:solidFill>
                <a:latin typeface="Times New Roman" panose="02020603050405020304" pitchFamily="18" charset="0"/>
              </a:rPr>
              <a:t>…</a:t>
            </a:r>
            <a:r>
              <a:rPr lang="en-US" altLang="zh-CN" sz="2400">
                <a:solidFill>
                  <a:schemeClr val="accent2"/>
                </a:solidFill>
                <a:latin typeface="Times New Roman" panose="02020603050405020304" pitchFamily="18" charset="0"/>
              </a:rPr>
              <a:t> + d</a:t>
            </a:r>
            <a:r>
              <a:rPr lang="en-US" altLang="zh-CN" sz="2400" baseline="-25000">
                <a:solidFill>
                  <a:schemeClr val="accent2"/>
                </a:solidFill>
                <a:latin typeface="Times New Roman" panose="02020603050405020304" pitchFamily="18" charset="0"/>
              </a:rPr>
              <a:t>-m</a:t>
            </a:r>
            <a:r>
              <a:rPr lang="en-US" altLang="zh-CN" sz="2400">
                <a:solidFill>
                  <a:schemeClr val="accent2"/>
                </a:solidFill>
                <a:latin typeface="Times New Roman" panose="02020603050405020304" pitchFamily="18" charset="0"/>
              </a:rPr>
              <a:t> r</a:t>
            </a:r>
            <a:r>
              <a:rPr lang="en-US" altLang="zh-CN" sz="2400" baseline="30000">
                <a:solidFill>
                  <a:schemeClr val="accent2"/>
                </a:solidFill>
                <a:latin typeface="Times New Roman" panose="02020603050405020304" pitchFamily="18" charset="0"/>
              </a:rPr>
              <a:t>-m </a:t>
            </a:r>
            <a:endParaRPr lang="en-US" altLang="zh-CN" sz="2400">
              <a:solidFill>
                <a:schemeClr val="accent2"/>
              </a:solidFill>
              <a:ea typeface="隶书" panose="02010509060101010101" pitchFamily="49" charset="-122"/>
            </a:endParaRPr>
          </a:p>
        </p:txBody>
      </p:sp>
      <p:sp>
        <p:nvSpPr>
          <p:cNvPr id="1648648" name="Rectangle 8"/>
          <p:cNvSpPr>
            <a:spLocks noChangeArrowheads="1"/>
          </p:cNvSpPr>
          <p:nvPr/>
        </p:nvSpPr>
        <p:spPr bwMode="auto">
          <a:xfrm>
            <a:off x="6489246" y="3891290"/>
            <a:ext cx="1471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imes New Roman" panose="02020603050405020304" pitchFamily="18" charset="0"/>
              </a:rPr>
              <a:t>(0.525)</a:t>
            </a:r>
            <a:r>
              <a:rPr lang="zh-CN" altLang="en-US" sz="2800" baseline="-25000" dirty="0">
                <a:latin typeface="Times New Roman" panose="02020603050405020304" pitchFamily="18" charset="0"/>
              </a:rPr>
              <a:t>十</a:t>
            </a:r>
          </a:p>
        </p:txBody>
      </p:sp>
      <p:sp>
        <p:nvSpPr>
          <p:cNvPr id="1648649" name="Rectangle 9"/>
          <p:cNvSpPr>
            <a:spLocks noChangeArrowheads="1"/>
          </p:cNvSpPr>
          <p:nvPr/>
        </p:nvSpPr>
        <p:spPr bwMode="auto">
          <a:xfrm>
            <a:off x="6468488" y="4471987"/>
            <a:ext cx="2178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imes New Roman" panose="02020603050405020304" pitchFamily="18" charset="0"/>
              </a:rPr>
              <a:t>= (0.8666)</a:t>
            </a:r>
            <a:r>
              <a:rPr lang="zh-CN" altLang="zh-CN" sz="2800" baseline="-25000">
                <a:latin typeface="Times New Roman" panose="02020603050405020304" pitchFamily="18" charset="0"/>
              </a:rPr>
              <a:t>十六</a:t>
            </a:r>
            <a:endParaRPr lang="zh-CN" altLang="en-US" sz="2800" baseline="-25000">
              <a:latin typeface="Times New Roman" panose="02020603050405020304" pitchFamily="18" charset="0"/>
            </a:endParaRPr>
          </a:p>
        </p:txBody>
      </p:sp>
      <p:grpSp>
        <p:nvGrpSpPr>
          <p:cNvPr id="1648650" name="Group 10"/>
          <p:cNvGrpSpPr>
            <a:grpSpLocks/>
          </p:cNvGrpSpPr>
          <p:nvPr/>
        </p:nvGrpSpPr>
        <p:grpSpPr bwMode="auto">
          <a:xfrm>
            <a:off x="9371231" y="4641850"/>
            <a:ext cx="1447800" cy="819150"/>
            <a:chOff x="4464" y="3180"/>
            <a:chExt cx="912" cy="516"/>
          </a:xfrm>
        </p:grpSpPr>
        <p:sp>
          <p:nvSpPr>
            <p:cNvPr id="1648651" name="Rectangle 11"/>
            <p:cNvSpPr>
              <a:spLocks noChangeArrowheads="1"/>
            </p:cNvSpPr>
            <p:nvPr/>
          </p:nvSpPr>
          <p:spPr bwMode="auto">
            <a:xfrm>
              <a:off x="5020" y="31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16</a:t>
              </a:r>
            </a:p>
          </p:txBody>
        </p:sp>
        <p:sp>
          <p:nvSpPr>
            <p:cNvPr id="1648652" name="Rectangle 12"/>
            <p:cNvSpPr>
              <a:spLocks noChangeArrowheads="1"/>
            </p:cNvSpPr>
            <p:nvPr/>
          </p:nvSpPr>
          <p:spPr bwMode="auto">
            <a:xfrm>
              <a:off x="4540" y="3408"/>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6         .4</a:t>
              </a:r>
            </a:p>
          </p:txBody>
        </p:sp>
        <p:sp>
          <p:nvSpPr>
            <p:cNvPr id="1648653" name="Line 13"/>
            <p:cNvSpPr>
              <a:spLocks noChangeShapeType="1"/>
            </p:cNvSpPr>
            <p:nvPr/>
          </p:nvSpPr>
          <p:spPr bwMode="auto">
            <a:xfrm>
              <a:off x="4464" y="345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654" name="Text Box 14"/>
            <p:cNvSpPr txBox="1">
              <a:spLocks noChangeArrowheads="1"/>
            </p:cNvSpPr>
            <p:nvPr/>
          </p:nvSpPr>
          <p:spPr bwMode="auto">
            <a:xfrm>
              <a:off x="4839" y="3192"/>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grpSp>
      <p:grpSp>
        <p:nvGrpSpPr>
          <p:cNvPr id="1648655" name="Group 15"/>
          <p:cNvGrpSpPr>
            <a:grpSpLocks/>
          </p:cNvGrpSpPr>
          <p:nvPr/>
        </p:nvGrpSpPr>
        <p:grpSpPr bwMode="auto">
          <a:xfrm>
            <a:off x="9352181" y="3937000"/>
            <a:ext cx="1447800" cy="838200"/>
            <a:chOff x="4452" y="2736"/>
            <a:chExt cx="912" cy="528"/>
          </a:xfrm>
        </p:grpSpPr>
        <p:sp>
          <p:nvSpPr>
            <p:cNvPr id="1648656" name="Rectangle 16"/>
            <p:cNvSpPr>
              <a:spLocks noChangeArrowheads="1"/>
            </p:cNvSpPr>
            <p:nvPr/>
          </p:nvSpPr>
          <p:spPr bwMode="auto">
            <a:xfrm>
              <a:off x="5032" y="27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16</a:t>
              </a:r>
            </a:p>
          </p:txBody>
        </p:sp>
        <p:sp>
          <p:nvSpPr>
            <p:cNvPr id="1648657" name="Line 17"/>
            <p:cNvSpPr>
              <a:spLocks noChangeShapeType="1"/>
            </p:cNvSpPr>
            <p:nvPr/>
          </p:nvSpPr>
          <p:spPr bwMode="auto">
            <a:xfrm>
              <a:off x="4452" y="3000"/>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658" name="Rectangle 18"/>
            <p:cNvSpPr>
              <a:spLocks noChangeArrowheads="1"/>
            </p:cNvSpPr>
            <p:nvPr/>
          </p:nvSpPr>
          <p:spPr bwMode="auto">
            <a:xfrm>
              <a:off x="4548" y="2976"/>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6         .4</a:t>
              </a:r>
            </a:p>
          </p:txBody>
        </p:sp>
        <p:sp>
          <p:nvSpPr>
            <p:cNvPr id="1648659" name="Text Box 19"/>
            <p:cNvSpPr txBox="1">
              <a:spLocks noChangeArrowheads="1"/>
            </p:cNvSpPr>
            <p:nvPr/>
          </p:nvSpPr>
          <p:spPr bwMode="auto">
            <a:xfrm>
              <a:off x="4839" y="2736"/>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grpSp>
      <p:grpSp>
        <p:nvGrpSpPr>
          <p:cNvPr id="1648660" name="Group 20"/>
          <p:cNvGrpSpPr>
            <a:grpSpLocks/>
          </p:cNvGrpSpPr>
          <p:nvPr/>
        </p:nvGrpSpPr>
        <p:grpSpPr bwMode="auto">
          <a:xfrm>
            <a:off x="9371231" y="2870200"/>
            <a:ext cx="1447800" cy="1219200"/>
            <a:chOff x="4464" y="2064"/>
            <a:chExt cx="912" cy="768"/>
          </a:xfrm>
        </p:grpSpPr>
        <p:sp>
          <p:nvSpPr>
            <p:cNvPr id="1648661" name="Rectangle 21"/>
            <p:cNvSpPr>
              <a:spLocks noChangeArrowheads="1"/>
            </p:cNvSpPr>
            <p:nvPr/>
          </p:nvSpPr>
          <p:spPr bwMode="auto">
            <a:xfrm>
              <a:off x="4812" y="2064"/>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0.525</a:t>
              </a:r>
            </a:p>
          </p:txBody>
        </p:sp>
        <p:sp>
          <p:nvSpPr>
            <p:cNvPr id="1648662" name="Rectangle 22"/>
            <p:cNvSpPr>
              <a:spLocks noChangeArrowheads="1"/>
            </p:cNvSpPr>
            <p:nvPr/>
          </p:nvSpPr>
          <p:spPr bwMode="auto">
            <a:xfrm>
              <a:off x="5044" y="23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16</a:t>
              </a:r>
            </a:p>
          </p:txBody>
        </p:sp>
        <p:sp>
          <p:nvSpPr>
            <p:cNvPr id="1648663" name="Line 23"/>
            <p:cNvSpPr>
              <a:spLocks noChangeShapeType="1"/>
            </p:cNvSpPr>
            <p:nvPr/>
          </p:nvSpPr>
          <p:spPr bwMode="auto">
            <a:xfrm>
              <a:off x="4464" y="255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664" name="Rectangle 24"/>
            <p:cNvSpPr>
              <a:spLocks noChangeArrowheads="1"/>
            </p:cNvSpPr>
            <p:nvPr/>
          </p:nvSpPr>
          <p:spPr bwMode="auto">
            <a:xfrm>
              <a:off x="4552" y="2544"/>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8         .4</a:t>
              </a:r>
            </a:p>
          </p:txBody>
        </p:sp>
        <p:sp>
          <p:nvSpPr>
            <p:cNvPr id="1648665" name="Text Box 25"/>
            <p:cNvSpPr txBox="1">
              <a:spLocks noChangeArrowheads="1"/>
            </p:cNvSpPr>
            <p:nvPr/>
          </p:nvSpPr>
          <p:spPr bwMode="auto">
            <a:xfrm>
              <a:off x="4839" y="2304"/>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grpSp>
      <p:grpSp>
        <p:nvGrpSpPr>
          <p:cNvPr id="1648666" name="Group 26"/>
          <p:cNvGrpSpPr>
            <a:grpSpLocks/>
          </p:cNvGrpSpPr>
          <p:nvPr/>
        </p:nvGrpSpPr>
        <p:grpSpPr bwMode="auto">
          <a:xfrm>
            <a:off x="9371231" y="5327650"/>
            <a:ext cx="1447800" cy="819150"/>
            <a:chOff x="4464" y="3612"/>
            <a:chExt cx="912" cy="516"/>
          </a:xfrm>
        </p:grpSpPr>
        <p:sp>
          <p:nvSpPr>
            <p:cNvPr id="1648667" name="Rectangle 27"/>
            <p:cNvSpPr>
              <a:spLocks noChangeArrowheads="1"/>
            </p:cNvSpPr>
            <p:nvPr/>
          </p:nvSpPr>
          <p:spPr bwMode="auto">
            <a:xfrm>
              <a:off x="5020" y="36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16</a:t>
              </a:r>
            </a:p>
          </p:txBody>
        </p:sp>
        <p:sp>
          <p:nvSpPr>
            <p:cNvPr id="1648668" name="Rectangle 28"/>
            <p:cNvSpPr>
              <a:spLocks noChangeArrowheads="1"/>
            </p:cNvSpPr>
            <p:nvPr/>
          </p:nvSpPr>
          <p:spPr bwMode="auto">
            <a:xfrm>
              <a:off x="4540" y="3840"/>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rPr>
                <a:t>6         .4</a:t>
              </a:r>
            </a:p>
          </p:txBody>
        </p:sp>
        <p:sp>
          <p:nvSpPr>
            <p:cNvPr id="1648669" name="Line 29"/>
            <p:cNvSpPr>
              <a:spLocks noChangeShapeType="1"/>
            </p:cNvSpPr>
            <p:nvPr/>
          </p:nvSpPr>
          <p:spPr bwMode="auto">
            <a:xfrm>
              <a:off x="4464" y="3888"/>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670" name="Text Box 30"/>
            <p:cNvSpPr txBox="1">
              <a:spLocks noChangeArrowheads="1"/>
            </p:cNvSpPr>
            <p:nvPr/>
          </p:nvSpPr>
          <p:spPr bwMode="auto">
            <a:xfrm>
              <a:off x="4839" y="3624"/>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grpSp>
      <p:sp>
        <p:nvSpPr>
          <p:cNvPr id="1648676" name="Text Box 36"/>
          <p:cNvSpPr txBox="1">
            <a:spLocks noChangeArrowheads="1"/>
          </p:cNvSpPr>
          <p:nvPr/>
        </p:nvSpPr>
        <p:spPr bwMode="auto">
          <a:xfrm>
            <a:off x="9060418" y="6184899"/>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微软雅黑" panose="020B0503020204020204" pitchFamily="34" charset="-122"/>
                <a:ea typeface="微软雅黑" panose="020B0503020204020204" pitchFamily="34" charset="-122"/>
              </a:rPr>
              <a:t>“乘基取整”</a:t>
            </a:r>
          </a:p>
        </p:txBody>
      </p:sp>
      <p:sp>
        <p:nvSpPr>
          <p:cNvPr id="35"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进位计数制之间的转换</a:t>
            </a:r>
          </a:p>
        </p:txBody>
      </p:sp>
      <p:sp>
        <p:nvSpPr>
          <p:cNvPr id="36" name="圆角矩形 3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3</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）十进制转换为</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r</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进制</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小数部分转换</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7" name="矩形 36"/>
          <p:cNvSpPr/>
          <p:nvPr/>
        </p:nvSpPr>
        <p:spPr>
          <a:xfrm>
            <a:off x="824528" y="2013739"/>
            <a:ext cx="710643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已知十进制小数</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，求</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进制的数码串</a:t>
            </a:r>
            <a:r>
              <a:rPr lang="en-US" altLang="zh-CN" sz="2400" b="1" dirty="0" err="1">
                <a:latin typeface="微软雅黑" panose="020B0503020204020204" pitchFamily="34" charset="-122"/>
                <a:ea typeface="微软雅黑" panose="020B0503020204020204" pitchFamily="34" charset="-122"/>
              </a:rPr>
              <a:t>0.d</a:t>
            </a:r>
            <a:r>
              <a:rPr lang="en-US" altLang="zh-CN" sz="2400" b="1" baseline="-25000" dirty="0">
                <a:latin typeface="微软雅黑" panose="020B0503020204020204" pitchFamily="34" charset="-122"/>
                <a:ea typeface="微软雅黑" panose="020B0503020204020204" pitchFamily="34" charset="-122"/>
              </a:rPr>
              <a:t>-</a:t>
            </a:r>
            <a:r>
              <a:rPr lang="en-US" altLang="zh-CN" sz="2400" b="1" baseline="-25000" dirty="0" err="1">
                <a:latin typeface="微软雅黑" panose="020B0503020204020204" pitchFamily="34" charset="-122"/>
                <a:ea typeface="微软雅黑" panose="020B0503020204020204" pitchFamily="34" charset="-122"/>
              </a:rPr>
              <a:t>1</a:t>
            </a:r>
            <a:r>
              <a:rPr lang="en-US" altLang="zh-CN" sz="2400" b="1" dirty="0" err="1">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-m</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0923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48645">
                                            <p:txEl>
                                              <p:pRg st="0" end="0"/>
                                            </p:txEl>
                                          </p:spTgt>
                                        </p:tgtEl>
                                        <p:attrNameLst>
                                          <p:attrName>style.visibility</p:attrName>
                                        </p:attrNameLst>
                                      </p:cBhvr>
                                      <p:to>
                                        <p:strVal val="visible"/>
                                      </p:to>
                                    </p:set>
                                    <p:anim calcmode="lin" valueType="num">
                                      <p:cBhvr additive="base">
                                        <p:cTn id="7" dur="500" fill="hold"/>
                                        <p:tgtEl>
                                          <p:spTgt spid="16486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48645">
                                            <p:txEl>
                                              <p:pRg st="1" end="1"/>
                                            </p:txEl>
                                          </p:spTgt>
                                        </p:tgtEl>
                                        <p:attrNameLst>
                                          <p:attrName>style.visibility</p:attrName>
                                        </p:attrNameLst>
                                      </p:cBhvr>
                                      <p:to>
                                        <p:strVal val="visible"/>
                                      </p:to>
                                    </p:set>
                                    <p:anim calcmode="lin" valueType="num">
                                      <p:cBhvr additive="base">
                                        <p:cTn id="13" dur="500" fill="hold"/>
                                        <p:tgtEl>
                                          <p:spTgt spid="164864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48645">
                                            <p:txEl>
                                              <p:pRg st="2" end="2"/>
                                            </p:txEl>
                                          </p:spTgt>
                                        </p:tgtEl>
                                        <p:attrNameLst>
                                          <p:attrName>style.visibility</p:attrName>
                                        </p:attrNameLst>
                                      </p:cBhvr>
                                      <p:to>
                                        <p:strVal val="visible"/>
                                      </p:to>
                                    </p:set>
                                    <p:anim calcmode="lin" valueType="num">
                                      <p:cBhvr additive="base">
                                        <p:cTn id="19" dur="500" fill="hold"/>
                                        <p:tgtEl>
                                          <p:spTgt spid="164864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48645">
                                            <p:txEl>
                                              <p:pRg st="3" end="3"/>
                                            </p:txEl>
                                          </p:spTgt>
                                        </p:tgtEl>
                                        <p:attrNameLst>
                                          <p:attrName>style.visibility</p:attrName>
                                        </p:attrNameLst>
                                      </p:cBhvr>
                                      <p:to>
                                        <p:strVal val="visible"/>
                                      </p:to>
                                    </p:set>
                                    <p:anim calcmode="lin" valueType="num">
                                      <p:cBhvr additive="base">
                                        <p:cTn id="25" dur="500" fill="hold"/>
                                        <p:tgtEl>
                                          <p:spTgt spid="164864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48645">
                                            <p:txEl>
                                              <p:pRg st="4" end="4"/>
                                            </p:txEl>
                                          </p:spTgt>
                                        </p:tgtEl>
                                        <p:attrNameLst>
                                          <p:attrName>style.visibility</p:attrName>
                                        </p:attrNameLst>
                                      </p:cBhvr>
                                      <p:to>
                                        <p:strVal val="visible"/>
                                      </p:to>
                                    </p:set>
                                    <p:anim calcmode="lin" valueType="num">
                                      <p:cBhvr additive="base">
                                        <p:cTn id="31" dur="500" fill="hold"/>
                                        <p:tgtEl>
                                          <p:spTgt spid="164864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86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48645">
                                            <p:txEl>
                                              <p:pRg st="5" end="5"/>
                                            </p:txEl>
                                          </p:spTgt>
                                        </p:tgtEl>
                                        <p:attrNameLst>
                                          <p:attrName>style.visibility</p:attrName>
                                        </p:attrNameLst>
                                      </p:cBhvr>
                                      <p:to>
                                        <p:strVal val="visible"/>
                                      </p:to>
                                    </p:set>
                                    <p:anim calcmode="lin" valueType="num">
                                      <p:cBhvr additive="base">
                                        <p:cTn id="37" dur="500" fill="hold"/>
                                        <p:tgtEl>
                                          <p:spTgt spid="164864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864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48645">
                                            <p:txEl>
                                              <p:pRg st="6" end="6"/>
                                            </p:txEl>
                                          </p:spTgt>
                                        </p:tgtEl>
                                        <p:attrNameLst>
                                          <p:attrName>style.visibility</p:attrName>
                                        </p:attrNameLst>
                                      </p:cBhvr>
                                      <p:to>
                                        <p:strVal val="visible"/>
                                      </p:to>
                                    </p:set>
                                    <p:anim calcmode="lin" valueType="num">
                                      <p:cBhvr additive="base">
                                        <p:cTn id="41" dur="500" fill="hold"/>
                                        <p:tgtEl>
                                          <p:spTgt spid="164864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486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648648"/>
                                        </p:tgtEl>
                                        <p:attrNameLst>
                                          <p:attrName>style.visibility</p:attrName>
                                        </p:attrNameLst>
                                      </p:cBhvr>
                                      <p:to>
                                        <p:strVal val="visible"/>
                                      </p:to>
                                    </p:set>
                                    <p:anim calcmode="lin" valueType="num">
                                      <p:cBhvr additive="base">
                                        <p:cTn id="47" dur="500" fill="hold"/>
                                        <p:tgtEl>
                                          <p:spTgt spid="1648648"/>
                                        </p:tgtEl>
                                        <p:attrNameLst>
                                          <p:attrName>ppt_x</p:attrName>
                                        </p:attrNameLst>
                                      </p:cBhvr>
                                      <p:tavLst>
                                        <p:tav tm="0">
                                          <p:val>
                                            <p:strVal val="1+#ppt_w/2"/>
                                          </p:val>
                                        </p:tav>
                                        <p:tav tm="100000">
                                          <p:val>
                                            <p:strVal val="#ppt_x"/>
                                          </p:val>
                                        </p:tav>
                                      </p:tavLst>
                                    </p:anim>
                                    <p:anim calcmode="lin" valueType="num">
                                      <p:cBhvr additive="base">
                                        <p:cTn id="48" dur="500" fill="hold"/>
                                        <p:tgtEl>
                                          <p:spTgt spid="1648648"/>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1648660"/>
                                        </p:tgtEl>
                                        <p:attrNameLst>
                                          <p:attrName>style.visibility</p:attrName>
                                        </p:attrNameLst>
                                      </p:cBhvr>
                                      <p:to>
                                        <p:strVal val="visible"/>
                                      </p:to>
                                    </p:set>
                                    <p:anim calcmode="lin" valueType="num">
                                      <p:cBhvr additive="base">
                                        <p:cTn id="53" dur="500" fill="hold"/>
                                        <p:tgtEl>
                                          <p:spTgt spid="1648660"/>
                                        </p:tgtEl>
                                        <p:attrNameLst>
                                          <p:attrName>ppt_x</p:attrName>
                                        </p:attrNameLst>
                                      </p:cBhvr>
                                      <p:tavLst>
                                        <p:tav tm="0">
                                          <p:val>
                                            <p:strVal val="1+#ppt_w/2"/>
                                          </p:val>
                                        </p:tav>
                                        <p:tav tm="100000">
                                          <p:val>
                                            <p:strVal val="#ppt_x"/>
                                          </p:val>
                                        </p:tav>
                                      </p:tavLst>
                                    </p:anim>
                                    <p:anim calcmode="lin" valueType="num">
                                      <p:cBhvr additive="base">
                                        <p:cTn id="54" dur="500" fill="hold"/>
                                        <p:tgtEl>
                                          <p:spTgt spid="164866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nodeType="clickEffect">
                                  <p:stCondLst>
                                    <p:cond delay="0"/>
                                  </p:stCondLst>
                                  <p:childTnLst>
                                    <p:set>
                                      <p:cBhvr>
                                        <p:cTn id="58" dur="1" fill="hold">
                                          <p:stCondLst>
                                            <p:cond delay="0"/>
                                          </p:stCondLst>
                                        </p:cTn>
                                        <p:tgtEl>
                                          <p:spTgt spid="1648655"/>
                                        </p:tgtEl>
                                        <p:attrNameLst>
                                          <p:attrName>style.visibility</p:attrName>
                                        </p:attrNameLst>
                                      </p:cBhvr>
                                      <p:to>
                                        <p:strVal val="visible"/>
                                      </p:to>
                                    </p:set>
                                    <p:anim calcmode="lin" valueType="num">
                                      <p:cBhvr additive="base">
                                        <p:cTn id="59" dur="500" fill="hold"/>
                                        <p:tgtEl>
                                          <p:spTgt spid="1648655"/>
                                        </p:tgtEl>
                                        <p:attrNameLst>
                                          <p:attrName>ppt_x</p:attrName>
                                        </p:attrNameLst>
                                      </p:cBhvr>
                                      <p:tavLst>
                                        <p:tav tm="0">
                                          <p:val>
                                            <p:strVal val="1+#ppt_w/2"/>
                                          </p:val>
                                        </p:tav>
                                        <p:tav tm="100000">
                                          <p:val>
                                            <p:strVal val="#ppt_x"/>
                                          </p:val>
                                        </p:tav>
                                      </p:tavLst>
                                    </p:anim>
                                    <p:anim calcmode="lin" valueType="num">
                                      <p:cBhvr additive="base">
                                        <p:cTn id="60" dur="500" fill="hold"/>
                                        <p:tgtEl>
                                          <p:spTgt spid="1648655"/>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1648650"/>
                                        </p:tgtEl>
                                        <p:attrNameLst>
                                          <p:attrName>style.visibility</p:attrName>
                                        </p:attrNameLst>
                                      </p:cBhvr>
                                      <p:to>
                                        <p:strVal val="visible"/>
                                      </p:to>
                                    </p:set>
                                    <p:anim calcmode="lin" valueType="num">
                                      <p:cBhvr additive="base">
                                        <p:cTn id="65" dur="500" fill="hold"/>
                                        <p:tgtEl>
                                          <p:spTgt spid="1648650"/>
                                        </p:tgtEl>
                                        <p:attrNameLst>
                                          <p:attrName>ppt_x</p:attrName>
                                        </p:attrNameLst>
                                      </p:cBhvr>
                                      <p:tavLst>
                                        <p:tav tm="0">
                                          <p:val>
                                            <p:strVal val="1+#ppt_w/2"/>
                                          </p:val>
                                        </p:tav>
                                        <p:tav tm="100000">
                                          <p:val>
                                            <p:strVal val="#ppt_x"/>
                                          </p:val>
                                        </p:tav>
                                      </p:tavLst>
                                    </p:anim>
                                    <p:anim calcmode="lin" valueType="num">
                                      <p:cBhvr additive="base">
                                        <p:cTn id="66" dur="500" fill="hold"/>
                                        <p:tgtEl>
                                          <p:spTgt spid="1648650"/>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1648666"/>
                                        </p:tgtEl>
                                        <p:attrNameLst>
                                          <p:attrName>style.visibility</p:attrName>
                                        </p:attrNameLst>
                                      </p:cBhvr>
                                      <p:to>
                                        <p:strVal val="visible"/>
                                      </p:to>
                                    </p:set>
                                    <p:anim calcmode="lin" valueType="num">
                                      <p:cBhvr additive="base">
                                        <p:cTn id="71" dur="500" fill="hold"/>
                                        <p:tgtEl>
                                          <p:spTgt spid="1648666"/>
                                        </p:tgtEl>
                                        <p:attrNameLst>
                                          <p:attrName>ppt_x</p:attrName>
                                        </p:attrNameLst>
                                      </p:cBhvr>
                                      <p:tavLst>
                                        <p:tav tm="0">
                                          <p:val>
                                            <p:strVal val="1+#ppt_w/2"/>
                                          </p:val>
                                        </p:tav>
                                        <p:tav tm="100000">
                                          <p:val>
                                            <p:strVal val="#ppt_x"/>
                                          </p:val>
                                        </p:tav>
                                      </p:tavLst>
                                    </p:anim>
                                    <p:anim calcmode="lin" valueType="num">
                                      <p:cBhvr additive="base">
                                        <p:cTn id="72" dur="500" fill="hold"/>
                                        <p:tgtEl>
                                          <p:spTgt spid="1648666"/>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648649"/>
                                        </p:tgtEl>
                                        <p:attrNameLst>
                                          <p:attrName>style.visibility</p:attrName>
                                        </p:attrNameLst>
                                      </p:cBhvr>
                                      <p:to>
                                        <p:strVal val="visible"/>
                                      </p:to>
                                    </p:set>
                                    <p:anim calcmode="lin" valueType="num">
                                      <p:cBhvr additive="base">
                                        <p:cTn id="77" dur="500" fill="hold"/>
                                        <p:tgtEl>
                                          <p:spTgt spid="1648649"/>
                                        </p:tgtEl>
                                        <p:attrNameLst>
                                          <p:attrName>ppt_x</p:attrName>
                                        </p:attrNameLst>
                                      </p:cBhvr>
                                      <p:tavLst>
                                        <p:tav tm="0">
                                          <p:val>
                                            <p:strVal val="1+#ppt_w/2"/>
                                          </p:val>
                                        </p:tav>
                                        <p:tav tm="100000">
                                          <p:val>
                                            <p:strVal val="#ppt_x"/>
                                          </p:val>
                                        </p:tav>
                                      </p:tavLst>
                                    </p:anim>
                                    <p:anim calcmode="lin" valueType="num">
                                      <p:cBhvr additive="base">
                                        <p:cTn id="78" dur="500" fill="hold"/>
                                        <p:tgtEl>
                                          <p:spTgt spid="1648649"/>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1" presetClass="entr" presetSubtype="0" fill="hold" grpId="0" nodeType="clickEffect">
                                  <p:stCondLst>
                                    <p:cond delay="0"/>
                                  </p:stCondLst>
                                  <p:childTnLst>
                                    <p:set>
                                      <p:cBhvr>
                                        <p:cTn id="82" dur="1" fill="hold">
                                          <p:stCondLst>
                                            <p:cond delay="0"/>
                                          </p:stCondLst>
                                        </p:cTn>
                                        <p:tgtEl>
                                          <p:spTgt spid="1648676"/>
                                        </p:tgtEl>
                                        <p:attrNameLst>
                                          <p:attrName>style.visibility</p:attrName>
                                        </p:attrNameLst>
                                      </p:cBhvr>
                                      <p:to>
                                        <p:strVal val="visible"/>
                                      </p:to>
                                    </p:set>
                                    <p:animEffect transition="in" filter="fade">
                                      <p:cBhvr>
                                        <p:cTn id="83" dur="770" decel="100000"/>
                                        <p:tgtEl>
                                          <p:spTgt spid="1648676"/>
                                        </p:tgtEl>
                                      </p:cBhvr>
                                    </p:animEffect>
                                    <p:animScale>
                                      <p:cBhvr>
                                        <p:cTn id="84" dur="770" decel="100000"/>
                                        <p:tgtEl>
                                          <p:spTgt spid="1648676"/>
                                        </p:tgtEl>
                                      </p:cBhvr>
                                      <p:from x="10000" y="10000"/>
                                      <p:to x="200000" y="450000"/>
                                    </p:animScale>
                                    <p:animScale>
                                      <p:cBhvr>
                                        <p:cTn id="85" dur="1230" accel="100000" fill="hold">
                                          <p:stCondLst>
                                            <p:cond delay="770"/>
                                          </p:stCondLst>
                                        </p:cTn>
                                        <p:tgtEl>
                                          <p:spTgt spid="1648676"/>
                                        </p:tgtEl>
                                      </p:cBhvr>
                                      <p:from x="200000" y="450000"/>
                                      <p:to x="100000" y="100000"/>
                                    </p:animScale>
                                    <p:set>
                                      <p:cBhvr>
                                        <p:cTn id="86" dur="770" fill="hold"/>
                                        <p:tgtEl>
                                          <p:spTgt spid="1648676"/>
                                        </p:tgtEl>
                                        <p:attrNameLst>
                                          <p:attrName>ppt_x</p:attrName>
                                        </p:attrNameLst>
                                      </p:cBhvr>
                                      <p:to>
                                        <p:strVal val="(0.5)"/>
                                      </p:to>
                                    </p:set>
                                    <p:anim from="(0.5)" to="(#ppt_x)" calcmode="lin" valueType="num">
                                      <p:cBhvr>
                                        <p:cTn id="87" dur="1230" accel="100000" fill="hold">
                                          <p:stCondLst>
                                            <p:cond delay="770"/>
                                          </p:stCondLst>
                                        </p:cTn>
                                        <p:tgtEl>
                                          <p:spTgt spid="1648676"/>
                                        </p:tgtEl>
                                        <p:attrNameLst>
                                          <p:attrName>ppt_x</p:attrName>
                                        </p:attrNameLst>
                                      </p:cBhvr>
                                    </p:anim>
                                    <p:set>
                                      <p:cBhvr>
                                        <p:cTn id="88" dur="770" fill="hold"/>
                                        <p:tgtEl>
                                          <p:spTgt spid="1648676"/>
                                        </p:tgtEl>
                                        <p:attrNameLst>
                                          <p:attrName>ppt_y</p:attrName>
                                        </p:attrNameLst>
                                      </p:cBhvr>
                                      <p:to>
                                        <p:strVal val="(#ppt_y+0.4)"/>
                                      </p:to>
                                    </p:set>
                                    <p:anim from="(#ppt_y+0.4)" to="(#ppt_y)" calcmode="lin" valueType="num">
                                      <p:cBhvr>
                                        <p:cTn id="89" dur="1230" accel="100000" fill="hold">
                                          <p:stCondLst>
                                            <p:cond delay="770"/>
                                          </p:stCondLst>
                                        </p:cTn>
                                        <p:tgtEl>
                                          <p:spTgt spid="164867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48" grpId="0" autoUpdateAnimBg="0"/>
      <p:bldP spid="1648649" grpId="0" autoUpdateAnimBg="0"/>
      <p:bldP spid="16486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3" name="Text Box 3"/>
          <p:cNvSpPr txBox="1">
            <a:spLocks noChangeArrowheads="1"/>
          </p:cNvSpPr>
          <p:nvPr/>
        </p:nvSpPr>
        <p:spPr bwMode="auto">
          <a:xfrm>
            <a:off x="1695450" y="269875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accent2"/>
              </a:buClr>
              <a:buFont typeface="Wingdings" panose="05000000000000000000" pitchFamily="2" charset="2"/>
              <a:buNone/>
            </a:pPr>
            <a:endParaRPr lang="en-US" altLang="zh-CN"/>
          </a:p>
        </p:txBody>
      </p:sp>
      <p:sp>
        <p:nvSpPr>
          <p:cNvPr id="8"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200" dirty="0">
                <a:solidFill>
                  <a:srgbClr val="C00000"/>
                </a:solidFill>
                <a:latin typeface="微软雅黑" panose="020B0503020204020204" charset="-122"/>
                <a:ea typeface="微软雅黑" panose="020B0503020204020204" charset="-122"/>
                <a:cs typeface="微软雅黑" panose="020B0503020204020204" charset="-122"/>
              </a:rPr>
              <a:t>进位计数制之间的转换</a:t>
            </a:r>
          </a:p>
        </p:txBody>
      </p:sp>
      <p:sp>
        <p:nvSpPr>
          <p:cNvPr id="9" name="圆角矩形 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4</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）二进制与八进制、十六进制的转换</a:t>
            </a:r>
            <a:endPar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85800" y="1921205"/>
            <a:ext cx="10370820" cy="1754326"/>
          </a:xfrm>
          <a:prstGeom prst="rect">
            <a:avLst/>
          </a:prstGeom>
          <a:noFill/>
        </p:spPr>
        <p:txBody>
          <a:bodyPr wrap="square" rtlCol="0">
            <a:spAutoFit/>
          </a:bodyPr>
          <a:lstStyle/>
          <a:p>
            <a:pPr algn="just">
              <a:lnSpc>
                <a:spcPct val="150000"/>
              </a:lnSpc>
            </a:pPr>
            <a:r>
              <a:rPr lang="zh-CN" altLang="zh-CN" sz="2400" b="1" dirty="0">
                <a:solidFill>
                  <a:srgbClr val="C00000"/>
                </a:solidFill>
                <a:latin typeface="微软雅黑" panose="020B0503020204020204" pitchFamily="34" charset="-122"/>
                <a:ea typeface="微软雅黑" panose="020B0503020204020204" pitchFamily="34" charset="-122"/>
              </a:rPr>
              <a:t>二进制转换</a:t>
            </a:r>
            <a:r>
              <a:rPr lang="zh-CN" altLang="en-US" sz="2400" b="1" dirty="0">
                <a:solidFill>
                  <a:srgbClr val="C00000"/>
                </a:solidFill>
                <a:latin typeface="微软雅黑" panose="020B0503020204020204" pitchFamily="34" charset="-122"/>
                <a:ea typeface="微软雅黑" panose="020B0503020204020204" pitchFamily="34" charset="-122"/>
              </a:rPr>
              <a:t>为</a:t>
            </a:r>
            <a:r>
              <a:rPr lang="zh-CN" altLang="en-US" sz="2400" b="1" dirty="0">
                <a:solidFill>
                  <a:srgbClr val="00B050"/>
                </a:solidFill>
                <a:latin typeface="微软雅黑" panose="020B0503020204020204" pitchFamily="34" charset="-122"/>
                <a:ea typeface="微软雅黑" panose="020B0503020204020204" pitchFamily="34" charset="-122"/>
              </a:rPr>
              <a:t>八</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十六</a:t>
            </a:r>
            <a:r>
              <a:rPr lang="zh-CN" altLang="en-US" sz="2400" b="1" dirty="0">
                <a:solidFill>
                  <a:srgbClr val="C00000"/>
                </a:solidFill>
                <a:latin typeface="微软雅黑" panose="020B0503020204020204" pitchFamily="34" charset="-122"/>
                <a:ea typeface="微软雅黑" panose="020B0503020204020204" pitchFamily="34" charset="-122"/>
              </a:rPr>
              <a:t>进制</a:t>
            </a:r>
            <a:r>
              <a:rPr lang="zh-CN" altLang="zh-CN" sz="2400" b="1" dirty="0">
                <a:solidFill>
                  <a:srgbClr val="C0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从小数点开始分别向左和向右划分数位，每隔</a:t>
            </a:r>
            <a:r>
              <a:rPr lang="en-US" altLang="zh-CN" b="1" dirty="0">
                <a:solidFill>
                  <a:srgbClr val="00B050"/>
                </a:solidFill>
                <a:latin typeface="微软雅黑" panose="020B0503020204020204" pitchFamily="34" charset="-122"/>
                <a:ea typeface="微软雅黑" panose="020B0503020204020204" pitchFamily="34" charset="-122"/>
              </a:rPr>
              <a:t>3</a:t>
            </a:r>
            <a:r>
              <a:rPr lang="zh-CN" altLang="en-US" b="1" dirty="0">
                <a:solidFill>
                  <a:srgbClr val="00B050"/>
                </a:solidFill>
                <a:latin typeface="微软雅黑" panose="020B0503020204020204" pitchFamily="34" charset="-122"/>
                <a:ea typeface="微软雅黑" panose="020B0503020204020204" pitchFamily="34" charset="-122"/>
              </a:rPr>
              <a:t>位</a:t>
            </a:r>
            <a:r>
              <a:rPr lang="en-US" altLang="zh-CN" sz="2400" b="1" dirty="0">
                <a:solidFill>
                  <a:srgbClr val="0000FF"/>
                </a:solidFill>
                <a:latin typeface="微软雅黑" panose="020B0503020204020204" pitchFamily="34" charset="-122"/>
                <a:ea typeface="微软雅黑" panose="020B0503020204020204" pitchFamily="34" charset="-122"/>
              </a:rPr>
              <a:t>/4</a:t>
            </a:r>
            <a:r>
              <a:rPr lang="zh-CN" altLang="en-US" sz="2400" b="1" dirty="0">
                <a:solidFill>
                  <a:srgbClr val="0000FF"/>
                </a:solidFill>
                <a:latin typeface="微软雅黑" panose="020B0503020204020204" pitchFamily="34" charset="-122"/>
                <a:ea typeface="微软雅黑" panose="020B0503020204020204" pitchFamily="34" charset="-122"/>
              </a:rPr>
              <a:t>位</a:t>
            </a:r>
            <a:r>
              <a:rPr lang="zh-CN" altLang="en-US" b="1" dirty="0">
                <a:latin typeface="微软雅黑" panose="020B0503020204020204" pitchFamily="34" charset="-122"/>
                <a:ea typeface="微软雅黑" panose="020B0503020204020204" pitchFamily="34" charset="-122"/>
              </a:rPr>
              <a:t>一组，</a:t>
            </a:r>
            <a:r>
              <a:rPr lang="zh-CN" altLang="zh-CN" b="1" dirty="0">
                <a:latin typeface="微软雅黑" panose="020B0503020204020204" pitchFamily="34" charset="-122"/>
                <a:ea typeface="微软雅黑" panose="020B0503020204020204" pitchFamily="34" charset="-122"/>
              </a:rPr>
              <a:t>最后一组若不足</a:t>
            </a:r>
            <a:r>
              <a:rPr lang="en-US" altLang="zh-CN" b="1" dirty="0">
                <a:solidFill>
                  <a:srgbClr val="00B050"/>
                </a:solidFill>
                <a:latin typeface="微软雅黑" panose="020B0503020204020204" pitchFamily="34" charset="-122"/>
                <a:ea typeface="微软雅黑" panose="020B0503020204020204" pitchFamily="34" charset="-122"/>
              </a:rPr>
              <a:t>3</a:t>
            </a:r>
            <a:r>
              <a:rPr lang="zh-CN" altLang="zh-CN" b="1" dirty="0">
                <a:solidFill>
                  <a:srgbClr val="00B050"/>
                </a:solidFill>
                <a:latin typeface="微软雅黑" panose="020B0503020204020204" pitchFamily="34" charset="-122"/>
                <a:ea typeface="微软雅黑" panose="020B0503020204020204" pitchFamily="34" charset="-122"/>
              </a:rPr>
              <a:t>位</a:t>
            </a:r>
            <a:r>
              <a:rPr lang="en-US" altLang="zh-CN" sz="2400" b="1" dirty="0">
                <a:solidFill>
                  <a:srgbClr val="0000FF"/>
                </a:solidFill>
                <a:latin typeface="微软雅黑" panose="020B0503020204020204" pitchFamily="34" charset="-122"/>
                <a:ea typeface="微软雅黑" panose="020B0503020204020204" pitchFamily="34" charset="-122"/>
              </a:rPr>
              <a:t>/4</a:t>
            </a:r>
            <a:r>
              <a:rPr lang="zh-CN" altLang="zh-CN" sz="2400" b="1" dirty="0">
                <a:solidFill>
                  <a:srgbClr val="0000FF"/>
                </a:solidFill>
                <a:latin typeface="微软雅黑" panose="020B0503020204020204" pitchFamily="34" charset="-122"/>
                <a:ea typeface="微软雅黑" panose="020B0503020204020204" pitchFamily="34" charset="-122"/>
              </a:rPr>
              <a:t>位</a:t>
            </a:r>
            <a:r>
              <a:rPr lang="zh-CN" altLang="en-US" b="1" dirty="0">
                <a:latin typeface="微软雅黑" panose="020B0503020204020204" pitchFamily="34" charset="-122"/>
                <a:ea typeface="微软雅黑" panose="020B0503020204020204" pitchFamily="34" charset="-122"/>
              </a:rPr>
              <a:t>则补</a:t>
            </a:r>
            <a:r>
              <a:rPr lang="en-US" altLang="zh-CN" b="1" dirty="0">
                <a:latin typeface="微软雅黑" panose="020B0503020204020204" pitchFamily="34" charset="-122"/>
                <a:ea typeface="微软雅黑" panose="020B0503020204020204" pitchFamily="34" charset="-122"/>
              </a:rPr>
              <a:t>0, </a:t>
            </a:r>
            <a:r>
              <a:rPr lang="zh-CN" altLang="zh-CN" b="1" dirty="0">
                <a:latin typeface="微软雅黑" panose="020B0503020204020204" pitchFamily="34" charset="-122"/>
                <a:ea typeface="微软雅黑" panose="020B0503020204020204" pitchFamily="34" charset="-122"/>
              </a:rPr>
              <a:t>再将每组二进制数</a:t>
            </a:r>
            <a:r>
              <a:rPr lang="zh-CN" altLang="en-US" b="1" dirty="0">
                <a:latin typeface="微软雅黑" panose="020B0503020204020204" pitchFamily="34" charset="-122"/>
                <a:ea typeface="微软雅黑" panose="020B0503020204020204" pitchFamily="34" charset="-122"/>
              </a:rPr>
              <a:t>转换为</a:t>
            </a:r>
            <a:r>
              <a:rPr lang="zh-CN" altLang="en-US" b="1" dirty="0">
                <a:solidFill>
                  <a:srgbClr val="00B050"/>
                </a:solidFill>
                <a:latin typeface="微软雅黑" panose="020B0503020204020204" pitchFamily="34" charset="-122"/>
                <a:ea typeface="微软雅黑" panose="020B0503020204020204" pitchFamily="34" charset="-122"/>
              </a:rPr>
              <a:t>八</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zh-CN" sz="2400" b="1" dirty="0">
                <a:solidFill>
                  <a:srgbClr val="0000FF"/>
                </a:solidFill>
                <a:latin typeface="微软雅黑" panose="020B0503020204020204" pitchFamily="34" charset="-122"/>
                <a:ea typeface="微软雅黑" panose="020B0503020204020204" pitchFamily="34" charset="-122"/>
              </a:rPr>
              <a:t>十</a:t>
            </a:r>
            <a:r>
              <a:rPr lang="zh-CN" altLang="en-US" sz="2400" b="1" dirty="0">
                <a:solidFill>
                  <a:srgbClr val="0000FF"/>
                </a:solidFill>
                <a:latin typeface="微软雅黑" panose="020B0503020204020204" pitchFamily="34" charset="-122"/>
                <a:ea typeface="微软雅黑" panose="020B0503020204020204" pitchFamily="34" charset="-122"/>
              </a:rPr>
              <a:t>六</a:t>
            </a:r>
            <a:r>
              <a:rPr lang="zh-CN" altLang="zh-CN" b="1" dirty="0">
                <a:latin typeface="微软雅黑" panose="020B0503020204020204" pitchFamily="34" charset="-122"/>
                <a:ea typeface="微软雅黑" panose="020B0503020204020204" pitchFamily="34" charset="-122"/>
              </a:rPr>
              <a:t>进制数。</a:t>
            </a:r>
          </a:p>
          <a:p>
            <a:pPr algn="just">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rPr>
              <a:t>八</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十六进制</a:t>
            </a:r>
            <a:r>
              <a:rPr lang="zh-CN" altLang="zh-CN" sz="2400" b="1" dirty="0">
                <a:solidFill>
                  <a:srgbClr val="C00000"/>
                </a:solidFill>
                <a:latin typeface="微软雅黑" panose="020B0503020204020204" pitchFamily="34" charset="-122"/>
                <a:ea typeface="微软雅黑" panose="020B0503020204020204" pitchFamily="34" charset="-122"/>
              </a:rPr>
              <a:t>转换</a:t>
            </a:r>
            <a:r>
              <a:rPr lang="zh-CN" altLang="en-US" sz="2400" b="1" dirty="0">
                <a:solidFill>
                  <a:srgbClr val="C00000"/>
                </a:solidFill>
                <a:latin typeface="微软雅黑" panose="020B0503020204020204" pitchFamily="34" charset="-122"/>
                <a:ea typeface="微软雅黑" panose="020B0503020204020204" pitchFamily="34" charset="-122"/>
              </a:rPr>
              <a:t>为</a:t>
            </a:r>
            <a:r>
              <a:rPr lang="zh-CN" altLang="zh-CN" sz="2400" b="1" dirty="0">
                <a:solidFill>
                  <a:srgbClr val="C00000"/>
                </a:solidFill>
                <a:latin typeface="微软雅黑" panose="020B0503020204020204" pitchFamily="34" charset="-122"/>
                <a:ea typeface="微软雅黑" panose="020B0503020204020204" pitchFamily="34" charset="-122"/>
              </a:rPr>
              <a:t>二进制：</a:t>
            </a:r>
            <a:r>
              <a:rPr lang="zh-CN" altLang="en-US" b="1" dirty="0">
                <a:latin typeface="微软雅黑" panose="020B0503020204020204" pitchFamily="34" charset="-122"/>
                <a:ea typeface="微软雅黑" panose="020B0503020204020204" pitchFamily="34" charset="-122"/>
              </a:rPr>
              <a:t>将每</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位</a:t>
            </a:r>
            <a:r>
              <a:rPr lang="zh-CN" altLang="en-US" b="1" dirty="0">
                <a:solidFill>
                  <a:srgbClr val="00B050"/>
                </a:solidFill>
                <a:latin typeface="微软雅黑" panose="020B0503020204020204" pitchFamily="34" charset="-122"/>
                <a:ea typeface="微软雅黑" panose="020B0503020204020204" pitchFamily="34" charset="-122"/>
              </a:rPr>
              <a:t>八</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十六</a:t>
            </a:r>
            <a:r>
              <a:rPr lang="zh-CN" altLang="en-US" b="1" dirty="0">
                <a:latin typeface="微软雅黑" panose="020B0503020204020204" pitchFamily="34" charset="-122"/>
                <a:ea typeface="微软雅黑" panose="020B0503020204020204" pitchFamily="34" charset="-122"/>
              </a:rPr>
              <a:t>进制数转换为</a:t>
            </a:r>
            <a:r>
              <a:rPr lang="en-US" altLang="zh-CN" b="1" dirty="0">
                <a:solidFill>
                  <a:srgbClr val="00B050"/>
                </a:solidFill>
                <a:latin typeface="微软雅黑" panose="020B0503020204020204" pitchFamily="34" charset="-122"/>
                <a:ea typeface="微软雅黑" panose="020B0503020204020204" pitchFamily="34" charset="-122"/>
              </a:rPr>
              <a:t>3</a:t>
            </a:r>
            <a:r>
              <a:rPr lang="zh-CN" altLang="en-US" b="1" dirty="0">
                <a:solidFill>
                  <a:srgbClr val="00B050"/>
                </a:solidFill>
                <a:latin typeface="微软雅黑" panose="020B0503020204020204" pitchFamily="34" charset="-122"/>
                <a:ea typeface="微软雅黑" panose="020B0503020204020204" pitchFamily="34" charset="-122"/>
              </a:rPr>
              <a:t>位</a:t>
            </a:r>
            <a:r>
              <a:rPr lang="en-US" altLang="zh-CN" sz="2400" b="1" dirty="0">
                <a:solidFill>
                  <a:srgbClr val="0000FF"/>
                </a:solidFill>
                <a:latin typeface="微软雅黑" panose="020B0503020204020204" pitchFamily="34" charset="-122"/>
                <a:ea typeface="微软雅黑" panose="020B0503020204020204" pitchFamily="34" charset="-122"/>
              </a:rPr>
              <a:t>/4</a:t>
            </a:r>
            <a:r>
              <a:rPr lang="zh-CN" altLang="en-US" sz="2400" b="1" dirty="0">
                <a:solidFill>
                  <a:srgbClr val="0000FF"/>
                </a:solidFill>
                <a:latin typeface="微软雅黑" panose="020B0503020204020204" pitchFamily="34" charset="-122"/>
                <a:ea typeface="微软雅黑" panose="020B0503020204020204" pitchFamily="34" charset="-122"/>
              </a:rPr>
              <a:t>位</a:t>
            </a:r>
            <a:r>
              <a:rPr lang="zh-CN" altLang="en-US" b="1" dirty="0">
                <a:latin typeface="微软雅黑" panose="020B0503020204020204" pitchFamily="34" charset="-122"/>
                <a:ea typeface="微软雅黑" panose="020B0503020204020204" pitchFamily="34" charset="-122"/>
              </a:rPr>
              <a:t>二进制数按次序写出。</a:t>
            </a:r>
            <a:endParaRPr lang="zh-CN"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6483809" y="4511478"/>
            <a:ext cx="4304383" cy="584775"/>
          </a:xfrm>
          <a:prstGeom prst="rect">
            <a:avLst/>
          </a:prstGeom>
        </p:spPr>
        <p:txBody>
          <a:bodyPr wrap="none">
            <a:spAutoFit/>
          </a:bodyPr>
          <a:lstStyle/>
          <a:p>
            <a:pPr algn="just">
              <a:spcAft>
                <a:spcPts val="0"/>
              </a:spcAft>
            </a:pPr>
            <a:r>
              <a:rPr lang="en-US" altLang="zh-CN" sz="3200" dirty="0">
                <a:solidFill>
                  <a:srgbClr val="C00000"/>
                </a:solidFill>
              </a:rPr>
              <a:t>00</a:t>
            </a:r>
            <a:r>
              <a:rPr lang="en-US" altLang="zh-CN" sz="3200" dirty="0"/>
              <a:t>11  0101</a:t>
            </a:r>
            <a:r>
              <a:rPr lang="en-US" altLang="zh-CN" sz="3200" dirty="0">
                <a:ea typeface="微软雅黑" panose="020B0503020204020204" pitchFamily="34" charset="-122"/>
                <a:cs typeface="Arial" panose="020B0604020202020204" pitchFamily="34" charset="0"/>
              </a:rPr>
              <a:t>.1011  11</a:t>
            </a:r>
            <a:r>
              <a:rPr lang="en-US" altLang="zh-CN" sz="3200" dirty="0">
                <a:solidFill>
                  <a:srgbClr val="C00000"/>
                </a:solidFill>
                <a:ea typeface="微软雅黑" panose="020B0503020204020204" pitchFamily="34" charset="-122"/>
                <a:cs typeface="Arial" panose="020B0604020202020204" pitchFamily="34" charset="0"/>
              </a:rPr>
              <a:t>00</a:t>
            </a:r>
            <a:endParaRPr lang="zh-CN" altLang="zh-CN" sz="3200" dirty="0">
              <a:solidFill>
                <a:srgbClr val="C00000"/>
              </a:solidFill>
              <a:ea typeface="微软雅黑" panose="020B0503020204020204" pitchFamily="34" charset="-122"/>
              <a:cs typeface="Arial" panose="020B0604020202020204" pitchFamily="34" charset="0"/>
            </a:endParaRPr>
          </a:p>
        </p:txBody>
      </p:sp>
      <p:sp>
        <p:nvSpPr>
          <p:cNvPr id="6" name="矩形 5"/>
          <p:cNvSpPr/>
          <p:nvPr/>
        </p:nvSpPr>
        <p:spPr>
          <a:xfrm>
            <a:off x="638063" y="4513425"/>
            <a:ext cx="4592924" cy="584775"/>
          </a:xfrm>
          <a:prstGeom prst="rect">
            <a:avLst/>
          </a:prstGeom>
        </p:spPr>
        <p:txBody>
          <a:bodyPr wrap="none">
            <a:spAutoFit/>
          </a:bodyPr>
          <a:lstStyle/>
          <a:p>
            <a:r>
              <a:rPr lang="en-US" altLang="zh-CN" sz="3200" dirty="0">
                <a:solidFill>
                  <a:srgbClr val="C00000"/>
                </a:solidFill>
              </a:rPr>
              <a:t>0</a:t>
            </a:r>
            <a:r>
              <a:rPr lang="en-US" altLang="zh-CN" sz="3200" dirty="0"/>
              <a:t>10  110  101</a:t>
            </a:r>
            <a:r>
              <a:rPr lang="en-US" altLang="zh-CN" sz="3200" dirty="0">
                <a:ea typeface="微软雅黑" panose="020B0503020204020204" pitchFamily="34" charset="-122"/>
                <a:cs typeface="Arial" panose="020B0604020202020204" pitchFamily="34" charset="0"/>
              </a:rPr>
              <a:t>. 101   1</a:t>
            </a:r>
            <a:r>
              <a:rPr lang="en-US" altLang="zh-CN" sz="3200" dirty="0">
                <a:solidFill>
                  <a:srgbClr val="C00000"/>
                </a:solidFill>
                <a:ea typeface="微软雅黑" panose="020B0503020204020204" pitchFamily="34" charset="-122"/>
                <a:cs typeface="Arial" panose="020B0604020202020204" pitchFamily="34" charset="0"/>
              </a:rPr>
              <a:t>00</a:t>
            </a:r>
            <a:endParaRPr lang="zh-CN" altLang="en-US" sz="3200" dirty="0">
              <a:solidFill>
                <a:srgbClr val="C00000"/>
              </a:solidFill>
            </a:endParaRPr>
          </a:p>
        </p:txBody>
      </p:sp>
      <p:sp>
        <p:nvSpPr>
          <p:cNvPr id="15" name="矩形 14"/>
          <p:cNvSpPr/>
          <p:nvPr/>
        </p:nvSpPr>
        <p:spPr>
          <a:xfrm>
            <a:off x="538012" y="5133974"/>
            <a:ext cx="5330305" cy="584775"/>
          </a:xfrm>
          <a:prstGeom prst="rect">
            <a:avLst/>
          </a:prstGeom>
        </p:spPr>
        <p:txBody>
          <a:bodyPr wrap="none">
            <a:spAutoFit/>
          </a:bodyPr>
          <a:lstStyle/>
          <a:p>
            <a:r>
              <a:rPr lang="zh-CN" altLang="en-US" sz="3200" dirty="0"/>
              <a:t>（</a:t>
            </a:r>
            <a:r>
              <a:rPr lang="en-US" altLang="zh-CN" sz="3200" dirty="0"/>
              <a:t>2      6      5 </a:t>
            </a:r>
            <a:r>
              <a:rPr lang="en-US" altLang="zh-CN" sz="3200" dirty="0">
                <a:ea typeface="微软雅黑" panose="020B0503020204020204" pitchFamily="34" charset="-122"/>
                <a:cs typeface="Arial" panose="020B0604020202020204" pitchFamily="34" charset="0"/>
              </a:rPr>
              <a:t>.    5      4</a:t>
            </a:r>
            <a:r>
              <a:rPr lang="zh-CN" altLang="en-US" sz="3200" dirty="0">
                <a:ea typeface="微软雅黑" panose="020B0503020204020204" pitchFamily="34" charset="-122"/>
                <a:cs typeface="Arial" panose="020B0604020202020204" pitchFamily="34" charset="0"/>
              </a:rPr>
              <a:t>）</a:t>
            </a:r>
            <a:r>
              <a:rPr lang="zh-CN" altLang="en-US" sz="3200" baseline="-25000" dirty="0">
                <a:ea typeface="微软雅黑" panose="020B0503020204020204" pitchFamily="34" charset="-122"/>
                <a:cs typeface="Arial" panose="020B0604020202020204" pitchFamily="34" charset="0"/>
              </a:rPr>
              <a:t>八</a:t>
            </a:r>
            <a:endParaRPr lang="zh-CN" altLang="en-US" sz="3200" baseline="-25000" dirty="0">
              <a:solidFill>
                <a:srgbClr val="C00000"/>
              </a:solidFill>
            </a:endParaRPr>
          </a:p>
        </p:txBody>
      </p:sp>
      <p:sp>
        <p:nvSpPr>
          <p:cNvPr id="16" name="矩形 15"/>
          <p:cNvSpPr/>
          <p:nvPr/>
        </p:nvSpPr>
        <p:spPr>
          <a:xfrm>
            <a:off x="6391795" y="5119619"/>
            <a:ext cx="5325497" cy="584775"/>
          </a:xfrm>
          <a:prstGeom prst="rect">
            <a:avLst/>
          </a:prstGeom>
        </p:spPr>
        <p:txBody>
          <a:bodyPr wrap="none">
            <a:spAutoFit/>
          </a:bodyPr>
          <a:lstStyle/>
          <a:p>
            <a:r>
              <a:rPr lang="zh-CN" altLang="en-US" sz="3200" dirty="0"/>
              <a:t>（</a:t>
            </a:r>
            <a:r>
              <a:rPr lang="en-US" altLang="zh-CN" sz="3200" dirty="0"/>
              <a:t>3        5   </a:t>
            </a:r>
            <a:r>
              <a:rPr lang="en-US" altLang="zh-CN" sz="3200" dirty="0">
                <a:ea typeface="微软雅黑" panose="020B0503020204020204" pitchFamily="34" charset="-122"/>
                <a:cs typeface="Arial" panose="020B0604020202020204" pitchFamily="34" charset="0"/>
              </a:rPr>
              <a:t>.    B      C </a:t>
            </a:r>
            <a:r>
              <a:rPr lang="zh-CN" altLang="en-US" sz="3200" dirty="0">
                <a:ea typeface="微软雅黑" panose="020B0503020204020204" pitchFamily="34" charset="-122"/>
                <a:cs typeface="Arial" panose="020B0604020202020204" pitchFamily="34" charset="0"/>
              </a:rPr>
              <a:t>）</a:t>
            </a:r>
            <a:r>
              <a:rPr lang="zh-CN" altLang="en-US" sz="3200" baseline="-25000" dirty="0">
                <a:ea typeface="微软雅黑" panose="020B0503020204020204" pitchFamily="34" charset="-122"/>
                <a:cs typeface="Arial" panose="020B0604020202020204" pitchFamily="34" charset="0"/>
              </a:rPr>
              <a:t>十六</a:t>
            </a:r>
            <a:endParaRPr lang="zh-CN" altLang="en-US" sz="3200" baseline="-25000" dirty="0">
              <a:solidFill>
                <a:srgbClr val="C00000"/>
              </a:solidFill>
            </a:endParaRPr>
          </a:p>
        </p:txBody>
      </p:sp>
      <p:cxnSp>
        <p:nvCxnSpPr>
          <p:cNvPr id="4" name="直接连接符 3"/>
          <p:cNvCxnSpPr/>
          <p:nvPr/>
        </p:nvCxnSpPr>
        <p:spPr>
          <a:xfrm flipV="1">
            <a:off x="7078980" y="5021580"/>
            <a:ext cx="3093720" cy="2286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029273" y="5046387"/>
            <a:ext cx="3564015" cy="1143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4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 calcmode="lin" valueType="num">
                                      <p:cBhvr additive="base">
                                        <p:cTn id="3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96131" y="1933734"/>
            <a:ext cx="7096671" cy="4516064"/>
          </a:xfrm>
          <a:prstGeom prst="rect">
            <a:avLst/>
          </a:prstGeom>
        </p:spPr>
      </p:pic>
      <p:sp>
        <p:nvSpPr>
          <p:cNvPr id="6" name="圆角矩形 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）计算机，仅仅是编程吗？</a:t>
            </a:r>
          </a:p>
        </p:txBody>
      </p:sp>
      <p:sp>
        <p:nvSpPr>
          <p:cNvPr id="7"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r>
              <a:rPr lang="zh-CN" altLang="en-US" sz="36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“小白鼠检测毒水瓶”问题及求解</a:t>
            </a:r>
          </a:p>
        </p:txBody>
      </p:sp>
    </p:spTree>
    <p:extLst>
      <p:ext uri="{BB962C8B-B14F-4D97-AF65-F5344CB8AC3E}">
        <p14:creationId xmlns:p14="http://schemas.microsoft.com/office/powerpoint/2010/main" val="408005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1323661" y="3027083"/>
            <a:ext cx="9808443" cy="1464234"/>
          </a:xfrm>
          <a:prstGeom prst="roundRect">
            <a:avLst>
              <a:gd name="adj" fmla="val 7833"/>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rPr>
              <a:t>有</a:t>
            </a:r>
            <a:r>
              <a:rPr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1000</a:t>
            </a: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rPr>
              <a:t>瓶水，其中有一瓶有毒，小白鼠只要尝一点带毒的水</a:t>
            </a:r>
            <a:r>
              <a:rPr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24</a:t>
            </a: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小时内就会死亡，至少要多少只小白鼠才能在</a:t>
            </a:r>
            <a:r>
              <a:rPr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24</a:t>
            </a: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小时内鉴别出哪瓶水有毒？</a:t>
            </a:r>
          </a:p>
        </p:txBody>
      </p:sp>
      <p:sp>
        <p:nvSpPr>
          <p:cNvPr id="20486" name="矩形 14335"/>
          <p:cNvSpPr>
            <a:spLocks noChangeArrowheads="1"/>
          </p:cNvSpPr>
          <p:nvPr/>
        </p:nvSpPr>
        <p:spPr bwMode="auto">
          <a:xfrm>
            <a:off x="839566" y="2118015"/>
            <a:ext cx="34034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r>
              <a:rPr lang="zh-CN" altLang="en-US" sz="2800" b="1" dirty="0">
                <a:latin typeface="微软雅黑" panose="020B0503020204020204" pitchFamily="34" charset="-122"/>
              </a:rPr>
              <a:t>测试一下你的思维</a:t>
            </a:r>
            <a:r>
              <a:rPr lang="en-US" altLang="zh-CN" sz="2800" b="1" dirty="0">
                <a:latin typeface="微软雅黑" panose="020B0503020204020204" pitchFamily="34" charset="-122"/>
              </a:rPr>
              <a:t>…</a:t>
            </a:r>
            <a:endParaRPr kumimoji="1" lang="zh-CN" altLang="en-US" sz="2800" b="1" dirty="0">
              <a:ea typeface="宋体" panose="02010600030101010101" pitchFamily="2" charset="-122"/>
            </a:endParaRPr>
          </a:p>
        </p:txBody>
      </p:sp>
      <p:sp>
        <p:nvSpPr>
          <p:cNvPr id="5" name="圆角矩形 4"/>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小白鼠检验毒水瓶</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问题</a:t>
            </a:r>
          </a:p>
        </p:txBody>
      </p:sp>
      <p:sp>
        <p:nvSpPr>
          <p:cNvPr id="6"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r>
              <a:rPr lang="zh-CN" altLang="en-US" sz="36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“小白鼠检测毒水瓶”问题及求解</a:t>
            </a:r>
          </a:p>
        </p:txBody>
      </p:sp>
    </p:spTree>
    <p:extLst>
      <p:ext uri="{BB962C8B-B14F-4D97-AF65-F5344CB8AC3E}">
        <p14:creationId xmlns:p14="http://schemas.microsoft.com/office/powerpoint/2010/main" val="15047852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1819" y="1951076"/>
            <a:ext cx="72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7069" y="1951076"/>
            <a:ext cx="72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75644" y="1951076"/>
            <a:ext cx="72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1769" y="1951076"/>
            <a:ext cx="72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31632" y="1951076"/>
            <a:ext cx="72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27032" y="1951076"/>
            <a:ext cx="72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Line 8"/>
          <p:cNvSpPr>
            <a:spLocks noChangeShapeType="1"/>
          </p:cNvSpPr>
          <p:nvPr/>
        </p:nvSpPr>
        <p:spPr bwMode="auto">
          <a:xfrm>
            <a:off x="5056731" y="2887701"/>
            <a:ext cx="6477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Text Box 9"/>
          <p:cNvSpPr txBox="1">
            <a:spLocks noChangeArrowheads="1"/>
          </p:cNvSpPr>
          <p:nvPr/>
        </p:nvSpPr>
        <p:spPr bwMode="auto">
          <a:xfrm>
            <a:off x="1527718" y="270513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0</a:t>
            </a:r>
          </a:p>
        </p:txBody>
      </p:sp>
      <p:sp>
        <p:nvSpPr>
          <p:cNvPr id="88" name="Text Box 10"/>
          <p:cNvSpPr txBox="1">
            <a:spLocks noChangeArrowheads="1"/>
          </p:cNvSpPr>
          <p:nvPr/>
        </p:nvSpPr>
        <p:spPr bwMode="auto">
          <a:xfrm>
            <a:off x="2892968" y="270513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p>
        </p:txBody>
      </p:sp>
      <p:sp>
        <p:nvSpPr>
          <p:cNvPr id="89" name="Text Box 11"/>
          <p:cNvSpPr txBox="1">
            <a:spLocks noChangeArrowheads="1"/>
          </p:cNvSpPr>
          <p:nvPr/>
        </p:nvSpPr>
        <p:spPr bwMode="auto">
          <a:xfrm>
            <a:off x="4167731" y="270513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p>
        </p:txBody>
      </p:sp>
      <p:sp>
        <p:nvSpPr>
          <p:cNvPr id="90" name="Text Box 12"/>
          <p:cNvSpPr txBox="1">
            <a:spLocks noChangeArrowheads="1"/>
          </p:cNvSpPr>
          <p:nvPr/>
        </p:nvSpPr>
        <p:spPr bwMode="auto">
          <a:xfrm>
            <a:off x="6063206" y="2697201"/>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997</a:t>
            </a:r>
          </a:p>
          <a:p>
            <a:r>
              <a:rPr lang="zh-CN" altLang="en-US" sz="1400">
                <a:solidFill>
                  <a:srgbClr val="FF0000"/>
                </a:solidFill>
              </a:rPr>
              <a:t>有毒</a:t>
            </a:r>
          </a:p>
        </p:txBody>
      </p:sp>
      <p:sp>
        <p:nvSpPr>
          <p:cNvPr id="91" name="Text Box 13"/>
          <p:cNvSpPr txBox="1">
            <a:spLocks noChangeArrowheads="1"/>
          </p:cNvSpPr>
          <p:nvPr/>
        </p:nvSpPr>
        <p:spPr bwMode="auto">
          <a:xfrm>
            <a:off x="7514181" y="2703551"/>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998</a:t>
            </a:r>
          </a:p>
        </p:txBody>
      </p:sp>
      <p:sp>
        <p:nvSpPr>
          <p:cNvPr id="92" name="Text Box 14"/>
          <p:cNvSpPr txBox="1">
            <a:spLocks noChangeArrowheads="1"/>
          </p:cNvSpPr>
          <p:nvPr/>
        </p:nvSpPr>
        <p:spPr bwMode="auto">
          <a:xfrm>
            <a:off x="8811168" y="2703551"/>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999</a:t>
            </a:r>
          </a:p>
        </p:txBody>
      </p:sp>
      <p:sp>
        <p:nvSpPr>
          <p:cNvPr id="93" name="Text Box 15"/>
          <p:cNvSpPr txBox="1">
            <a:spLocks noChangeArrowheads="1"/>
          </p:cNvSpPr>
          <p:nvPr/>
        </p:nvSpPr>
        <p:spPr bwMode="auto">
          <a:xfrm>
            <a:off x="8353968" y="3529051"/>
            <a:ext cx="135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1111100111</a:t>
            </a:r>
          </a:p>
        </p:txBody>
      </p:sp>
      <p:sp>
        <p:nvSpPr>
          <p:cNvPr id="94" name="Text Box 16"/>
          <p:cNvSpPr txBox="1">
            <a:spLocks noChangeArrowheads="1"/>
          </p:cNvSpPr>
          <p:nvPr/>
        </p:nvSpPr>
        <p:spPr bwMode="auto">
          <a:xfrm>
            <a:off x="6850606" y="3529051"/>
            <a:ext cx="135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1111100110</a:t>
            </a:r>
          </a:p>
        </p:txBody>
      </p:sp>
      <p:sp>
        <p:nvSpPr>
          <p:cNvPr id="95" name="Text Box 17"/>
          <p:cNvSpPr txBox="1">
            <a:spLocks noChangeArrowheads="1"/>
          </p:cNvSpPr>
          <p:nvPr/>
        </p:nvSpPr>
        <p:spPr bwMode="auto">
          <a:xfrm>
            <a:off x="5348831" y="3529051"/>
            <a:ext cx="135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1111100101</a:t>
            </a:r>
          </a:p>
        </p:txBody>
      </p:sp>
      <p:sp>
        <p:nvSpPr>
          <p:cNvPr id="96" name="Text Box 18"/>
          <p:cNvSpPr txBox="1">
            <a:spLocks noChangeArrowheads="1"/>
          </p:cNvSpPr>
          <p:nvPr/>
        </p:nvSpPr>
        <p:spPr bwMode="auto">
          <a:xfrm>
            <a:off x="3847056" y="3529051"/>
            <a:ext cx="135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0000000010</a:t>
            </a:r>
          </a:p>
        </p:txBody>
      </p:sp>
      <p:sp>
        <p:nvSpPr>
          <p:cNvPr id="97" name="Text Box 19"/>
          <p:cNvSpPr txBox="1">
            <a:spLocks noChangeArrowheads="1"/>
          </p:cNvSpPr>
          <p:nvPr/>
        </p:nvSpPr>
        <p:spPr bwMode="auto">
          <a:xfrm>
            <a:off x="2345281" y="3529051"/>
            <a:ext cx="135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0000000001</a:t>
            </a:r>
          </a:p>
        </p:txBody>
      </p:sp>
      <p:sp>
        <p:nvSpPr>
          <p:cNvPr id="98" name="Text Box 20"/>
          <p:cNvSpPr txBox="1">
            <a:spLocks noChangeArrowheads="1"/>
          </p:cNvSpPr>
          <p:nvPr/>
        </p:nvSpPr>
        <p:spPr bwMode="auto">
          <a:xfrm>
            <a:off x="843506" y="3529051"/>
            <a:ext cx="135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0000000000</a:t>
            </a:r>
          </a:p>
        </p:txBody>
      </p:sp>
      <p:pic>
        <p:nvPicPr>
          <p:cNvPr id="99" name="Picture 21"/>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2981868" y="5789651"/>
            <a:ext cx="9350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2"/>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3708943" y="5789651"/>
            <a:ext cx="9350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23"/>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4437607" y="5789651"/>
            <a:ext cx="9350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24"/>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5893343" y="5789651"/>
            <a:ext cx="9350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25"/>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5164682" y="5789651"/>
            <a:ext cx="9350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26"/>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6620418" y="5789651"/>
            <a:ext cx="9350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27"/>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7349082" y="5789651"/>
            <a:ext cx="9350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28"/>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8076157" y="5789651"/>
            <a:ext cx="9350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29"/>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1524543" y="5789651"/>
            <a:ext cx="9350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0"/>
          <p:cNvPicPr>
            <a:picLocks noChangeAspect="1" noChangeArrowheads="1"/>
          </p:cNvPicPr>
          <p:nvPr/>
        </p:nvPicPr>
        <p:blipFill>
          <a:blip r:embed="rId3" cstate="print">
            <a:clrChange>
              <a:clrFrom>
                <a:srgbClr val="FBFDFA"/>
              </a:clrFrom>
              <a:clrTo>
                <a:srgbClr val="FBFDFA">
                  <a:alpha val="0"/>
                </a:srgbClr>
              </a:clrTo>
            </a:clrChange>
            <a:extLst>
              <a:ext uri="{28A0092B-C50C-407E-A947-70E740481C1C}">
                <a14:useLocalDpi xmlns:a14="http://schemas.microsoft.com/office/drawing/2010/main" val="0"/>
              </a:ext>
            </a:extLst>
          </a:blip>
          <a:srcRect/>
          <a:stretch>
            <a:fillRect/>
          </a:stretch>
        </p:blipFill>
        <p:spPr bwMode="auto">
          <a:xfrm>
            <a:off x="2253207" y="5789651"/>
            <a:ext cx="9350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 Box 31"/>
          <p:cNvSpPr txBox="1">
            <a:spLocks noChangeArrowheads="1"/>
          </p:cNvSpPr>
          <p:nvPr/>
        </p:nvSpPr>
        <p:spPr bwMode="auto">
          <a:xfrm>
            <a:off x="4083593" y="4372014"/>
            <a:ext cx="22685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err="1"/>
              <a:t>B</a:t>
            </a:r>
            <a:r>
              <a:rPr lang="en-US" altLang="zh-CN" b="1" baseline="-25000" dirty="0" err="1"/>
              <a:t>9</a:t>
            </a:r>
            <a:r>
              <a:rPr lang="en-US" altLang="zh-CN" b="1" dirty="0" err="1"/>
              <a:t>B</a:t>
            </a:r>
            <a:r>
              <a:rPr lang="en-US" altLang="zh-CN" b="1" baseline="-25000" dirty="0" err="1"/>
              <a:t>8</a:t>
            </a:r>
            <a:r>
              <a:rPr lang="en-US" altLang="zh-CN" b="1" dirty="0" err="1"/>
              <a:t>B</a:t>
            </a:r>
            <a:r>
              <a:rPr lang="en-US" altLang="zh-CN" b="1" baseline="-25000" dirty="0" err="1"/>
              <a:t>7</a:t>
            </a:r>
            <a:r>
              <a:rPr lang="en-US" altLang="zh-CN" b="1" dirty="0" err="1"/>
              <a:t>B</a:t>
            </a:r>
            <a:r>
              <a:rPr lang="en-US" altLang="zh-CN" b="1" baseline="-25000" dirty="0" err="1"/>
              <a:t>6</a:t>
            </a:r>
            <a:r>
              <a:rPr lang="en-US" altLang="zh-CN" b="1" dirty="0" err="1"/>
              <a:t>B</a:t>
            </a:r>
            <a:r>
              <a:rPr lang="en-US" altLang="zh-CN" b="1" baseline="-25000" dirty="0" err="1"/>
              <a:t>5</a:t>
            </a:r>
            <a:r>
              <a:rPr lang="en-US" altLang="zh-CN" b="1" dirty="0" err="1"/>
              <a:t>B</a:t>
            </a:r>
            <a:r>
              <a:rPr lang="en-US" altLang="zh-CN" b="1" baseline="-25000" dirty="0" err="1"/>
              <a:t>4</a:t>
            </a:r>
            <a:r>
              <a:rPr lang="en-US" altLang="zh-CN" b="1" dirty="0" err="1"/>
              <a:t>B</a:t>
            </a:r>
            <a:r>
              <a:rPr lang="en-US" altLang="zh-CN" b="1" baseline="-25000" dirty="0" err="1"/>
              <a:t>3</a:t>
            </a:r>
            <a:r>
              <a:rPr lang="en-US" altLang="zh-CN" b="1" dirty="0" err="1"/>
              <a:t>B</a:t>
            </a:r>
            <a:r>
              <a:rPr lang="en-US" altLang="zh-CN" b="1" baseline="-25000" dirty="0" err="1"/>
              <a:t>2</a:t>
            </a:r>
            <a:r>
              <a:rPr lang="en-US" altLang="zh-CN" b="1" dirty="0" err="1"/>
              <a:t>B</a:t>
            </a:r>
            <a:r>
              <a:rPr lang="en-US" altLang="zh-CN" b="1" baseline="-25000" dirty="0" err="1"/>
              <a:t>1</a:t>
            </a:r>
            <a:r>
              <a:rPr lang="en-US" altLang="zh-CN" b="1" dirty="0" err="1"/>
              <a:t>B</a:t>
            </a:r>
            <a:r>
              <a:rPr lang="en-US" altLang="zh-CN" b="1" baseline="-25000" dirty="0" err="1"/>
              <a:t>0</a:t>
            </a:r>
            <a:endParaRPr lang="en-US" altLang="zh-CN" b="1" baseline="-25000" dirty="0"/>
          </a:p>
        </p:txBody>
      </p:sp>
      <p:cxnSp>
        <p:nvCxnSpPr>
          <p:cNvPr id="110" name="AutoShape 32"/>
          <p:cNvCxnSpPr>
            <a:cxnSpLocks noChangeShapeType="1"/>
            <a:stCxn id="98" idx="2"/>
            <a:endCxn id="109" idx="0"/>
          </p:cNvCxnSpPr>
          <p:nvPr/>
        </p:nvCxnSpPr>
        <p:spPr bwMode="auto">
          <a:xfrm>
            <a:off x="1570582" y="3895764"/>
            <a:ext cx="3851275" cy="4762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33"/>
          <p:cNvCxnSpPr>
            <a:cxnSpLocks noChangeShapeType="1"/>
            <a:stCxn id="97" idx="2"/>
            <a:endCxn id="109" idx="0"/>
          </p:cNvCxnSpPr>
          <p:nvPr/>
        </p:nvCxnSpPr>
        <p:spPr bwMode="auto">
          <a:xfrm>
            <a:off x="3072356" y="3895764"/>
            <a:ext cx="2349500" cy="4762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34"/>
          <p:cNvCxnSpPr>
            <a:cxnSpLocks noChangeShapeType="1"/>
            <a:stCxn id="96" idx="2"/>
            <a:endCxn id="109" idx="0"/>
          </p:cNvCxnSpPr>
          <p:nvPr/>
        </p:nvCxnSpPr>
        <p:spPr bwMode="auto">
          <a:xfrm>
            <a:off x="4574132" y="3895764"/>
            <a:ext cx="847725" cy="4762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35"/>
          <p:cNvCxnSpPr>
            <a:cxnSpLocks noChangeShapeType="1"/>
            <a:stCxn id="95" idx="2"/>
            <a:endCxn id="109" idx="0"/>
          </p:cNvCxnSpPr>
          <p:nvPr/>
        </p:nvCxnSpPr>
        <p:spPr bwMode="auto">
          <a:xfrm flipH="1">
            <a:off x="5421856" y="3895764"/>
            <a:ext cx="654050" cy="4762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36"/>
          <p:cNvCxnSpPr>
            <a:cxnSpLocks noChangeShapeType="1"/>
            <a:stCxn id="94" idx="2"/>
            <a:endCxn id="109" idx="0"/>
          </p:cNvCxnSpPr>
          <p:nvPr/>
        </p:nvCxnSpPr>
        <p:spPr bwMode="auto">
          <a:xfrm flipH="1">
            <a:off x="5421857" y="3895764"/>
            <a:ext cx="2155825" cy="4762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stCxn id="93" idx="2"/>
            <a:endCxn id="109" idx="0"/>
          </p:cNvCxnSpPr>
          <p:nvPr/>
        </p:nvCxnSpPr>
        <p:spPr bwMode="auto">
          <a:xfrm flipH="1">
            <a:off x="5421857" y="3895764"/>
            <a:ext cx="3659187" cy="47625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 Box 38"/>
          <p:cNvSpPr txBox="1">
            <a:spLocks noChangeArrowheads="1"/>
          </p:cNvSpPr>
          <p:nvPr/>
        </p:nvSpPr>
        <p:spPr bwMode="auto">
          <a:xfrm>
            <a:off x="1897607" y="5441989"/>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9</a:t>
            </a:r>
          </a:p>
        </p:txBody>
      </p:sp>
      <p:sp>
        <p:nvSpPr>
          <p:cNvPr id="117" name="Text Box 39"/>
          <p:cNvSpPr txBox="1">
            <a:spLocks noChangeArrowheads="1"/>
          </p:cNvSpPr>
          <p:nvPr/>
        </p:nvSpPr>
        <p:spPr bwMode="auto">
          <a:xfrm>
            <a:off x="2627857" y="5441989"/>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8</a:t>
            </a:r>
          </a:p>
        </p:txBody>
      </p:sp>
      <p:sp>
        <p:nvSpPr>
          <p:cNvPr id="118" name="Text Box 40"/>
          <p:cNvSpPr txBox="1">
            <a:spLocks noChangeArrowheads="1"/>
          </p:cNvSpPr>
          <p:nvPr/>
        </p:nvSpPr>
        <p:spPr bwMode="auto">
          <a:xfrm>
            <a:off x="3358107" y="5441989"/>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7</a:t>
            </a:r>
          </a:p>
        </p:txBody>
      </p:sp>
      <p:sp>
        <p:nvSpPr>
          <p:cNvPr id="119" name="Text Box 41"/>
          <p:cNvSpPr txBox="1">
            <a:spLocks noChangeArrowheads="1"/>
          </p:cNvSpPr>
          <p:nvPr/>
        </p:nvSpPr>
        <p:spPr bwMode="auto">
          <a:xfrm>
            <a:off x="4089943" y="5441989"/>
            <a:ext cx="45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6</a:t>
            </a:r>
          </a:p>
        </p:txBody>
      </p:sp>
      <p:sp>
        <p:nvSpPr>
          <p:cNvPr id="120" name="Text Box 42"/>
          <p:cNvSpPr txBox="1">
            <a:spLocks noChangeArrowheads="1"/>
          </p:cNvSpPr>
          <p:nvPr/>
        </p:nvSpPr>
        <p:spPr bwMode="auto">
          <a:xfrm>
            <a:off x="4820193" y="5441989"/>
            <a:ext cx="45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5</a:t>
            </a:r>
          </a:p>
        </p:txBody>
      </p:sp>
      <p:sp>
        <p:nvSpPr>
          <p:cNvPr id="121" name="Text Box 43"/>
          <p:cNvSpPr txBox="1">
            <a:spLocks noChangeArrowheads="1"/>
          </p:cNvSpPr>
          <p:nvPr/>
        </p:nvSpPr>
        <p:spPr bwMode="auto">
          <a:xfrm>
            <a:off x="5552032" y="5441989"/>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M</a:t>
            </a:r>
            <a:r>
              <a:rPr lang="en-US" altLang="zh-CN" baseline="-25000"/>
              <a:t>4</a:t>
            </a:r>
          </a:p>
        </p:txBody>
      </p:sp>
      <p:sp>
        <p:nvSpPr>
          <p:cNvPr id="122" name="Text Box 44"/>
          <p:cNvSpPr txBox="1">
            <a:spLocks noChangeArrowheads="1"/>
          </p:cNvSpPr>
          <p:nvPr/>
        </p:nvSpPr>
        <p:spPr bwMode="auto">
          <a:xfrm>
            <a:off x="6282282" y="5441989"/>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M</a:t>
            </a:r>
            <a:r>
              <a:rPr lang="en-US" altLang="zh-CN" baseline="-25000"/>
              <a:t>3</a:t>
            </a:r>
          </a:p>
        </p:txBody>
      </p:sp>
      <p:sp>
        <p:nvSpPr>
          <p:cNvPr id="123" name="Text Box 45"/>
          <p:cNvSpPr txBox="1">
            <a:spLocks noChangeArrowheads="1"/>
          </p:cNvSpPr>
          <p:nvPr/>
        </p:nvSpPr>
        <p:spPr bwMode="auto">
          <a:xfrm>
            <a:off x="7014118" y="5441989"/>
            <a:ext cx="45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2</a:t>
            </a:r>
          </a:p>
        </p:txBody>
      </p:sp>
      <p:sp>
        <p:nvSpPr>
          <p:cNvPr id="124" name="Text Box 46"/>
          <p:cNvSpPr txBox="1">
            <a:spLocks noChangeArrowheads="1"/>
          </p:cNvSpPr>
          <p:nvPr/>
        </p:nvSpPr>
        <p:spPr bwMode="auto">
          <a:xfrm>
            <a:off x="7744368" y="5441989"/>
            <a:ext cx="45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M</a:t>
            </a:r>
            <a:r>
              <a:rPr lang="en-US" altLang="zh-CN" baseline="-25000"/>
              <a:t>1</a:t>
            </a:r>
          </a:p>
        </p:txBody>
      </p:sp>
      <p:sp>
        <p:nvSpPr>
          <p:cNvPr id="125" name="Text Box 47"/>
          <p:cNvSpPr txBox="1">
            <a:spLocks noChangeArrowheads="1"/>
          </p:cNvSpPr>
          <p:nvPr/>
        </p:nvSpPr>
        <p:spPr bwMode="auto">
          <a:xfrm>
            <a:off x="8476207" y="5441989"/>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M</a:t>
            </a:r>
            <a:r>
              <a:rPr lang="en-US" altLang="zh-CN" baseline="-25000">
                <a:solidFill>
                  <a:srgbClr val="FF0000"/>
                </a:solidFill>
              </a:rPr>
              <a:t>0</a:t>
            </a:r>
          </a:p>
        </p:txBody>
      </p:sp>
      <p:grpSp>
        <p:nvGrpSpPr>
          <p:cNvPr id="126" name="Group 48"/>
          <p:cNvGrpSpPr>
            <a:grpSpLocks/>
          </p:cNvGrpSpPr>
          <p:nvPr/>
        </p:nvGrpSpPr>
        <p:grpSpPr bwMode="auto">
          <a:xfrm>
            <a:off x="2248443" y="4738727"/>
            <a:ext cx="6351588" cy="835025"/>
            <a:chOff x="930" y="2886"/>
            <a:chExt cx="4001" cy="526"/>
          </a:xfrm>
        </p:grpSpPr>
        <p:sp>
          <p:nvSpPr>
            <p:cNvPr id="127" name="Line 49"/>
            <p:cNvSpPr>
              <a:spLocks noChangeShapeType="1"/>
            </p:cNvSpPr>
            <p:nvPr/>
          </p:nvSpPr>
          <p:spPr bwMode="auto">
            <a:xfrm flipV="1">
              <a:off x="930" y="2886"/>
              <a:ext cx="1225" cy="4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50"/>
            <p:cNvSpPr>
              <a:spLocks noChangeShapeType="1"/>
            </p:cNvSpPr>
            <p:nvPr/>
          </p:nvSpPr>
          <p:spPr bwMode="auto">
            <a:xfrm flipV="1">
              <a:off x="1393" y="2886"/>
              <a:ext cx="952" cy="5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51"/>
            <p:cNvSpPr>
              <a:spLocks noChangeShapeType="1"/>
            </p:cNvSpPr>
            <p:nvPr/>
          </p:nvSpPr>
          <p:spPr bwMode="auto">
            <a:xfrm flipV="1">
              <a:off x="1846" y="2886"/>
              <a:ext cx="635" cy="4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52"/>
            <p:cNvSpPr>
              <a:spLocks noChangeShapeType="1"/>
            </p:cNvSpPr>
            <p:nvPr/>
          </p:nvSpPr>
          <p:spPr bwMode="auto">
            <a:xfrm flipV="1">
              <a:off x="2273" y="2886"/>
              <a:ext cx="363" cy="4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53"/>
            <p:cNvSpPr>
              <a:spLocks noChangeShapeType="1"/>
            </p:cNvSpPr>
            <p:nvPr/>
          </p:nvSpPr>
          <p:spPr bwMode="auto">
            <a:xfrm>
              <a:off x="3661" y="2886"/>
              <a:ext cx="1270" cy="4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54"/>
            <p:cNvSpPr>
              <a:spLocks noChangeShapeType="1"/>
            </p:cNvSpPr>
            <p:nvPr/>
          </p:nvSpPr>
          <p:spPr bwMode="auto">
            <a:xfrm>
              <a:off x="3525" y="2886"/>
              <a:ext cx="952" cy="4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Line 55"/>
            <p:cNvSpPr>
              <a:spLocks noChangeShapeType="1"/>
            </p:cNvSpPr>
            <p:nvPr/>
          </p:nvSpPr>
          <p:spPr bwMode="auto">
            <a:xfrm>
              <a:off x="3379" y="2886"/>
              <a:ext cx="635" cy="4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56"/>
            <p:cNvSpPr>
              <a:spLocks noChangeShapeType="1"/>
            </p:cNvSpPr>
            <p:nvPr/>
          </p:nvSpPr>
          <p:spPr bwMode="auto">
            <a:xfrm>
              <a:off x="3016" y="2886"/>
              <a:ext cx="136"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Line 57"/>
            <p:cNvSpPr>
              <a:spLocks noChangeShapeType="1"/>
            </p:cNvSpPr>
            <p:nvPr/>
          </p:nvSpPr>
          <p:spPr bwMode="auto">
            <a:xfrm flipH="1">
              <a:off x="2699" y="2886"/>
              <a:ext cx="136"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58"/>
            <p:cNvSpPr>
              <a:spLocks noChangeShapeType="1"/>
            </p:cNvSpPr>
            <p:nvPr/>
          </p:nvSpPr>
          <p:spPr bwMode="auto">
            <a:xfrm>
              <a:off x="3198" y="2886"/>
              <a:ext cx="317"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 name="Text Box 59"/>
          <p:cNvSpPr txBox="1">
            <a:spLocks noChangeArrowheads="1"/>
          </p:cNvSpPr>
          <p:nvPr/>
        </p:nvSpPr>
        <p:spPr bwMode="auto">
          <a:xfrm>
            <a:off x="3327944" y="4761254"/>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9</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38" name="Text Box 60"/>
          <p:cNvSpPr txBox="1">
            <a:spLocks noChangeArrowheads="1"/>
          </p:cNvSpPr>
          <p:nvPr/>
        </p:nvSpPr>
        <p:spPr bwMode="auto">
          <a:xfrm>
            <a:off x="3155527" y="5178263"/>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8</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39" name="Text Box 61"/>
          <p:cNvSpPr txBox="1">
            <a:spLocks noChangeArrowheads="1"/>
          </p:cNvSpPr>
          <p:nvPr/>
        </p:nvSpPr>
        <p:spPr bwMode="auto">
          <a:xfrm>
            <a:off x="4140571" y="4761254"/>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7</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40" name="Text Box 62"/>
          <p:cNvSpPr txBox="1">
            <a:spLocks noChangeArrowheads="1"/>
          </p:cNvSpPr>
          <p:nvPr/>
        </p:nvSpPr>
        <p:spPr bwMode="auto">
          <a:xfrm>
            <a:off x="4223294" y="5178263"/>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FF"/>
                </a:solidFill>
                <a:latin typeface="Arial" panose="020B0604020202020204" pitchFamily="34" charset="0"/>
                <a:cs typeface="Arial" panose="020B0604020202020204" pitchFamily="34" charset="0"/>
              </a:rPr>
              <a:t>B</a:t>
            </a:r>
            <a:r>
              <a:rPr lang="en-US" altLang="zh-CN" sz="1600" b="1" baseline="-25000">
                <a:solidFill>
                  <a:srgbClr val="0000FF"/>
                </a:solidFill>
                <a:latin typeface="Arial" panose="020B0604020202020204" pitchFamily="34" charset="0"/>
                <a:cs typeface="Arial" panose="020B0604020202020204" pitchFamily="34" charset="0"/>
              </a:rPr>
              <a:t>6</a:t>
            </a:r>
            <a:r>
              <a:rPr lang="en-US" altLang="zh-CN" sz="1600" b="1">
                <a:solidFill>
                  <a:srgbClr val="0000FF"/>
                </a:solidFill>
                <a:latin typeface="Arial" panose="020B0604020202020204" pitchFamily="34" charset="0"/>
                <a:cs typeface="Arial" panose="020B0604020202020204" pitchFamily="34" charset="0"/>
              </a:rPr>
              <a:t>=1</a:t>
            </a:r>
          </a:p>
        </p:txBody>
      </p:sp>
      <p:sp>
        <p:nvSpPr>
          <p:cNvPr id="141" name="Text Box 63"/>
          <p:cNvSpPr txBox="1">
            <a:spLocks noChangeArrowheads="1"/>
          </p:cNvSpPr>
          <p:nvPr/>
        </p:nvSpPr>
        <p:spPr bwMode="auto">
          <a:xfrm>
            <a:off x="4767807" y="4960798"/>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5</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42" name="Text Box 64"/>
          <p:cNvSpPr txBox="1">
            <a:spLocks noChangeArrowheads="1"/>
          </p:cNvSpPr>
          <p:nvPr/>
        </p:nvSpPr>
        <p:spPr bwMode="auto">
          <a:xfrm>
            <a:off x="5345657" y="4761254"/>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4</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43" name="Text Box 65"/>
          <p:cNvSpPr txBox="1">
            <a:spLocks noChangeArrowheads="1"/>
          </p:cNvSpPr>
          <p:nvPr/>
        </p:nvSpPr>
        <p:spPr bwMode="auto">
          <a:xfrm>
            <a:off x="5815557" y="4960798"/>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FF"/>
                </a:solidFill>
                <a:latin typeface="Arial" panose="020B0604020202020204" pitchFamily="34" charset="0"/>
                <a:cs typeface="Arial" panose="020B0604020202020204" pitchFamily="34" charset="0"/>
              </a:rPr>
              <a:t>B</a:t>
            </a:r>
            <a:r>
              <a:rPr lang="en-US" altLang="zh-CN" sz="1600" b="1" baseline="-25000">
                <a:solidFill>
                  <a:srgbClr val="0000FF"/>
                </a:solidFill>
                <a:latin typeface="Arial" panose="020B0604020202020204" pitchFamily="34" charset="0"/>
                <a:cs typeface="Arial" panose="020B0604020202020204" pitchFamily="34" charset="0"/>
              </a:rPr>
              <a:t>3</a:t>
            </a:r>
            <a:r>
              <a:rPr lang="en-US" altLang="zh-CN" sz="1600" b="1">
                <a:solidFill>
                  <a:srgbClr val="0000FF"/>
                </a:solidFill>
                <a:latin typeface="Arial" panose="020B0604020202020204" pitchFamily="34" charset="0"/>
                <a:cs typeface="Arial" panose="020B0604020202020204" pitchFamily="34" charset="0"/>
              </a:rPr>
              <a:t>=1</a:t>
            </a:r>
          </a:p>
        </p:txBody>
      </p:sp>
      <p:sp>
        <p:nvSpPr>
          <p:cNvPr id="144" name="Text Box 66"/>
          <p:cNvSpPr txBox="1">
            <a:spLocks noChangeArrowheads="1"/>
          </p:cNvSpPr>
          <p:nvPr/>
        </p:nvSpPr>
        <p:spPr bwMode="auto">
          <a:xfrm>
            <a:off x="6596779" y="5178263"/>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FF"/>
                </a:solidFill>
                <a:latin typeface="Arial" panose="020B0604020202020204" pitchFamily="34" charset="0"/>
                <a:cs typeface="Arial" panose="020B0604020202020204" pitchFamily="34" charset="0"/>
              </a:rPr>
              <a:t>B</a:t>
            </a:r>
            <a:r>
              <a:rPr lang="en-US" altLang="zh-CN" sz="1600" b="1" baseline="-25000">
                <a:solidFill>
                  <a:srgbClr val="0000FF"/>
                </a:solidFill>
                <a:latin typeface="Arial" panose="020B0604020202020204" pitchFamily="34" charset="0"/>
                <a:cs typeface="Arial" panose="020B0604020202020204" pitchFamily="34" charset="0"/>
              </a:rPr>
              <a:t>2</a:t>
            </a:r>
            <a:r>
              <a:rPr lang="en-US" altLang="zh-CN" sz="1600" b="1">
                <a:solidFill>
                  <a:srgbClr val="0000FF"/>
                </a:solidFill>
                <a:latin typeface="Arial" panose="020B0604020202020204" pitchFamily="34" charset="0"/>
                <a:cs typeface="Arial" panose="020B0604020202020204" pitchFamily="34" charset="0"/>
              </a:rPr>
              <a:t>=1</a:t>
            </a:r>
          </a:p>
        </p:txBody>
      </p:sp>
      <p:sp>
        <p:nvSpPr>
          <p:cNvPr id="145" name="Text Box 67"/>
          <p:cNvSpPr txBox="1">
            <a:spLocks noChangeArrowheads="1"/>
          </p:cNvSpPr>
          <p:nvPr/>
        </p:nvSpPr>
        <p:spPr bwMode="auto">
          <a:xfrm>
            <a:off x="6823275" y="4960798"/>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1</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46" name="Text Box 68"/>
          <p:cNvSpPr txBox="1">
            <a:spLocks noChangeArrowheads="1"/>
          </p:cNvSpPr>
          <p:nvPr/>
        </p:nvSpPr>
        <p:spPr bwMode="auto">
          <a:xfrm>
            <a:off x="7893347" y="5178263"/>
            <a:ext cx="641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err="1">
                <a:solidFill>
                  <a:srgbClr val="0000FF"/>
                </a:solidFill>
                <a:latin typeface="Arial" panose="020B0604020202020204" pitchFamily="34" charset="0"/>
                <a:cs typeface="Arial" panose="020B0604020202020204" pitchFamily="34" charset="0"/>
              </a:rPr>
              <a:t>B</a:t>
            </a:r>
            <a:r>
              <a:rPr lang="en-US" altLang="zh-CN" sz="1600" b="1" baseline="-25000" dirty="0" err="1">
                <a:solidFill>
                  <a:srgbClr val="0000FF"/>
                </a:solidFill>
                <a:latin typeface="Arial" panose="020B0604020202020204" pitchFamily="34" charset="0"/>
                <a:cs typeface="Arial" panose="020B0604020202020204" pitchFamily="34" charset="0"/>
              </a:rPr>
              <a:t>0</a:t>
            </a:r>
            <a:r>
              <a:rPr lang="en-US" altLang="zh-CN" sz="1600" b="1" dirty="0">
                <a:solidFill>
                  <a:srgbClr val="0000FF"/>
                </a:solidFill>
                <a:latin typeface="Arial" panose="020B0604020202020204" pitchFamily="34" charset="0"/>
                <a:cs typeface="Arial" panose="020B0604020202020204" pitchFamily="34" charset="0"/>
              </a:rPr>
              <a:t>=1</a:t>
            </a:r>
          </a:p>
        </p:txBody>
      </p:sp>
      <p:sp>
        <p:nvSpPr>
          <p:cNvPr id="147" name="Text Box 69"/>
          <p:cNvSpPr txBox="1">
            <a:spLocks noChangeArrowheads="1"/>
          </p:cNvSpPr>
          <p:nvPr/>
        </p:nvSpPr>
        <p:spPr bwMode="auto">
          <a:xfrm>
            <a:off x="914944" y="4514890"/>
            <a:ext cx="190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dirty="0">
                <a:latin typeface="微软雅黑" panose="020B0503020204020204" pitchFamily="34" charset="-122"/>
                <a:ea typeface="微软雅黑" panose="020B0503020204020204" pitchFamily="34" charset="-122"/>
              </a:rPr>
              <a:t>1000</a:t>
            </a:r>
            <a:r>
              <a:rPr lang="zh-CN" altLang="en-US" sz="1400" dirty="0">
                <a:latin typeface="微软雅黑" panose="020B0503020204020204" pitchFamily="34" charset="-122"/>
                <a:ea typeface="微软雅黑" panose="020B0503020204020204" pitchFamily="34" charset="-122"/>
              </a:rPr>
              <a:t>瓶水分给</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只老鼠喝，分配原则是：</a:t>
            </a:r>
          </a:p>
          <a:p>
            <a:r>
              <a:rPr lang="zh-CN" altLang="en-US" sz="1400" dirty="0">
                <a:latin typeface="微软雅黑" panose="020B0503020204020204" pitchFamily="34" charset="-122"/>
                <a:ea typeface="微软雅黑" panose="020B0503020204020204" pitchFamily="34" charset="-122"/>
              </a:rPr>
              <a:t>如一瓶水的</a:t>
            </a:r>
            <a:r>
              <a:rPr lang="en-US" altLang="zh-CN" sz="1400" b="1" dirty="0">
                <a:solidFill>
                  <a:srgbClr val="0000FF"/>
                </a:solidFill>
                <a:latin typeface="微软雅黑" panose="020B0503020204020204" pitchFamily="34" charset="-122"/>
                <a:ea typeface="微软雅黑" panose="020B0503020204020204" pitchFamily="34" charset="-122"/>
              </a:rPr>
              <a:t>B</a:t>
            </a:r>
            <a:r>
              <a:rPr lang="en-US" altLang="zh-CN" sz="1400" b="1" baseline="-25000" dirty="0">
                <a:solidFill>
                  <a:srgbClr val="0000FF"/>
                </a:solidFill>
                <a:latin typeface="微软雅黑" panose="020B0503020204020204" pitchFamily="34" charset="-122"/>
                <a:ea typeface="微软雅黑" panose="020B0503020204020204" pitchFamily="34" charset="-122"/>
              </a:rPr>
              <a:t>i </a:t>
            </a:r>
            <a:r>
              <a:rPr lang="zh-CN" altLang="en-US" sz="1400" dirty="0">
                <a:latin typeface="微软雅黑" panose="020B0503020204020204" pitchFamily="34" charset="-122"/>
                <a:ea typeface="微软雅黑" panose="020B0503020204020204" pitchFamily="34" charset="-122"/>
              </a:rPr>
              <a:t>位为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，则给</a:t>
            </a:r>
            <a:r>
              <a:rPr lang="en-US" altLang="zh-CN" sz="1400" b="1" dirty="0" err="1">
                <a:solidFill>
                  <a:srgbClr val="C00000"/>
                </a:solidFill>
                <a:latin typeface="微软雅黑" panose="020B0503020204020204" pitchFamily="34" charset="-122"/>
                <a:ea typeface="微软雅黑" panose="020B0503020204020204" pitchFamily="34" charset="-122"/>
              </a:rPr>
              <a:t>M</a:t>
            </a:r>
            <a:r>
              <a:rPr lang="en-US" altLang="zh-CN" sz="1400" b="1" baseline="-25000" dirty="0" err="1">
                <a:solidFill>
                  <a:srgbClr val="C00000"/>
                </a:solidFill>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老鼠喝一口；</a:t>
            </a:r>
          </a:p>
        </p:txBody>
      </p:sp>
      <p:sp>
        <p:nvSpPr>
          <p:cNvPr id="148" name="Text Box 70"/>
          <p:cNvSpPr txBox="1">
            <a:spLocks noChangeArrowheads="1"/>
          </p:cNvSpPr>
          <p:nvPr/>
        </p:nvSpPr>
        <p:spPr bwMode="auto">
          <a:xfrm>
            <a:off x="951457" y="6323052"/>
            <a:ext cx="8351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a:latin typeface="微软雅黑" panose="020B0503020204020204" pitchFamily="34" charset="-122"/>
                <a:ea typeface="微软雅黑" panose="020B0503020204020204" pitchFamily="34" charset="-122"/>
              </a:rPr>
              <a:t>哪些小白鼠死掉了</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死掉为</a:t>
            </a:r>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，不死为</a:t>
            </a:r>
            <a:r>
              <a:rPr lang="en-US" altLang="zh-CN" sz="1600">
                <a:latin typeface="微软雅黑" panose="020B0503020204020204" pitchFamily="34" charset="-122"/>
                <a:ea typeface="微软雅黑" panose="020B0503020204020204" pitchFamily="34" charset="-122"/>
              </a:rPr>
              <a:t>0</a:t>
            </a:r>
            <a:r>
              <a:rPr lang="zh-CN" altLang="en-US" sz="1600">
                <a:latin typeface="微软雅黑" panose="020B0503020204020204" pitchFamily="34" charset="-122"/>
                <a:ea typeface="微软雅黑" panose="020B0503020204020204" pitchFamily="34" charset="-122"/>
              </a:rPr>
              <a:t>：</a:t>
            </a:r>
            <a:r>
              <a:rPr lang="zh-CN" altLang="en-US" sz="1600"/>
              <a:t> </a:t>
            </a:r>
            <a:r>
              <a:rPr lang="en-US" altLang="zh-CN"/>
              <a:t>M</a:t>
            </a:r>
            <a:r>
              <a:rPr lang="en-US" altLang="zh-CN" baseline="-25000"/>
              <a:t>9</a:t>
            </a:r>
            <a:r>
              <a:rPr lang="en-US" altLang="zh-CN"/>
              <a:t>M</a:t>
            </a:r>
            <a:r>
              <a:rPr lang="en-US" altLang="zh-CN" baseline="-25000"/>
              <a:t>8</a:t>
            </a:r>
            <a:r>
              <a:rPr lang="en-US" altLang="zh-CN"/>
              <a:t>M</a:t>
            </a:r>
            <a:r>
              <a:rPr lang="en-US" altLang="zh-CN" baseline="-25000"/>
              <a:t>7</a:t>
            </a:r>
            <a:r>
              <a:rPr lang="en-US" altLang="zh-CN"/>
              <a:t>M</a:t>
            </a:r>
            <a:r>
              <a:rPr lang="en-US" altLang="zh-CN" baseline="-25000"/>
              <a:t>6</a:t>
            </a:r>
            <a:r>
              <a:rPr lang="en-US" altLang="zh-CN"/>
              <a:t>M</a:t>
            </a:r>
            <a:r>
              <a:rPr lang="en-US" altLang="zh-CN" baseline="-25000"/>
              <a:t>5</a:t>
            </a:r>
            <a:r>
              <a:rPr lang="en-US" altLang="zh-CN"/>
              <a:t>M</a:t>
            </a:r>
            <a:r>
              <a:rPr lang="en-US" altLang="zh-CN" baseline="-25000"/>
              <a:t>4</a:t>
            </a:r>
            <a:r>
              <a:rPr lang="en-US" altLang="zh-CN"/>
              <a:t>M</a:t>
            </a:r>
            <a:r>
              <a:rPr lang="en-US" altLang="zh-CN" baseline="-25000"/>
              <a:t>3</a:t>
            </a:r>
            <a:r>
              <a:rPr lang="en-US" altLang="zh-CN"/>
              <a:t>M</a:t>
            </a:r>
            <a:r>
              <a:rPr lang="en-US" altLang="zh-CN" baseline="-25000"/>
              <a:t>2</a:t>
            </a:r>
            <a:r>
              <a:rPr lang="en-US" altLang="zh-CN"/>
              <a:t>M</a:t>
            </a:r>
            <a:r>
              <a:rPr lang="en-US" altLang="zh-CN" baseline="-25000"/>
              <a:t>1</a:t>
            </a:r>
            <a:r>
              <a:rPr lang="en-US" altLang="zh-CN"/>
              <a:t>M</a:t>
            </a:r>
            <a:r>
              <a:rPr lang="en-US" altLang="zh-CN" baseline="-25000"/>
              <a:t>0</a:t>
            </a:r>
            <a:r>
              <a:rPr lang="en-US" altLang="zh-CN"/>
              <a:t>= 1111100101</a:t>
            </a:r>
            <a:endParaRPr lang="en-US" altLang="zh-CN" sz="1600"/>
          </a:p>
        </p:txBody>
      </p:sp>
      <p:grpSp>
        <p:nvGrpSpPr>
          <p:cNvPr id="78" name="Group 3"/>
          <p:cNvGrpSpPr>
            <a:grpSpLocks/>
          </p:cNvGrpSpPr>
          <p:nvPr/>
        </p:nvGrpSpPr>
        <p:grpSpPr bwMode="auto">
          <a:xfrm>
            <a:off x="9227095" y="4054791"/>
            <a:ext cx="1690688" cy="1531938"/>
            <a:chOff x="272" y="799"/>
            <a:chExt cx="1065" cy="965"/>
          </a:xfrm>
        </p:grpSpPr>
        <p:sp>
          <p:nvSpPr>
            <p:cNvPr id="79" name="AutoShape 39"/>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50" name="Oval 40"/>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51" name="Text Box 84"/>
            <p:cNvSpPr txBox="1">
              <a:spLocks noChangeArrowheads="1"/>
            </p:cNvSpPr>
            <p:nvPr/>
          </p:nvSpPr>
          <p:spPr bwMode="auto">
            <a:xfrm>
              <a:off x="363" y="1023"/>
              <a:ext cx="881" cy="518"/>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35000"/>
                </a:spcBef>
                <a:spcAft>
                  <a:spcPct val="0"/>
                </a:spcAft>
                <a:buClrTx/>
                <a:buSzTx/>
                <a:buFontTx/>
                <a:buNone/>
                <a:tabLst/>
                <a:defRPr/>
              </a:pPr>
              <a:r>
                <a:rPr kumimoji="0" lang="zh-CN" altLang="en-US" sz="2400" b="1" i="0" u="none" strike="noStrike" kern="0" cap="none" spc="0" normalizeH="0" baseline="0" noProof="0">
                  <a:ln>
                    <a:noFill/>
                  </a:ln>
                  <a:solidFill>
                    <a:srgbClr val="FFFFFF"/>
                  </a:solidFill>
                  <a:effectLst/>
                  <a:uLnTx/>
                  <a:uFillTx/>
                  <a:latin typeface="宋体" panose="02010600030101010101" pitchFamily="2" charset="-122"/>
                  <a:ea typeface="华文中宋" panose="02010600040101010101" pitchFamily="2" charset="-122"/>
                </a:rPr>
                <a:t>有什么启示吗</a:t>
              </a:r>
              <a:r>
                <a:rPr kumimoji="0" lang="en-US" altLang="zh-CN" sz="2400" b="1" i="0" u="none" strike="noStrike" kern="0" cap="none" spc="0" normalizeH="0" baseline="0" noProof="0">
                  <a:ln>
                    <a:noFill/>
                  </a:ln>
                  <a:solidFill>
                    <a:srgbClr val="FFFFFF"/>
                  </a:solidFill>
                  <a:effectLst/>
                  <a:uLnTx/>
                  <a:uFillTx/>
                  <a:latin typeface="宋体" panose="02010600030101010101" pitchFamily="2" charset="-122"/>
                  <a:ea typeface="华文中宋" panose="02010600040101010101" pitchFamily="2" charset="-122"/>
                </a:rPr>
                <a:t>?</a:t>
              </a:r>
            </a:p>
          </p:txBody>
        </p:sp>
      </p:grpSp>
      <p:sp>
        <p:nvSpPr>
          <p:cNvPr id="77" name="圆角矩形 76"/>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3</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小白鼠检验毒水瓶</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问题求解</a:t>
            </a:r>
          </a:p>
        </p:txBody>
      </p:sp>
      <p:sp>
        <p:nvSpPr>
          <p:cNvPr id="14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r>
              <a:rPr lang="zh-CN" altLang="en-US" sz="36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“小白鼠检测毒水瓶”问题及求解</a:t>
            </a:r>
          </a:p>
        </p:txBody>
      </p:sp>
    </p:spTree>
    <p:extLst>
      <p:ext uri="{BB962C8B-B14F-4D97-AF65-F5344CB8AC3E}">
        <p14:creationId xmlns:p14="http://schemas.microsoft.com/office/powerpoint/2010/main" val="368951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500" fill="hold"/>
                                        <p:tgtEl>
                                          <p:spTgt spid="81"/>
                                        </p:tgtEl>
                                        <p:attrNameLst>
                                          <p:attrName>ppt_x</p:attrName>
                                        </p:attrNameLst>
                                      </p:cBhvr>
                                      <p:tavLst>
                                        <p:tav tm="0">
                                          <p:val>
                                            <p:strVal val="#ppt_x"/>
                                          </p:val>
                                        </p:tav>
                                        <p:tav tm="100000">
                                          <p:val>
                                            <p:strVal val="#ppt_x"/>
                                          </p:val>
                                        </p:tav>
                                      </p:tavLst>
                                    </p:anim>
                                    <p:anim calcmode="lin" valueType="num">
                                      <p:cBhvr additive="base">
                                        <p:cTn id="12" dur="500" fill="hold"/>
                                        <p:tgtEl>
                                          <p:spTgt spid="8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ppt_x"/>
                                          </p:val>
                                        </p:tav>
                                        <p:tav tm="100000">
                                          <p:val>
                                            <p:strVal val="#ppt_x"/>
                                          </p:val>
                                        </p:tav>
                                      </p:tavLst>
                                    </p:anim>
                                    <p:anim calcmode="lin" valueType="num">
                                      <p:cBhvr additive="base">
                                        <p:cTn id="16" dur="500" fill="hold"/>
                                        <p:tgtEl>
                                          <p:spTgt spid="8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500" fill="hold"/>
                                        <p:tgtEl>
                                          <p:spTgt spid="83"/>
                                        </p:tgtEl>
                                        <p:attrNameLst>
                                          <p:attrName>ppt_x</p:attrName>
                                        </p:attrNameLst>
                                      </p:cBhvr>
                                      <p:tavLst>
                                        <p:tav tm="0">
                                          <p:val>
                                            <p:strVal val="#ppt_x"/>
                                          </p:val>
                                        </p:tav>
                                        <p:tav tm="100000">
                                          <p:val>
                                            <p:strVal val="#ppt_x"/>
                                          </p:val>
                                        </p:tav>
                                      </p:tavLst>
                                    </p:anim>
                                    <p:anim calcmode="lin" valueType="num">
                                      <p:cBhvr additive="base">
                                        <p:cTn id="20" dur="500" fill="hold"/>
                                        <p:tgtEl>
                                          <p:spTgt spid="8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ppt_x"/>
                                          </p:val>
                                        </p:tav>
                                        <p:tav tm="100000">
                                          <p:val>
                                            <p:strVal val="#ppt_x"/>
                                          </p:val>
                                        </p:tav>
                                      </p:tavLst>
                                    </p:anim>
                                    <p:anim calcmode="lin" valueType="num">
                                      <p:cBhvr additive="base">
                                        <p:cTn id="24" dur="500" fill="hold"/>
                                        <p:tgtEl>
                                          <p:spTgt spid="8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500" fill="hold"/>
                                        <p:tgtEl>
                                          <p:spTgt spid="85"/>
                                        </p:tgtEl>
                                        <p:attrNameLst>
                                          <p:attrName>ppt_x</p:attrName>
                                        </p:attrNameLst>
                                      </p:cBhvr>
                                      <p:tavLst>
                                        <p:tav tm="0">
                                          <p:val>
                                            <p:strVal val="#ppt_x"/>
                                          </p:val>
                                        </p:tav>
                                        <p:tav tm="100000">
                                          <p:val>
                                            <p:strVal val="#ppt_x"/>
                                          </p:val>
                                        </p:tav>
                                      </p:tavLst>
                                    </p:anim>
                                    <p:anim calcmode="lin" valueType="num">
                                      <p:cBhvr additive="base">
                                        <p:cTn id="28" dur="500" fill="hold"/>
                                        <p:tgtEl>
                                          <p:spTgt spid="8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 calcmode="lin" valueType="num">
                                      <p:cBhvr additive="base">
                                        <p:cTn id="31" dur="500" fill="hold"/>
                                        <p:tgtEl>
                                          <p:spTgt spid="86"/>
                                        </p:tgtEl>
                                        <p:attrNameLst>
                                          <p:attrName>ppt_x</p:attrName>
                                        </p:attrNameLst>
                                      </p:cBhvr>
                                      <p:tavLst>
                                        <p:tav tm="0">
                                          <p:val>
                                            <p:strVal val="#ppt_x"/>
                                          </p:val>
                                        </p:tav>
                                        <p:tav tm="100000">
                                          <p:val>
                                            <p:strVal val="#ppt_x"/>
                                          </p:val>
                                        </p:tav>
                                      </p:tavLst>
                                    </p:anim>
                                    <p:anim calcmode="lin" valueType="num">
                                      <p:cBhvr additive="base">
                                        <p:cTn id="32" dur="500" fill="hold"/>
                                        <p:tgtEl>
                                          <p:spTgt spid="8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500" fill="hold"/>
                                        <p:tgtEl>
                                          <p:spTgt spid="87"/>
                                        </p:tgtEl>
                                        <p:attrNameLst>
                                          <p:attrName>ppt_x</p:attrName>
                                        </p:attrNameLst>
                                      </p:cBhvr>
                                      <p:tavLst>
                                        <p:tav tm="0">
                                          <p:val>
                                            <p:strVal val="#ppt_x"/>
                                          </p:val>
                                        </p:tav>
                                        <p:tav tm="100000">
                                          <p:val>
                                            <p:strVal val="#ppt_x"/>
                                          </p:val>
                                        </p:tav>
                                      </p:tavLst>
                                    </p:anim>
                                    <p:anim calcmode="lin" valueType="num">
                                      <p:cBhvr additive="base">
                                        <p:cTn id="36" dur="500" fill="hold"/>
                                        <p:tgtEl>
                                          <p:spTgt spid="8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ppt_x"/>
                                          </p:val>
                                        </p:tav>
                                        <p:tav tm="100000">
                                          <p:val>
                                            <p:strVal val="#ppt_x"/>
                                          </p:val>
                                        </p:tav>
                                      </p:tavLst>
                                    </p:anim>
                                    <p:anim calcmode="lin" valueType="num">
                                      <p:cBhvr additive="base">
                                        <p:cTn id="40" dur="500" fill="hold"/>
                                        <p:tgtEl>
                                          <p:spTgt spid="8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 calcmode="lin" valueType="num">
                                      <p:cBhvr additive="base">
                                        <p:cTn id="47" dur="500" fill="hold"/>
                                        <p:tgtEl>
                                          <p:spTgt spid="90"/>
                                        </p:tgtEl>
                                        <p:attrNameLst>
                                          <p:attrName>ppt_x</p:attrName>
                                        </p:attrNameLst>
                                      </p:cBhvr>
                                      <p:tavLst>
                                        <p:tav tm="0">
                                          <p:val>
                                            <p:strVal val="#ppt_x"/>
                                          </p:val>
                                        </p:tav>
                                        <p:tav tm="100000">
                                          <p:val>
                                            <p:strVal val="#ppt_x"/>
                                          </p:val>
                                        </p:tav>
                                      </p:tavLst>
                                    </p:anim>
                                    <p:anim calcmode="lin" valueType="num">
                                      <p:cBhvr additive="base">
                                        <p:cTn id="48" dur="500" fill="hold"/>
                                        <p:tgtEl>
                                          <p:spTgt spid="9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 calcmode="lin" valueType="num">
                                      <p:cBhvr additive="base">
                                        <p:cTn id="51" dur="500" fill="hold"/>
                                        <p:tgtEl>
                                          <p:spTgt spid="91"/>
                                        </p:tgtEl>
                                        <p:attrNameLst>
                                          <p:attrName>ppt_x</p:attrName>
                                        </p:attrNameLst>
                                      </p:cBhvr>
                                      <p:tavLst>
                                        <p:tav tm="0">
                                          <p:val>
                                            <p:strVal val="#ppt_x"/>
                                          </p:val>
                                        </p:tav>
                                        <p:tav tm="100000">
                                          <p:val>
                                            <p:strVal val="#ppt_x"/>
                                          </p:val>
                                        </p:tav>
                                      </p:tavLst>
                                    </p:anim>
                                    <p:anim calcmode="lin" valueType="num">
                                      <p:cBhvr additive="base">
                                        <p:cTn id="52" dur="500" fill="hold"/>
                                        <p:tgtEl>
                                          <p:spTgt spid="9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 calcmode="lin" valueType="num">
                                      <p:cBhvr additive="base">
                                        <p:cTn id="55" dur="500" fill="hold"/>
                                        <p:tgtEl>
                                          <p:spTgt spid="92"/>
                                        </p:tgtEl>
                                        <p:attrNameLst>
                                          <p:attrName>ppt_x</p:attrName>
                                        </p:attrNameLst>
                                      </p:cBhvr>
                                      <p:tavLst>
                                        <p:tav tm="0">
                                          <p:val>
                                            <p:strVal val="#ppt_x"/>
                                          </p:val>
                                        </p:tav>
                                        <p:tav tm="100000">
                                          <p:val>
                                            <p:strVal val="#ppt_x"/>
                                          </p:val>
                                        </p:tav>
                                      </p:tavLst>
                                    </p:anim>
                                    <p:anim calcmode="lin" valueType="num">
                                      <p:cBhvr additive="base">
                                        <p:cTn id="5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additive="base">
                                        <p:cTn id="61" dur="500" fill="hold"/>
                                        <p:tgtEl>
                                          <p:spTgt spid="93"/>
                                        </p:tgtEl>
                                        <p:attrNameLst>
                                          <p:attrName>ppt_x</p:attrName>
                                        </p:attrNameLst>
                                      </p:cBhvr>
                                      <p:tavLst>
                                        <p:tav tm="0">
                                          <p:val>
                                            <p:strVal val="#ppt_x"/>
                                          </p:val>
                                        </p:tav>
                                        <p:tav tm="100000">
                                          <p:val>
                                            <p:strVal val="#ppt_x"/>
                                          </p:val>
                                        </p:tav>
                                      </p:tavLst>
                                    </p:anim>
                                    <p:anim calcmode="lin" valueType="num">
                                      <p:cBhvr additive="base">
                                        <p:cTn id="62" dur="500" fill="hold"/>
                                        <p:tgtEl>
                                          <p:spTgt spid="9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anim calcmode="lin" valueType="num">
                                      <p:cBhvr additive="base">
                                        <p:cTn id="65" dur="500" fill="hold"/>
                                        <p:tgtEl>
                                          <p:spTgt spid="94"/>
                                        </p:tgtEl>
                                        <p:attrNameLst>
                                          <p:attrName>ppt_x</p:attrName>
                                        </p:attrNameLst>
                                      </p:cBhvr>
                                      <p:tavLst>
                                        <p:tav tm="0">
                                          <p:val>
                                            <p:strVal val="#ppt_x"/>
                                          </p:val>
                                        </p:tav>
                                        <p:tav tm="100000">
                                          <p:val>
                                            <p:strVal val="#ppt_x"/>
                                          </p:val>
                                        </p:tav>
                                      </p:tavLst>
                                    </p:anim>
                                    <p:anim calcmode="lin" valueType="num">
                                      <p:cBhvr additive="base">
                                        <p:cTn id="66" dur="500" fill="hold"/>
                                        <p:tgtEl>
                                          <p:spTgt spid="9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additive="base">
                                        <p:cTn id="69" dur="500" fill="hold"/>
                                        <p:tgtEl>
                                          <p:spTgt spid="95"/>
                                        </p:tgtEl>
                                        <p:attrNameLst>
                                          <p:attrName>ppt_x</p:attrName>
                                        </p:attrNameLst>
                                      </p:cBhvr>
                                      <p:tavLst>
                                        <p:tav tm="0">
                                          <p:val>
                                            <p:strVal val="#ppt_x"/>
                                          </p:val>
                                        </p:tav>
                                        <p:tav tm="100000">
                                          <p:val>
                                            <p:strVal val="#ppt_x"/>
                                          </p:val>
                                        </p:tav>
                                      </p:tavLst>
                                    </p:anim>
                                    <p:anim calcmode="lin" valueType="num">
                                      <p:cBhvr additive="base">
                                        <p:cTn id="70" dur="500" fill="hold"/>
                                        <p:tgtEl>
                                          <p:spTgt spid="9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6"/>
                                        </p:tgtEl>
                                        <p:attrNameLst>
                                          <p:attrName>style.visibility</p:attrName>
                                        </p:attrNameLst>
                                      </p:cBhvr>
                                      <p:to>
                                        <p:strVal val="visible"/>
                                      </p:to>
                                    </p:set>
                                    <p:anim calcmode="lin" valueType="num">
                                      <p:cBhvr additive="base">
                                        <p:cTn id="73" dur="500" fill="hold"/>
                                        <p:tgtEl>
                                          <p:spTgt spid="96"/>
                                        </p:tgtEl>
                                        <p:attrNameLst>
                                          <p:attrName>ppt_x</p:attrName>
                                        </p:attrNameLst>
                                      </p:cBhvr>
                                      <p:tavLst>
                                        <p:tav tm="0">
                                          <p:val>
                                            <p:strVal val="#ppt_x"/>
                                          </p:val>
                                        </p:tav>
                                        <p:tav tm="100000">
                                          <p:val>
                                            <p:strVal val="#ppt_x"/>
                                          </p:val>
                                        </p:tav>
                                      </p:tavLst>
                                    </p:anim>
                                    <p:anim calcmode="lin" valueType="num">
                                      <p:cBhvr additive="base">
                                        <p:cTn id="74" dur="500" fill="hold"/>
                                        <p:tgtEl>
                                          <p:spTgt spid="9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7"/>
                                        </p:tgtEl>
                                        <p:attrNameLst>
                                          <p:attrName>style.visibility</p:attrName>
                                        </p:attrNameLst>
                                      </p:cBhvr>
                                      <p:to>
                                        <p:strVal val="visible"/>
                                      </p:to>
                                    </p:set>
                                    <p:anim calcmode="lin" valueType="num">
                                      <p:cBhvr additive="base">
                                        <p:cTn id="77" dur="500" fill="hold"/>
                                        <p:tgtEl>
                                          <p:spTgt spid="97"/>
                                        </p:tgtEl>
                                        <p:attrNameLst>
                                          <p:attrName>ppt_x</p:attrName>
                                        </p:attrNameLst>
                                      </p:cBhvr>
                                      <p:tavLst>
                                        <p:tav tm="0">
                                          <p:val>
                                            <p:strVal val="#ppt_x"/>
                                          </p:val>
                                        </p:tav>
                                        <p:tav tm="100000">
                                          <p:val>
                                            <p:strVal val="#ppt_x"/>
                                          </p:val>
                                        </p:tav>
                                      </p:tavLst>
                                    </p:anim>
                                    <p:anim calcmode="lin" valueType="num">
                                      <p:cBhvr additive="base">
                                        <p:cTn id="78" dur="500" fill="hold"/>
                                        <p:tgtEl>
                                          <p:spTgt spid="9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 calcmode="lin" valueType="num">
                                      <p:cBhvr additive="base">
                                        <p:cTn id="81" dur="500" fill="hold"/>
                                        <p:tgtEl>
                                          <p:spTgt spid="98"/>
                                        </p:tgtEl>
                                        <p:attrNameLst>
                                          <p:attrName>ppt_x</p:attrName>
                                        </p:attrNameLst>
                                      </p:cBhvr>
                                      <p:tavLst>
                                        <p:tav tm="0">
                                          <p:val>
                                            <p:strVal val="#ppt_x"/>
                                          </p:val>
                                        </p:tav>
                                        <p:tav tm="100000">
                                          <p:val>
                                            <p:strVal val="#ppt_x"/>
                                          </p:val>
                                        </p:tav>
                                      </p:tavLst>
                                    </p:anim>
                                    <p:anim calcmode="lin" valueType="num">
                                      <p:cBhvr additive="base">
                                        <p:cTn id="82"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09"/>
                                        </p:tgtEl>
                                        <p:attrNameLst>
                                          <p:attrName>style.visibility</p:attrName>
                                        </p:attrNameLst>
                                      </p:cBhvr>
                                      <p:to>
                                        <p:strVal val="visible"/>
                                      </p:to>
                                    </p:set>
                                    <p:anim calcmode="lin" valueType="num">
                                      <p:cBhvr additive="base">
                                        <p:cTn id="87" dur="500" fill="hold"/>
                                        <p:tgtEl>
                                          <p:spTgt spid="109"/>
                                        </p:tgtEl>
                                        <p:attrNameLst>
                                          <p:attrName>ppt_x</p:attrName>
                                        </p:attrNameLst>
                                      </p:cBhvr>
                                      <p:tavLst>
                                        <p:tav tm="0">
                                          <p:val>
                                            <p:strVal val="#ppt_x"/>
                                          </p:val>
                                        </p:tav>
                                        <p:tav tm="100000">
                                          <p:val>
                                            <p:strVal val="#ppt_x"/>
                                          </p:val>
                                        </p:tav>
                                      </p:tavLst>
                                    </p:anim>
                                    <p:anim calcmode="lin" valueType="num">
                                      <p:cBhvr additive="base">
                                        <p:cTn id="88" dur="500" fill="hold"/>
                                        <p:tgtEl>
                                          <p:spTgt spid="10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10"/>
                                        </p:tgtEl>
                                        <p:attrNameLst>
                                          <p:attrName>style.visibility</p:attrName>
                                        </p:attrNameLst>
                                      </p:cBhvr>
                                      <p:to>
                                        <p:strVal val="visible"/>
                                      </p:to>
                                    </p:set>
                                    <p:anim calcmode="lin" valueType="num">
                                      <p:cBhvr additive="base">
                                        <p:cTn id="91" dur="500" fill="hold"/>
                                        <p:tgtEl>
                                          <p:spTgt spid="110"/>
                                        </p:tgtEl>
                                        <p:attrNameLst>
                                          <p:attrName>ppt_x</p:attrName>
                                        </p:attrNameLst>
                                      </p:cBhvr>
                                      <p:tavLst>
                                        <p:tav tm="0">
                                          <p:val>
                                            <p:strVal val="#ppt_x"/>
                                          </p:val>
                                        </p:tav>
                                        <p:tav tm="100000">
                                          <p:val>
                                            <p:strVal val="#ppt_x"/>
                                          </p:val>
                                        </p:tav>
                                      </p:tavLst>
                                    </p:anim>
                                    <p:anim calcmode="lin" valueType="num">
                                      <p:cBhvr additive="base">
                                        <p:cTn id="92" dur="500" fill="hold"/>
                                        <p:tgtEl>
                                          <p:spTgt spid="11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11"/>
                                        </p:tgtEl>
                                        <p:attrNameLst>
                                          <p:attrName>style.visibility</p:attrName>
                                        </p:attrNameLst>
                                      </p:cBhvr>
                                      <p:to>
                                        <p:strVal val="visible"/>
                                      </p:to>
                                    </p:set>
                                    <p:anim calcmode="lin" valueType="num">
                                      <p:cBhvr additive="base">
                                        <p:cTn id="95" dur="500" fill="hold"/>
                                        <p:tgtEl>
                                          <p:spTgt spid="111"/>
                                        </p:tgtEl>
                                        <p:attrNameLst>
                                          <p:attrName>ppt_x</p:attrName>
                                        </p:attrNameLst>
                                      </p:cBhvr>
                                      <p:tavLst>
                                        <p:tav tm="0">
                                          <p:val>
                                            <p:strVal val="#ppt_x"/>
                                          </p:val>
                                        </p:tav>
                                        <p:tav tm="100000">
                                          <p:val>
                                            <p:strVal val="#ppt_x"/>
                                          </p:val>
                                        </p:tav>
                                      </p:tavLst>
                                    </p:anim>
                                    <p:anim calcmode="lin" valueType="num">
                                      <p:cBhvr additive="base">
                                        <p:cTn id="96" dur="500" fill="hold"/>
                                        <p:tgtEl>
                                          <p:spTgt spid="111"/>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12"/>
                                        </p:tgtEl>
                                        <p:attrNameLst>
                                          <p:attrName>style.visibility</p:attrName>
                                        </p:attrNameLst>
                                      </p:cBhvr>
                                      <p:to>
                                        <p:strVal val="visible"/>
                                      </p:to>
                                    </p:set>
                                    <p:anim calcmode="lin" valueType="num">
                                      <p:cBhvr additive="base">
                                        <p:cTn id="99" dur="500" fill="hold"/>
                                        <p:tgtEl>
                                          <p:spTgt spid="112"/>
                                        </p:tgtEl>
                                        <p:attrNameLst>
                                          <p:attrName>ppt_x</p:attrName>
                                        </p:attrNameLst>
                                      </p:cBhvr>
                                      <p:tavLst>
                                        <p:tav tm="0">
                                          <p:val>
                                            <p:strVal val="#ppt_x"/>
                                          </p:val>
                                        </p:tav>
                                        <p:tav tm="100000">
                                          <p:val>
                                            <p:strVal val="#ppt_x"/>
                                          </p:val>
                                        </p:tav>
                                      </p:tavLst>
                                    </p:anim>
                                    <p:anim calcmode="lin" valueType="num">
                                      <p:cBhvr additive="base">
                                        <p:cTn id="100" dur="500" fill="hold"/>
                                        <p:tgtEl>
                                          <p:spTgt spid="11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anim calcmode="lin" valueType="num">
                                      <p:cBhvr additive="base">
                                        <p:cTn id="103" dur="500" fill="hold"/>
                                        <p:tgtEl>
                                          <p:spTgt spid="113"/>
                                        </p:tgtEl>
                                        <p:attrNameLst>
                                          <p:attrName>ppt_x</p:attrName>
                                        </p:attrNameLst>
                                      </p:cBhvr>
                                      <p:tavLst>
                                        <p:tav tm="0">
                                          <p:val>
                                            <p:strVal val="#ppt_x"/>
                                          </p:val>
                                        </p:tav>
                                        <p:tav tm="100000">
                                          <p:val>
                                            <p:strVal val="#ppt_x"/>
                                          </p:val>
                                        </p:tav>
                                      </p:tavLst>
                                    </p:anim>
                                    <p:anim calcmode="lin" valueType="num">
                                      <p:cBhvr additive="base">
                                        <p:cTn id="104" dur="500" fill="hold"/>
                                        <p:tgtEl>
                                          <p:spTgt spid="11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14"/>
                                        </p:tgtEl>
                                        <p:attrNameLst>
                                          <p:attrName>style.visibility</p:attrName>
                                        </p:attrNameLst>
                                      </p:cBhvr>
                                      <p:to>
                                        <p:strVal val="visible"/>
                                      </p:to>
                                    </p:set>
                                    <p:anim calcmode="lin" valueType="num">
                                      <p:cBhvr additive="base">
                                        <p:cTn id="107" dur="500" fill="hold"/>
                                        <p:tgtEl>
                                          <p:spTgt spid="114"/>
                                        </p:tgtEl>
                                        <p:attrNameLst>
                                          <p:attrName>ppt_x</p:attrName>
                                        </p:attrNameLst>
                                      </p:cBhvr>
                                      <p:tavLst>
                                        <p:tav tm="0">
                                          <p:val>
                                            <p:strVal val="#ppt_x"/>
                                          </p:val>
                                        </p:tav>
                                        <p:tav tm="100000">
                                          <p:val>
                                            <p:strVal val="#ppt_x"/>
                                          </p:val>
                                        </p:tav>
                                      </p:tavLst>
                                    </p:anim>
                                    <p:anim calcmode="lin" valueType="num">
                                      <p:cBhvr additive="base">
                                        <p:cTn id="108" dur="500" fill="hold"/>
                                        <p:tgtEl>
                                          <p:spTgt spid="11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anim calcmode="lin" valueType="num">
                                      <p:cBhvr additive="base">
                                        <p:cTn id="111" dur="500" fill="hold"/>
                                        <p:tgtEl>
                                          <p:spTgt spid="115"/>
                                        </p:tgtEl>
                                        <p:attrNameLst>
                                          <p:attrName>ppt_x</p:attrName>
                                        </p:attrNameLst>
                                      </p:cBhvr>
                                      <p:tavLst>
                                        <p:tav tm="0">
                                          <p:val>
                                            <p:strVal val="#ppt_x"/>
                                          </p:val>
                                        </p:tav>
                                        <p:tav tm="100000">
                                          <p:val>
                                            <p:strVal val="#ppt_x"/>
                                          </p:val>
                                        </p:tav>
                                      </p:tavLst>
                                    </p:anim>
                                    <p:anim calcmode="lin" valueType="num">
                                      <p:cBhvr additive="base">
                                        <p:cTn id="11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99"/>
                                        </p:tgtEl>
                                        <p:attrNameLst>
                                          <p:attrName>style.visibility</p:attrName>
                                        </p:attrNameLst>
                                      </p:cBhvr>
                                      <p:to>
                                        <p:strVal val="visible"/>
                                      </p:to>
                                    </p:set>
                                    <p:anim calcmode="lin" valueType="num">
                                      <p:cBhvr additive="base">
                                        <p:cTn id="117" dur="500" fill="hold"/>
                                        <p:tgtEl>
                                          <p:spTgt spid="99"/>
                                        </p:tgtEl>
                                        <p:attrNameLst>
                                          <p:attrName>ppt_x</p:attrName>
                                        </p:attrNameLst>
                                      </p:cBhvr>
                                      <p:tavLst>
                                        <p:tav tm="0">
                                          <p:val>
                                            <p:strVal val="#ppt_x"/>
                                          </p:val>
                                        </p:tav>
                                        <p:tav tm="100000">
                                          <p:val>
                                            <p:strVal val="#ppt_x"/>
                                          </p:val>
                                        </p:tav>
                                      </p:tavLst>
                                    </p:anim>
                                    <p:anim calcmode="lin" valueType="num">
                                      <p:cBhvr additive="base">
                                        <p:cTn id="118" dur="500" fill="hold"/>
                                        <p:tgtEl>
                                          <p:spTgt spid="99"/>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00"/>
                                        </p:tgtEl>
                                        <p:attrNameLst>
                                          <p:attrName>style.visibility</p:attrName>
                                        </p:attrNameLst>
                                      </p:cBhvr>
                                      <p:to>
                                        <p:strVal val="visible"/>
                                      </p:to>
                                    </p:set>
                                    <p:anim calcmode="lin" valueType="num">
                                      <p:cBhvr additive="base">
                                        <p:cTn id="121" dur="500" fill="hold"/>
                                        <p:tgtEl>
                                          <p:spTgt spid="100"/>
                                        </p:tgtEl>
                                        <p:attrNameLst>
                                          <p:attrName>ppt_x</p:attrName>
                                        </p:attrNameLst>
                                      </p:cBhvr>
                                      <p:tavLst>
                                        <p:tav tm="0">
                                          <p:val>
                                            <p:strVal val="#ppt_x"/>
                                          </p:val>
                                        </p:tav>
                                        <p:tav tm="100000">
                                          <p:val>
                                            <p:strVal val="#ppt_x"/>
                                          </p:val>
                                        </p:tav>
                                      </p:tavLst>
                                    </p:anim>
                                    <p:anim calcmode="lin" valueType="num">
                                      <p:cBhvr additive="base">
                                        <p:cTn id="122" dur="500" fill="hold"/>
                                        <p:tgtEl>
                                          <p:spTgt spid="10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01"/>
                                        </p:tgtEl>
                                        <p:attrNameLst>
                                          <p:attrName>style.visibility</p:attrName>
                                        </p:attrNameLst>
                                      </p:cBhvr>
                                      <p:to>
                                        <p:strVal val="visible"/>
                                      </p:to>
                                    </p:set>
                                    <p:anim calcmode="lin" valueType="num">
                                      <p:cBhvr additive="base">
                                        <p:cTn id="125" dur="500" fill="hold"/>
                                        <p:tgtEl>
                                          <p:spTgt spid="101"/>
                                        </p:tgtEl>
                                        <p:attrNameLst>
                                          <p:attrName>ppt_x</p:attrName>
                                        </p:attrNameLst>
                                      </p:cBhvr>
                                      <p:tavLst>
                                        <p:tav tm="0">
                                          <p:val>
                                            <p:strVal val="#ppt_x"/>
                                          </p:val>
                                        </p:tav>
                                        <p:tav tm="100000">
                                          <p:val>
                                            <p:strVal val="#ppt_x"/>
                                          </p:val>
                                        </p:tav>
                                      </p:tavLst>
                                    </p:anim>
                                    <p:anim calcmode="lin" valueType="num">
                                      <p:cBhvr additive="base">
                                        <p:cTn id="126" dur="500" fill="hold"/>
                                        <p:tgtEl>
                                          <p:spTgt spid="101"/>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02"/>
                                        </p:tgtEl>
                                        <p:attrNameLst>
                                          <p:attrName>style.visibility</p:attrName>
                                        </p:attrNameLst>
                                      </p:cBhvr>
                                      <p:to>
                                        <p:strVal val="visible"/>
                                      </p:to>
                                    </p:set>
                                    <p:anim calcmode="lin" valueType="num">
                                      <p:cBhvr additive="base">
                                        <p:cTn id="129" dur="500" fill="hold"/>
                                        <p:tgtEl>
                                          <p:spTgt spid="102"/>
                                        </p:tgtEl>
                                        <p:attrNameLst>
                                          <p:attrName>ppt_x</p:attrName>
                                        </p:attrNameLst>
                                      </p:cBhvr>
                                      <p:tavLst>
                                        <p:tav tm="0">
                                          <p:val>
                                            <p:strVal val="#ppt_x"/>
                                          </p:val>
                                        </p:tav>
                                        <p:tav tm="100000">
                                          <p:val>
                                            <p:strVal val="#ppt_x"/>
                                          </p:val>
                                        </p:tav>
                                      </p:tavLst>
                                    </p:anim>
                                    <p:anim calcmode="lin" valueType="num">
                                      <p:cBhvr additive="base">
                                        <p:cTn id="130" dur="500" fill="hold"/>
                                        <p:tgtEl>
                                          <p:spTgt spid="102"/>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03"/>
                                        </p:tgtEl>
                                        <p:attrNameLst>
                                          <p:attrName>style.visibility</p:attrName>
                                        </p:attrNameLst>
                                      </p:cBhvr>
                                      <p:to>
                                        <p:strVal val="visible"/>
                                      </p:to>
                                    </p:set>
                                    <p:anim calcmode="lin" valueType="num">
                                      <p:cBhvr additive="base">
                                        <p:cTn id="133" dur="500" fill="hold"/>
                                        <p:tgtEl>
                                          <p:spTgt spid="103"/>
                                        </p:tgtEl>
                                        <p:attrNameLst>
                                          <p:attrName>ppt_x</p:attrName>
                                        </p:attrNameLst>
                                      </p:cBhvr>
                                      <p:tavLst>
                                        <p:tav tm="0">
                                          <p:val>
                                            <p:strVal val="#ppt_x"/>
                                          </p:val>
                                        </p:tav>
                                        <p:tav tm="100000">
                                          <p:val>
                                            <p:strVal val="#ppt_x"/>
                                          </p:val>
                                        </p:tav>
                                      </p:tavLst>
                                    </p:anim>
                                    <p:anim calcmode="lin" valueType="num">
                                      <p:cBhvr additive="base">
                                        <p:cTn id="134" dur="500" fill="hold"/>
                                        <p:tgtEl>
                                          <p:spTgt spid="103"/>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04"/>
                                        </p:tgtEl>
                                        <p:attrNameLst>
                                          <p:attrName>style.visibility</p:attrName>
                                        </p:attrNameLst>
                                      </p:cBhvr>
                                      <p:to>
                                        <p:strVal val="visible"/>
                                      </p:to>
                                    </p:set>
                                    <p:anim calcmode="lin" valueType="num">
                                      <p:cBhvr additive="base">
                                        <p:cTn id="137" dur="500" fill="hold"/>
                                        <p:tgtEl>
                                          <p:spTgt spid="104"/>
                                        </p:tgtEl>
                                        <p:attrNameLst>
                                          <p:attrName>ppt_x</p:attrName>
                                        </p:attrNameLst>
                                      </p:cBhvr>
                                      <p:tavLst>
                                        <p:tav tm="0">
                                          <p:val>
                                            <p:strVal val="#ppt_x"/>
                                          </p:val>
                                        </p:tav>
                                        <p:tav tm="100000">
                                          <p:val>
                                            <p:strVal val="#ppt_x"/>
                                          </p:val>
                                        </p:tav>
                                      </p:tavLst>
                                    </p:anim>
                                    <p:anim calcmode="lin" valueType="num">
                                      <p:cBhvr additive="base">
                                        <p:cTn id="138" dur="500" fill="hold"/>
                                        <p:tgtEl>
                                          <p:spTgt spid="104"/>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additive="base">
                                        <p:cTn id="141" dur="500" fill="hold"/>
                                        <p:tgtEl>
                                          <p:spTgt spid="105"/>
                                        </p:tgtEl>
                                        <p:attrNameLst>
                                          <p:attrName>ppt_x</p:attrName>
                                        </p:attrNameLst>
                                      </p:cBhvr>
                                      <p:tavLst>
                                        <p:tav tm="0">
                                          <p:val>
                                            <p:strVal val="#ppt_x"/>
                                          </p:val>
                                        </p:tav>
                                        <p:tav tm="100000">
                                          <p:val>
                                            <p:strVal val="#ppt_x"/>
                                          </p:val>
                                        </p:tav>
                                      </p:tavLst>
                                    </p:anim>
                                    <p:anim calcmode="lin" valueType="num">
                                      <p:cBhvr additive="base">
                                        <p:cTn id="142" dur="500" fill="hold"/>
                                        <p:tgtEl>
                                          <p:spTgt spid="105"/>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06"/>
                                        </p:tgtEl>
                                        <p:attrNameLst>
                                          <p:attrName>style.visibility</p:attrName>
                                        </p:attrNameLst>
                                      </p:cBhvr>
                                      <p:to>
                                        <p:strVal val="visible"/>
                                      </p:to>
                                    </p:set>
                                    <p:anim calcmode="lin" valueType="num">
                                      <p:cBhvr additive="base">
                                        <p:cTn id="145" dur="500" fill="hold"/>
                                        <p:tgtEl>
                                          <p:spTgt spid="106"/>
                                        </p:tgtEl>
                                        <p:attrNameLst>
                                          <p:attrName>ppt_x</p:attrName>
                                        </p:attrNameLst>
                                      </p:cBhvr>
                                      <p:tavLst>
                                        <p:tav tm="0">
                                          <p:val>
                                            <p:strVal val="#ppt_x"/>
                                          </p:val>
                                        </p:tav>
                                        <p:tav tm="100000">
                                          <p:val>
                                            <p:strVal val="#ppt_x"/>
                                          </p:val>
                                        </p:tav>
                                      </p:tavLst>
                                    </p:anim>
                                    <p:anim calcmode="lin" valueType="num">
                                      <p:cBhvr additive="base">
                                        <p:cTn id="146" dur="500" fill="hold"/>
                                        <p:tgtEl>
                                          <p:spTgt spid="106"/>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07"/>
                                        </p:tgtEl>
                                        <p:attrNameLst>
                                          <p:attrName>style.visibility</p:attrName>
                                        </p:attrNameLst>
                                      </p:cBhvr>
                                      <p:to>
                                        <p:strVal val="visible"/>
                                      </p:to>
                                    </p:set>
                                    <p:anim calcmode="lin" valueType="num">
                                      <p:cBhvr additive="base">
                                        <p:cTn id="149" dur="500" fill="hold"/>
                                        <p:tgtEl>
                                          <p:spTgt spid="107"/>
                                        </p:tgtEl>
                                        <p:attrNameLst>
                                          <p:attrName>ppt_x</p:attrName>
                                        </p:attrNameLst>
                                      </p:cBhvr>
                                      <p:tavLst>
                                        <p:tav tm="0">
                                          <p:val>
                                            <p:strVal val="#ppt_x"/>
                                          </p:val>
                                        </p:tav>
                                        <p:tav tm="100000">
                                          <p:val>
                                            <p:strVal val="#ppt_x"/>
                                          </p:val>
                                        </p:tav>
                                      </p:tavLst>
                                    </p:anim>
                                    <p:anim calcmode="lin" valueType="num">
                                      <p:cBhvr additive="base">
                                        <p:cTn id="150" dur="500" fill="hold"/>
                                        <p:tgtEl>
                                          <p:spTgt spid="10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08"/>
                                        </p:tgtEl>
                                        <p:attrNameLst>
                                          <p:attrName>style.visibility</p:attrName>
                                        </p:attrNameLst>
                                      </p:cBhvr>
                                      <p:to>
                                        <p:strVal val="visible"/>
                                      </p:to>
                                    </p:set>
                                    <p:anim calcmode="lin" valueType="num">
                                      <p:cBhvr additive="base">
                                        <p:cTn id="153" dur="500" fill="hold"/>
                                        <p:tgtEl>
                                          <p:spTgt spid="108"/>
                                        </p:tgtEl>
                                        <p:attrNameLst>
                                          <p:attrName>ppt_x</p:attrName>
                                        </p:attrNameLst>
                                      </p:cBhvr>
                                      <p:tavLst>
                                        <p:tav tm="0">
                                          <p:val>
                                            <p:strVal val="#ppt_x"/>
                                          </p:val>
                                        </p:tav>
                                        <p:tav tm="100000">
                                          <p:val>
                                            <p:strVal val="#ppt_x"/>
                                          </p:val>
                                        </p:tav>
                                      </p:tavLst>
                                    </p:anim>
                                    <p:anim calcmode="lin" valueType="num">
                                      <p:cBhvr additive="base">
                                        <p:cTn id="154" dur="500" fill="hold"/>
                                        <p:tgtEl>
                                          <p:spTgt spid="10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16"/>
                                        </p:tgtEl>
                                        <p:attrNameLst>
                                          <p:attrName>style.visibility</p:attrName>
                                        </p:attrNameLst>
                                      </p:cBhvr>
                                      <p:to>
                                        <p:strVal val="visible"/>
                                      </p:to>
                                    </p:set>
                                    <p:anim calcmode="lin" valueType="num">
                                      <p:cBhvr additive="base">
                                        <p:cTn id="157" dur="500" fill="hold"/>
                                        <p:tgtEl>
                                          <p:spTgt spid="116"/>
                                        </p:tgtEl>
                                        <p:attrNameLst>
                                          <p:attrName>ppt_x</p:attrName>
                                        </p:attrNameLst>
                                      </p:cBhvr>
                                      <p:tavLst>
                                        <p:tav tm="0">
                                          <p:val>
                                            <p:strVal val="#ppt_x"/>
                                          </p:val>
                                        </p:tav>
                                        <p:tav tm="100000">
                                          <p:val>
                                            <p:strVal val="#ppt_x"/>
                                          </p:val>
                                        </p:tav>
                                      </p:tavLst>
                                    </p:anim>
                                    <p:anim calcmode="lin" valueType="num">
                                      <p:cBhvr additive="base">
                                        <p:cTn id="158" dur="500" fill="hold"/>
                                        <p:tgtEl>
                                          <p:spTgt spid="11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17"/>
                                        </p:tgtEl>
                                        <p:attrNameLst>
                                          <p:attrName>style.visibility</p:attrName>
                                        </p:attrNameLst>
                                      </p:cBhvr>
                                      <p:to>
                                        <p:strVal val="visible"/>
                                      </p:to>
                                    </p:set>
                                    <p:anim calcmode="lin" valueType="num">
                                      <p:cBhvr additive="base">
                                        <p:cTn id="161" dur="500" fill="hold"/>
                                        <p:tgtEl>
                                          <p:spTgt spid="117"/>
                                        </p:tgtEl>
                                        <p:attrNameLst>
                                          <p:attrName>ppt_x</p:attrName>
                                        </p:attrNameLst>
                                      </p:cBhvr>
                                      <p:tavLst>
                                        <p:tav tm="0">
                                          <p:val>
                                            <p:strVal val="#ppt_x"/>
                                          </p:val>
                                        </p:tav>
                                        <p:tav tm="100000">
                                          <p:val>
                                            <p:strVal val="#ppt_x"/>
                                          </p:val>
                                        </p:tav>
                                      </p:tavLst>
                                    </p:anim>
                                    <p:anim calcmode="lin" valueType="num">
                                      <p:cBhvr additive="base">
                                        <p:cTn id="162" dur="500" fill="hold"/>
                                        <p:tgtEl>
                                          <p:spTgt spid="11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18"/>
                                        </p:tgtEl>
                                        <p:attrNameLst>
                                          <p:attrName>style.visibility</p:attrName>
                                        </p:attrNameLst>
                                      </p:cBhvr>
                                      <p:to>
                                        <p:strVal val="visible"/>
                                      </p:to>
                                    </p:set>
                                    <p:anim calcmode="lin" valueType="num">
                                      <p:cBhvr additive="base">
                                        <p:cTn id="165" dur="500" fill="hold"/>
                                        <p:tgtEl>
                                          <p:spTgt spid="118"/>
                                        </p:tgtEl>
                                        <p:attrNameLst>
                                          <p:attrName>ppt_x</p:attrName>
                                        </p:attrNameLst>
                                      </p:cBhvr>
                                      <p:tavLst>
                                        <p:tav tm="0">
                                          <p:val>
                                            <p:strVal val="#ppt_x"/>
                                          </p:val>
                                        </p:tav>
                                        <p:tav tm="100000">
                                          <p:val>
                                            <p:strVal val="#ppt_x"/>
                                          </p:val>
                                        </p:tav>
                                      </p:tavLst>
                                    </p:anim>
                                    <p:anim calcmode="lin" valueType="num">
                                      <p:cBhvr additive="base">
                                        <p:cTn id="166" dur="500" fill="hold"/>
                                        <p:tgtEl>
                                          <p:spTgt spid="11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19"/>
                                        </p:tgtEl>
                                        <p:attrNameLst>
                                          <p:attrName>style.visibility</p:attrName>
                                        </p:attrNameLst>
                                      </p:cBhvr>
                                      <p:to>
                                        <p:strVal val="visible"/>
                                      </p:to>
                                    </p:set>
                                    <p:anim calcmode="lin" valueType="num">
                                      <p:cBhvr additive="base">
                                        <p:cTn id="169" dur="500" fill="hold"/>
                                        <p:tgtEl>
                                          <p:spTgt spid="119"/>
                                        </p:tgtEl>
                                        <p:attrNameLst>
                                          <p:attrName>ppt_x</p:attrName>
                                        </p:attrNameLst>
                                      </p:cBhvr>
                                      <p:tavLst>
                                        <p:tav tm="0">
                                          <p:val>
                                            <p:strVal val="#ppt_x"/>
                                          </p:val>
                                        </p:tav>
                                        <p:tav tm="100000">
                                          <p:val>
                                            <p:strVal val="#ppt_x"/>
                                          </p:val>
                                        </p:tav>
                                      </p:tavLst>
                                    </p:anim>
                                    <p:anim calcmode="lin" valueType="num">
                                      <p:cBhvr additive="base">
                                        <p:cTn id="170" dur="500" fill="hold"/>
                                        <p:tgtEl>
                                          <p:spTgt spid="11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20"/>
                                        </p:tgtEl>
                                        <p:attrNameLst>
                                          <p:attrName>style.visibility</p:attrName>
                                        </p:attrNameLst>
                                      </p:cBhvr>
                                      <p:to>
                                        <p:strVal val="visible"/>
                                      </p:to>
                                    </p:set>
                                    <p:anim calcmode="lin" valueType="num">
                                      <p:cBhvr additive="base">
                                        <p:cTn id="173" dur="500" fill="hold"/>
                                        <p:tgtEl>
                                          <p:spTgt spid="120"/>
                                        </p:tgtEl>
                                        <p:attrNameLst>
                                          <p:attrName>ppt_x</p:attrName>
                                        </p:attrNameLst>
                                      </p:cBhvr>
                                      <p:tavLst>
                                        <p:tav tm="0">
                                          <p:val>
                                            <p:strVal val="#ppt_x"/>
                                          </p:val>
                                        </p:tav>
                                        <p:tav tm="100000">
                                          <p:val>
                                            <p:strVal val="#ppt_x"/>
                                          </p:val>
                                        </p:tav>
                                      </p:tavLst>
                                    </p:anim>
                                    <p:anim calcmode="lin" valueType="num">
                                      <p:cBhvr additive="base">
                                        <p:cTn id="174" dur="500" fill="hold"/>
                                        <p:tgtEl>
                                          <p:spTgt spid="12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21"/>
                                        </p:tgtEl>
                                        <p:attrNameLst>
                                          <p:attrName>style.visibility</p:attrName>
                                        </p:attrNameLst>
                                      </p:cBhvr>
                                      <p:to>
                                        <p:strVal val="visible"/>
                                      </p:to>
                                    </p:set>
                                    <p:anim calcmode="lin" valueType="num">
                                      <p:cBhvr additive="base">
                                        <p:cTn id="177" dur="500" fill="hold"/>
                                        <p:tgtEl>
                                          <p:spTgt spid="121"/>
                                        </p:tgtEl>
                                        <p:attrNameLst>
                                          <p:attrName>ppt_x</p:attrName>
                                        </p:attrNameLst>
                                      </p:cBhvr>
                                      <p:tavLst>
                                        <p:tav tm="0">
                                          <p:val>
                                            <p:strVal val="#ppt_x"/>
                                          </p:val>
                                        </p:tav>
                                        <p:tav tm="100000">
                                          <p:val>
                                            <p:strVal val="#ppt_x"/>
                                          </p:val>
                                        </p:tav>
                                      </p:tavLst>
                                    </p:anim>
                                    <p:anim calcmode="lin" valueType="num">
                                      <p:cBhvr additive="base">
                                        <p:cTn id="178" dur="500" fill="hold"/>
                                        <p:tgtEl>
                                          <p:spTgt spid="12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22"/>
                                        </p:tgtEl>
                                        <p:attrNameLst>
                                          <p:attrName>style.visibility</p:attrName>
                                        </p:attrNameLst>
                                      </p:cBhvr>
                                      <p:to>
                                        <p:strVal val="visible"/>
                                      </p:to>
                                    </p:set>
                                    <p:anim calcmode="lin" valueType="num">
                                      <p:cBhvr additive="base">
                                        <p:cTn id="181" dur="500" fill="hold"/>
                                        <p:tgtEl>
                                          <p:spTgt spid="122"/>
                                        </p:tgtEl>
                                        <p:attrNameLst>
                                          <p:attrName>ppt_x</p:attrName>
                                        </p:attrNameLst>
                                      </p:cBhvr>
                                      <p:tavLst>
                                        <p:tav tm="0">
                                          <p:val>
                                            <p:strVal val="#ppt_x"/>
                                          </p:val>
                                        </p:tav>
                                        <p:tav tm="100000">
                                          <p:val>
                                            <p:strVal val="#ppt_x"/>
                                          </p:val>
                                        </p:tav>
                                      </p:tavLst>
                                    </p:anim>
                                    <p:anim calcmode="lin" valueType="num">
                                      <p:cBhvr additive="base">
                                        <p:cTn id="182" dur="500" fill="hold"/>
                                        <p:tgtEl>
                                          <p:spTgt spid="12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23"/>
                                        </p:tgtEl>
                                        <p:attrNameLst>
                                          <p:attrName>style.visibility</p:attrName>
                                        </p:attrNameLst>
                                      </p:cBhvr>
                                      <p:to>
                                        <p:strVal val="visible"/>
                                      </p:to>
                                    </p:set>
                                    <p:anim calcmode="lin" valueType="num">
                                      <p:cBhvr additive="base">
                                        <p:cTn id="185" dur="500" fill="hold"/>
                                        <p:tgtEl>
                                          <p:spTgt spid="123"/>
                                        </p:tgtEl>
                                        <p:attrNameLst>
                                          <p:attrName>ppt_x</p:attrName>
                                        </p:attrNameLst>
                                      </p:cBhvr>
                                      <p:tavLst>
                                        <p:tav tm="0">
                                          <p:val>
                                            <p:strVal val="#ppt_x"/>
                                          </p:val>
                                        </p:tav>
                                        <p:tav tm="100000">
                                          <p:val>
                                            <p:strVal val="#ppt_x"/>
                                          </p:val>
                                        </p:tav>
                                      </p:tavLst>
                                    </p:anim>
                                    <p:anim calcmode="lin" valueType="num">
                                      <p:cBhvr additive="base">
                                        <p:cTn id="186" dur="500" fill="hold"/>
                                        <p:tgtEl>
                                          <p:spTgt spid="12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24"/>
                                        </p:tgtEl>
                                        <p:attrNameLst>
                                          <p:attrName>style.visibility</p:attrName>
                                        </p:attrNameLst>
                                      </p:cBhvr>
                                      <p:to>
                                        <p:strVal val="visible"/>
                                      </p:to>
                                    </p:set>
                                    <p:anim calcmode="lin" valueType="num">
                                      <p:cBhvr additive="base">
                                        <p:cTn id="189" dur="500" fill="hold"/>
                                        <p:tgtEl>
                                          <p:spTgt spid="124"/>
                                        </p:tgtEl>
                                        <p:attrNameLst>
                                          <p:attrName>ppt_x</p:attrName>
                                        </p:attrNameLst>
                                      </p:cBhvr>
                                      <p:tavLst>
                                        <p:tav tm="0">
                                          <p:val>
                                            <p:strVal val="#ppt_x"/>
                                          </p:val>
                                        </p:tav>
                                        <p:tav tm="100000">
                                          <p:val>
                                            <p:strVal val="#ppt_x"/>
                                          </p:val>
                                        </p:tav>
                                      </p:tavLst>
                                    </p:anim>
                                    <p:anim calcmode="lin" valueType="num">
                                      <p:cBhvr additive="base">
                                        <p:cTn id="190" dur="500" fill="hold"/>
                                        <p:tgtEl>
                                          <p:spTgt spid="124"/>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25"/>
                                        </p:tgtEl>
                                        <p:attrNameLst>
                                          <p:attrName>style.visibility</p:attrName>
                                        </p:attrNameLst>
                                      </p:cBhvr>
                                      <p:to>
                                        <p:strVal val="visible"/>
                                      </p:to>
                                    </p:set>
                                    <p:anim calcmode="lin" valueType="num">
                                      <p:cBhvr additive="base">
                                        <p:cTn id="193" dur="500" fill="hold"/>
                                        <p:tgtEl>
                                          <p:spTgt spid="125"/>
                                        </p:tgtEl>
                                        <p:attrNameLst>
                                          <p:attrName>ppt_x</p:attrName>
                                        </p:attrNameLst>
                                      </p:cBhvr>
                                      <p:tavLst>
                                        <p:tav tm="0">
                                          <p:val>
                                            <p:strVal val="#ppt_x"/>
                                          </p:val>
                                        </p:tav>
                                        <p:tav tm="100000">
                                          <p:val>
                                            <p:strVal val="#ppt_x"/>
                                          </p:val>
                                        </p:tav>
                                      </p:tavLst>
                                    </p:anim>
                                    <p:anim calcmode="lin" valueType="num">
                                      <p:cBhvr additive="base">
                                        <p:cTn id="19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126"/>
                                        </p:tgtEl>
                                        <p:attrNameLst>
                                          <p:attrName>style.visibility</p:attrName>
                                        </p:attrNameLst>
                                      </p:cBhvr>
                                      <p:to>
                                        <p:strVal val="visible"/>
                                      </p:to>
                                    </p:set>
                                    <p:anim calcmode="lin" valueType="num">
                                      <p:cBhvr additive="base">
                                        <p:cTn id="199" dur="500" fill="hold"/>
                                        <p:tgtEl>
                                          <p:spTgt spid="126"/>
                                        </p:tgtEl>
                                        <p:attrNameLst>
                                          <p:attrName>ppt_x</p:attrName>
                                        </p:attrNameLst>
                                      </p:cBhvr>
                                      <p:tavLst>
                                        <p:tav tm="0">
                                          <p:val>
                                            <p:strVal val="#ppt_x"/>
                                          </p:val>
                                        </p:tav>
                                        <p:tav tm="100000">
                                          <p:val>
                                            <p:strVal val="#ppt_x"/>
                                          </p:val>
                                        </p:tav>
                                      </p:tavLst>
                                    </p:anim>
                                    <p:anim calcmode="lin" valueType="num">
                                      <p:cBhvr additive="base">
                                        <p:cTn id="200" dur="500" fill="hold"/>
                                        <p:tgtEl>
                                          <p:spTgt spid="12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37"/>
                                        </p:tgtEl>
                                        <p:attrNameLst>
                                          <p:attrName>style.visibility</p:attrName>
                                        </p:attrNameLst>
                                      </p:cBhvr>
                                      <p:to>
                                        <p:strVal val="visible"/>
                                      </p:to>
                                    </p:set>
                                    <p:anim calcmode="lin" valueType="num">
                                      <p:cBhvr additive="base">
                                        <p:cTn id="203" dur="500" fill="hold"/>
                                        <p:tgtEl>
                                          <p:spTgt spid="137"/>
                                        </p:tgtEl>
                                        <p:attrNameLst>
                                          <p:attrName>ppt_x</p:attrName>
                                        </p:attrNameLst>
                                      </p:cBhvr>
                                      <p:tavLst>
                                        <p:tav tm="0">
                                          <p:val>
                                            <p:strVal val="#ppt_x"/>
                                          </p:val>
                                        </p:tav>
                                        <p:tav tm="100000">
                                          <p:val>
                                            <p:strVal val="#ppt_x"/>
                                          </p:val>
                                        </p:tav>
                                      </p:tavLst>
                                    </p:anim>
                                    <p:anim calcmode="lin" valueType="num">
                                      <p:cBhvr additive="base">
                                        <p:cTn id="204" dur="500" fill="hold"/>
                                        <p:tgtEl>
                                          <p:spTgt spid="137"/>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38"/>
                                        </p:tgtEl>
                                        <p:attrNameLst>
                                          <p:attrName>style.visibility</p:attrName>
                                        </p:attrNameLst>
                                      </p:cBhvr>
                                      <p:to>
                                        <p:strVal val="visible"/>
                                      </p:to>
                                    </p:set>
                                    <p:anim calcmode="lin" valueType="num">
                                      <p:cBhvr additive="base">
                                        <p:cTn id="207" dur="500" fill="hold"/>
                                        <p:tgtEl>
                                          <p:spTgt spid="138"/>
                                        </p:tgtEl>
                                        <p:attrNameLst>
                                          <p:attrName>ppt_x</p:attrName>
                                        </p:attrNameLst>
                                      </p:cBhvr>
                                      <p:tavLst>
                                        <p:tav tm="0">
                                          <p:val>
                                            <p:strVal val="#ppt_x"/>
                                          </p:val>
                                        </p:tav>
                                        <p:tav tm="100000">
                                          <p:val>
                                            <p:strVal val="#ppt_x"/>
                                          </p:val>
                                        </p:tav>
                                      </p:tavLst>
                                    </p:anim>
                                    <p:anim calcmode="lin" valueType="num">
                                      <p:cBhvr additive="base">
                                        <p:cTn id="208" dur="500" fill="hold"/>
                                        <p:tgtEl>
                                          <p:spTgt spid="13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39"/>
                                        </p:tgtEl>
                                        <p:attrNameLst>
                                          <p:attrName>style.visibility</p:attrName>
                                        </p:attrNameLst>
                                      </p:cBhvr>
                                      <p:to>
                                        <p:strVal val="visible"/>
                                      </p:to>
                                    </p:set>
                                    <p:anim calcmode="lin" valueType="num">
                                      <p:cBhvr additive="base">
                                        <p:cTn id="211" dur="500" fill="hold"/>
                                        <p:tgtEl>
                                          <p:spTgt spid="139"/>
                                        </p:tgtEl>
                                        <p:attrNameLst>
                                          <p:attrName>ppt_x</p:attrName>
                                        </p:attrNameLst>
                                      </p:cBhvr>
                                      <p:tavLst>
                                        <p:tav tm="0">
                                          <p:val>
                                            <p:strVal val="#ppt_x"/>
                                          </p:val>
                                        </p:tav>
                                        <p:tav tm="100000">
                                          <p:val>
                                            <p:strVal val="#ppt_x"/>
                                          </p:val>
                                        </p:tav>
                                      </p:tavLst>
                                    </p:anim>
                                    <p:anim calcmode="lin" valueType="num">
                                      <p:cBhvr additive="base">
                                        <p:cTn id="212" dur="500" fill="hold"/>
                                        <p:tgtEl>
                                          <p:spTgt spid="139"/>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40"/>
                                        </p:tgtEl>
                                        <p:attrNameLst>
                                          <p:attrName>style.visibility</p:attrName>
                                        </p:attrNameLst>
                                      </p:cBhvr>
                                      <p:to>
                                        <p:strVal val="visible"/>
                                      </p:to>
                                    </p:set>
                                    <p:anim calcmode="lin" valueType="num">
                                      <p:cBhvr additive="base">
                                        <p:cTn id="215" dur="500" fill="hold"/>
                                        <p:tgtEl>
                                          <p:spTgt spid="140"/>
                                        </p:tgtEl>
                                        <p:attrNameLst>
                                          <p:attrName>ppt_x</p:attrName>
                                        </p:attrNameLst>
                                      </p:cBhvr>
                                      <p:tavLst>
                                        <p:tav tm="0">
                                          <p:val>
                                            <p:strVal val="#ppt_x"/>
                                          </p:val>
                                        </p:tav>
                                        <p:tav tm="100000">
                                          <p:val>
                                            <p:strVal val="#ppt_x"/>
                                          </p:val>
                                        </p:tav>
                                      </p:tavLst>
                                    </p:anim>
                                    <p:anim calcmode="lin" valueType="num">
                                      <p:cBhvr additive="base">
                                        <p:cTn id="216" dur="500" fill="hold"/>
                                        <p:tgtEl>
                                          <p:spTgt spid="14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41"/>
                                        </p:tgtEl>
                                        <p:attrNameLst>
                                          <p:attrName>style.visibility</p:attrName>
                                        </p:attrNameLst>
                                      </p:cBhvr>
                                      <p:to>
                                        <p:strVal val="visible"/>
                                      </p:to>
                                    </p:set>
                                    <p:anim calcmode="lin" valueType="num">
                                      <p:cBhvr additive="base">
                                        <p:cTn id="219" dur="500" fill="hold"/>
                                        <p:tgtEl>
                                          <p:spTgt spid="141"/>
                                        </p:tgtEl>
                                        <p:attrNameLst>
                                          <p:attrName>ppt_x</p:attrName>
                                        </p:attrNameLst>
                                      </p:cBhvr>
                                      <p:tavLst>
                                        <p:tav tm="0">
                                          <p:val>
                                            <p:strVal val="#ppt_x"/>
                                          </p:val>
                                        </p:tav>
                                        <p:tav tm="100000">
                                          <p:val>
                                            <p:strVal val="#ppt_x"/>
                                          </p:val>
                                        </p:tav>
                                      </p:tavLst>
                                    </p:anim>
                                    <p:anim calcmode="lin" valueType="num">
                                      <p:cBhvr additive="base">
                                        <p:cTn id="220" dur="500" fill="hold"/>
                                        <p:tgtEl>
                                          <p:spTgt spid="14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42"/>
                                        </p:tgtEl>
                                        <p:attrNameLst>
                                          <p:attrName>style.visibility</p:attrName>
                                        </p:attrNameLst>
                                      </p:cBhvr>
                                      <p:to>
                                        <p:strVal val="visible"/>
                                      </p:to>
                                    </p:set>
                                    <p:anim calcmode="lin" valueType="num">
                                      <p:cBhvr additive="base">
                                        <p:cTn id="223" dur="500" fill="hold"/>
                                        <p:tgtEl>
                                          <p:spTgt spid="142"/>
                                        </p:tgtEl>
                                        <p:attrNameLst>
                                          <p:attrName>ppt_x</p:attrName>
                                        </p:attrNameLst>
                                      </p:cBhvr>
                                      <p:tavLst>
                                        <p:tav tm="0">
                                          <p:val>
                                            <p:strVal val="#ppt_x"/>
                                          </p:val>
                                        </p:tav>
                                        <p:tav tm="100000">
                                          <p:val>
                                            <p:strVal val="#ppt_x"/>
                                          </p:val>
                                        </p:tav>
                                      </p:tavLst>
                                    </p:anim>
                                    <p:anim calcmode="lin" valueType="num">
                                      <p:cBhvr additive="base">
                                        <p:cTn id="224" dur="500" fill="hold"/>
                                        <p:tgtEl>
                                          <p:spTgt spid="14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43"/>
                                        </p:tgtEl>
                                        <p:attrNameLst>
                                          <p:attrName>style.visibility</p:attrName>
                                        </p:attrNameLst>
                                      </p:cBhvr>
                                      <p:to>
                                        <p:strVal val="visible"/>
                                      </p:to>
                                    </p:set>
                                    <p:anim calcmode="lin" valueType="num">
                                      <p:cBhvr additive="base">
                                        <p:cTn id="227" dur="500" fill="hold"/>
                                        <p:tgtEl>
                                          <p:spTgt spid="143"/>
                                        </p:tgtEl>
                                        <p:attrNameLst>
                                          <p:attrName>ppt_x</p:attrName>
                                        </p:attrNameLst>
                                      </p:cBhvr>
                                      <p:tavLst>
                                        <p:tav tm="0">
                                          <p:val>
                                            <p:strVal val="#ppt_x"/>
                                          </p:val>
                                        </p:tav>
                                        <p:tav tm="100000">
                                          <p:val>
                                            <p:strVal val="#ppt_x"/>
                                          </p:val>
                                        </p:tav>
                                      </p:tavLst>
                                    </p:anim>
                                    <p:anim calcmode="lin" valueType="num">
                                      <p:cBhvr additive="base">
                                        <p:cTn id="228" dur="500" fill="hold"/>
                                        <p:tgtEl>
                                          <p:spTgt spid="143"/>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144"/>
                                        </p:tgtEl>
                                        <p:attrNameLst>
                                          <p:attrName>style.visibility</p:attrName>
                                        </p:attrNameLst>
                                      </p:cBhvr>
                                      <p:to>
                                        <p:strVal val="visible"/>
                                      </p:to>
                                    </p:set>
                                    <p:anim calcmode="lin" valueType="num">
                                      <p:cBhvr additive="base">
                                        <p:cTn id="231" dur="500" fill="hold"/>
                                        <p:tgtEl>
                                          <p:spTgt spid="144"/>
                                        </p:tgtEl>
                                        <p:attrNameLst>
                                          <p:attrName>ppt_x</p:attrName>
                                        </p:attrNameLst>
                                      </p:cBhvr>
                                      <p:tavLst>
                                        <p:tav tm="0">
                                          <p:val>
                                            <p:strVal val="#ppt_x"/>
                                          </p:val>
                                        </p:tav>
                                        <p:tav tm="100000">
                                          <p:val>
                                            <p:strVal val="#ppt_x"/>
                                          </p:val>
                                        </p:tav>
                                      </p:tavLst>
                                    </p:anim>
                                    <p:anim calcmode="lin" valueType="num">
                                      <p:cBhvr additive="base">
                                        <p:cTn id="232" dur="500" fill="hold"/>
                                        <p:tgtEl>
                                          <p:spTgt spid="144"/>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additive="base">
                                        <p:cTn id="235" dur="500" fill="hold"/>
                                        <p:tgtEl>
                                          <p:spTgt spid="145"/>
                                        </p:tgtEl>
                                        <p:attrNameLst>
                                          <p:attrName>ppt_x</p:attrName>
                                        </p:attrNameLst>
                                      </p:cBhvr>
                                      <p:tavLst>
                                        <p:tav tm="0">
                                          <p:val>
                                            <p:strVal val="#ppt_x"/>
                                          </p:val>
                                        </p:tav>
                                        <p:tav tm="100000">
                                          <p:val>
                                            <p:strVal val="#ppt_x"/>
                                          </p:val>
                                        </p:tav>
                                      </p:tavLst>
                                    </p:anim>
                                    <p:anim calcmode="lin" valueType="num">
                                      <p:cBhvr additive="base">
                                        <p:cTn id="236" dur="500" fill="hold"/>
                                        <p:tgtEl>
                                          <p:spTgt spid="145"/>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46"/>
                                        </p:tgtEl>
                                        <p:attrNameLst>
                                          <p:attrName>style.visibility</p:attrName>
                                        </p:attrNameLst>
                                      </p:cBhvr>
                                      <p:to>
                                        <p:strVal val="visible"/>
                                      </p:to>
                                    </p:set>
                                    <p:anim calcmode="lin" valueType="num">
                                      <p:cBhvr additive="base">
                                        <p:cTn id="239" dur="500" fill="hold"/>
                                        <p:tgtEl>
                                          <p:spTgt spid="146"/>
                                        </p:tgtEl>
                                        <p:attrNameLst>
                                          <p:attrName>ppt_x</p:attrName>
                                        </p:attrNameLst>
                                      </p:cBhvr>
                                      <p:tavLst>
                                        <p:tav tm="0">
                                          <p:val>
                                            <p:strVal val="#ppt_x"/>
                                          </p:val>
                                        </p:tav>
                                        <p:tav tm="100000">
                                          <p:val>
                                            <p:strVal val="#ppt_x"/>
                                          </p:val>
                                        </p:tav>
                                      </p:tavLst>
                                    </p:anim>
                                    <p:anim calcmode="lin" valueType="num">
                                      <p:cBhvr additive="base">
                                        <p:cTn id="240" dur="500" fill="hold"/>
                                        <p:tgtEl>
                                          <p:spTgt spid="146"/>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47"/>
                                        </p:tgtEl>
                                        <p:attrNameLst>
                                          <p:attrName>style.visibility</p:attrName>
                                        </p:attrNameLst>
                                      </p:cBhvr>
                                      <p:to>
                                        <p:strVal val="visible"/>
                                      </p:to>
                                    </p:set>
                                    <p:anim calcmode="lin" valueType="num">
                                      <p:cBhvr additive="base">
                                        <p:cTn id="243" dur="500" fill="hold"/>
                                        <p:tgtEl>
                                          <p:spTgt spid="147"/>
                                        </p:tgtEl>
                                        <p:attrNameLst>
                                          <p:attrName>ppt_x</p:attrName>
                                        </p:attrNameLst>
                                      </p:cBhvr>
                                      <p:tavLst>
                                        <p:tav tm="0">
                                          <p:val>
                                            <p:strVal val="#ppt_x"/>
                                          </p:val>
                                        </p:tav>
                                        <p:tav tm="100000">
                                          <p:val>
                                            <p:strVal val="#ppt_x"/>
                                          </p:val>
                                        </p:tav>
                                      </p:tavLst>
                                    </p:anim>
                                    <p:anim calcmode="lin" valueType="num">
                                      <p:cBhvr additive="base">
                                        <p:cTn id="24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0" nodeType="clickEffect">
                                  <p:stCondLst>
                                    <p:cond delay="0"/>
                                  </p:stCondLst>
                                  <p:childTnLst>
                                    <p:set>
                                      <p:cBhvr>
                                        <p:cTn id="248" dur="1" fill="hold">
                                          <p:stCondLst>
                                            <p:cond delay="0"/>
                                          </p:stCondLst>
                                        </p:cTn>
                                        <p:tgtEl>
                                          <p:spTgt spid="148"/>
                                        </p:tgtEl>
                                        <p:attrNameLst>
                                          <p:attrName>style.visibility</p:attrName>
                                        </p:attrNameLst>
                                      </p:cBhvr>
                                      <p:to>
                                        <p:strVal val="visible"/>
                                      </p:to>
                                    </p:set>
                                    <p:anim calcmode="lin" valueType="num">
                                      <p:cBhvr additive="base">
                                        <p:cTn id="249" dur="500" fill="hold"/>
                                        <p:tgtEl>
                                          <p:spTgt spid="148"/>
                                        </p:tgtEl>
                                        <p:attrNameLst>
                                          <p:attrName>ppt_x</p:attrName>
                                        </p:attrNameLst>
                                      </p:cBhvr>
                                      <p:tavLst>
                                        <p:tav tm="0">
                                          <p:val>
                                            <p:strVal val="#ppt_x"/>
                                          </p:val>
                                        </p:tav>
                                        <p:tav tm="100000">
                                          <p:val>
                                            <p:strVal val="#ppt_x"/>
                                          </p:val>
                                        </p:tav>
                                      </p:tavLst>
                                    </p:anim>
                                    <p:anim calcmode="lin" valueType="num">
                                      <p:cBhvr additive="base">
                                        <p:cTn id="250"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78"/>
                                        </p:tgtEl>
                                        <p:attrNameLst>
                                          <p:attrName>style.visibility</p:attrName>
                                        </p:attrNameLst>
                                      </p:cBhvr>
                                      <p:to>
                                        <p:strVal val="visible"/>
                                      </p:to>
                                    </p:set>
                                    <p:anim calcmode="lin" valueType="num">
                                      <p:cBhvr additive="base">
                                        <p:cTn id="255" dur="500" fill="hold"/>
                                        <p:tgtEl>
                                          <p:spTgt spid="78"/>
                                        </p:tgtEl>
                                        <p:attrNameLst>
                                          <p:attrName>ppt_x</p:attrName>
                                        </p:attrNameLst>
                                      </p:cBhvr>
                                      <p:tavLst>
                                        <p:tav tm="0">
                                          <p:val>
                                            <p:strVal val="#ppt_x"/>
                                          </p:val>
                                        </p:tav>
                                        <p:tav tm="100000">
                                          <p:val>
                                            <p:strVal val="#ppt_x"/>
                                          </p:val>
                                        </p:tav>
                                      </p:tavLst>
                                    </p:anim>
                                    <p:anim calcmode="lin" valueType="num">
                                      <p:cBhvr additive="base">
                                        <p:cTn id="25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3" grpId="0"/>
      <p:bldP spid="94" grpId="0"/>
      <p:bldP spid="95" grpId="0"/>
      <p:bldP spid="96" grpId="0"/>
      <p:bldP spid="97" grpId="0"/>
      <p:bldP spid="98" grpId="0"/>
      <p:bldP spid="109" grpId="0"/>
      <p:bldP spid="116" grpId="0"/>
      <p:bldP spid="117" grpId="0"/>
      <p:bldP spid="118" grpId="0"/>
      <p:bldP spid="119" grpId="0"/>
      <p:bldP spid="120" grpId="0"/>
      <p:bldP spid="121" grpId="0"/>
      <p:bldP spid="122" grpId="0"/>
      <p:bldP spid="123" grpId="0"/>
      <p:bldP spid="124" grpId="0"/>
      <p:bldP spid="125" grpId="0"/>
      <p:bldP spid="137" grpId="0"/>
      <p:bldP spid="138" grpId="0"/>
      <p:bldP spid="139" grpId="0"/>
      <p:bldP spid="140" grpId="0"/>
      <p:bldP spid="141" grpId="0"/>
      <p:bldP spid="142" grpId="0"/>
      <p:bldP spid="143" grpId="0"/>
      <p:bldP spid="144" grpId="0"/>
      <p:bldP spid="145" grpId="0"/>
      <p:bldP spid="146" grpId="0"/>
      <p:bldP spid="147" grpId="0"/>
      <p:bldP spid="1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0806" y="111760"/>
            <a:ext cx="11073674" cy="878613"/>
          </a:xfrm>
        </p:spPr>
        <p:txBody>
          <a:bodyPr>
            <a:normAutofit/>
          </a:bodyPr>
          <a:lstStyle/>
          <a:p>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2</a:t>
            </a:r>
            <a:r>
              <a:rPr lang="zh-CN" altLang="en-US" sz="3600" b="1" dirty="0">
                <a:latin typeface="微软雅黑" panose="020B0503020204020204" pitchFamily="34" charset="-122"/>
                <a:ea typeface="微软雅黑" panose="020B0503020204020204" pitchFamily="34" charset="-122"/>
              </a:rPr>
              <a:t>讲 初识计算思维</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由小白鼠到计算思维</a:t>
            </a:r>
          </a:p>
        </p:txBody>
      </p:sp>
      <p:sp>
        <p:nvSpPr>
          <p:cNvPr id="5123" name="Text Box 3"/>
          <p:cNvSpPr txBox="1">
            <a:spLocks noChangeArrowheads="1"/>
          </p:cNvSpPr>
          <p:nvPr/>
        </p:nvSpPr>
        <p:spPr bwMode="auto">
          <a:xfrm>
            <a:off x="726396" y="1470479"/>
            <a:ext cx="6288901"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一、“小白鼠检测毒水瓶”问题及求解</a:t>
            </a:r>
            <a:endParaRPr kumimoji="0"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a:lnSpc>
                <a:spcPct val="130000"/>
              </a:lnSpc>
              <a:defRPr/>
            </a:pPr>
            <a:r>
              <a:rPr lang="zh-CN" altLang="en-US" sz="28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二、示例背后的计算思维</a:t>
            </a:r>
          </a:p>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三、计算思维的价值</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类比做发明</a:t>
            </a: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b="1" dirty="0">
                <a:solidFill>
                  <a:prstClr val="black"/>
                </a:solidFill>
              </a:rPr>
              <a:t>四、进位计数制</a:t>
            </a:r>
            <a:endParaRPr lang="en-US" altLang="zh-CN" sz="2800" b="1" dirty="0">
              <a:solidFill>
                <a:prstClr val="black"/>
              </a:solidFill>
            </a:endParaRPr>
          </a:p>
          <a:p>
            <a:pPr>
              <a:lnSpc>
                <a:spcPct val="130000"/>
              </a:lnSpc>
              <a:defRPr/>
            </a:pPr>
            <a:r>
              <a:rPr lang="zh-CN" altLang="en-US" sz="2800" b="1" dirty="0">
                <a:solidFill>
                  <a:prstClr val="black"/>
                </a:solidFill>
              </a:rPr>
              <a:t>五、进位计数制之间转换</a:t>
            </a:r>
            <a:endParaRPr lang="en-US" altLang="zh-CN" sz="2800" b="1" dirty="0">
              <a:solidFill>
                <a:prstClr val="black"/>
              </a:solidFill>
            </a:endParaRPr>
          </a:p>
        </p:txBody>
      </p:sp>
    </p:spTree>
    <p:extLst>
      <p:ext uri="{BB962C8B-B14F-4D97-AF65-F5344CB8AC3E}">
        <p14:creationId xmlns:p14="http://schemas.microsoft.com/office/powerpoint/2010/main" val="33963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5859877" y="4797257"/>
            <a:ext cx="4808123" cy="83099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r>
              <a:rPr lang="zh-CN" altLang="en-US" sz="1600" b="1" dirty="0">
                <a:solidFill>
                  <a:srgbClr val="000000"/>
                </a:solidFill>
                <a:latin typeface="微软雅黑" panose="020B0503020204020204" pitchFamily="34" charset="-122"/>
                <a:ea typeface="微软雅黑" panose="020B0503020204020204" pitchFamily="34" charset="-122"/>
              </a:rPr>
              <a:t>难度：</a:t>
            </a:r>
            <a:r>
              <a:rPr lang="en-US" altLang="zh-CN" sz="1600" b="1" dirty="0">
                <a:solidFill>
                  <a:srgbClr val="000000"/>
                </a:solidFill>
                <a:latin typeface="微软雅黑" panose="020B0503020204020204" pitchFamily="34" charset="-122"/>
                <a:ea typeface="微软雅黑" panose="020B0503020204020204" pitchFamily="34" charset="-122"/>
              </a:rPr>
              <a:t>【0</a:t>
            </a:r>
            <a:r>
              <a:rPr lang="zh-CN" altLang="en-US" sz="1600" b="1" dirty="0">
                <a:solidFill>
                  <a:srgbClr val="000000"/>
                </a:solidFill>
                <a:latin typeface="微软雅黑" panose="020B0503020204020204" pitchFamily="34" charset="-122"/>
                <a:ea typeface="微软雅黑" panose="020B0503020204020204" pitchFamily="34" charset="-122"/>
              </a:rPr>
              <a:t>和</a:t>
            </a:r>
            <a:r>
              <a:rPr lang="en-US" altLang="zh-CN" sz="1600" b="1" dirty="0">
                <a:solidFill>
                  <a:srgbClr val="000000"/>
                </a:solidFill>
                <a:latin typeface="微软雅黑" panose="020B0503020204020204" pitchFamily="34" charset="-122"/>
                <a:ea typeface="微软雅黑" panose="020B0503020204020204" pitchFamily="34" charset="-122"/>
              </a:rPr>
              <a:t>1</a:t>
            </a:r>
            <a:r>
              <a:rPr lang="zh-CN" altLang="en-US" sz="1600" b="1" dirty="0">
                <a:solidFill>
                  <a:srgbClr val="000000"/>
                </a:solidFill>
                <a:latin typeface="微软雅黑" panose="020B0503020204020204" pitchFamily="34" charset="-122"/>
                <a:ea typeface="微软雅黑" panose="020B0503020204020204" pitchFamily="34" charset="-122"/>
              </a:rPr>
              <a:t>的多种语义的组合应用</a:t>
            </a:r>
            <a:r>
              <a:rPr lang="en-US" altLang="zh-CN" sz="1600" b="1" dirty="0">
                <a:solidFill>
                  <a:srgbClr val="000000"/>
                </a:solidFill>
                <a:latin typeface="微软雅黑" panose="020B0503020204020204" pitchFamily="34" charset="-122"/>
                <a:ea typeface="微软雅黑" panose="020B0503020204020204" pitchFamily="34" charset="-122"/>
              </a:rPr>
              <a:t>】</a:t>
            </a:r>
          </a:p>
          <a:p>
            <a:pPr algn="just" eaLnBrk="1" hangingPunct="1"/>
            <a:r>
              <a:rPr lang="zh-CN" altLang="en-US" sz="1600" b="1" dirty="0">
                <a:solidFill>
                  <a:srgbClr val="3333CC"/>
                </a:solidFill>
                <a:latin typeface="微软雅黑" panose="020B0503020204020204" pitchFamily="34" charset="-122"/>
                <a:ea typeface="微软雅黑" panose="020B0503020204020204" pitchFamily="34" charset="-122"/>
              </a:rPr>
              <a:t>小白鼠“喝”与“不喝”</a:t>
            </a:r>
            <a:r>
              <a:rPr lang="zh-CN" altLang="en-US" sz="1600" b="1" dirty="0">
                <a:solidFill>
                  <a:srgbClr val="000000"/>
                </a:solidFill>
                <a:latin typeface="微软雅黑" panose="020B0503020204020204" pitchFamily="34" charset="-122"/>
                <a:ea typeface="微软雅黑" panose="020B0503020204020204" pitchFamily="34" charset="-122"/>
              </a:rPr>
              <a:t>与 </a:t>
            </a:r>
            <a:r>
              <a:rPr lang="zh-CN" altLang="en-US" sz="1600" b="1" dirty="0">
                <a:solidFill>
                  <a:srgbClr val="C00000"/>
                </a:solidFill>
                <a:latin typeface="微软雅黑" panose="020B0503020204020204" pitchFamily="34" charset="-122"/>
                <a:ea typeface="微软雅黑" panose="020B0503020204020204" pitchFamily="34" charset="-122"/>
              </a:rPr>
              <a:t>小白鼠</a:t>
            </a:r>
            <a:r>
              <a:rPr lang="en-US" altLang="zh-CN" sz="1600" b="1" dirty="0">
                <a:solidFill>
                  <a:srgbClr val="C00000"/>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死”与“活”</a:t>
            </a:r>
            <a:r>
              <a:rPr lang="zh-CN" altLang="en-US" sz="1600" b="1" dirty="0">
                <a:solidFill>
                  <a:srgbClr val="3333CC"/>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水的“有毒”与“无毒”</a:t>
            </a:r>
          </a:p>
        </p:txBody>
      </p:sp>
      <p:sp>
        <p:nvSpPr>
          <p:cNvPr id="15" name="Text Box 5"/>
          <p:cNvSpPr txBox="1">
            <a:spLocks noChangeArrowheads="1"/>
          </p:cNvSpPr>
          <p:nvPr/>
        </p:nvSpPr>
        <p:spPr bwMode="auto">
          <a:xfrm>
            <a:off x="928800" y="2718353"/>
            <a:ext cx="5255790" cy="265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lnSpc>
                <a:spcPts val="2500"/>
              </a:lnSpc>
              <a:buFont typeface="Wingdings" panose="05000000000000000000" pitchFamily="2" charset="2"/>
              <a:buChar char="l"/>
            </a:pPr>
            <a:r>
              <a:rPr lang="zh-CN" altLang="en-US" sz="1600" b="1" dirty="0">
                <a:solidFill>
                  <a:srgbClr val="3333CC"/>
                </a:solidFill>
                <a:latin typeface="微软雅黑" panose="020B0503020204020204" pitchFamily="34" charset="-122"/>
                <a:ea typeface="微软雅黑" panose="020B0503020204020204" pitchFamily="34" charset="-122"/>
              </a:rPr>
              <a:t>不同的两种状态都可表达为</a:t>
            </a:r>
            <a:r>
              <a:rPr lang="en-US" altLang="zh-CN" sz="1600" b="1" dirty="0">
                <a:solidFill>
                  <a:srgbClr val="3333CC"/>
                </a:solidFill>
                <a:latin typeface="微软雅黑" panose="020B0503020204020204" pitchFamily="34" charset="-122"/>
                <a:ea typeface="微软雅黑" panose="020B0503020204020204" pitchFamily="34" charset="-122"/>
              </a:rPr>
              <a:t>0</a:t>
            </a:r>
            <a:r>
              <a:rPr lang="zh-CN" altLang="en-US" sz="1600" b="1" dirty="0">
                <a:solidFill>
                  <a:srgbClr val="3333CC"/>
                </a:solidFill>
                <a:latin typeface="微软雅黑" panose="020B0503020204020204" pitchFamily="34" charset="-122"/>
                <a:ea typeface="微软雅黑" panose="020B0503020204020204" pitchFamily="34" charset="-122"/>
              </a:rPr>
              <a:t>和</a:t>
            </a:r>
            <a:r>
              <a:rPr lang="en-US" altLang="zh-CN" sz="1600" b="1" dirty="0">
                <a:solidFill>
                  <a:srgbClr val="3333CC"/>
                </a:solidFill>
                <a:latin typeface="微软雅黑" panose="020B0503020204020204" pitchFamily="34" charset="-122"/>
                <a:ea typeface="微软雅黑" panose="020B0503020204020204" pitchFamily="34" charset="-122"/>
              </a:rPr>
              <a:t>1</a:t>
            </a:r>
            <a:endParaRPr lang="zh-CN" altLang="en-US" sz="1600" b="1" dirty="0">
              <a:solidFill>
                <a:srgbClr val="3333CC"/>
              </a:solidFill>
              <a:latin typeface="微软雅黑" panose="020B0503020204020204" pitchFamily="34" charset="-122"/>
              <a:ea typeface="微软雅黑" panose="020B0503020204020204" pitchFamily="34" charset="-122"/>
            </a:endParaRPr>
          </a:p>
          <a:p>
            <a:pPr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小白鼠</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死”与“活”；</a:t>
            </a:r>
          </a:p>
          <a:p>
            <a:pPr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小白鼠对某瓶水</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喝</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与</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不喝</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a:t>
            </a:r>
          </a:p>
          <a:p>
            <a:pPr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水“有毒”与“无毒”</a:t>
            </a:r>
            <a:endParaRPr lang="en-US" altLang="zh-CN" sz="1600" b="1" dirty="0">
              <a:solidFill>
                <a:srgbClr val="000000"/>
              </a:solidFill>
              <a:latin typeface="微软雅黑" panose="020B0503020204020204" pitchFamily="34" charset="-122"/>
              <a:ea typeface="微软雅黑" panose="020B0503020204020204" pitchFamily="34" charset="-122"/>
            </a:endParaRPr>
          </a:p>
          <a:p>
            <a:pPr marL="285750" indent="-285750" algn="just">
              <a:lnSpc>
                <a:spcPts val="2500"/>
              </a:lnSpc>
              <a:buFont typeface="Wingdings" panose="05000000000000000000" pitchFamily="2" charset="2"/>
              <a:buChar char="l"/>
            </a:pPr>
            <a:r>
              <a:rPr lang="zh-CN" altLang="en-US" sz="1600" b="1" dirty="0">
                <a:solidFill>
                  <a:srgbClr val="3333CC"/>
                </a:solidFill>
                <a:latin typeface="微软雅黑" panose="020B0503020204020204" pitchFamily="34" charset="-122"/>
                <a:ea typeface="微软雅黑" panose="020B0503020204020204" pitchFamily="34" charset="-122"/>
              </a:rPr>
              <a:t>用</a:t>
            </a:r>
            <a:r>
              <a:rPr lang="en-US" altLang="zh-CN" sz="1600" b="1" dirty="0">
                <a:solidFill>
                  <a:srgbClr val="3333CC"/>
                </a:solidFill>
                <a:latin typeface="微软雅黑" panose="020B0503020204020204" pitchFamily="34" charset="-122"/>
                <a:ea typeface="微软雅黑" panose="020B0503020204020204" pitchFamily="34" charset="-122"/>
              </a:rPr>
              <a:t>0/1</a:t>
            </a:r>
            <a:r>
              <a:rPr lang="zh-CN" altLang="en-US" sz="1600" b="1" dirty="0">
                <a:solidFill>
                  <a:srgbClr val="3333CC"/>
                </a:solidFill>
                <a:latin typeface="微软雅黑" panose="020B0503020204020204" pitchFamily="34" charset="-122"/>
                <a:ea typeface="微软雅黑" panose="020B0503020204020204" pitchFamily="34" charset="-122"/>
              </a:rPr>
              <a:t>编码串表示不同的含义</a:t>
            </a:r>
            <a:endParaRPr lang="zh-CN" altLang="en-US" sz="1600" b="1" dirty="0">
              <a:solidFill>
                <a:srgbClr val="000000"/>
              </a:solidFill>
              <a:latin typeface="微软雅黑" panose="020B0503020204020204" pitchFamily="34" charset="-122"/>
              <a:ea typeface="微软雅黑" panose="020B0503020204020204" pitchFamily="34" charset="-122"/>
            </a:endParaRPr>
          </a:p>
          <a:p>
            <a:pPr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en-US" sz="1600" b="1" dirty="0">
                <a:solidFill>
                  <a:srgbClr val="000000"/>
                </a:solidFill>
                <a:latin typeface="微软雅黑" panose="020B0503020204020204" pitchFamily="34" charset="-122"/>
                <a:ea typeface="微软雅黑" panose="020B0503020204020204" pitchFamily="34" charset="-122"/>
              </a:rPr>
              <a:t>000010</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对应第</a:t>
            </a:r>
            <a:r>
              <a:rPr lang="en-US" altLang="zh-CN" sz="1600" b="1" dirty="0">
                <a:solidFill>
                  <a:srgbClr val="000000"/>
                </a:solidFill>
                <a:latin typeface="微软雅黑" panose="020B0503020204020204" pitchFamily="34" charset="-122"/>
                <a:ea typeface="微软雅黑" panose="020B0503020204020204" pitchFamily="34" charset="-122"/>
              </a:rPr>
              <a:t>(000010</a:t>
            </a:r>
            <a:r>
              <a:rPr lang="zh-CN" altLang="en-US" sz="1600" b="1" dirty="0">
                <a:solidFill>
                  <a:srgbClr val="000000"/>
                </a:solidFill>
                <a:latin typeface="微软雅黑" panose="020B0503020204020204" pitchFamily="34" charset="-122"/>
                <a:ea typeface="微软雅黑" panose="020B0503020204020204" pitchFamily="34" charset="-122"/>
              </a:rPr>
              <a:t>的十进制</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瓶水</a:t>
            </a:r>
          </a:p>
          <a:p>
            <a:pPr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en-US" sz="1600" b="1" dirty="0">
                <a:solidFill>
                  <a:srgbClr val="000000"/>
                </a:solidFill>
                <a:latin typeface="微软雅黑" panose="020B0503020204020204" pitchFamily="34" charset="-122"/>
                <a:ea typeface="微软雅黑" panose="020B0503020204020204" pitchFamily="34" charset="-122"/>
              </a:rPr>
              <a:t>000010</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第</a:t>
            </a:r>
            <a:r>
              <a:rPr lang="en-US" altLang="zh-CN" sz="1600" b="1" dirty="0">
                <a:solidFill>
                  <a:srgbClr val="000000"/>
                </a:solidFill>
                <a:latin typeface="微软雅黑" panose="020B0503020204020204" pitchFamily="34" charset="-122"/>
                <a:ea typeface="微软雅黑" panose="020B0503020204020204" pitchFamily="34" charset="-122"/>
              </a:rPr>
              <a:t>i</a:t>
            </a:r>
            <a:r>
              <a:rPr lang="zh-CN" altLang="en-US" sz="1600" b="1" dirty="0">
                <a:solidFill>
                  <a:srgbClr val="000000"/>
                </a:solidFill>
                <a:latin typeface="微软雅黑" panose="020B0503020204020204" pitchFamily="34" charset="-122"/>
                <a:ea typeface="微软雅黑" panose="020B0503020204020204" pitchFamily="34" charset="-122"/>
              </a:rPr>
              <a:t>位对应第</a:t>
            </a:r>
            <a:r>
              <a:rPr lang="en-US" altLang="zh-CN" sz="1600" b="1" dirty="0">
                <a:solidFill>
                  <a:srgbClr val="000000"/>
                </a:solidFill>
                <a:latin typeface="微软雅黑" panose="020B0503020204020204" pitchFamily="34" charset="-122"/>
                <a:ea typeface="微软雅黑" panose="020B0503020204020204" pitchFamily="34" charset="-122"/>
              </a:rPr>
              <a:t>i</a:t>
            </a:r>
            <a:r>
              <a:rPr lang="zh-CN" altLang="en-US" sz="1600" b="1" dirty="0">
                <a:solidFill>
                  <a:srgbClr val="000000"/>
                </a:solidFill>
                <a:latin typeface="微软雅黑" panose="020B0503020204020204" pitchFamily="34" charset="-122"/>
                <a:ea typeface="微软雅黑" panose="020B0503020204020204" pitchFamily="34" charset="-122"/>
              </a:rPr>
              <a:t>只小白鼠，</a:t>
            </a:r>
            <a:r>
              <a:rPr lang="en-US" altLang="zh-CN" sz="1600" b="1" dirty="0">
                <a:solidFill>
                  <a:srgbClr val="000000"/>
                </a:solidFill>
                <a:latin typeface="微软雅黑" panose="020B0503020204020204" pitchFamily="34" charset="-122"/>
                <a:ea typeface="微软雅黑" panose="020B0503020204020204" pitchFamily="34" charset="-122"/>
              </a:rPr>
              <a:t>1</a:t>
            </a:r>
            <a:r>
              <a:rPr lang="zh-CN" altLang="en-US" sz="1600" b="1" dirty="0">
                <a:solidFill>
                  <a:srgbClr val="000000"/>
                </a:solidFill>
                <a:latin typeface="微软雅黑" panose="020B0503020204020204" pitchFamily="34" charset="-122"/>
                <a:ea typeface="微软雅黑" panose="020B0503020204020204" pitchFamily="34" charset="-122"/>
              </a:rPr>
              <a:t>喝</a:t>
            </a:r>
            <a:r>
              <a:rPr lang="en-US" altLang="zh-CN" sz="1600" b="1" dirty="0">
                <a:solidFill>
                  <a:srgbClr val="000000"/>
                </a:solidFill>
                <a:latin typeface="微软雅黑" panose="020B0503020204020204" pitchFamily="34" charset="-122"/>
                <a:ea typeface="微软雅黑" panose="020B0503020204020204" pitchFamily="34" charset="-122"/>
              </a:rPr>
              <a:t>0</a:t>
            </a:r>
            <a:r>
              <a:rPr lang="zh-CN" altLang="en-US" sz="1600" b="1" dirty="0">
                <a:solidFill>
                  <a:srgbClr val="000000"/>
                </a:solidFill>
                <a:latin typeface="微软雅黑" panose="020B0503020204020204" pitchFamily="34" charset="-122"/>
                <a:ea typeface="微软雅黑" panose="020B0503020204020204" pitchFamily="34" charset="-122"/>
              </a:rPr>
              <a:t>不喝；</a:t>
            </a:r>
          </a:p>
          <a:p>
            <a:pPr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en-US" altLang="en-US" sz="1600" b="1" dirty="0">
                <a:solidFill>
                  <a:srgbClr val="000000"/>
                </a:solidFill>
                <a:latin typeface="微软雅黑" panose="020B0503020204020204" pitchFamily="34" charset="-122"/>
                <a:ea typeface="微软雅黑" panose="020B0503020204020204" pitchFamily="34" charset="-122"/>
              </a:rPr>
              <a:t>000010</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第</a:t>
            </a:r>
            <a:r>
              <a:rPr lang="en-US" altLang="zh-CN" sz="1600" b="1" dirty="0">
                <a:solidFill>
                  <a:srgbClr val="000000"/>
                </a:solidFill>
                <a:latin typeface="微软雅黑" panose="020B0503020204020204" pitchFamily="34" charset="-122"/>
                <a:ea typeface="微软雅黑" panose="020B0503020204020204" pitchFamily="34" charset="-122"/>
              </a:rPr>
              <a:t>i</a:t>
            </a:r>
            <a:r>
              <a:rPr lang="zh-CN" altLang="en-US" sz="1600" b="1" dirty="0">
                <a:solidFill>
                  <a:srgbClr val="000000"/>
                </a:solidFill>
                <a:latin typeface="微软雅黑" panose="020B0503020204020204" pitchFamily="34" charset="-122"/>
                <a:ea typeface="微软雅黑" panose="020B0503020204020204" pitchFamily="34" charset="-122"/>
              </a:rPr>
              <a:t>位对应第</a:t>
            </a:r>
            <a:r>
              <a:rPr lang="en-US" altLang="zh-CN" sz="1600" b="1" dirty="0">
                <a:solidFill>
                  <a:srgbClr val="000000"/>
                </a:solidFill>
                <a:latin typeface="微软雅黑" panose="020B0503020204020204" pitchFamily="34" charset="-122"/>
                <a:ea typeface="微软雅黑" panose="020B0503020204020204" pitchFamily="34" charset="-122"/>
              </a:rPr>
              <a:t>i</a:t>
            </a:r>
            <a:r>
              <a:rPr lang="zh-CN" altLang="en-US" sz="1600" b="1" dirty="0">
                <a:solidFill>
                  <a:srgbClr val="000000"/>
                </a:solidFill>
                <a:latin typeface="微软雅黑" panose="020B0503020204020204" pitchFamily="34" charset="-122"/>
                <a:ea typeface="微软雅黑" panose="020B0503020204020204" pitchFamily="34" charset="-122"/>
              </a:rPr>
              <a:t>只小白鼠，死</a:t>
            </a:r>
            <a:r>
              <a:rPr lang="en-US" altLang="zh-CN" sz="1400" b="1" dirty="0">
                <a:solidFill>
                  <a:srgbClr val="000000"/>
                </a:solidFill>
                <a:latin typeface="微软雅黑" panose="020B0503020204020204" pitchFamily="34" charset="-122"/>
                <a:ea typeface="微软雅黑" panose="020B0503020204020204" pitchFamily="34" charset="-122"/>
              </a:rPr>
              <a:t>1</a:t>
            </a:r>
            <a:r>
              <a:rPr lang="zh-CN" altLang="en-US" sz="14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活</a:t>
            </a:r>
            <a:r>
              <a:rPr lang="en-US" altLang="zh-CN" sz="1400" b="1" dirty="0">
                <a:solidFill>
                  <a:srgbClr val="000000"/>
                </a:solidFill>
                <a:latin typeface="微软雅黑" panose="020B0503020204020204" pitchFamily="34" charset="-122"/>
                <a:ea typeface="微软雅黑" panose="020B0503020204020204" pitchFamily="34" charset="-122"/>
              </a:rPr>
              <a:t>0</a:t>
            </a:r>
            <a:r>
              <a:rPr lang="zh-CN" altLang="en-US" sz="14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a:t>
            </a:r>
          </a:p>
        </p:txBody>
      </p:sp>
      <p:sp>
        <p:nvSpPr>
          <p:cNvPr id="10"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示例背后的计算思维</a:t>
            </a:r>
          </a:p>
        </p:txBody>
      </p:sp>
      <p:sp>
        <p:nvSpPr>
          <p:cNvPr id="9" name="圆角矩形 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0 </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和 </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1</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的思维</a:t>
            </a:r>
          </a:p>
        </p:txBody>
      </p:sp>
      <p:sp>
        <p:nvSpPr>
          <p:cNvPr id="3" name="圆角矩形 2"/>
          <p:cNvSpPr/>
          <p:nvPr/>
        </p:nvSpPr>
        <p:spPr>
          <a:xfrm>
            <a:off x="5859877" y="3049889"/>
            <a:ext cx="1630942" cy="408623"/>
          </a:xfrm>
          <a:prstGeom prst="roundRect">
            <a:avLst/>
          </a:prstGeom>
          <a:solidFill>
            <a:srgbClr val="C00000"/>
          </a:solidFill>
        </p:spPr>
        <p:txBody>
          <a:bodyPr wrap="square">
            <a:spAutoFit/>
          </a:bodyPr>
          <a:lstStyle/>
          <a:p>
            <a:pPr algn="ctr"/>
            <a:r>
              <a:rPr lang="en-US" altLang="en-US" b="1" dirty="0">
                <a:solidFill>
                  <a:schemeClr val="bg1"/>
                </a:solidFill>
                <a:latin typeface="微软雅黑" panose="020B0503020204020204" pitchFamily="34" charset="-122"/>
                <a:ea typeface="微软雅黑" panose="020B0503020204020204" pitchFamily="34" charset="-122"/>
              </a:rPr>
              <a:t>000010</a:t>
            </a:r>
            <a:endParaRPr lang="zh-CN" altLang="en-US" dirty="0">
              <a:solidFill>
                <a:schemeClr val="bg1"/>
              </a:solidFill>
            </a:endParaRPr>
          </a:p>
        </p:txBody>
      </p:sp>
      <p:sp>
        <p:nvSpPr>
          <p:cNvPr id="4" name="矩形 3"/>
          <p:cNvSpPr/>
          <p:nvPr/>
        </p:nvSpPr>
        <p:spPr>
          <a:xfrm>
            <a:off x="6966446" y="3545081"/>
            <a:ext cx="3244840" cy="733534"/>
          </a:xfrm>
          <a:prstGeom prst="rect">
            <a:avLst/>
          </a:prstGeom>
        </p:spPr>
        <p:txBody>
          <a:bodyPr wrap="square">
            <a:spAutoFit/>
          </a:bodyPr>
          <a:lstStyle/>
          <a:p>
            <a:pPr algn="just">
              <a:lnSpc>
                <a:spcPts val="2500"/>
              </a:lnSpc>
            </a:pPr>
            <a:r>
              <a:rPr lang="zh-CN" altLang="en-US" b="1" dirty="0">
                <a:solidFill>
                  <a:srgbClr val="000000"/>
                </a:solidFill>
                <a:latin typeface="微软雅黑" panose="020B0503020204020204" pitchFamily="34" charset="-122"/>
                <a:ea typeface="微软雅黑" panose="020B0503020204020204" pitchFamily="34" charset="-122"/>
              </a:rPr>
              <a:t>多种不同的含义统一在一个</a:t>
            </a:r>
            <a:r>
              <a:rPr lang="en-US" altLang="zh-CN" b="1" dirty="0">
                <a:solidFill>
                  <a:srgbClr val="000000"/>
                </a:solidFill>
                <a:latin typeface="微软雅黑" panose="020B0503020204020204" pitchFamily="34" charset="-122"/>
                <a:ea typeface="微软雅黑" panose="020B0503020204020204" pitchFamily="34" charset="-122"/>
              </a:rPr>
              <a:t>01</a:t>
            </a:r>
            <a:r>
              <a:rPr lang="zh-CN" altLang="en-US" b="1" dirty="0">
                <a:solidFill>
                  <a:srgbClr val="000000"/>
                </a:solidFill>
                <a:latin typeface="微软雅黑" panose="020B0503020204020204" pitchFamily="34" charset="-122"/>
                <a:ea typeface="微软雅黑" panose="020B0503020204020204" pitchFamily="34" charset="-122"/>
              </a:rPr>
              <a:t>串中，可无缝隙实现含义转换</a:t>
            </a:r>
          </a:p>
        </p:txBody>
      </p:sp>
      <p:sp>
        <p:nvSpPr>
          <p:cNvPr id="5" name="任意多边形 4"/>
          <p:cNvSpPr/>
          <p:nvPr/>
        </p:nvSpPr>
        <p:spPr>
          <a:xfrm>
            <a:off x="6466114" y="3431339"/>
            <a:ext cx="500332" cy="465826"/>
          </a:xfrm>
          <a:custGeom>
            <a:avLst/>
            <a:gdLst>
              <a:gd name="connsiteX0" fmla="*/ 0 w 500332"/>
              <a:gd name="connsiteY0" fmla="*/ 0 h 465826"/>
              <a:gd name="connsiteX1" fmla="*/ 0 w 500332"/>
              <a:gd name="connsiteY1" fmla="*/ 465826 h 465826"/>
              <a:gd name="connsiteX2" fmla="*/ 500332 w 500332"/>
              <a:gd name="connsiteY2" fmla="*/ 465826 h 465826"/>
            </a:gdLst>
            <a:ahLst/>
            <a:cxnLst>
              <a:cxn ang="0">
                <a:pos x="connsiteX0" y="connsiteY0"/>
              </a:cxn>
              <a:cxn ang="0">
                <a:pos x="connsiteX1" y="connsiteY1"/>
              </a:cxn>
              <a:cxn ang="0">
                <a:pos x="connsiteX2" y="connsiteY2"/>
              </a:cxn>
            </a:cxnLst>
            <a:rect l="l" t="t" r="r" b="b"/>
            <a:pathLst>
              <a:path w="500332" h="465826">
                <a:moveTo>
                  <a:pt x="0" y="0"/>
                </a:moveTo>
                <a:lnTo>
                  <a:pt x="0" y="465826"/>
                </a:lnTo>
                <a:lnTo>
                  <a:pt x="500332" y="465826"/>
                </a:ln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28800" y="2082853"/>
            <a:ext cx="4256293" cy="412934"/>
          </a:xfrm>
          <a:prstGeom prst="rect">
            <a:avLst/>
          </a:prstGeom>
        </p:spPr>
        <p:txBody>
          <a:bodyPr wrap="none">
            <a:spAutoFit/>
          </a:bodyPr>
          <a:lstStyle/>
          <a:p>
            <a:pPr algn="just">
              <a:lnSpc>
                <a:spcPts val="2500"/>
              </a:lnSpc>
            </a:pPr>
            <a:r>
              <a:rPr lang="zh-CN" altLang="en-US" sz="2400" b="1" dirty="0">
                <a:solidFill>
                  <a:srgbClr val="000000"/>
                </a:solidFill>
                <a:latin typeface="微软雅黑" panose="020B0503020204020204" pitchFamily="34" charset="-122"/>
                <a:ea typeface="微软雅黑" panose="020B0503020204020204" pitchFamily="34" charset="-122"/>
              </a:rPr>
              <a:t>多种不同的含义均用</a:t>
            </a:r>
            <a:r>
              <a:rPr lang="en-US" altLang="zh-CN" sz="2400" b="1" dirty="0">
                <a:solidFill>
                  <a:srgbClr val="000000"/>
                </a:solidFill>
                <a:latin typeface="微软雅黑" panose="020B0503020204020204" pitchFamily="34" charset="-122"/>
                <a:ea typeface="微软雅黑" panose="020B0503020204020204" pitchFamily="34" charset="-122"/>
              </a:rPr>
              <a:t>01</a:t>
            </a:r>
            <a:r>
              <a:rPr lang="zh-CN" altLang="en-US" sz="2400" b="1" dirty="0">
                <a:solidFill>
                  <a:srgbClr val="000000"/>
                </a:solidFill>
                <a:latin typeface="微软雅黑" panose="020B0503020204020204" pitchFamily="34" charset="-122"/>
                <a:ea typeface="微软雅黑" panose="020B0503020204020204" pitchFamily="34" charset="-122"/>
              </a:rPr>
              <a:t>串表达</a:t>
            </a:r>
          </a:p>
        </p:txBody>
      </p:sp>
      <p:grpSp>
        <p:nvGrpSpPr>
          <p:cNvPr id="11" name="Group 3"/>
          <p:cNvGrpSpPr>
            <a:grpSpLocks/>
          </p:cNvGrpSpPr>
          <p:nvPr/>
        </p:nvGrpSpPr>
        <p:grpSpPr bwMode="auto">
          <a:xfrm>
            <a:off x="10216854" y="2610940"/>
            <a:ext cx="1690688" cy="1531938"/>
            <a:chOff x="272" y="799"/>
            <a:chExt cx="1065" cy="965"/>
          </a:xfrm>
        </p:grpSpPr>
        <p:sp>
          <p:nvSpPr>
            <p:cNvPr id="12" name="AutoShape 39"/>
            <p:cNvSpPr>
              <a:spLocks noChangeArrowheads="1"/>
            </p:cNvSpPr>
            <p:nvPr/>
          </p:nvSpPr>
          <p:spPr bwMode="gray">
            <a:xfrm>
              <a:off x="272" y="799"/>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rgbClr val="2D2DB9"/>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4" name="Oval 40"/>
            <p:cNvSpPr>
              <a:spLocks noChangeArrowheads="1"/>
            </p:cNvSpPr>
            <p:nvPr/>
          </p:nvSpPr>
          <p:spPr bwMode="gray">
            <a:xfrm>
              <a:off x="360" y="879"/>
              <a:ext cx="889" cy="806"/>
            </a:xfrm>
            <a:prstGeom prst="ellipse">
              <a:avLst/>
            </a:prstGeom>
            <a:solidFill>
              <a:srgbClr val="003366"/>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55" y="962"/>
              <a:ext cx="881" cy="640"/>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lvl="0" algn="ctr" defTabSz="914400" eaLnBrk="1" fontAlgn="base" hangingPunct="1">
                <a:spcBef>
                  <a:spcPct val="35000"/>
                </a:spcBef>
                <a:spcAft>
                  <a:spcPct val="0"/>
                </a:spcAft>
                <a:defRPr/>
              </a:pPr>
              <a:r>
                <a:rPr kumimoji="0" lang="zh-CN" altLang="en-US" sz="2000" b="1" kern="0" dirty="0">
                  <a:solidFill>
                    <a:srgbClr val="FFFFFF"/>
                  </a:solidFill>
                  <a:latin typeface="微软雅黑" panose="020B0503020204020204" pitchFamily="34" charset="-122"/>
                  <a:ea typeface="微软雅黑" panose="020B0503020204020204" pitchFamily="34" charset="-122"/>
                </a:rPr>
                <a:t>计算思维理解的   </a:t>
              </a:r>
              <a:r>
                <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关键点</a:t>
              </a:r>
              <a:endParaRPr kumimoji="0" lang="en-US" altLang="zh-CN"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20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715726" y="2597776"/>
            <a:ext cx="6108163" cy="73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lnSpc>
                <a:spcPts val="2500"/>
              </a:lnSpc>
              <a:buFont typeface="Wingdings" panose="05000000000000000000" pitchFamily="2" charset="2"/>
              <a:buChar char="l"/>
            </a:pPr>
            <a:r>
              <a:rPr lang="zh-CN" altLang="en-US" b="1" dirty="0">
                <a:solidFill>
                  <a:srgbClr val="3333CC"/>
                </a:solidFill>
                <a:latin typeface="微软雅黑" panose="020B0503020204020204" pitchFamily="34" charset="-122"/>
                <a:ea typeface="微软雅黑" panose="020B0503020204020204" pitchFamily="34" charset="-122"/>
              </a:rPr>
              <a:t>二分法</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串行使用小白鼠</a:t>
            </a:r>
            <a:endParaRPr lang="en-US" altLang="zh-CN" b="1" dirty="0">
              <a:solidFill>
                <a:srgbClr val="3333CC"/>
              </a:solidFill>
              <a:latin typeface="微软雅黑" panose="020B0503020204020204" pitchFamily="34" charset="-122"/>
              <a:ea typeface="微软雅黑" panose="020B0503020204020204" pitchFamily="34" charset="-122"/>
            </a:endParaRPr>
          </a:p>
          <a:p>
            <a:pPr algn="just">
              <a:lnSpc>
                <a:spcPts val="2500"/>
              </a:lnSpc>
            </a:pP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只能区分</a:t>
            </a:r>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瓶，</a:t>
            </a:r>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只能区分</a:t>
            </a:r>
            <a:r>
              <a:rPr lang="en-US" altLang="zh-CN" b="1" dirty="0">
                <a:solidFill>
                  <a:srgbClr val="000000"/>
                </a:solidFill>
                <a:latin typeface="微软雅黑" panose="020B0503020204020204" pitchFamily="34" charset="-122"/>
                <a:ea typeface="微软雅黑" panose="020B0503020204020204" pitchFamily="34" charset="-122"/>
              </a:rPr>
              <a:t>4</a:t>
            </a:r>
            <a:r>
              <a:rPr lang="zh-CN" altLang="en-US" b="1" dirty="0">
                <a:solidFill>
                  <a:srgbClr val="000000"/>
                </a:solidFill>
                <a:latin typeface="微软雅黑" panose="020B0503020204020204" pitchFamily="34" charset="-122"/>
                <a:ea typeface="微软雅黑" panose="020B0503020204020204" pitchFamily="34" charset="-122"/>
              </a:rPr>
              <a:t>瓶，</a:t>
            </a:r>
            <a:r>
              <a:rPr lang="en-US" altLang="zh-CN" b="1" dirty="0">
                <a:solidFill>
                  <a:srgbClr val="000000"/>
                </a:solidFill>
                <a:latin typeface="微软雅黑" panose="020B0503020204020204" pitchFamily="34" charset="-122"/>
                <a:ea typeface="微软雅黑" panose="020B0503020204020204" pitchFamily="34" charset="-122"/>
              </a:rPr>
              <a:t>…, n</a:t>
            </a:r>
            <a:r>
              <a:rPr lang="zh-CN" altLang="en-US" b="1" dirty="0">
                <a:solidFill>
                  <a:srgbClr val="000000"/>
                </a:solidFill>
                <a:latin typeface="微软雅黑" panose="020B0503020204020204" pitchFamily="34" charset="-122"/>
                <a:ea typeface="微软雅黑" panose="020B0503020204020204" pitchFamily="34" charset="-122"/>
              </a:rPr>
              <a:t>只能区分</a:t>
            </a:r>
            <a:r>
              <a:rPr lang="en-US" altLang="zh-CN" b="1" dirty="0" err="1">
                <a:solidFill>
                  <a:srgbClr val="000000"/>
                </a:solidFill>
                <a:latin typeface="微软雅黑" panose="020B0503020204020204" pitchFamily="34" charset="-122"/>
                <a:ea typeface="微软雅黑" panose="020B0503020204020204" pitchFamily="34" charset="-122"/>
              </a:rPr>
              <a:t>2</a:t>
            </a:r>
            <a:r>
              <a:rPr lang="en-US" altLang="zh-CN" b="1" baseline="30000" dirty="0" err="1">
                <a:solidFill>
                  <a:srgbClr val="000000"/>
                </a:solidFill>
                <a:latin typeface="微软雅黑" panose="020B0503020204020204" pitchFamily="34" charset="-122"/>
                <a:ea typeface="微软雅黑" panose="020B0503020204020204" pitchFamily="34" charset="-122"/>
              </a:rPr>
              <a:t>n</a:t>
            </a:r>
            <a:r>
              <a:rPr lang="zh-CN" altLang="en-US" b="1" dirty="0">
                <a:solidFill>
                  <a:srgbClr val="000000"/>
                </a:solidFill>
                <a:latin typeface="微软雅黑" panose="020B0503020204020204" pitchFamily="34" charset="-122"/>
                <a:ea typeface="微软雅黑" panose="020B0503020204020204" pitchFamily="34" charset="-122"/>
              </a:rPr>
              <a:t>瓶</a:t>
            </a:r>
            <a:endParaRPr lang="en-US" altLang="zh-CN" b="1" dirty="0">
              <a:solidFill>
                <a:srgbClr val="3333CC"/>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stretch>
            <a:fillRect/>
          </a:stretch>
        </p:blipFill>
        <p:spPr>
          <a:xfrm>
            <a:off x="1396202" y="3505528"/>
            <a:ext cx="4150196" cy="2758342"/>
          </a:xfrm>
          <a:prstGeom prst="rect">
            <a:avLst/>
          </a:prstGeom>
          <a:ln>
            <a:solidFill>
              <a:srgbClr val="C00000"/>
            </a:solidFill>
          </a:ln>
        </p:spPr>
      </p:pic>
      <p:pic>
        <p:nvPicPr>
          <p:cNvPr id="17" name="图片 16"/>
          <p:cNvPicPr>
            <a:picLocks noChangeAspect="1"/>
          </p:cNvPicPr>
          <p:nvPr/>
        </p:nvPicPr>
        <p:blipFill>
          <a:blip r:embed="rId3"/>
          <a:stretch>
            <a:fillRect/>
          </a:stretch>
        </p:blipFill>
        <p:spPr>
          <a:xfrm>
            <a:off x="6968654" y="2411804"/>
            <a:ext cx="4110176" cy="2752549"/>
          </a:xfrm>
          <a:prstGeom prst="rect">
            <a:avLst/>
          </a:prstGeom>
          <a:ln>
            <a:solidFill>
              <a:srgbClr val="C00000"/>
            </a:solidFill>
          </a:ln>
        </p:spPr>
      </p:pic>
      <p:sp>
        <p:nvSpPr>
          <p:cNvPr id="10"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示例背后的计算思维</a:t>
            </a:r>
          </a:p>
        </p:txBody>
      </p:sp>
      <p:sp>
        <p:nvSpPr>
          <p:cNvPr id="9" name="圆角矩形 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2</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）二分法与二进制思维</a:t>
            </a:r>
          </a:p>
        </p:txBody>
      </p:sp>
      <p:sp>
        <p:nvSpPr>
          <p:cNvPr id="3" name="矩形 2"/>
          <p:cNvSpPr/>
          <p:nvPr/>
        </p:nvSpPr>
        <p:spPr>
          <a:xfrm>
            <a:off x="815153" y="2075224"/>
            <a:ext cx="2954655" cy="412934"/>
          </a:xfrm>
          <a:prstGeom prst="rect">
            <a:avLst/>
          </a:prstGeom>
        </p:spPr>
        <p:txBody>
          <a:bodyPr wrap="none">
            <a:spAutoFit/>
          </a:bodyPr>
          <a:lstStyle/>
          <a:p>
            <a:pPr algn="just">
              <a:lnSpc>
                <a:spcPts val="2500"/>
              </a:lnSpc>
            </a:pPr>
            <a:r>
              <a:rPr lang="zh-CN" altLang="en-US" sz="2400" b="1" dirty="0">
                <a:latin typeface="微软雅黑" panose="020B0503020204020204" pitchFamily="34" charset="-122"/>
                <a:ea typeface="微软雅黑" panose="020B0503020204020204" pitchFamily="34" charset="-122"/>
              </a:rPr>
              <a:t>二分法与二进制思维</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6629401" y="5273971"/>
            <a:ext cx="5206999" cy="733534"/>
          </a:xfrm>
          <a:prstGeom prst="rect">
            <a:avLst/>
          </a:prstGeom>
        </p:spPr>
        <p:txBody>
          <a:bodyPr wrap="square">
            <a:spAutoFit/>
          </a:bodyPr>
          <a:lstStyle/>
          <a:p>
            <a:pPr marL="285750" lvl="0" indent="-285750" algn="just">
              <a:lnSpc>
                <a:spcPts val="2500"/>
              </a:lnSpc>
              <a:buFont typeface="Wingdings" panose="05000000000000000000" pitchFamily="2" charset="2"/>
              <a:buChar char="l"/>
            </a:pPr>
            <a:r>
              <a:rPr lang="zh-CN" altLang="en-US" b="1" dirty="0">
                <a:solidFill>
                  <a:srgbClr val="3333CC"/>
                </a:solidFill>
                <a:latin typeface="微软雅黑" panose="020B0503020204020204" pitchFamily="34" charset="-122"/>
                <a:ea typeface="微软雅黑" panose="020B0503020204020204" pitchFamily="34" charset="-122"/>
              </a:rPr>
              <a:t>二分法</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并行使用小白鼠</a:t>
            </a:r>
            <a:endParaRPr lang="en-US" altLang="zh-CN" b="1" dirty="0">
              <a:solidFill>
                <a:srgbClr val="3333CC"/>
              </a:solidFill>
              <a:latin typeface="微软雅黑" panose="020B0503020204020204" pitchFamily="34" charset="-122"/>
              <a:ea typeface="微软雅黑" panose="020B0503020204020204" pitchFamily="34" charset="-122"/>
            </a:endParaRPr>
          </a:p>
          <a:p>
            <a:pPr lvl="0" algn="just">
              <a:lnSpc>
                <a:spcPts val="2500"/>
              </a:lnSpc>
            </a:pP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组合</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识别水瓶，</a:t>
            </a:r>
            <a:r>
              <a:rPr lang="en-US" altLang="zh-CN" sz="1600" b="1" dirty="0">
                <a:solidFill>
                  <a:srgbClr val="000000"/>
                </a:solidFill>
                <a:latin typeface="微软雅黑" panose="020B0503020204020204" pitchFamily="34" charset="-122"/>
                <a:ea typeface="微软雅黑" panose="020B0503020204020204" pitchFamily="34" charset="-122"/>
              </a:rPr>
              <a:t>n</a:t>
            </a:r>
            <a:r>
              <a:rPr lang="zh-CN" altLang="en-US" sz="1600" b="1" dirty="0">
                <a:solidFill>
                  <a:srgbClr val="000000"/>
                </a:solidFill>
                <a:latin typeface="微软雅黑" panose="020B0503020204020204" pitchFamily="34" charset="-122"/>
                <a:ea typeface="微软雅黑" panose="020B0503020204020204" pitchFamily="34" charset="-122"/>
              </a:rPr>
              <a:t>位编码能区分出</a:t>
            </a:r>
            <a:r>
              <a:rPr lang="en-US" altLang="zh-CN" sz="1600" b="1" dirty="0" err="1">
                <a:solidFill>
                  <a:srgbClr val="000000"/>
                </a:solidFill>
                <a:latin typeface="微软雅黑" panose="020B0503020204020204" pitchFamily="34" charset="-122"/>
                <a:ea typeface="微软雅黑" panose="020B0503020204020204" pitchFamily="34" charset="-122"/>
              </a:rPr>
              <a:t>2</a:t>
            </a:r>
            <a:r>
              <a:rPr lang="en-US" altLang="zh-CN" sz="1600" b="1" baseline="30000" dirty="0" err="1">
                <a:solidFill>
                  <a:srgbClr val="000000"/>
                </a:solidFill>
                <a:latin typeface="微软雅黑" panose="020B0503020204020204" pitchFamily="34" charset="-122"/>
                <a:ea typeface="微软雅黑" panose="020B0503020204020204" pitchFamily="34" charset="-122"/>
              </a:rPr>
              <a:t>n</a:t>
            </a:r>
            <a:r>
              <a:rPr lang="zh-CN" altLang="en-US" sz="1600" b="1" dirty="0">
                <a:solidFill>
                  <a:srgbClr val="000000"/>
                </a:solidFill>
                <a:latin typeface="微软雅黑" panose="020B0503020204020204" pitchFamily="34" charset="-122"/>
                <a:ea typeface="微软雅黑" panose="020B0503020204020204" pitchFamily="34" charset="-122"/>
              </a:rPr>
              <a:t>瓶的某一瓶</a:t>
            </a:r>
          </a:p>
        </p:txBody>
      </p:sp>
    </p:spTree>
    <p:extLst>
      <p:ext uri="{BB962C8B-B14F-4D97-AF65-F5344CB8AC3E}">
        <p14:creationId xmlns:p14="http://schemas.microsoft.com/office/powerpoint/2010/main" val="53213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707570" y="2501001"/>
            <a:ext cx="10215978" cy="226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lnSpc>
                <a:spcPts val="2500"/>
              </a:lnSpc>
              <a:buFont typeface="Wingdings" panose="05000000000000000000" pitchFamily="2" charset="2"/>
              <a:buChar char="l"/>
            </a:pPr>
            <a:r>
              <a:rPr lang="zh-CN" altLang="en-US" sz="1600" b="1" dirty="0">
                <a:solidFill>
                  <a:srgbClr val="3333CC"/>
                </a:solidFill>
                <a:latin typeface="微软雅黑" panose="020B0503020204020204" pitchFamily="34" charset="-122"/>
                <a:ea typeface="微软雅黑" panose="020B0503020204020204" pitchFamily="34" charset="-122"/>
              </a:rPr>
              <a:t>过程化思维</a:t>
            </a:r>
            <a:endParaRPr lang="en-US" altLang="zh-CN" sz="1600" b="1" dirty="0">
              <a:solidFill>
                <a:srgbClr val="3333CC"/>
              </a:solidFill>
              <a:latin typeface="微软雅黑" panose="020B0503020204020204" pitchFamily="34" charset="-122"/>
              <a:ea typeface="微软雅黑" panose="020B0503020204020204" pitchFamily="34" charset="-122"/>
            </a:endParaRPr>
          </a:p>
          <a:p>
            <a:pPr algn="just">
              <a:lnSpc>
                <a:spcPts val="25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水瓶十进制编号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所有</a:t>
            </a:r>
            <a:r>
              <a:rPr lang="en-US"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二进制编码</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分配给小白鼠喝</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位对应第</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只小白鼠，</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喝</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不喝</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小白鼠死与活</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再形成二进制编码</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位对应第</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只小白鼠，</a:t>
            </a:r>
            <a:r>
              <a:rPr lang="zh-CN" altLang="en-US" sz="1400" dirty="0">
                <a:latin typeface="微软雅黑" panose="020B0503020204020204" pitchFamily="34" charset="-122"/>
                <a:ea typeface="微软雅黑" panose="020B0503020204020204" pitchFamily="34" charset="-122"/>
              </a:rPr>
              <a:t>死</a:t>
            </a:r>
            <a:r>
              <a:rPr lang="en-US" altLang="zh-CN" sz="16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活</a:t>
            </a:r>
            <a:r>
              <a:rPr lang="en-US" altLang="zh-CN" sz="1600" dirty="0">
                <a:latin typeface="微软雅黑" panose="020B0503020204020204" pitchFamily="34" charset="-122"/>
                <a:ea typeface="微软雅黑" panose="020B0503020204020204" pitchFamily="34" charset="-122"/>
              </a:rPr>
              <a:t>0</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十进制编号</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有毒编号的水瓶</a:t>
            </a:r>
            <a:r>
              <a:rPr lang="en-US" altLang="zh-CN" sz="1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1600" dirty="0">
              <a:latin typeface="微软雅黑" panose="020B0503020204020204" pitchFamily="34" charset="-122"/>
              <a:ea typeface="微软雅黑" panose="020B0503020204020204" pitchFamily="34" charset="-122"/>
              <a:sym typeface="Wingdings" panose="05000000000000000000" pitchFamily="2" charset="2"/>
            </a:endParaRPr>
          </a:p>
          <a:p>
            <a:pPr marL="285750" indent="-285750" algn="just">
              <a:lnSpc>
                <a:spcPts val="2500"/>
              </a:lnSpc>
              <a:buFont typeface="Wingdings" panose="05000000000000000000" pitchFamily="2" charset="2"/>
              <a:buChar char="l"/>
            </a:pPr>
            <a:r>
              <a:rPr lang="zh-CN" altLang="en-US" sz="1600" b="1" dirty="0">
                <a:solidFill>
                  <a:srgbClr val="3333CC"/>
                </a:solidFill>
                <a:latin typeface="微软雅黑" panose="020B0503020204020204" pitchFamily="34" charset="-122"/>
                <a:ea typeface="微软雅黑" panose="020B0503020204020204" pitchFamily="34" charset="-122"/>
              </a:rPr>
              <a:t>符号变换与逻辑推理</a:t>
            </a:r>
            <a:endParaRPr lang="en-US" altLang="zh-CN" sz="1600" b="1" dirty="0">
              <a:solidFill>
                <a:srgbClr val="3333CC"/>
              </a:solidFill>
              <a:latin typeface="微软雅黑" panose="020B0503020204020204" pitchFamily="34" charset="-122"/>
              <a:ea typeface="微软雅黑" panose="020B0503020204020204" pitchFamily="34" charset="-122"/>
            </a:endParaRPr>
          </a:p>
          <a:p>
            <a:pPr>
              <a:lnSpc>
                <a:spcPct val="12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由小白鼠的死活  用计算的手段推断  第几瓶水有毒</a:t>
            </a:r>
          </a:p>
          <a:p>
            <a:pPr>
              <a:lnSpc>
                <a:spcPct val="12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符号变换：十进制变换为二进制，二进制再变换为</a:t>
            </a:r>
            <a:endParaRPr lang="en-US" altLang="zh-CN" sz="1600" dirty="0">
              <a:latin typeface="微软雅黑" panose="020B0503020204020204" pitchFamily="34" charset="-122"/>
              <a:ea typeface="微软雅黑" panose="020B0503020204020204" pitchFamily="34" charset="-122"/>
            </a:endParaRPr>
          </a:p>
          <a:p>
            <a:pPr>
              <a:lnSpc>
                <a:spcPct val="120000"/>
              </a:lnSpc>
            </a:pPr>
            <a:r>
              <a:rPr lang="zh-CN" altLang="en-US" sz="1600" dirty="0">
                <a:latin typeface="微软雅黑" panose="020B0503020204020204" pitchFamily="34" charset="-122"/>
                <a:ea typeface="微软雅黑" panose="020B0503020204020204" pitchFamily="34" charset="-122"/>
              </a:rPr>
              <a:t>十进制。</a:t>
            </a:r>
          </a:p>
        </p:txBody>
      </p:sp>
      <p:sp>
        <p:nvSpPr>
          <p:cNvPr id="10" name="标题 1"/>
          <p:cNvSpPr txBox="1">
            <a:spLocks/>
          </p:cNvSpPr>
          <p:nvPr/>
        </p:nvSpPr>
        <p:spPr>
          <a:xfrm>
            <a:off x="685799" y="169349"/>
            <a:ext cx="10779369"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algn="just">
              <a:defRPr/>
            </a:pPr>
            <a:r>
              <a:rPr lang="zh-CN" altLang="en-US" sz="3600" dirty="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示例背后的计算思维</a:t>
            </a:r>
          </a:p>
        </p:txBody>
      </p:sp>
      <p:sp>
        <p:nvSpPr>
          <p:cNvPr id="9" name="圆角矩形 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a:t>
            </a:r>
            <a:r>
              <a:rPr kumimoji="1" lang="en-US" altLang="zh-CN" sz="2400" b="1" dirty="0">
                <a:solidFill>
                  <a:srgbClr val="FFFFFF"/>
                </a:solidFill>
                <a:latin typeface="微软雅黑" panose="020B0503020204020204" charset="-122"/>
                <a:ea typeface="微软雅黑" panose="020B0503020204020204" charset="-122"/>
                <a:cs typeface="微软雅黑" panose="020B0503020204020204" charset="-122"/>
              </a:rPr>
              <a:t>3</a:t>
            </a:r>
            <a:r>
              <a:rPr kumimoji="1" lang="zh-CN" altLang="en-US" sz="2400" b="1" dirty="0">
                <a:solidFill>
                  <a:srgbClr val="FFFFFF"/>
                </a:solidFill>
                <a:latin typeface="微软雅黑" panose="020B0503020204020204" charset="-122"/>
                <a:ea typeface="微软雅黑" panose="020B0503020204020204" charset="-122"/>
                <a:cs typeface="微软雅黑" panose="020B0503020204020204" charset="-122"/>
              </a:rPr>
              <a:t>）过程化与符号变化思维</a:t>
            </a:r>
          </a:p>
        </p:txBody>
      </p:sp>
      <p:pic>
        <p:nvPicPr>
          <p:cNvPr id="4" name="图片 3"/>
          <p:cNvPicPr>
            <a:picLocks noChangeAspect="1"/>
          </p:cNvPicPr>
          <p:nvPr/>
        </p:nvPicPr>
        <p:blipFill>
          <a:blip r:embed="rId2"/>
          <a:stretch>
            <a:fillRect/>
          </a:stretch>
        </p:blipFill>
        <p:spPr>
          <a:xfrm>
            <a:off x="6000749" y="3860660"/>
            <a:ext cx="4829095" cy="2584586"/>
          </a:xfrm>
          <a:prstGeom prst="rect">
            <a:avLst/>
          </a:prstGeom>
          <a:ln>
            <a:solidFill>
              <a:srgbClr val="C00000"/>
            </a:solidFill>
          </a:ln>
        </p:spPr>
      </p:pic>
      <p:sp>
        <p:nvSpPr>
          <p:cNvPr id="6" name="矩形 5"/>
          <p:cNvSpPr/>
          <p:nvPr/>
        </p:nvSpPr>
        <p:spPr>
          <a:xfrm>
            <a:off x="707570" y="2083993"/>
            <a:ext cx="3262432" cy="412934"/>
          </a:xfrm>
          <a:prstGeom prst="rect">
            <a:avLst/>
          </a:prstGeom>
        </p:spPr>
        <p:txBody>
          <a:bodyPr wrap="none">
            <a:spAutoFit/>
          </a:bodyPr>
          <a:lstStyle/>
          <a:p>
            <a:pPr algn="just">
              <a:lnSpc>
                <a:spcPts val="2500"/>
              </a:lnSpc>
            </a:pPr>
            <a:r>
              <a:rPr lang="zh-CN" altLang="en-US" sz="2400" b="1" dirty="0">
                <a:latin typeface="微软雅黑" panose="020B0503020204020204" pitchFamily="34" charset="-122"/>
                <a:ea typeface="微软雅黑" panose="020B0503020204020204" pitchFamily="34" charset="-122"/>
              </a:rPr>
              <a:t>过程化与符号变换思维</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135392"/>
      </p:ext>
    </p:extLst>
  </p:cSld>
  <p:clrMapOvr>
    <a:masterClrMapping/>
  </p:clrMapOvr>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a:spAutoFit/>
      </a:bodyPr>
      <a:lstStyle>
        <a:defPPr>
          <a:defRPr sz="2400">
            <a:latin typeface="黑体" panose="02010609060101010101" pitchFamily="49" charset="-122"/>
            <a:ea typeface="黑体" panose="02010609060101010101" pitchFamily="49"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23296</TotalTime>
  <Words>3063</Words>
  <Application>Microsoft Office PowerPoint</Application>
  <PresentationFormat>宽屏</PresentationFormat>
  <Paragraphs>389</Paragraphs>
  <Slides>27</Slides>
  <Notes>11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等线</vt:lpstr>
      <vt:lpstr>黑体</vt:lpstr>
      <vt:lpstr>宋体</vt:lpstr>
      <vt:lpstr>微软雅黑</vt:lpstr>
      <vt:lpstr>Arial</vt:lpstr>
      <vt:lpstr>Calibri</vt:lpstr>
      <vt:lpstr>Calibri Light</vt:lpstr>
      <vt:lpstr>Symbol</vt:lpstr>
      <vt:lpstr>Times New Roman</vt:lpstr>
      <vt:lpstr>Wingdings</vt:lpstr>
      <vt:lpstr>默认设计模板</vt:lpstr>
      <vt:lpstr>1_默认设计模板</vt:lpstr>
      <vt:lpstr>第2讲 初识计算思维-由小白鼠到计算思维</vt:lpstr>
      <vt:lpstr>第2讲 初识计算思维-由小白鼠到计算思维</vt:lpstr>
      <vt:lpstr>PowerPoint 演示文稿</vt:lpstr>
      <vt:lpstr>PowerPoint 演示文稿</vt:lpstr>
      <vt:lpstr>PowerPoint 演示文稿</vt:lpstr>
      <vt:lpstr>第2讲 初识计算思维-由小白鼠到计算思维</vt:lpstr>
      <vt:lpstr>PowerPoint 演示文稿</vt:lpstr>
      <vt:lpstr>PowerPoint 演示文稿</vt:lpstr>
      <vt:lpstr>PowerPoint 演示文稿</vt:lpstr>
      <vt:lpstr>PowerPoint 演示文稿</vt:lpstr>
      <vt:lpstr>第2讲 初识计算思维-由小白鼠到计算思维</vt:lpstr>
      <vt:lpstr>PowerPoint 演示文稿</vt:lpstr>
      <vt:lpstr>PowerPoint 演示文稿</vt:lpstr>
      <vt:lpstr>PowerPoint 演示文稿</vt:lpstr>
      <vt:lpstr>PowerPoint 演示文稿</vt:lpstr>
      <vt:lpstr>PowerPoint 演示文稿</vt:lpstr>
      <vt:lpstr>第2讲 初识计算思维-由小白鼠到计算思维</vt:lpstr>
      <vt:lpstr>PowerPoint 演示文稿</vt:lpstr>
      <vt:lpstr>PowerPoint 演示文稿</vt:lpstr>
      <vt:lpstr>PowerPoint 演示文稿</vt:lpstr>
      <vt:lpstr>PowerPoint 演示文稿</vt:lpstr>
      <vt:lpstr>PowerPoint 演示文稿</vt:lpstr>
      <vt:lpstr>第2讲 初识计算思维-由小白鼠到计算思维</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dechen</dc:creator>
  <cp:lastModifiedBy>辜 希武</cp:lastModifiedBy>
  <cp:revision>1185</cp:revision>
  <dcterms:created xsi:type="dcterms:W3CDTF">2016-05-18T20:32:27Z</dcterms:created>
  <dcterms:modified xsi:type="dcterms:W3CDTF">2020-10-07T11:45:54Z</dcterms:modified>
</cp:coreProperties>
</file>