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512" r:id="rId3"/>
    <p:sldId id="513" r:id="rId4"/>
    <p:sldId id="564" r:id="rId5"/>
    <p:sldId id="516" r:id="rId6"/>
    <p:sldId id="584" r:id="rId7"/>
    <p:sldId id="519" r:id="rId8"/>
    <p:sldId id="568" r:id="rId9"/>
    <p:sldId id="569" r:id="rId11"/>
    <p:sldId id="565" r:id="rId12"/>
    <p:sldId id="566" r:id="rId13"/>
    <p:sldId id="567" r:id="rId14"/>
    <p:sldId id="585" r:id="rId15"/>
    <p:sldId id="528" r:id="rId16"/>
    <p:sldId id="520" r:id="rId17"/>
    <p:sldId id="521" r:id="rId18"/>
    <p:sldId id="525" r:id="rId19"/>
    <p:sldId id="586" r:id="rId20"/>
    <p:sldId id="846" r:id="rId21"/>
    <p:sldId id="852" r:id="rId22"/>
    <p:sldId id="530" r:id="rId23"/>
    <p:sldId id="531" r:id="rId24"/>
    <p:sldId id="849" r:id="rId25"/>
    <p:sldId id="538" r:id="rId26"/>
    <p:sldId id="850" r:id="rId27"/>
    <p:sldId id="587" r:id="rId28"/>
    <p:sldId id="539" r:id="rId29"/>
    <p:sldId id="540" r:id="rId30"/>
    <p:sldId id="542" r:id="rId31"/>
    <p:sldId id="543" r:id="rId32"/>
    <p:sldId id="544" r:id="rId33"/>
    <p:sldId id="545" r:id="rId34"/>
    <p:sldId id="570" r:id="rId35"/>
    <p:sldId id="571" r:id="rId36"/>
    <p:sldId id="572" r:id="rId37"/>
    <p:sldId id="573" r:id="rId38"/>
    <p:sldId id="546" r:id="rId39"/>
    <p:sldId id="550" r:id="rId40"/>
    <p:sldId id="551" r:id="rId41"/>
    <p:sldId id="851" r:id="rId42"/>
    <p:sldId id="553" r:id="rId43"/>
    <p:sldId id="554" r:id="rId44"/>
    <p:sldId id="555" r:id="rId45"/>
    <p:sldId id="556" r:id="rId46"/>
    <p:sldId id="557" r:id="rId47"/>
    <p:sldId id="575" r:id="rId48"/>
    <p:sldId id="576" r:id="rId49"/>
    <p:sldId id="577" r:id="rId50"/>
    <p:sldId id="562" r:id="rId51"/>
    <p:sldId id="574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00FF"/>
    <a:srgbClr val="0066FF"/>
    <a:srgbClr val="0066CC"/>
    <a:srgbClr val="00B050"/>
    <a:srgbClr val="CC0000"/>
    <a:srgbClr val="009900"/>
    <a:srgbClr val="FFFF66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79198" autoAdjust="0"/>
  </p:normalViewPr>
  <p:slideViewPr>
    <p:cSldViewPr snapToGrid="0">
      <p:cViewPr varScale="1">
        <p:scale>
          <a:sx n="68" d="100"/>
          <a:sy n="68" d="100"/>
        </p:scale>
        <p:origin x="1306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871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E71060-7622-4D5E-B111-19C16964DD8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E71060-7622-4D5E-B111-19C16964DD8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786" name="Rectangle 7"/>
          <p:cNvSpPr txBox="1">
            <a:spLocks noGrp="1" noChangeArrowheads="1"/>
          </p:cNvSpPr>
          <p:nvPr/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805180" indent="-30988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2382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7335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2288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r" eaLnBrk="1" hangingPunct="1"/>
            <a:fld id="{A378A4DC-84EE-4FC6-ABFE-A720B46ED529}" type="slidenum">
              <a:rPr lang="en-US" altLang="zh-CN" sz="1300" b="0" i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300" b="0" i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2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15267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970" name="Rectangle 7"/>
          <p:cNvSpPr txBox="1">
            <a:spLocks noGrp="1" noChangeArrowheads="1"/>
          </p:cNvSpPr>
          <p:nvPr/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805180" indent="-30988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2382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7335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2288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r" eaLnBrk="1" hangingPunct="1"/>
            <a:fld id="{A6C60717-68D7-4B07-A911-45D6796FACC6}" type="slidenum">
              <a:rPr lang="en-US" altLang="zh-CN" sz="1300" b="0" i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300" b="0" i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19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19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7"/>
          <p:cNvSpPr txBox="1">
            <a:spLocks noGrp="1" noChangeArrowheads="1"/>
          </p:cNvSpPr>
          <p:nvPr/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805180" indent="-30988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2382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7335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2288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r" eaLnBrk="1" hangingPunct="1"/>
            <a:fld id="{735F3707-7BD1-4941-AFFB-B5E1ECD3B22C}" type="slidenum">
              <a:rPr lang="en-US" altLang="zh-CN" sz="1300" b="0" i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300" b="0" i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26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26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7"/>
          <p:cNvSpPr txBox="1">
            <a:spLocks noGrp="1" noChangeArrowheads="1"/>
          </p:cNvSpPr>
          <p:nvPr/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805180" indent="-30988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2382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7335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2288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r" eaLnBrk="1" hangingPunct="1"/>
            <a:fld id="{B95F2096-4C4E-4349-937A-2BB5FB1D37EB}" type="slidenum">
              <a:rPr lang="en-US" altLang="zh-CN" sz="1300" b="0" i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300" b="0" i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28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281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E71060-7622-4D5E-B111-19C16964DD8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202" name="Rectangle 7"/>
          <p:cNvSpPr txBox="1">
            <a:spLocks noGrp="1" noChangeArrowheads="1"/>
          </p:cNvSpPr>
          <p:nvPr/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805180" indent="-30988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2382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7335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2288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r" eaLnBrk="1" hangingPunct="1"/>
            <a:fld id="{D429E31E-2A58-44D1-B1A5-FDA34E23DE90}" type="slidenum">
              <a:rPr lang="en-US" altLang="zh-CN" sz="1300" b="0" i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300" b="0" i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15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15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250" name="Rectangle 7"/>
          <p:cNvSpPr txBox="1">
            <a:spLocks noGrp="1" noChangeArrowheads="1"/>
          </p:cNvSpPr>
          <p:nvPr/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805180" indent="-30988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2382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7335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2288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r" eaLnBrk="1" hangingPunct="1"/>
            <a:fld id="{F56F28B3-74E4-40F1-9227-E1D872D4B92D}" type="slidenum">
              <a:rPr lang="en-US" altLang="zh-CN" sz="1300" b="0" i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300" b="0" i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17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17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E71060-7622-4D5E-B111-19C16964DD8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298" name="Rectangle 7"/>
          <p:cNvSpPr txBox="1">
            <a:spLocks noGrp="1" noChangeArrowheads="1"/>
          </p:cNvSpPr>
          <p:nvPr/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805180" indent="-30988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2382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7335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2288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r" eaLnBrk="1" hangingPunct="1"/>
            <a:fld id="{444CDA87-CBE1-45F1-9025-D41965899749}" type="slidenum">
              <a:rPr lang="en-US" altLang="zh-CN" sz="1300" b="0" i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300" b="0" i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19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19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250" name="Rectangle 7"/>
          <p:cNvSpPr txBox="1">
            <a:spLocks noGrp="1" noChangeArrowheads="1"/>
          </p:cNvSpPr>
          <p:nvPr/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805180" indent="-30988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2382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7335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2288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r" eaLnBrk="1" hangingPunct="1"/>
            <a:fld id="{F56F28B3-74E4-40F1-9227-E1D872D4B92D}" type="slidenum">
              <a:rPr lang="en-US" altLang="zh-CN" sz="1300" b="0" i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300" b="0" i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17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17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250" name="Rectangle 7"/>
          <p:cNvSpPr txBox="1">
            <a:spLocks noGrp="1" noChangeArrowheads="1"/>
          </p:cNvSpPr>
          <p:nvPr/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805180" indent="-30988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2382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7335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2288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r" eaLnBrk="1" hangingPunct="1"/>
            <a:fld id="{F56F28B3-74E4-40F1-9227-E1D872D4B92D}" type="slidenum">
              <a:rPr lang="en-US" altLang="zh-CN" sz="1300" b="0" i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300" b="0" i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17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17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490" name="Rectangle 7"/>
          <p:cNvSpPr txBox="1">
            <a:spLocks noGrp="1" noChangeArrowheads="1"/>
          </p:cNvSpPr>
          <p:nvPr/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805180" indent="-30988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2382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7335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2288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r" eaLnBrk="1" hangingPunct="1"/>
            <a:fld id="{9F3FF087-39FE-461D-B795-751EEFD9784C}" type="slidenum">
              <a:rPr lang="en-US" altLang="zh-CN" sz="1300" b="0" i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300" b="0" i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7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27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-3</a:t>
            </a:r>
            <a:r>
              <a:rPr lang="zh-CN" altLang="en-US" dirty="0"/>
              <a:t>： 原码 </a:t>
            </a:r>
            <a:r>
              <a:rPr lang="en-US" altLang="zh-CN" dirty="0"/>
              <a:t>1 0011--- </a:t>
            </a:r>
            <a:r>
              <a:rPr lang="zh-CN" altLang="en-US" dirty="0"/>
              <a:t>反码 </a:t>
            </a:r>
            <a:r>
              <a:rPr lang="en-US" altLang="zh-CN" dirty="0"/>
              <a:t>1 1100—</a:t>
            </a:r>
            <a:r>
              <a:rPr lang="zh-CN" altLang="en-US" dirty="0"/>
              <a:t>补码  </a:t>
            </a:r>
            <a:r>
              <a:rPr lang="en-US" altLang="zh-CN" dirty="0"/>
              <a:t>1 1101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E71060-7622-4D5E-B111-19C16964DD8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7"/>
          <p:cNvSpPr txBox="1">
            <a:spLocks noGrp="1" noChangeArrowheads="1"/>
          </p:cNvSpPr>
          <p:nvPr/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805180" indent="-30988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2382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7335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2288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r" eaLnBrk="1" hangingPunct="1"/>
            <a:fld id="{0091A48E-6E38-4950-BF0F-D4D97D7F3EAF}" type="slidenum">
              <a:rPr lang="en-US" altLang="zh-CN" sz="1300" b="0" i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300" b="0" i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5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55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7"/>
          <p:cNvSpPr txBox="1">
            <a:spLocks noGrp="1" noChangeArrowheads="1"/>
          </p:cNvSpPr>
          <p:nvPr/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805180" indent="-30988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2382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7335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2288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r" eaLnBrk="1" hangingPunct="1"/>
            <a:fld id="{41DD1440-6D3B-4C2A-90A8-F5754473E8F5}" type="slidenum">
              <a:rPr lang="en-US" altLang="zh-CN" sz="1300" b="0" i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300" b="0" i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18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1518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CA8711F-AAF7-42BE-AA80-3314D604E91E}" type="slidenum">
              <a:rPr lang="en-US" altLang="zh-CN" sz="1300" b="0" i="0"/>
            </a:fld>
            <a:endParaRPr lang="en-US" altLang="zh-CN" sz="1300" b="0" i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642" name="Rectangle 7"/>
          <p:cNvSpPr txBox="1">
            <a:spLocks noGrp="1" noChangeArrowheads="1"/>
          </p:cNvSpPr>
          <p:nvPr/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805180" indent="-30988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2382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7335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2288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r" eaLnBrk="1" hangingPunct="1"/>
            <a:fld id="{F37843DE-EF2C-436B-90B4-60266CF3D2AA}" type="slidenum">
              <a:rPr lang="en-US" altLang="zh-CN" sz="1300" b="0" i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300" b="0" i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2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206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690" name="Rectangle 7"/>
          <p:cNvSpPr txBox="1">
            <a:spLocks noGrp="1" noChangeArrowheads="1"/>
          </p:cNvSpPr>
          <p:nvPr/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805180" indent="-30988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2382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7335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2288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r" eaLnBrk="1" hangingPunct="1"/>
            <a:fld id="{67A6C097-39A6-4E22-A240-D42743E0913A}" type="slidenum">
              <a:rPr lang="en-US" altLang="zh-CN" sz="1300" b="0" i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300" b="0" i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2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226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738" name="Rectangle 7"/>
          <p:cNvSpPr txBox="1">
            <a:spLocks noGrp="1" noChangeArrowheads="1"/>
          </p:cNvSpPr>
          <p:nvPr/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805180" indent="-30988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2382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7335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228850" indent="-2476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r" eaLnBrk="1" hangingPunct="1"/>
            <a:fld id="{3B7F2650-9816-43F7-8730-C40366BAD8AA}" type="slidenum">
              <a:rPr lang="en-US" altLang="zh-CN" sz="1300" b="0" i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300" b="0" i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24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15247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0" y="1000125"/>
            <a:ext cx="645584" cy="166832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702733" y="996950"/>
            <a:ext cx="11489267" cy="166832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eaLnBrk="1" hangingPunct="1"/>
            <a:endParaRPr lang="zh-CN" altLang="en-US" sz="2400"/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322873" y="935906"/>
            <a:ext cx="341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defRPr/>
            </a:pPr>
            <a:fld id="{CC6AFE6F-DA54-4337-ADC7-9B4643189B01}" type="slidenum">
              <a:rPr lang="en-US" altLang="zh-CN" sz="1000" b="1" smtClean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image" Target="../media/image21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jpe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H="1">
            <a:off x="-4" y="0"/>
            <a:ext cx="12192001" cy="686139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9892" y="686032"/>
            <a:ext cx="7991475" cy="1470025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zh-CN" altLang="en-US" sz="4000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000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4000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符号化计算化自动化</a:t>
            </a:r>
            <a:r>
              <a:rPr lang="en-US" altLang="zh-CN" sz="4000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br>
              <a:rPr lang="en-US" altLang="zh-CN" sz="4000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4000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一看计算机的本质</a:t>
            </a:r>
            <a:endParaRPr lang="zh-CN" altLang="en-US" sz="4000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00" name="Line 7"/>
          <p:cNvSpPr>
            <a:spLocks noChangeShapeType="1"/>
          </p:cNvSpPr>
          <p:nvPr/>
        </p:nvSpPr>
        <p:spPr bwMode="auto">
          <a:xfrm flipV="1">
            <a:off x="2070633" y="2085141"/>
            <a:ext cx="8196198" cy="1294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zh-CN" altLang="en-US" dirty="0">
                <a:solidFill>
                  <a:sysClr val="window" lastClr="FFFFFF">
                    <a:lumMod val="95000"/>
                  </a:sys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华中科技大学智能与分布计算实验室 辜希武</a:t>
            </a:r>
            <a:endParaRPr lang="zh-CN" altLang="en-US" dirty="0">
              <a:solidFill>
                <a:sysClr val="window" lastClr="FFFFFF">
                  <a:lumMod val="95000"/>
                </a:sys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defRPr/>
            </a:pPr>
            <a:r>
              <a:rPr lang="en-US" altLang="zh-CN" dirty="0">
                <a:solidFill>
                  <a:sysClr val="window" lastClr="FFFFFF">
                    <a:lumMod val="95000"/>
                  </a:sysClr>
                </a:solidFill>
                <a:ea typeface="黑体" panose="02010609060101010101" pitchFamily="49" charset="-122"/>
              </a:rPr>
              <a:t>guxiwu@hust.edu.cn</a:t>
            </a:r>
            <a:endParaRPr lang="en-US" altLang="zh-CN" dirty="0">
              <a:solidFill>
                <a:sysClr val="window" lastClr="FFFFFF">
                  <a:lumMod val="95000"/>
                </a:sysClr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141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085" y="2166817"/>
            <a:ext cx="6993845" cy="4456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）机器数：原码、反码和补码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数值性信息的表达：计数制与机器数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2"/>
          <p:cNvGrpSpPr/>
          <p:nvPr/>
        </p:nvGrpSpPr>
        <p:grpSpPr bwMode="auto">
          <a:xfrm>
            <a:off x="751543" y="4625066"/>
            <a:ext cx="1646759" cy="1118974"/>
            <a:chOff x="486" y="2211"/>
            <a:chExt cx="898" cy="748"/>
          </a:xfrm>
        </p:grpSpPr>
        <p:sp>
          <p:nvSpPr>
            <p:cNvPr id="8" name="AutoShape 39"/>
            <p:cNvSpPr>
              <a:spLocks noChangeArrowheads="1"/>
            </p:cNvSpPr>
            <p:nvPr/>
          </p:nvSpPr>
          <p:spPr bwMode="gray">
            <a:xfrm>
              <a:off x="486" y="2211"/>
              <a:ext cx="898" cy="748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Oval 40"/>
            <p:cNvSpPr>
              <a:spLocks noChangeArrowheads="1"/>
            </p:cNvSpPr>
            <p:nvPr/>
          </p:nvSpPr>
          <p:spPr bwMode="gray">
            <a:xfrm>
              <a:off x="560" y="2264"/>
              <a:ext cx="750" cy="625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Text Box 84"/>
            <p:cNvSpPr txBox="1">
              <a:spLocks noChangeArrowheads="1"/>
            </p:cNvSpPr>
            <p:nvPr/>
          </p:nvSpPr>
          <p:spPr bwMode="auto">
            <a:xfrm>
              <a:off x="563" y="2422"/>
              <a:ext cx="798" cy="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负数</a:t>
              </a:r>
              <a:endParaRPr kumimoji="0"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Group 2"/>
          <p:cNvGrpSpPr/>
          <p:nvPr/>
        </p:nvGrpSpPr>
        <p:grpSpPr bwMode="auto">
          <a:xfrm>
            <a:off x="751543" y="2726376"/>
            <a:ext cx="1646759" cy="1118974"/>
            <a:chOff x="486" y="2211"/>
            <a:chExt cx="898" cy="748"/>
          </a:xfrm>
        </p:grpSpPr>
        <p:sp>
          <p:nvSpPr>
            <p:cNvPr id="12" name="AutoShape 39"/>
            <p:cNvSpPr>
              <a:spLocks noChangeArrowheads="1"/>
            </p:cNvSpPr>
            <p:nvPr/>
          </p:nvSpPr>
          <p:spPr bwMode="gray">
            <a:xfrm>
              <a:off x="486" y="2211"/>
              <a:ext cx="898" cy="748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Oval 40"/>
            <p:cNvSpPr>
              <a:spLocks noChangeArrowheads="1"/>
            </p:cNvSpPr>
            <p:nvPr/>
          </p:nvSpPr>
          <p:spPr bwMode="gray">
            <a:xfrm>
              <a:off x="560" y="2273"/>
              <a:ext cx="750" cy="625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Text Box 84"/>
            <p:cNvSpPr txBox="1">
              <a:spLocks noChangeArrowheads="1"/>
            </p:cNvSpPr>
            <p:nvPr/>
          </p:nvSpPr>
          <p:spPr bwMode="auto">
            <a:xfrm>
              <a:off x="524" y="2408"/>
              <a:ext cx="821" cy="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正数</a:t>
              </a:r>
              <a:endParaRPr kumimoji="0"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622141" y="2839587"/>
            <a:ext cx="19328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原码、反码和补码是一样的</a:t>
            </a:r>
            <a:endParaRPr lang="en-US" altLang="zh-CN" sz="20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590537" y="4168890"/>
            <a:ext cx="193284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原码、反码和补码表示的大小是不同的</a:t>
            </a:r>
            <a:endParaRPr lang="en-US" altLang="zh-CN" sz="20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622141" y="5290042"/>
            <a:ext cx="193284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原码、反码和补码的表示范围也是不同的</a:t>
            </a:r>
            <a:endParaRPr lang="en-US" altLang="zh-CN" sz="20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2349689" y="4168889"/>
            <a:ext cx="371742" cy="2136815"/>
          </a:xfrm>
          <a:prstGeom prst="leftBrace">
            <a:avLst>
              <a:gd name="adj1" fmla="val 11082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498771" y="5475514"/>
            <a:ext cx="5143273" cy="8084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412" name="Rectangle 4"/>
          <p:cNvSpPr>
            <a:spLocks noChangeArrowheads="1"/>
          </p:cNvSpPr>
          <p:nvPr/>
        </p:nvSpPr>
        <p:spPr bwMode="auto">
          <a:xfrm>
            <a:off x="6931703" y="3179540"/>
            <a:ext cx="155098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0  1010</a:t>
            </a:r>
            <a:endParaRPr lang="en-US" altLang="zh-CN" sz="32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13" name="Rectangle 5"/>
          <p:cNvSpPr>
            <a:spLocks noChangeArrowheads="1"/>
          </p:cNvSpPr>
          <p:nvPr/>
        </p:nvSpPr>
        <p:spPr bwMode="auto">
          <a:xfrm>
            <a:off x="6355441" y="3682778"/>
            <a:ext cx="21320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+)  1  1101</a:t>
            </a:r>
            <a:endParaRPr lang="en-US" altLang="zh-CN" sz="32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14" name="Line 6"/>
          <p:cNvSpPr>
            <a:spLocks noChangeShapeType="1"/>
          </p:cNvSpPr>
          <p:nvPr/>
        </p:nvSpPr>
        <p:spPr bwMode="auto">
          <a:xfrm>
            <a:off x="6577691" y="4260628"/>
            <a:ext cx="19446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15" name="Text Box 7"/>
          <p:cNvSpPr txBox="1">
            <a:spLocks noChangeArrowheads="1"/>
          </p:cNvSpPr>
          <p:nvPr/>
        </p:nvSpPr>
        <p:spPr bwMode="auto">
          <a:xfrm>
            <a:off x="8108040" y="4262216"/>
            <a:ext cx="4127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en-US" altLang="zh-CN" sz="32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16" name="Text Box 8"/>
          <p:cNvSpPr txBox="1">
            <a:spLocks noChangeArrowheads="1"/>
          </p:cNvSpPr>
          <p:nvPr/>
        </p:nvSpPr>
        <p:spPr bwMode="auto">
          <a:xfrm>
            <a:off x="7904840" y="4262216"/>
            <a:ext cx="4127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en-US" altLang="zh-CN" sz="3200" b="1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17" name="Text Box 9"/>
          <p:cNvSpPr txBox="1">
            <a:spLocks noChangeArrowheads="1"/>
          </p:cNvSpPr>
          <p:nvPr/>
        </p:nvSpPr>
        <p:spPr bwMode="auto">
          <a:xfrm>
            <a:off x="7690528" y="4262216"/>
            <a:ext cx="4127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en-US" altLang="zh-CN" sz="32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18" name="Text Box 10"/>
          <p:cNvSpPr txBox="1">
            <a:spLocks noChangeArrowheads="1"/>
          </p:cNvSpPr>
          <p:nvPr/>
        </p:nvSpPr>
        <p:spPr bwMode="auto">
          <a:xfrm>
            <a:off x="7458753" y="4262216"/>
            <a:ext cx="4127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en-US" altLang="zh-CN" sz="3200" b="1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19" name="Text Box 11"/>
          <p:cNvSpPr txBox="1">
            <a:spLocks noChangeArrowheads="1"/>
          </p:cNvSpPr>
          <p:nvPr/>
        </p:nvSpPr>
        <p:spPr bwMode="auto">
          <a:xfrm>
            <a:off x="7000512" y="4262216"/>
            <a:ext cx="4127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en-US" altLang="zh-CN" sz="32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20" name="Rectangle 12"/>
          <p:cNvSpPr>
            <a:spLocks noChangeArrowheads="1"/>
          </p:cNvSpPr>
          <p:nvPr/>
        </p:nvSpPr>
        <p:spPr bwMode="auto">
          <a:xfrm>
            <a:off x="6139541" y="2630265"/>
            <a:ext cx="2644774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(10) + (-3) = (7)</a:t>
            </a:r>
            <a:endParaRPr lang="en-US" altLang="zh-CN" sz="2800" b="1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21" name="Line 13"/>
          <p:cNvSpPr>
            <a:spLocks noChangeShapeType="1"/>
          </p:cNvSpPr>
          <p:nvPr/>
        </p:nvSpPr>
        <p:spPr bwMode="auto">
          <a:xfrm>
            <a:off x="7331753" y="4190778"/>
            <a:ext cx="71437" cy="71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22" name="Line 14"/>
          <p:cNvSpPr>
            <a:spLocks noChangeShapeType="1"/>
          </p:cNvSpPr>
          <p:nvPr/>
        </p:nvSpPr>
        <p:spPr bwMode="auto">
          <a:xfrm>
            <a:off x="6968216" y="4190778"/>
            <a:ext cx="71437" cy="71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23" name="Line 15"/>
          <p:cNvSpPr>
            <a:spLocks noChangeShapeType="1"/>
          </p:cNvSpPr>
          <p:nvPr/>
        </p:nvSpPr>
        <p:spPr bwMode="auto">
          <a:xfrm>
            <a:off x="6428466" y="3179540"/>
            <a:ext cx="2214562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27" name="Rectangle 19"/>
          <p:cNvSpPr>
            <a:spLocks noChangeArrowheads="1"/>
          </p:cNvSpPr>
          <p:nvPr/>
        </p:nvSpPr>
        <p:spPr bwMode="auto">
          <a:xfrm>
            <a:off x="1172596" y="3138813"/>
            <a:ext cx="15049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0  0111</a:t>
            </a:r>
            <a:endParaRPr lang="en-US" altLang="zh-CN" sz="32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28" name="Rectangle 20"/>
          <p:cNvSpPr>
            <a:spLocks noChangeArrowheads="1"/>
          </p:cNvSpPr>
          <p:nvPr/>
        </p:nvSpPr>
        <p:spPr bwMode="auto">
          <a:xfrm>
            <a:off x="562159" y="3642051"/>
            <a:ext cx="21320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+)  0  0011</a:t>
            </a:r>
            <a:endParaRPr lang="en-US" altLang="zh-CN" sz="32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29" name="Line 21"/>
          <p:cNvSpPr>
            <a:spLocks noChangeShapeType="1"/>
          </p:cNvSpPr>
          <p:nvPr/>
        </p:nvSpPr>
        <p:spPr bwMode="auto">
          <a:xfrm>
            <a:off x="704283" y="4219901"/>
            <a:ext cx="19446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30" name="Text Box 22"/>
          <p:cNvSpPr txBox="1">
            <a:spLocks noChangeArrowheads="1"/>
          </p:cNvSpPr>
          <p:nvPr/>
        </p:nvSpPr>
        <p:spPr bwMode="auto">
          <a:xfrm>
            <a:off x="2282087" y="4221489"/>
            <a:ext cx="4127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en-US" altLang="zh-CN" sz="32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31" name="Text Box 23"/>
          <p:cNvSpPr txBox="1">
            <a:spLocks noChangeArrowheads="1"/>
          </p:cNvSpPr>
          <p:nvPr/>
        </p:nvSpPr>
        <p:spPr bwMode="auto">
          <a:xfrm>
            <a:off x="2037322" y="422148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 </a:t>
            </a:r>
            <a:endParaRPr lang="en-US" altLang="zh-CN" sz="32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32" name="Text Box 24"/>
          <p:cNvSpPr txBox="1">
            <a:spLocks noChangeArrowheads="1"/>
          </p:cNvSpPr>
          <p:nvPr/>
        </p:nvSpPr>
        <p:spPr bwMode="auto">
          <a:xfrm>
            <a:off x="1823010" y="4221489"/>
            <a:ext cx="4127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en-US" altLang="zh-CN" sz="32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33" name="Text Box 25"/>
          <p:cNvSpPr txBox="1">
            <a:spLocks noChangeArrowheads="1"/>
          </p:cNvSpPr>
          <p:nvPr/>
        </p:nvSpPr>
        <p:spPr bwMode="auto">
          <a:xfrm>
            <a:off x="1566296" y="4221489"/>
            <a:ext cx="4127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en-US" altLang="zh-CN" sz="3200" b="1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34" name="Text Box 26"/>
          <p:cNvSpPr txBox="1">
            <a:spLocks noChangeArrowheads="1"/>
          </p:cNvSpPr>
          <p:nvPr/>
        </p:nvSpPr>
        <p:spPr bwMode="auto">
          <a:xfrm>
            <a:off x="1152044" y="4221489"/>
            <a:ext cx="4127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en-US" altLang="zh-CN" sz="32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35" name="Rectangle 27"/>
          <p:cNvSpPr>
            <a:spLocks noChangeArrowheads="1"/>
          </p:cNvSpPr>
          <p:nvPr/>
        </p:nvSpPr>
        <p:spPr bwMode="auto">
          <a:xfrm>
            <a:off x="266133" y="2589538"/>
            <a:ext cx="31543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(+7) + (+3) = (+10)</a:t>
            </a:r>
            <a:endParaRPr lang="en-US" altLang="zh-CN" sz="28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36" name="Line 28"/>
          <p:cNvSpPr>
            <a:spLocks noChangeShapeType="1"/>
          </p:cNvSpPr>
          <p:nvPr/>
        </p:nvSpPr>
        <p:spPr bwMode="auto">
          <a:xfrm>
            <a:off x="551089" y="3158335"/>
            <a:ext cx="2214563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38" name="Line 30"/>
          <p:cNvSpPr>
            <a:spLocks noChangeShapeType="1"/>
          </p:cNvSpPr>
          <p:nvPr/>
        </p:nvSpPr>
        <p:spPr bwMode="auto">
          <a:xfrm>
            <a:off x="2273526" y="4166398"/>
            <a:ext cx="71438" cy="71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39" name="Line 31"/>
          <p:cNvSpPr>
            <a:spLocks noChangeShapeType="1"/>
          </p:cNvSpPr>
          <p:nvPr/>
        </p:nvSpPr>
        <p:spPr bwMode="auto">
          <a:xfrm>
            <a:off x="2057626" y="4166398"/>
            <a:ext cx="71438" cy="71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40" name="Line 32"/>
          <p:cNvSpPr>
            <a:spLocks noChangeShapeType="1"/>
          </p:cNvSpPr>
          <p:nvPr/>
        </p:nvSpPr>
        <p:spPr bwMode="auto">
          <a:xfrm>
            <a:off x="1841726" y="4166398"/>
            <a:ext cx="71438" cy="71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43" name="Rectangle 35"/>
          <p:cNvSpPr>
            <a:spLocks noChangeArrowheads="1"/>
          </p:cNvSpPr>
          <p:nvPr/>
        </p:nvSpPr>
        <p:spPr bwMode="auto">
          <a:xfrm>
            <a:off x="9248084" y="4857528"/>
            <a:ext cx="1550986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1  1001</a:t>
            </a:r>
            <a:endParaRPr lang="en-US" altLang="zh-CN" sz="32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44" name="Rectangle 36"/>
          <p:cNvSpPr>
            <a:spLocks noChangeArrowheads="1"/>
          </p:cNvSpPr>
          <p:nvPr/>
        </p:nvSpPr>
        <p:spPr bwMode="auto">
          <a:xfrm>
            <a:off x="8671822" y="5360765"/>
            <a:ext cx="2154236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+)  1  0100</a:t>
            </a:r>
            <a:endParaRPr lang="en-US" altLang="zh-CN" sz="32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45" name="Line 37"/>
          <p:cNvSpPr>
            <a:spLocks noChangeShapeType="1"/>
          </p:cNvSpPr>
          <p:nvPr/>
        </p:nvSpPr>
        <p:spPr bwMode="auto">
          <a:xfrm>
            <a:off x="8916297" y="5938615"/>
            <a:ext cx="194468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46" name="Text Box 38"/>
          <p:cNvSpPr txBox="1">
            <a:spLocks noChangeArrowheads="1"/>
          </p:cNvSpPr>
          <p:nvPr/>
        </p:nvSpPr>
        <p:spPr bwMode="auto">
          <a:xfrm>
            <a:off x="10427596" y="5940202"/>
            <a:ext cx="4127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en-US" altLang="zh-CN" sz="32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47" name="Text Box 39"/>
          <p:cNvSpPr txBox="1">
            <a:spLocks noChangeArrowheads="1"/>
          </p:cNvSpPr>
          <p:nvPr/>
        </p:nvSpPr>
        <p:spPr bwMode="auto">
          <a:xfrm>
            <a:off x="10192646" y="5940202"/>
            <a:ext cx="4127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en-US" altLang="zh-CN" sz="32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48" name="Text Box 40"/>
          <p:cNvSpPr txBox="1">
            <a:spLocks noChangeArrowheads="1"/>
          </p:cNvSpPr>
          <p:nvPr/>
        </p:nvSpPr>
        <p:spPr bwMode="auto">
          <a:xfrm>
            <a:off x="9978334" y="5940202"/>
            <a:ext cx="4127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en-US" altLang="zh-CN" sz="32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49" name="Text Box 41"/>
          <p:cNvSpPr txBox="1">
            <a:spLocks noChangeArrowheads="1"/>
          </p:cNvSpPr>
          <p:nvPr/>
        </p:nvSpPr>
        <p:spPr bwMode="auto">
          <a:xfrm>
            <a:off x="9730684" y="5940202"/>
            <a:ext cx="4127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en-US" altLang="zh-CN" sz="32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50" name="Text Box 42"/>
          <p:cNvSpPr txBox="1">
            <a:spLocks noChangeArrowheads="1"/>
          </p:cNvSpPr>
          <p:nvPr/>
        </p:nvSpPr>
        <p:spPr bwMode="auto">
          <a:xfrm>
            <a:off x="9302059" y="5940202"/>
            <a:ext cx="4127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en-US" altLang="zh-CN" sz="32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51" name="Rectangle 43"/>
          <p:cNvSpPr>
            <a:spLocks noChangeArrowheads="1"/>
          </p:cNvSpPr>
          <p:nvPr/>
        </p:nvSpPr>
        <p:spPr bwMode="auto">
          <a:xfrm>
            <a:off x="8909947" y="4260628"/>
            <a:ext cx="304641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(-7) + (-12) = 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溢出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52" name="Line 44"/>
          <p:cNvSpPr>
            <a:spLocks noChangeShapeType="1"/>
          </p:cNvSpPr>
          <p:nvPr/>
        </p:nvSpPr>
        <p:spPr bwMode="auto">
          <a:xfrm>
            <a:off x="8932172" y="4874990"/>
            <a:ext cx="2214561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54" name="Line 46"/>
          <p:cNvSpPr>
            <a:spLocks noChangeShapeType="1"/>
          </p:cNvSpPr>
          <p:nvPr/>
        </p:nvSpPr>
        <p:spPr bwMode="auto">
          <a:xfrm>
            <a:off x="9294184" y="5857652"/>
            <a:ext cx="71437" cy="71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58" name="Rectangle 50"/>
          <p:cNvSpPr>
            <a:spLocks noChangeArrowheads="1"/>
          </p:cNvSpPr>
          <p:nvPr/>
        </p:nvSpPr>
        <p:spPr bwMode="auto">
          <a:xfrm>
            <a:off x="3956503" y="4787111"/>
            <a:ext cx="1527174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1  1011</a:t>
            </a:r>
            <a:endParaRPr lang="en-US" altLang="zh-CN" sz="3200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59" name="Rectangle 51"/>
          <p:cNvSpPr>
            <a:spLocks noChangeArrowheads="1"/>
          </p:cNvSpPr>
          <p:nvPr/>
        </p:nvSpPr>
        <p:spPr bwMode="auto">
          <a:xfrm>
            <a:off x="3380240" y="5290349"/>
            <a:ext cx="215423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+)  1  1001</a:t>
            </a:r>
            <a:endParaRPr lang="en-US" altLang="zh-CN" sz="32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60" name="Line 52"/>
          <p:cNvSpPr>
            <a:spLocks noChangeShapeType="1"/>
          </p:cNvSpPr>
          <p:nvPr/>
        </p:nvSpPr>
        <p:spPr bwMode="auto">
          <a:xfrm>
            <a:off x="3572328" y="5868199"/>
            <a:ext cx="19446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61" name="Text Box 53"/>
          <p:cNvSpPr txBox="1">
            <a:spLocks noChangeArrowheads="1"/>
          </p:cNvSpPr>
          <p:nvPr/>
        </p:nvSpPr>
        <p:spPr bwMode="auto">
          <a:xfrm>
            <a:off x="5102677" y="5869787"/>
            <a:ext cx="4127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en-US" altLang="zh-CN" sz="32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62" name="Text Box 54"/>
          <p:cNvSpPr txBox="1">
            <a:spLocks noChangeArrowheads="1"/>
          </p:cNvSpPr>
          <p:nvPr/>
        </p:nvSpPr>
        <p:spPr bwMode="auto">
          <a:xfrm>
            <a:off x="4899477" y="5869787"/>
            <a:ext cx="4127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en-US" altLang="zh-CN" sz="32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63" name="Text Box 55"/>
          <p:cNvSpPr txBox="1">
            <a:spLocks noChangeArrowheads="1"/>
          </p:cNvSpPr>
          <p:nvPr/>
        </p:nvSpPr>
        <p:spPr bwMode="auto">
          <a:xfrm>
            <a:off x="4685165" y="5869787"/>
            <a:ext cx="4127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en-US" altLang="zh-CN" sz="3200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64" name="Text Box 56"/>
          <p:cNvSpPr txBox="1">
            <a:spLocks noChangeArrowheads="1"/>
          </p:cNvSpPr>
          <p:nvPr/>
        </p:nvSpPr>
        <p:spPr bwMode="auto">
          <a:xfrm>
            <a:off x="4453390" y="5869787"/>
            <a:ext cx="4127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en-US" altLang="zh-CN" sz="32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65" name="Text Box 57"/>
          <p:cNvSpPr txBox="1">
            <a:spLocks noChangeArrowheads="1"/>
          </p:cNvSpPr>
          <p:nvPr/>
        </p:nvSpPr>
        <p:spPr bwMode="auto">
          <a:xfrm>
            <a:off x="4003462" y="5869787"/>
            <a:ext cx="4127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en-US" altLang="zh-CN" sz="32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66" name="Rectangle 58"/>
          <p:cNvSpPr>
            <a:spLocks noChangeArrowheads="1"/>
          </p:cNvSpPr>
          <p:nvPr/>
        </p:nvSpPr>
        <p:spPr bwMode="auto">
          <a:xfrm>
            <a:off x="3134178" y="4237836"/>
            <a:ext cx="2886074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(-5) + (-7) = (-12)</a:t>
            </a:r>
            <a:endParaRPr lang="en-US" altLang="zh-CN" sz="2800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67" name="Line 59"/>
          <p:cNvSpPr>
            <a:spLocks noChangeShapeType="1"/>
          </p:cNvSpPr>
          <p:nvPr/>
        </p:nvSpPr>
        <p:spPr bwMode="auto">
          <a:xfrm>
            <a:off x="4283190" y="5798349"/>
            <a:ext cx="71437" cy="71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68" name="Line 60"/>
          <p:cNvSpPr>
            <a:spLocks noChangeShapeType="1"/>
          </p:cNvSpPr>
          <p:nvPr/>
        </p:nvSpPr>
        <p:spPr bwMode="auto">
          <a:xfrm>
            <a:off x="3962853" y="5798349"/>
            <a:ext cx="71437" cy="71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53469" name="Line 61"/>
          <p:cNvSpPr>
            <a:spLocks noChangeShapeType="1"/>
          </p:cNvSpPr>
          <p:nvPr/>
        </p:nvSpPr>
        <p:spPr bwMode="auto">
          <a:xfrm>
            <a:off x="3423103" y="4787111"/>
            <a:ext cx="2214562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）减法可变加法、符号位与数值位可一同运算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4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数值性信息的表达：计数制与机器数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691747" y="1961437"/>
            <a:ext cx="866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补码加减法：</a:t>
            </a:r>
            <a:r>
              <a:rPr lang="en-US" altLang="zh-CN" sz="28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位机器字长（</a:t>
            </a:r>
            <a:r>
              <a:rPr lang="en-US" altLang="zh-CN" sz="28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位符号位，</a:t>
            </a:r>
            <a:r>
              <a:rPr lang="en-US" altLang="zh-CN" sz="28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位数值位）</a:t>
            </a:r>
            <a:endParaRPr lang="zh-CN" altLang="en-US" sz="2800" b="1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0" name="Group 2"/>
          <p:cNvGrpSpPr/>
          <p:nvPr/>
        </p:nvGrpSpPr>
        <p:grpSpPr bwMode="auto">
          <a:xfrm>
            <a:off x="6079868" y="5511340"/>
            <a:ext cx="2123641" cy="1187158"/>
            <a:chOff x="486" y="2211"/>
            <a:chExt cx="898" cy="748"/>
          </a:xfrm>
        </p:grpSpPr>
        <p:sp>
          <p:nvSpPr>
            <p:cNvPr id="61" name="AutoShape 39"/>
            <p:cNvSpPr>
              <a:spLocks noChangeArrowheads="1"/>
            </p:cNvSpPr>
            <p:nvPr/>
          </p:nvSpPr>
          <p:spPr bwMode="gray">
            <a:xfrm>
              <a:off x="486" y="2211"/>
              <a:ext cx="898" cy="748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" name="Oval 40"/>
            <p:cNvSpPr>
              <a:spLocks noChangeArrowheads="1"/>
            </p:cNvSpPr>
            <p:nvPr/>
          </p:nvSpPr>
          <p:spPr bwMode="gray">
            <a:xfrm>
              <a:off x="560" y="2273"/>
              <a:ext cx="750" cy="625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" name="Text Box 84"/>
            <p:cNvSpPr txBox="1">
              <a:spLocks noChangeArrowheads="1"/>
            </p:cNvSpPr>
            <p:nvPr/>
          </p:nvSpPr>
          <p:spPr bwMode="auto">
            <a:xfrm>
              <a:off x="524" y="2328"/>
              <a:ext cx="821" cy="5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补码再求补即为原码 </a:t>
              </a:r>
              <a:endParaRPr kumimoji="0"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7" name="Line 59"/>
          <p:cNvSpPr>
            <a:spLocks noChangeShapeType="1"/>
          </p:cNvSpPr>
          <p:nvPr/>
        </p:nvSpPr>
        <p:spPr bwMode="auto">
          <a:xfrm>
            <a:off x="5078025" y="5789463"/>
            <a:ext cx="71437" cy="71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8" name="Line 59"/>
          <p:cNvSpPr>
            <a:spLocks noChangeShapeType="1"/>
          </p:cNvSpPr>
          <p:nvPr/>
        </p:nvSpPr>
        <p:spPr bwMode="auto">
          <a:xfrm>
            <a:off x="4834425" y="5790663"/>
            <a:ext cx="71437" cy="71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61289" y="5656174"/>
            <a:ext cx="2758241" cy="752939"/>
            <a:chOff x="1361289" y="5656174"/>
            <a:chExt cx="2758241" cy="752939"/>
          </a:xfrm>
        </p:grpSpPr>
        <p:sp>
          <p:nvSpPr>
            <p:cNvPr id="2" name="椭圆 1"/>
            <p:cNvSpPr/>
            <p:nvPr/>
          </p:nvSpPr>
          <p:spPr>
            <a:xfrm>
              <a:off x="3866196" y="5656174"/>
              <a:ext cx="253334" cy="407887"/>
            </a:xfrm>
            <a:prstGeom prst="ellipse">
              <a:avLst/>
            </a:prstGeom>
            <a:noFill/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任意多边形 2"/>
            <p:cNvSpPr/>
            <p:nvPr/>
          </p:nvSpPr>
          <p:spPr>
            <a:xfrm>
              <a:off x="2219498" y="6043353"/>
              <a:ext cx="1753986" cy="365760"/>
            </a:xfrm>
            <a:custGeom>
              <a:avLst/>
              <a:gdLst>
                <a:gd name="connsiteX0" fmla="*/ 1753986 w 1753986"/>
                <a:gd name="connsiteY0" fmla="*/ 0 h 365760"/>
                <a:gd name="connsiteX1" fmla="*/ 864524 w 1753986"/>
                <a:gd name="connsiteY1" fmla="*/ 365760 h 365760"/>
                <a:gd name="connsiteX2" fmla="*/ 0 w 1753986"/>
                <a:gd name="connsiteY2" fmla="*/ 357447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986" h="365760">
                  <a:moveTo>
                    <a:pt x="1753986" y="0"/>
                  </a:moveTo>
                  <a:lnTo>
                    <a:pt x="864524" y="365760"/>
                  </a:lnTo>
                  <a:lnTo>
                    <a:pt x="0" y="357447"/>
                  </a:lnTo>
                </a:path>
              </a:pathLst>
            </a:custGeom>
            <a:noFill/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361289" y="6048781"/>
              <a:ext cx="20457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zh-CN" altLang="en-US" sz="1600" b="1" dirty="0">
                  <a:solidFill>
                    <a:srgbClr val="A5002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受字长限制自动舍弃</a:t>
              </a:r>
              <a:endParaRPr lang="zh-CN" altLang="en-US" sz="16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3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3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5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5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53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5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5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53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53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53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53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53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53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53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53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53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53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53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53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53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53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5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5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53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53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53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53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5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5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53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53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53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53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53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53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53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553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53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53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53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53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553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53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53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53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553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53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553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553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53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553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553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553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553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553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55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55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553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553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553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553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553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553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553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553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553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553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553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553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553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553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553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553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553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553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553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553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553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553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553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553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553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553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553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553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553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553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553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553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553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553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553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553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3412" grpId="0"/>
      <p:bldP spid="1553413" grpId="0"/>
      <p:bldP spid="1553414" grpId="0" animBg="1"/>
      <p:bldP spid="1553415" grpId="0"/>
      <p:bldP spid="1553416" grpId="0"/>
      <p:bldP spid="1553417" grpId="0"/>
      <p:bldP spid="1553418" grpId="0"/>
      <p:bldP spid="1553419" grpId="0"/>
      <p:bldP spid="1553420" grpId="0"/>
      <p:bldP spid="1553421" grpId="0" animBg="1"/>
      <p:bldP spid="1553422" grpId="0" animBg="1"/>
      <p:bldP spid="1553423" grpId="0" animBg="1"/>
      <p:bldP spid="1553427" grpId="0"/>
      <p:bldP spid="1553428" grpId="0"/>
      <p:bldP spid="1553429" grpId="0" animBg="1"/>
      <p:bldP spid="1553430" grpId="0"/>
      <p:bldP spid="1553431" grpId="0"/>
      <p:bldP spid="1553432" grpId="0"/>
      <p:bldP spid="1553433" grpId="0"/>
      <p:bldP spid="1553434" grpId="0"/>
      <p:bldP spid="1553435" grpId="0"/>
      <p:bldP spid="1553436" grpId="0" animBg="1"/>
      <p:bldP spid="1553438" grpId="0" animBg="1"/>
      <p:bldP spid="1553439" grpId="0" animBg="1"/>
      <p:bldP spid="1553440" grpId="0" animBg="1"/>
      <p:bldP spid="1553443" grpId="0"/>
      <p:bldP spid="1553444" grpId="0"/>
      <p:bldP spid="1553445" grpId="0" animBg="1"/>
      <p:bldP spid="1553446" grpId="0"/>
      <p:bldP spid="1553447" grpId="0"/>
      <p:bldP spid="1553448" grpId="0"/>
      <p:bldP spid="1553449" grpId="0"/>
      <p:bldP spid="1553450" grpId="0"/>
      <p:bldP spid="1553451" grpId="0"/>
      <p:bldP spid="1553452" grpId="0" animBg="1"/>
      <p:bldP spid="1553454" grpId="0" animBg="1"/>
      <p:bldP spid="1553458" grpId="0"/>
      <p:bldP spid="1553459" grpId="0"/>
      <p:bldP spid="1553460" grpId="0" animBg="1"/>
      <p:bldP spid="1553461" grpId="0"/>
      <p:bldP spid="1553462" grpId="0"/>
      <p:bldP spid="1553463" grpId="0"/>
      <p:bldP spid="1553464" grpId="0"/>
      <p:bldP spid="1553465" grpId="0"/>
      <p:bldP spid="1553466" grpId="0"/>
      <p:bldP spid="1553467" grpId="0" animBg="1"/>
      <p:bldP spid="1553468" grpId="0" animBg="1"/>
      <p:bldP spid="1553469" grpId="0" animBg="1"/>
      <p:bldP spid="67" grpId="0" animBg="1"/>
      <p:bldP spid="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0806" y="111760"/>
            <a:ext cx="11073674" cy="878613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 符号化、计算化与自动化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一看计算机的本质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26396" y="1470479"/>
            <a:ext cx="8263801" cy="339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一、</a:t>
            </a: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符号化、计算化与自动化</a:t>
            </a:r>
            <a:r>
              <a:rPr lang="en-US" altLang="zh-CN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—</a:t>
            </a: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计算机的本质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二、数值性信息的表达：计数制与机器数</a:t>
            </a:r>
            <a:endParaRPr lang="en-US" altLang="zh-CN" sz="2800" b="1" dirty="0"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三、非数值性信息的表达：编码与组合</a:t>
            </a:r>
            <a:endParaRPr lang="en-US" altLang="zh-CN" sz="2800" b="1" dirty="0"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/>
              <a:t>四、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的计算：基本逻辑运算</a:t>
            </a:r>
            <a:endParaRPr lang="en-US" altLang="zh-CN" sz="2800" b="1" dirty="0"/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/>
              <a:t>五、用电子技术实现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及其逻辑运算</a:t>
            </a:r>
            <a:endParaRPr lang="en-US" altLang="zh-CN" sz="2800" b="1" dirty="0"/>
          </a:p>
          <a:p>
            <a:pPr>
              <a:lnSpc>
                <a:spcPct val="130000"/>
              </a:lnSpc>
              <a:defRPr/>
            </a:pPr>
            <a:r>
              <a:rPr lang="zh-CN" altLang="en-US" sz="2800" b="1" dirty="0"/>
              <a:t>六、符号化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计算化的综合应用：利用图像隐藏信息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082" name="Picture 2" descr="阴阳示意图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63" y="2002275"/>
            <a:ext cx="2262188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086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76" y="3503454"/>
            <a:ext cx="2366963" cy="176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4119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732" y="1850803"/>
            <a:ext cx="29083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4120" name="Picture 40" descr="64卦彩色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81" y="4410599"/>
            <a:ext cx="2447402" cy="244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554" y="2914428"/>
            <a:ext cx="3602038" cy="278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922599" y="5772471"/>
            <a:ext cx="683499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将现象抽象为符号，进行符号组合，利用符号组合及其变化表达自然现象，进行计算！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一卦是如何变化到另一卦的？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）易经：古人研究自然现象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人事现象变化规律的方法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非数值性信息的表达：编码与组合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4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）非数值性信息表达：编码</a:t>
            </a:r>
            <a:endParaRPr kumimoji="1"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61954" name="Rectangle 2"/>
          <p:cNvSpPr>
            <a:spLocks noChangeArrowheads="1"/>
          </p:cNvSpPr>
          <p:nvPr/>
        </p:nvSpPr>
        <p:spPr bwMode="auto">
          <a:xfrm>
            <a:off x="1889126" y="1889275"/>
            <a:ext cx="9492237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tx1"/>
              </a:buClr>
            </a:pPr>
            <a:r>
              <a:rPr lang="zh-CN" altLang="en-US" sz="2000" dirty="0">
                <a:latin typeface="Times New Roman" panose="02020603050405020304" pitchFamily="18" charset="0"/>
              </a:rPr>
              <a:t>编码是以若干位数码或符号的不同组合来表示非数值性信息的方法，它是人为地将若干位数码或符号的每一种组合指定一种唯一的含义。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1661962" name="Rectangle 10"/>
          <p:cNvSpPr>
            <a:spLocks noChangeArrowheads="1"/>
          </p:cNvSpPr>
          <p:nvPr/>
        </p:nvSpPr>
        <p:spPr bwMode="auto">
          <a:xfrm>
            <a:off x="1910141" y="3147317"/>
            <a:ext cx="46730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英文字母与符号的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0,1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型编码方法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非数值性信息的表达：编码与组合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Group 2"/>
          <p:cNvGrpSpPr/>
          <p:nvPr/>
        </p:nvGrpSpPr>
        <p:grpSpPr bwMode="auto">
          <a:xfrm>
            <a:off x="707570" y="1890738"/>
            <a:ext cx="1202572" cy="904516"/>
            <a:chOff x="486" y="2211"/>
            <a:chExt cx="898" cy="748"/>
          </a:xfrm>
        </p:grpSpPr>
        <p:sp>
          <p:nvSpPr>
            <p:cNvPr id="18" name="AutoShape 39"/>
            <p:cNvSpPr>
              <a:spLocks noChangeArrowheads="1"/>
            </p:cNvSpPr>
            <p:nvPr/>
          </p:nvSpPr>
          <p:spPr bwMode="gray">
            <a:xfrm>
              <a:off x="486" y="2211"/>
              <a:ext cx="898" cy="748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Oval 40"/>
            <p:cNvSpPr>
              <a:spLocks noChangeArrowheads="1"/>
            </p:cNvSpPr>
            <p:nvPr/>
          </p:nvSpPr>
          <p:spPr bwMode="gray">
            <a:xfrm>
              <a:off x="560" y="2273"/>
              <a:ext cx="750" cy="625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Text Box 84"/>
            <p:cNvSpPr txBox="1">
              <a:spLocks noChangeArrowheads="1"/>
            </p:cNvSpPr>
            <p:nvPr/>
          </p:nvSpPr>
          <p:spPr bwMode="auto">
            <a:xfrm>
              <a:off x="557" y="2359"/>
              <a:ext cx="743" cy="38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编码  </a:t>
              </a:r>
              <a:endParaRPr kumimoji="0"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1" name="Group 2"/>
          <p:cNvGrpSpPr/>
          <p:nvPr/>
        </p:nvGrpSpPr>
        <p:grpSpPr bwMode="auto">
          <a:xfrm>
            <a:off x="707570" y="2955519"/>
            <a:ext cx="1202572" cy="904516"/>
            <a:chOff x="486" y="2211"/>
            <a:chExt cx="898" cy="748"/>
          </a:xfrm>
        </p:grpSpPr>
        <p:sp>
          <p:nvSpPr>
            <p:cNvPr id="22" name="AutoShape 39"/>
            <p:cNvSpPr>
              <a:spLocks noChangeArrowheads="1"/>
            </p:cNvSpPr>
            <p:nvPr/>
          </p:nvSpPr>
          <p:spPr bwMode="gray">
            <a:xfrm>
              <a:off x="486" y="2211"/>
              <a:ext cx="898" cy="748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Oval 40"/>
            <p:cNvSpPr>
              <a:spLocks noChangeArrowheads="1"/>
            </p:cNvSpPr>
            <p:nvPr/>
          </p:nvSpPr>
          <p:spPr bwMode="gray">
            <a:xfrm>
              <a:off x="560" y="2273"/>
              <a:ext cx="750" cy="625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Text Box 84"/>
            <p:cNvSpPr txBox="1">
              <a:spLocks noChangeArrowheads="1"/>
            </p:cNvSpPr>
            <p:nvPr/>
          </p:nvSpPr>
          <p:spPr bwMode="auto">
            <a:xfrm>
              <a:off x="557" y="2408"/>
              <a:ext cx="743" cy="30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en-US" altLang="zh-CN" sz="18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ASCII</a:t>
              </a:r>
              <a:r>
                <a:rPr kumimoji="0" lang="zh-CN" altLang="en-US" sz="18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码  </a:t>
              </a:r>
              <a:endParaRPr kumimoji="0"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017" y="3855423"/>
            <a:ext cx="6144345" cy="281031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302699" y="4855848"/>
            <a:ext cx="2752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8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8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8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8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8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8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8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28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1300151" y="4079193"/>
            <a:ext cx="39901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规律性：英文字母与符号是按照二进制次序进行编码，连续排列</a:t>
            </a:r>
            <a:endParaRPr lang="zh-CN" altLang="en-US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112913" y="5357394"/>
            <a:ext cx="3052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8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8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8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8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8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8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8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28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2"/>
          <p:cNvGrpSpPr/>
          <p:nvPr/>
        </p:nvGrpSpPr>
        <p:grpSpPr bwMode="auto">
          <a:xfrm>
            <a:off x="2945578" y="5898555"/>
            <a:ext cx="1467079" cy="843269"/>
            <a:chOff x="486" y="2211"/>
            <a:chExt cx="898" cy="748"/>
          </a:xfrm>
        </p:grpSpPr>
        <p:sp>
          <p:nvSpPr>
            <p:cNvPr id="30" name="AutoShape 39"/>
            <p:cNvSpPr>
              <a:spLocks noChangeArrowheads="1"/>
            </p:cNvSpPr>
            <p:nvPr/>
          </p:nvSpPr>
          <p:spPr bwMode="gray">
            <a:xfrm>
              <a:off x="486" y="2211"/>
              <a:ext cx="898" cy="748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rgbClr val="C00000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Oval 40"/>
            <p:cNvSpPr>
              <a:spLocks noChangeArrowheads="1"/>
            </p:cNvSpPr>
            <p:nvPr/>
          </p:nvSpPr>
          <p:spPr bwMode="gray">
            <a:xfrm>
              <a:off x="524" y="2273"/>
              <a:ext cx="821" cy="625"/>
            </a:xfrm>
            <a:prstGeom prst="ellipse">
              <a:avLst/>
            </a:prstGeom>
            <a:solidFill>
              <a:srgbClr val="C00000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Text Box 84"/>
            <p:cNvSpPr txBox="1">
              <a:spLocks noChangeArrowheads="1"/>
            </p:cNvSpPr>
            <p:nvPr/>
          </p:nvSpPr>
          <p:spPr bwMode="auto">
            <a:xfrm>
              <a:off x="524" y="2322"/>
              <a:ext cx="821" cy="3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机器字长</a:t>
              </a:r>
              <a:r>
                <a:rPr kumimoji="0" lang="en-US" altLang="zh-CN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r>
                <a:rPr kumimoji="0"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位及其倍数</a:t>
              </a:r>
              <a:endParaRPr kumimoji="0" lang="zh-CN" altLang="en-US" sz="16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991" name="Line 15"/>
          <p:cNvSpPr>
            <a:spLocks noChangeShapeType="1"/>
          </p:cNvSpPr>
          <p:nvPr/>
        </p:nvSpPr>
        <p:spPr bwMode="auto">
          <a:xfrm flipV="1">
            <a:off x="781427" y="1958688"/>
            <a:ext cx="10670344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2992" name="Text Box 16"/>
          <p:cNvSpPr txBox="1">
            <a:spLocks noChangeArrowheads="1"/>
          </p:cNvSpPr>
          <p:nvPr/>
        </p:nvSpPr>
        <p:spPr bwMode="auto">
          <a:xfrm>
            <a:off x="1350447" y="1958689"/>
            <a:ext cx="6461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1662993" name="Text Box 17"/>
          <p:cNvSpPr txBox="1">
            <a:spLocks noChangeArrowheads="1"/>
          </p:cNvSpPr>
          <p:nvPr/>
        </p:nvSpPr>
        <p:spPr bwMode="auto">
          <a:xfrm>
            <a:off x="3593181" y="1958689"/>
            <a:ext cx="15700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机器内部存储</a:t>
            </a:r>
            <a:endParaRPr lang="zh-CN" altLang="en-US" dirty="0"/>
          </a:p>
        </p:txBody>
      </p:sp>
      <p:sp>
        <p:nvSpPr>
          <p:cNvPr id="1662994" name="Text Box 18"/>
          <p:cNvSpPr txBox="1">
            <a:spLocks noChangeArrowheads="1"/>
          </p:cNvSpPr>
          <p:nvPr/>
        </p:nvSpPr>
        <p:spPr bwMode="auto">
          <a:xfrm>
            <a:off x="6810125" y="1943944"/>
            <a:ext cx="11080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解析规则</a:t>
            </a:r>
            <a:endParaRPr lang="zh-CN" altLang="en-US" dirty="0"/>
          </a:p>
        </p:txBody>
      </p:sp>
      <p:sp>
        <p:nvSpPr>
          <p:cNvPr id="1662995" name="Text Box 19"/>
          <p:cNvSpPr txBox="1">
            <a:spLocks noChangeArrowheads="1"/>
          </p:cNvSpPr>
          <p:nvPr/>
        </p:nvSpPr>
        <p:spPr bwMode="auto">
          <a:xfrm>
            <a:off x="773607" y="2685765"/>
            <a:ext cx="17160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We are students</a:t>
            </a:r>
            <a:endParaRPr lang="en-US" altLang="zh-CN" dirty="0"/>
          </a:p>
        </p:txBody>
      </p:sp>
      <p:sp>
        <p:nvSpPr>
          <p:cNvPr id="1662996" name="Text Box 20"/>
          <p:cNvSpPr txBox="1">
            <a:spLocks noChangeArrowheads="1"/>
          </p:cNvSpPr>
          <p:nvPr/>
        </p:nvSpPr>
        <p:spPr bwMode="auto">
          <a:xfrm>
            <a:off x="2776307" y="2296827"/>
            <a:ext cx="3076575" cy="147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01010111 01100101 00100000 01100001 01110010 01100101 00100000 01110011 01110100 01110101 01100100 01100101 01101110 01110100 01110011</a:t>
            </a:r>
            <a:endParaRPr lang="en-US" altLang="zh-CN" dirty="0"/>
          </a:p>
        </p:txBody>
      </p:sp>
      <p:sp>
        <p:nvSpPr>
          <p:cNvPr id="1662997" name="Text Box 21"/>
          <p:cNvSpPr txBox="1">
            <a:spLocks noChangeArrowheads="1"/>
          </p:cNvSpPr>
          <p:nvPr/>
        </p:nvSpPr>
        <p:spPr bwMode="auto">
          <a:xfrm>
            <a:off x="6416074" y="2520039"/>
            <a:ext cx="2244725" cy="92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/>
              <a:t>0/1</a:t>
            </a:r>
            <a:r>
              <a:rPr lang="zh-CN" altLang="en-US" dirty="0"/>
              <a:t>串按</a:t>
            </a:r>
            <a:r>
              <a:rPr lang="en-US" altLang="zh-CN" dirty="0"/>
              <a:t>8</a:t>
            </a:r>
            <a:r>
              <a:rPr lang="zh-CN" altLang="en-US" dirty="0"/>
              <a:t>位分隔一个字符，查找</a:t>
            </a:r>
            <a:r>
              <a:rPr lang="en-US" altLang="zh-CN" dirty="0"/>
              <a:t>ASCII</a:t>
            </a:r>
            <a:r>
              <a:rPr lang="zh-CN" altLang="en-US" dirty="0"/>
              <a:t>码表映射成相应符号</a:t>
            </a:r>
            <a:endParaRPr lang="en-US" altLang="zh-CN" dirty="0"/>
          </a:p>
        </p:txBody>
      </p:sp>
      <p:sp>
        <p:nvSpPr>
          <p:cNvPr id="1662998" name="Line 22"/>
          <p:cNvSpPr>
            <a:spLocks noChangeShapeType="1"/>
          </p:cNvSpPr>
          <p:nvPr/>
        </p:nvSpPr>
        <p:spPr bwMode="auto">
          <a:xfrm flipV="1">
            <a:off x="792540" y="2296826"/>
            <a:ext cx="10659231" cy="95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2999" name="Line 23"/>
          <p:cNvSpPr>
            <a:spLocks noChangeShapeType="1"/>
          </p:cNvSpPr>
          <p:nvPr/>
        </p:nvSpPr>
        <p:spPr bwMode="auto">
          <a:xfrm flipH="1">
            <a:off x="2541424" y="1958689"/>
            <a:ext cx="11113" cy="18764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3000" name="Line 24"/>
          <p:cNvSpPr>
            <a:spLocks noChangeShapeType="1"/>
          </p:cNvSpPr>
          <p:nvPr/>
        </p:nvSpPr>
        <p:spPr bwMode="auto">
          <a:xfrm>
            <a:off x="6126518" y="1960277"/>
            <a:ext cx="15875" cy="18748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3001" name="Line 25"/>
          <p:cNvSpPr>
            <a:spLocks noChangeShapeType="1"/>
          </p:cNvSpPr>
          <p:nvPr/>
        </p:nvSpPr>
        <p:spPr bwMode="auto">
          <a:xfrm>
            <a:off x="794127" y="3835116"/>
            <a:ext cx="1058723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55" y="3951008"/>
            <a:ext cx="4661327" cy="213201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圆角矩形 21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ASCII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码存储的文件，即纯文本文件，是可以自动解读的</a:t>
            </a:r>
            <a:endParaRPr kumimoji="1"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非数值性信息的表达：编码与组合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8747794" y="1960974"/>
            <a:ext cx="15875" cy="18748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8874204" y="1950504"/>
            <a:ext cx="2492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十六进制显示存储内容</a:t>
            </a:r>
            <a:endParaRPr lang="zh-CN" altLang="en-US" dirty="0"/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9593263" y="2280837"/>
            <a:ext cx="126612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/>
              <a:t>57  65  20 </a:t>
            </a:r>
            <a:endParaRPr lang="en-US" altLang="zh-CN" dirty="0"/>
          </a:p>
          <a:p>
            <a:r>
              <a:rPr lang="en-US" altLang="zh-CN" dirty="0"/>
              <a:t>61  72  65</a:t>
            </a:r>
            <a:endParaRPr lang="en-US" altLang="zh-CN" dirty="0"/>
          </a:p>
          <a:p>
            <a:r>
              <a:rPr lang="en-US" altLang="zh-CN" dirty="0"/>
              <a:t>20  73  74 </a:t>
            </a:r>
            <a:endParaRPr lang="en-US" altLang="zh-CN" dirty="0"/>
          </a:p>
          <a:p>
            <a:r>
              <a:rPr lang="en-US" altLang="zh-CN" dirty="0"/>
              <a:t>75  64  65</a:t>
            </a:r>
            <a:endParaRPr lang="en-US" altLang="zh-CN" dirty="0"/>
          </a:p>
          <a:p>
            <a:r>
              <a:rPr lang="en-US" altLang="zh-CN" dirty="0" err="1"/>
              <a:t>6E</a:t>
            </a:r>
            <a:r>
              <a:rPr lang="en-US" altLang="zh-CN" dirty="0"/>
              <a:t>  74  73</a:t>
            </a:r>
            <a:endParaRPr lang="en-US" altLang="zh-CN" dirty="0"/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101" y="3964372"/>
            <a:ext cx="4515262" cy="27219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2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2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62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62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62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62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2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2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62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62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62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62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62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62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63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63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63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63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62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62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62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62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2991" grpId="0" animBg="1"/>
      <p:bldP spid="1662992" grpId="0"/>
      <p:bldP spid="1662993" grpId="0"/>
      <p:bldP spid="1662994" grpId="0"/>
      <p:bldP spid="1662995" grpId="0"/>
      <p:bldP spid="1662996" grpId="0"/>
      <p:bldP spid="1662997" grpId="0"/>
      <p:bldP spid="1662998" grpId="0" animBg="1"/>
      <p:bldP spid="1662999" grpId="0" animBg="1"/>
      <p:bldP spid="1663000" grpId="0" animBg="1"/>
      <p:bldP spid="1663001" grpId="0" animBg="1"/>
      <p:bldP spid="24" grpId="0" animBg="1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738" name="Text Box 2"/>
          <p:cNvSpPr txBox="1">
            <a:spLocks noChangeArrowheads="1"/>
          </p:cNvSpPr>
          <p:nvPr/>
        </p:nvSpPr>
        <p:spPr bwMode="auto">
          <a:xfrm>
            <a:off x="393013" y="4180980"/>
            <a:ext cx="20129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4800" dirty="0">
                <a:latin typeface="Times New Roman" panose="02020603050405020304" pitchFamily="18" charset="0"/>
                <a:ea typeface="隶书" panose="02010509060101010101" pitchFamily="49" charset="-122"/>
              </a:rPr>
              <a:t>“大</a:t>
            </a:r>
            <a:r>
              <a:rPr lang="zh-CN" altLang="en-US" sz="4800" dirty="0">
                <a:latin typeface="Times New Roman" panose="02020603050405020304" pitchFamily="18" charset="0"/>
                <a:ea typeface="隶书" panose="02010509060101010101" pitchFamily="49" charset="-122"/>
              </a:rPr>
              <a:t>”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652739" name="Group 3"/>
          <p:cNvGrpSpPr/>
          <p:nvPr/>
        </p:nvGrpSpPr>
        <p:grpSpPr bwMode="auto">
          <a:xfrm>
            <a:off x="2080873" y="4337279"/>
            <a:ext cx="1624013" cy="646113"/>
            <a:chOff x="1911" y="2774"/>
            <a:chExt cx="1023" cy="407"/>
          </a:xfrm>
        </p:grpSpPr>
        <p:sp>
          <p:nvSpPr>
            <p:cNvPr id="1652740" name="Text Box 4"/>
            <p:cNvSpPr txBox="1">
              <a:spLocks noChangeArrowheads="1"/>
            </p:cNvSpPr>
            <p:nvPr/>
          </p:nvSpPr>
          <p:spPr bwMode="auto">
            <a:xfrm>
              <a:off x="2526" y="2774"/>
              <a:ext cx="4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dirty="0"/>
                <a:t>da</a:t>
              </a:r>
              <a:endParaRPr lang="en-US" altLang="zh-CN" sz="3600" dirty="0"/>
            </a:p>
          </p:txBody>
        </p:sp>
        <p:sp>
          <p:nvSpPr>
            <p:cNvPr id="1652741" name="AutoShape 5"/>
            <p:cNvSpPr>
              <a:spLocks noChangeArrowheads="1"/>
            </p:cNvSpPr>
            <p:nvPr/>
          </p:nvSpPr>
          <p:spPr bwMode="auto">
            <a:xfrm flipH="1">
              <a:off x="1911" y="2929"/>
              <a:ext cx="576" cy="152"/>
            </a:xfrm>
            <a:prstGeom prst="leftArrow">
              <a:avLst>
                <a:gd name="adj1" fmla="val 50000"/>
                <a:gd name="adj2" fmla="val 94737"/>
              </a:avLst>
            </a:prstGeom>
            <a:solidFill>
              <a:srgbClr val="FF9966"/>
            </a:solidFill>
            <a:ln w="9525">
              <a:solidFill>
                <a:srgbClr val="FF99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52742" name="Group 6"/>
          <p:cNvGrpSpPr/>
          <p:nvPr/>
        </p:nvGrpSpPr>
        <p:grpSpPr bwMode="auto">
          <a:xfrm>
            <a:off x="3717928" y="4506733"/>
            <a:ext cx="4457722" cy="391049"/>
            <a:chOff x="-676" y="3173"/>
            <a:chExt cx="4132" cy="535"/>
          </a:xfrm>
        </p:grpSpPr>
        <p:sp>
          <p:nvSpPr>
            <p:cNvPr id="1652743" name="Oval 7"/>
            <p:cNvSpPr>
              <a:spLocks noChangeArrowheads="1"/>
            </p:cNvSpPr>
            <p:nvPr/>
          </p:nvSpPr>
          <p:spPr bwMode="auto">
            <a:xfrm>
              <a:off x="48" y="3173"/>
              <a:ext cx="3408" cy="53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52744" name="Group 8"/>
            <p:cNvGrpSpPr/>
            <p:nvPr/>
          </p:nvGrpSpPr>
          <p:grpSpPr bwMode="auto">
            <a:xfrm>
              <a:off x="117" y="3233"/>
              <a:ext cx="3206" cy="319"/>
              <a:chOff x="645" y="3216"/>
              <a:chExt cx="3206" cy="319"/>
            </a:xfrm>
          </p:grpSpPr>
          <p:sp>
            <p:nvSpPr>
              <p:cNvPr id="1652745" name="Text Box 9"/>
              <p:cNvSpPr txBox="1">
                <a:spLocks noChangeArrowheads="1"/>
              </p:cNvSpPr>
              <p:nvPr/>
            </p:nvSpPr>
            <p:spPr bwMode="auto">
              <a:xfrm>
                <a:off x="645" y="3216"/>
                <a:ext cx="1635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r"/>
                <a:r>
                  <a:rPr lang="en-US" altLang="zh-CN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en-US" altLang="zh-CN" b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0 1 1 0 1 0 0      </a:t>
                </a:r>
                <a:endParaRPr lang="en-US" altLang="zh-CN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2746" name="Text Box 10"/>
              <p:cNvSpPr txBox="1">
                <a:spLocks noChangeArrowheads="1"/>
              </p:cNvSpPr>
              <p:nvPr/>
            </p:nvSpPr>
            <p:spPr bwMode="auto">
              <a:xfrm>
                <a:off x="2244" y="3228"/>
                <a:ext cx="1607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r"/>
                <a:r>
                  <a:rPr lang="en-US" altLang="zh-CN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zh-CN" b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1 1 1 0 1 1 1      </a:t>
                </a:r>
                <a:endParaRPr lang="en-US" altLang="zh-CN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52747" name="AutoShape 11"/>
            <p:cNvSpPr>
              <a:spLocks noChangeArrowheads="1"/>
            </p:cNvSpPr>
            <p:nvPr/>
          </p:nvSpPr>
          <p:spPr bwMode="auto">
            <a:xfrm rot="16200000" flipH="1">
              <a:off x="-492" y="3124"/>
              <a:ext cx="301" cy="669"/>
            </a:xfrm>
            <a:prstGeom prst="downArrow">
              <a:avLst>
                <a:gd name="adj1" fmla="val 50000"/>
                <a:gd name="adj2" fmla="val 106250"/>
              </a:avLst>
            </a:prstGeom>
            <a:solidFill>
              <a:srgbClr val="FF9966"/>
            </a:solidFill>
            <a:ln w="9525">
              <a:solidFill>
                <a:srgbClr val="FF99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1652748" name="Group 12"/>
          <p:cNvGrpSpPr/>
          <p:nvPr/>
        </p:nvGrpSpPr>
        <p:grpSpPr bwMode="auto">
          <a:xfrm>
            <a:off x="8207421" y="2909931"/>
            <a:ext cx="2613024" cy="2298700"/>
            <a:chOff x="3425" y="2618"/>
            <a:chExt cx="1646" cy="1448"/>
          </a:xfrm>
        </p:grpSpPr>
        <p:sp>
          <p:nvSpPr>
            <p:cNvPr id="1652749" name="Text Box 13"/>
            <p:cNvSpPr txBox="1">
              <a:spLocks noChangeArrowheads="1"/>
            </p:cNvSpPr>
            <p:nvPr/>
          </p:nvSpPr>
          <p:spPr bwMode="auto">
            <a:xfrm>
              <a:off x="3959" y="2618"/>
              <a:ext cx="1112" cy="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64000"/>
                </a:lnSpc>
              </a:pPr>
              <a:r>
                <a:rPr lang="en-US" altLang="zh-CN" sz="1400" dirty="0"/>
                <a:t>000000</a:t>
              </a:r>
              <a:r>
                <a:rPr lang="en-US" altLang="zh-CN" sz="1400" dirty="0">
                  <a:solidFill>
                    <a:srgbClr val="C00000"/>
                  </a:solidFill>
                </a:rPr>
                <a:t>11</a:t>
              </a:r>
              <a:r>
                <a:rPr lang="en-US" altLang="zh-CN" sz="1400" dirty="0"/>
                <a:t>00000000</a:t>
              </a:r>
              <a:endParaRPr lang="en-US" altLang="zh-CN" sz="1400" dirty="0"/>
            </a:p>
            <a:p>
              <a:pPr>
                <a:lnSpc>
                  <a:spcPct val="64000"/>
                </a:lnSpc>
              </a:pPr>
              <a:r>
                <a:rPr lang="en-US" altLang="zh-CN" sz="1400" dirty="0"/>
                <a:t>000000</a:t>
              </a:r>
              <a:r>
                <a:rPr lang="en-US" altLang="zh-CN" sz="1400" dirty="0">
                  <a:solidFill>
                    <a:srgbClr val="C00000"/>
                  </a:solidFill>
                </a:rPr>
                <a:t>11</a:t>
              </a:r>
              <a:r>
                <a:rPr lang="en-US" altLang="zh-CN" sz="1400" dirty="0"/>
                <a:t>00000000</a:t>
              </a:r>
              <a:endParaRPr lang="en-US" altLang="zh-CN" sz="1400" dirty="0"/>
            </a:p>
            <a:p>
              <a:pPr>
                <a:lnSpc>
                  <a:spcPct val="64000"/>
                </a:lnSpc>
              </a:pPr>
              <a:r>
                <a:rPr lang="en-US" altLang="zh-CN" sz="1400" dirty="0"/>
                <a:t>000000</a:t>
              </a:r>
              <a:r>
                <a:rPr lang="en-US" altLang="zh-CN" sz="1400" dirty="0">
                  <a:solidFill>
                    <a:srgbClr val="C00000"/>
                  </a:solidFill>
                </a:rPr>
                <a:t>11</a:t>
              </a:r>
              <a:r>
                <a:rPr lang="en-US" altLang="zh-CN" sz="1400" dirty="0"/>
                <a:t>00000000</a:t>
              </a:r>
              <a:endParaRPr lang="en-US" altLang="zh-CN" sz="1400" dirty="0"/>
            </a:p>
            <a:p>
              <a:pPr>
                <a:lnSpc>
                  <a:spcPct val="64000"/>
                </a:lnSpc>
              </a:pPr>
              <a:r>
                <a:rPr lang="en-US" altLang="zh-CN" sz="1400" dirty="0"/>
                <a:t>000000</a:t>
              </a:r>
              <a:r>
                <a:rPr lang="en-US" altLang="zh-CN" sz="1400" dirty="0">
                  <a:solidFill>
                    <a:srgbClr val="C00000"/>
                  </a:solidFill>
                </a:rPr>
                <a:t>11</a:t>
              </a:r>
              <a:r>
                <a:rPr lang="en-US" altLang="zh-CN" sz="1400" dirty="0"/>
                <a:t>00000100</a:t>
              </a:r>
              <a:endParaRPr lang="en-US" altLang="zh-CN" sz="1400" dirty="0"/>
            </a:p>
            <a:p>
              <a:pPr>
                <a:lnSpc>
                  <a:spcPct val="64000"/>
                </a:lnSpc>
              </a:pPr>
              <a:r>
                <a:rPr lang="en-US" altLang="zh-CN" sz="1400" dirty="0">
                  <a:solidFill>
                    <a:srgbClr val="C00000"/>
                  </a:solidFill>
                </a:rPr>
                <a:t>1111111111111111</a:t>
              </a:r>
              <a:endParaRPr lang="en-US" altLang="zh-CN" sz="1400" dirty="0">
                <a:solidFill>
                  <a:srgbClr val="C00000"/>
                </a:solidFill>
              </a:endParaRPr>
            </a:p>
            <a:p>
              <a:pPr>
                <a:lnSpc>
                  <a:spcPct val="64000"/>
                </a:lnSpc>
              </a:pPr>
              <a:r>
                <a:rPr lang="en-US" altLang="zh-CN" sz="1400" dirty="0"/>
                <a:t>0000001100000000</a:t>
              </a:r>
              <a:endParaRPr lang="en-US" altLang="zh-CN" sz="1400" dirty="0"/>
            </a:p>
            <a:p>
              <a:pPr>
                <a:lnSpc>
                  <a:spcPct val="64000"/>
                </a:lnSpc>
              </a:pPr>
              <a:r>
                <a:rPr lang="en-US" altLang="zh-CN" sz="1400" dirty="0"/>
                <a:t>0000001100000000</a:t>
              </a:r>
              <a:endParaRPr lang="en-US" altLang="zh-CN" sz="1400" dirty="0"/>
            </a:p>
            <a:p>
              <a:pPr>
                <a:lnSpc>
                  <a:spcPct val="64000"/>
                </a:lnSpc>
              </a:pPr>
              <a:r>
                <a:rPr lang="en-US" altLang="zh-CN" sz="1400" dirty="0"/>
                <a:t>0000001100000000</a:t>
              </a:r>
              <a:endParaRPr lang="en-US" altLang="zh-CN" sz="1400" dirty="0"/>
            </a:p>
            <a:p>
              <a:pPr>
                <a:lnSpc>
                  <a:spcPct val="64000"/>
                </a:lnSpc>
              </a:pPr>
              <a:r>
                <a:rPr lang="en-US" altLang="zh-CN" sz="1400" dirty="0"/>
                <a:t>0000001100000000</a:t>
              </a:r>
              <a:endParaRPr lang="en-US" altLang="zh-CN" sz="1400" dirty="0"/>
            </a:p>
            <a:p>
              <a:pPr>
                <a:lnSpc>
                  <a:spcPct val="64000"/>
                </a:lnSpc>
              </a:pPr>
              <a:r>
                <a:rPr lang="en-US" altLang="zh-CN" sz="1400" dirty="0"/>
                <a:t>0000001110000000</a:t>
              </a:r>
              <a:endParaRPr lang="en-US" altLang="zh-CN" sz="1400" dirty="0"/>
            </a:p>
            <a:p>
              <a:pPr>
                <a:lnSpc>
                  <a:spcPct val="64000"/>
                </a:lnSpc>
              </a:pPr>
              <a:r>
                <a:rPr lang="en-US" altLang="zh-CN" sz="1400" dirty="0"/>
                <a:t>0000011001000000</a:t>
              </a:r>
              <a:endParaRPr lang="en-US" altLang="zh-CN" sz="1400" dirty="0"/>
            </a:p>
            <a:p>
              <a:pPr>
                <a:lnSpc>
                  <a:spcPct val="64000"/>
                </a:lnSpc>
              </a:pPr>
              <a:r>
                <a:rPr lang="en-US" altLang="zh-CN" sz="1400" dirty="0"/>
                <a:t>0000110000100000</a:t>
              </a:r>
              <a:endParaRPr lang="en-US" altLang="zh-CN" sz="1400" dirty="0"/>
            </a:p>
            <a:p>
              <a:pPr>
                <a:lnSpc>
                  <a:spcPct val="64000"/>
                </a:lnSpc>
              </a:pPr>
              <a:r>
                <a:rPr lang="en-US" altLang="zh-CN" sz="1400" dirty="0"/>
                <a:t>0001100000110000</a:t>
              </a:r>
              <a:endParaRPr lang="en-US" altLang="zh-CN" sz="1400" dirty="0"/>
            </a:p>
            <a:p>
              <a:pPr>
                <a:lnSpc>
                  <a:spcPct val="64000"/>
                </a:lnSpc>
              </a:pPr>
              <a:r>
                <a:rPr lang="en-US" altLang="zh-CN" sz="1400" dirty="0"/>
                <a:t>0001000000011000</a:t>
              </a:r>
              <a:endParaRPr lang="en-US" altLang="zh-CN" sz="1400" dirty="0"/>
            </a:p>
            <a:p>
              <a:pPr>
                <a:lnSpc>
                  <a:spcPct val="64000"/>
                </a:lnSpc>
              </a:pPr>
              <a:r>
                <a:rPr lang="en-US" altLang="zh-CN" sz="1400" dirty="0"/>
                <a:t>0010000000001110  </a:t>
              </a:r>
              <a:endParaRPr lang="en-US" altLang="zh-CN" sz="1400" dirty="0"/>
            </a:p>
            <a:p>
              <a:pPr>
                <a:lnSpc>
                  <a:spcPct val="64000"/>
                </a:lnSpc>
              </a:pPr>
              <a:r>
                <a:rPr lang="en-US" altLang="zh-CN" sz="1400" dirty="0"/>
                <a:t>1100000000000100</a:t>
              </a:r>
              <a:endParaRPr lang="en-US" altLang="zh-CN" sz="1400" dirty="0"/>
            </a:p>
          </p:txBody>
        </p:sp>
        <p:sp>
          <p:nvSpPr>
            <p:cNvPr id="1652750" name="AutoShape 14"/>
            <p:cNvSpPr>
              <a:spLocks noChangeArrowheads="1"/>
            </p:cNvSpPr>
            <p:nvPr/>
          </p:nvSpPr>
          <p:spPr bwMode="auto">
            <a:xfrm>
              <a:off x="3425" y="3670"/>
              <a:ext cx="547" cy="164"/>
            </a:xfrm>
            <a:prstGeom prst="rightArrow">
              <a:avLst/>
            </a:prstGeom>
            <a:solidFill>
              <a:srgbClr val="FF9966"/>
            </a:solidFill>
            <a:ln w="9525">
              <a:solidFill>
                <a:srgbClr val="FF99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52751" name="Group 15"/>
          <p:cNvGrpSpPr/>
          <p:nvPr/>
        </p:nvGrpSpPr>
        <p:grpSpPr bwMode="auto">
          <a:xfrm>
            <a:off x="3370307" y="5126481"/>
            <a:ext cx="7604125" cy="1479550"/>
            <a:chOff x="284" y="1343"/>
            <a:chExt cx="4790" cy="932"/>
          </a:xfrm>
        </p:grpSpPr>
        <p:sp>
          <p:nvSpPr>
            <p:cNvPr id="1652752" name="Line 16"/>
            <p:cNvSpPr>
              <a:spLocks noChangeShapeType="1"/>
            </p:cNvSpPr>
            <p:nvPr/>
          </p:nvSpPr>
          <p:spPr bwMode="auto">
            <a:xfrm>
              <a:off x="1349" y="1938"/>
              <a:ext cx="9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753" name="Line 17"/>
            <p:cNvSpPr>
              <a:spLocks noChangeShapeType="1"/>
            </p:cNvSpPr>
            <p:nvPr/>
          </p:nvSpPr>
          <p:spPr bwMode="auto">
            <a:xfrm>
              <a:off x="3001" y="1938"/>
              <a:ext cx="13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52754" name="Group 18"/>
            <p:cNvGrpSpPr/>
            <p:nvPr/>
          </p:nvGrpSpPr>
          <p:grpSpPr bwMode="auto">
            <a:xfrm>
              <a:off x="2236" y="1571"/>
              <a:ext cx="1235" cy="704"/>
              <a:chOff x="2256" y="955"/>
              <a:chExt cx="1336" cy="1205"/>
            </a:xfrm>
          </p:grpSpPr>
          <p:graphicFrame>
            <p:nvGraphicFramePr>
              <p:cNvPr id="1652755" name="Object 19"/>
              <p:cNvGraphicFramePr>
                <a:graphicFrameLocks noChangeAspect="1"/>
              </p:cNvGraphicFramePr>
              <p:nvPr/>
            </p:nvGraphicFramePr>
            <p:xfrm>
              <a:off x="3120" y="1632"/>
              <a:ext cx="472" cy="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41" name="剪辑" r:id="rId1" imgW="7972425" imgH="8238490" progId="MS_ClipArt_Gallery.2">
                      <p:embed/>
                    </p:oleObj>
                  </mc:Choice>
                  <mc:Fallback>
                    <p:oleObj name="剪辑" r:id="rId1" imgW="7972425" imgH="8238490" progId="MS_ClipArt_Gallery.2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1632"/>
                            <a:ext cx="472" cy="4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52756" name="Object 20"/>
              <p:cNvGraphicFramePr>
                <a:graphicFrameLocks noChangeAspect="1"/>
              </p:cNvGraphicFramePr>
              <p:nvPr/>
            </p:nvGraphicFramePr>
            <p:xfrm>
              <a:off x="2256" y="955"/>
              <a:ext cx="861" cy="1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42" name="剪辑" r:id="rId3" imgW="16411575" imgH="22955250" progId="MS_ClipArt_Gallery.2">
                      <p:embed/>
                    </p:oleObj>
                  </mc:Choice>
                  <mc:Fallback>
                    <p:oleObj name="剪辑" r:id="rId3" imgW="16411575" imgH="22955250" progId="MS_ClipArt_Gallery.2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955"/>
                            <a:ext cx="861" cy="12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52757" name="Object 21"/>
            <p:cNvGraphicFramePr>
              <a:graphicFrameLocks noChangeAspect="1"/>
            </p:cNvGraphicFramePr>
            <p:nvPr/>
          </p:nvGraphicFramePr>
          <p:xfrm>
            <a:off x="4322" y="1689"/>
            <a:ext cx="729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3" name="剪辑" r:id="rId5" imgW="10386695" imgH="9634220" progId="MS_ClipArt_Gallery.2">
                    <p:embed/>
                  </p:oleObj>
                </mc:Choice>
                <mc:Fallback>
                  <p:oleObj name="剪辑" r:id="rId5" imgW="10386695" imgH="9634220" progId="MS_ClipArt_Gallery.2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" y="1689"/>
                          <a:ext cx="729" cy="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52758" name="Group 22"/>
            <p:cNvGrpSpPr/>
            <p:nvPr/>
          </p:nvGrpSpPr>
          <p:grpSpPr bwMode="auto">
            <a:xfrm>
              <a:off x="284" y="1796"/>
              <a:ext cx="1183" cy="255"/>
              <a:chOff x="384" y="2208"/>
              <a:chExt cx="1280" cy="436"/>
            </a:xfrm>
          </p:grpSpPr>
          <p:sp>
            <p:nvSpPr>
              <p:cNvPr id="1652759" name="Freeform 23"/>
              <p:cNvSpPr/>
              <p:nvPr/>
            </p:nvSpPr>
            <p:spPr bwMode="auto">
              <a:xfrm>
                <a:off x="384" y="2208"/>
                <a:ext cx="1280" cy="436"/>
              </a:xfrm>
              <a:custGeom>
                <a:avLst/>
                <a:gdLst>
                  <a:gd name="T0" fmla="*/ 2560 w 2560"/>
                  <a:gd name="T1" fmla="*/ 812 h 983"/>
                  <a:gd name="T2" fmla="*/ 2437 w 2560"/>
                  <a:gd name="T3" fmla="*/ 279 h 983"/>
                  <a:gd name="T4" fmla="*/ 2125 w 2560"/>
                  <a:gd name="T5" fmla="*/ 279 h 983"/>
                  <a:gd name="T6" fmla="*/ 2125 w 2560"/>
                  <a:gd name="T7" fmla="*/ 143 h 983"/>
                  <a:gd name="T8" fmla="*/ 1646 w 2560"/>
                  <a:gd name="T9" fmla="*/ 143 h 983"/>
                  <a:gd name="T10" fmla="*/ 1646 w 2560"/>
                  <a:gd name="T11" fmla="*/ 37 h 983"/>
                  <a:gd name="T12" fmla="*/ 1531 w 2560"/>
                  <a:gd name="T13" fmla="*/ 37 h 983"/>
                  <a:gd name="T14" fmla="*/ 1531 w 2560"/>
                  <a:gd name="T15" fmla="*/ 0 h 983"/>
                  <a:gd name="T16" fmla="*/ 968 w 2560"/>
                  <a:gd name="T17" fmla="*/ 0 h 983"/>
                  <a:gd name="T18" fmla="*/ 968 w 2560"/>
                  <a:gd name="T19" fmla="*/ 37 h 983"/>
                  <a:gd name="T20" fmla="*/ 853 w 2560"/>
                  <a:gd name="T21" fmla="*/ 37 h 983"/>
                  <a:gd name="T22" fmla="*/ 853 w 2560"/>
                  <a:gd name="T23" fmla="*/ 143 h 983"/>
                  <a:gd name="T24" fmla="*/ 375 w 2560"/>
                  <a:gd name="T25" fmla="*/ 143 h 983"/>
                  <a:gd name="T26" fmla="*/ 375 w 2560"/>
                  <a:gd name="T27" fmla="*/ 279 h 983"/>
                  <a:gd name="T28" fmla="*/ 124 w 2560"/>
                  <a:gd name="T29" fmla="*/ 279 h 983"/>
                  <a:gd name="T30" fmla="*/ 0 w 2560"/>
                  <a:gd name="T31" fmla="*/ 812 h 983"/>
                  <a:gd name="T32" fmla="*/ 74 w 2560"/>
                  <a:gd name="T33" fmla="*/ 983 h 983"/>
                  <a:gd name="T34" fmla="*/ 2489 w 2560"/>
                  <a:gd name="T35" fmla="*/ 983 h 983"/>
                  <a:gd name="T36" fmla="*/ 2560 w 2560"/>
                  <a:gd name="T37" fmla="*/ 8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60" h="983">
                    <a:moveTo>
                      <a:pt x="2560" y="812"/>
                    </a:moveTo>
                    <a:lnTo>
                      <a:pt x="2437" y="279"/>
                    </a:lnTo>
                    <a:lnTo>
                      <a:pt x="2125" y="279"/>
                    </a:lnTo>
                    <a:lnTo>
                      <a:pt x="2125" y="143"/>
                    </a:lnTo>
                    <a:lnTo>
                      <a:pt x="1646" y="143"/>
                    </a:lnTo>
                    <a:lnTo>
                      <a:pt x="1646" y="37"/>
                    </a:lnTo>
                    <a:lnTo>
                      <a:pt x="1531" y="37"/>
                    </a:lnTo>
                    <a:lnTo>
                      <a:pt x="1531" y="0"/>
                    </a:lnTo>
                    <a:lnTo>
                      <a:pt x="968" y="0"/>
                    </a:lnTo>
                    <a:lnTo>
                      <a:pt x="968" y="37"/>
                    </a:lnTo>
                    <a:lnTo>
                      <a:pt x="853" y="37"/>
                    </a:lnTo>
                    <a:lnTo>
                      <a:pt x="853" y="143"/>
                    </a:lnTo>
                    <a:lnTo>
                      <a:pt x="375" y="143"/>
                    </a:lnTo>
                    <a:lnTo>
                      <a:pt x="375" y="279"/>
                    </a:lnTo>
                    <a:lnTo>
                      <a:pt x="124" y="279"/>
                    </a:lnTo>
                    <a:lnTo>
                      <a:pt x="0" y="812"/>
                    </a:lnTo>
                    <a:lnTo>
                      <a:pt x="74" y="983"/>
                    </a:lnTo>
                    <a:lnTo>
                      <a:pt x="2489" y="983"/>
                    </a:lnTo>
                    <a:lnTo>
                      <a:pt x="2560" y="8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60" name="Freeform 24"/>
              <p:cNvSpPr/>
              <p:nvPr/>
            </p:nvSpPr>
            <p:spPr bwMode="auto">
              <a:xfrm>
                <a:off x="408" y="2309"/>
                <a:ext cx="1233" cy="282"/>
              </a:xfrm>
              <a:custGeom>
                <a:avLst/>
                <a:gdLst>
                  <a:gd name="T0" fmla="*/ 2466 w 2466"/>
                  <a:gd name="T1" fmla="*/ 500 h 565"/>
                  <a:gd name="T2" fmla="*/ 2352 w 2466"/>
                  <a:gd name="T3" fmla="*/ 0 h 565"/>
                  <a:gd name="T4" fmla="*/ 115 w 2466"/>
                  <a:gd name="T5" fmla="*/ 0 h 565"/>
                  <a:gd name="T6" fmla="*/ 0 w 2466"/>
                  <a:gd name="T7" fmla="*/ 500 h 565"/>
                  <a:gd name="T8" fmla="*/ 30 w 2466"/>
                  <a:gd name="T9" fmla="*/ 565 h 565"/>
                  <a:gd name="T10" fmla="*/ 2436 w 2466"/>
                  <a:gd name="T11" fmla="*/ 565 h 565"/>
                  <a:gd name="T12" fmla="*/ 2466 w 2466"/>
                  <a:gd name="T13" fmla="*/ 500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6" h="565">
                    <a:moveTo>
                      <a:pt x="2466" y="500"/>
                    </a:moveTo>
                    <a:lnTo>
                      <a:pt x="2352" y="0"/>
                    </a:lnTo>
                    <a:lnTo>
                      <a:pt x="115" y="0"/>
                    </a:lnTo>
                    <a:lnTo>
                      <a:pt x="0" y="500"/>
                    </a:lnTo>
                    <a:lnTo>
                      <a:pt x="30" y="565"/>
                    </a:lnTo>
                    <a:lnTo>
                      <a:pt x="2436" y="565"/>
                    </a:lnTo>
                    <a:lnTo>
                      <a:pt x="2466" y="500"/>
                    </a:lnTo>
                    <a:close/>
                  </a:path>
                </a:pathLst>
              </a:custGeom>
              <a:solidFill>
                <a:srgbClr val="E8E0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61" name="Freeform 25"/>
              <p:cNvSpPr/>
              <p:nvPr/>
            </p:nvSpPr>
            <p:spPr bwMode="auto">
              <a:xfrm>
                <a:off x="1398" y="2397"/>
                <a:ext cx="51" cy="157"/>
              </a:xfrm>
              <a:custGeom>
                <a:avLst/>
                <a:gdLst>
                  <a:gd name="T0" fmla="*/ 102 w 102"/>
                  <a:gd name="T1" fmla="*/ 314 h 314"/>
                  <a:gd name="T2" fmla="*/ 29 w 102"/>
                  <a:gd name="T3" fmla="*/ 0 h 314"/>
                  <a:gd name="T4" fmla="*/ 0 w 102"/>
                  <a:gd name="T5" fmla="*/ 26 h 314"/>
                  <a:gd name="T6" fmla="*/ 67 w 102"/>
                  <a:gd name="T7" fmla="*/ 314 h 314"/>
                  <a:gd name="T8" fmla="*/ 102 w 102"/>
                  <a:gd name="T9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314">
                    <a:moveTo>
                      <a:pt x="102" y="314"/>
                    </a:moveTo>
                    <a:lnTo>
                      <a:pt x="29" y="0"/>
                    </a:lnTo>
                    <a:lnTo>
                      <a:pt x="0" y="26"/>
                    </a:lnTo>
                    <a:lnTo>
                      <a:pt x="67" y="314"/>
                    </a:lnTo>
                    <a:lnTo>
                      <a:pt x="102" y="314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62" name="Freeform 26"/>
              <p:cNvSpPr/>
              <p:nvPr/>
            </p:nvSpPr>
            <p:spPr bwMode="auto">
              <a:xfrm>
                <a:off x="1455" y="2397"/>
                <a:ext cx="51" cy="157"/>
              </a:xfrm>
              <a:custGeom>
                <a:avLst/>
                <a:gdLst>
                  <a:gd name="T0" fmla="*/ 102 w 102"/>
                  <a:gd name="T1" fmla="*/ 314 h 314"/>
                  <a:gd name="T2" fmla="*/ 30 w 102"/>
                  <a:gd name="T3" fmla="*/ 0 h 314"/>
                  <a:gd name="T4" fmla="*/ 0 w 102"/>
                  <a:gd name="T5" fmla="*/ 26 h 314"/>
                  <a:gd name="T6" fmla="*/ 65 w 102"/>
                  <a:gd name="T7" fmla="*/ 314 h 314"/>
                  <a:gd name="T8" fmla="*/ 102 w 102"/>
                  <a:gd name="T9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314">
                    <a:moveTo>
                      <a:pt x="102" y="314"/>
                    </a:moveTo>
                    <a:lnTo>
                      <a:pt x="30" y="0"/>
                    </a:lnTo>
                    <a:lnTo>
                      <a:pt x="0" y="26"/>
                    </a:lnTo>
                    <a:lnTo>
                      <a:pt x="65" y="314"/>
                    </a:lnTo>
                    <a:lnTo>
                      <a:pt x="102" y="314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63" name="Freeform 27"/>
              <p:cNvSpPr/>
              <p:nvPr/>
            </p:nvSpPr>
            <p:spPr bwMode="auto">
              <a:xfrm>
                <a:off x="1511" y="2397"/>
                <a:ext cx="51" cy="157"/>
              </a:xfrm>
              <a:custGeom>
                <a:avLst/>
                <a:gdLst>
                  <a:gd name="T0" fmla="*/ 103 w 103"/>
                  <a:gd name="T1" fmla="*/ 314 h 314"/>
                  <a:gd name="T2" fmla="*/ 30 w 103"/>
                  <a:gd name="T3" fmla="*/ 0 h 314"/>
                  <a:gd name="T4" fmla="*/ 0 w 103"/>
                  <a:gd name="T5" fmla="*/ 26 h 314"/>
                  <a:gd name="T6" fmla="*/ 67 w 103"/>
                  <a:gd name="T7" fmla="*/ 314 h 314"/>
                  <a:gd name="T8" fmla="*/ 103 w 103"/>
                  <a:gd name="T9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314">
                    <a:moveTo>
                      <a:pt x="103" y="314"/>
                    </a:moveTo>
                    <a:lnTo>
                      <a:pt x="30" y="0"/>
                    </a:lnTo>
                    <a:lnTo>
                      <a:pt x="0" y="26"/>
                    </a:lnTo>
                    <a:lnTo>
                      <a:pt x="67" y="314"/>
                    </a:lnTo>
                    <a:lnTo>
                      <a:pt x="103" y="314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64" name="Freeform 28"/>
              <p:cNvSpPr/>
              <p:nvPr/>
            </p:nvSpPr>
            <p:spPr bwMode="auto">
              <a:xfrm>
                <a:off x="509" y="2425"/>
                <a:ext cx="848" cy="15"/>
              </a:xfrm>
              <a:custGeom>
                <a:avLst/>
                <a:gdLst>
                  <a:gd name="T0" fmla="*/ 1689 w 1696"/>
                  <a:gd name="T1" fmla="*/ 0 h 32"/>
                  <a:gd name="T2" fmla="*/ 7 w 1696"/>
                  <a:gd name="T3" fmla="*/ 0 h 32"/>
                  <a:gd name="T4" fmla="*/ 0 w 1696"/>
                  <a:gd name="T5" fmla="*/ 32 h 32"/>
                  <a:gd name="T6" fmla="*/ 1696 w 1696"/>
                  <a:gd name="T7" fmla="*/ 32 h 32"/>
                  <a:gd name="T8" fmla="*/ 1689 w 169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6" h="32">
                    <a:moveTo>
                      <a:pt x="1689" y="0"/>
                    </a:moveTo>
                    <a:lnTo>
                      <a:pt x="7" y="0"/>
                    </a:lnTo>
                    <a:lnTo>
                      <a:pt x="0" y="32"/>
                    </a:lnTo>
                    <a:lnTo>
                      <a:pt x="1696" y="32"/>
                    </a:lnTo>
                    <a:lnTo>
                      <a:pt x="1689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65" name="Freeform 29"/>
              <p:cNvSpPr/>
              <p:nvPr/>
            </p:nvSpPr>
            <p:spPr bwMode="auto">
              <a:xfrm>
                <a:off x="1402" y="2425"/>
                <a:ext cx="172" cy="15"/>
              </a:xfrm>
              <a:custGeom>
                <a:avLst/>
                <a:gdLst>
                  <a:gd name="T0" fmla="*/ 338 w 344"/>
                  <a:gd name="T1" fmla="*/ 0 h 32"/>
                  <a:gd name="T2" fmla="*/ 0 w 344"/>
                  <a:gd name="T3" fmla="*/ 0 h 32"/>
                  <a:gd name="T4" fmla="*/ 8 w 344"/>
                  <a:gd name="T5" fmla="*/ 32 h 32"/>
                  <a:gd name="T6" fmla="*/ 344 w 344"/>
                  <a:gd name="T7" fmla="*/ 32 h 32"/>
                  <a:gd name="T8" fmla="*/ 338 w 34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32">
                    <a:moveTo>
                      <a:pt x="338" y="0"/>
                    </a:moveTo>
                    <a:lnTo>
                      <a:pt x="0" y="0"/>
                    </a:lnTo>
                    <a:lnTo>
                      <a:pt x="8" y="32"/>
                    </a:lnTo>
                    <a:lnTo>
                      <a:pt x="344" y="32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66" name="Freeform 30"/>
              <p:cNvSpPr/>
              <p:nvPr/>
            </p:nvSpPr>
            <p:spPr bwMode="auto">
              <a:xfrm>
                <a:off x="1413" y="2474"/>
                <a:ext cx="172" cy="16"/>
              </a:xfrm>
              <a:custGeom>
                <a:avLst/>
                <a:gdLst>
                  <a:gd name="T0" fmla="*/ 344 w 344"/>
                  <a:gd name="T1" fmla="*/ 31 h 31"/>
                  <a:gd name="T2" fmla="*/ 8 w 344"/>
                  <a:gd name="T3" fmla="*/ 31 h 31"/>
                  <a:gd name="T4" fmla="*/ 0 w 344"/>
                  <a:gd name="T5" fmla="*/ 0 h 31"/>
                  <a:gd name="T6" fmla="*/ 337 w 344"/>
                  <a:gd name="T7" fmla="*/ 0 h 31"/>
                  <a:gd name="T8" fmla="*/ 344 w 344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31">
                    <a:moveTo>
                      <a:pt x="344" y="31"/>
                    </a:moveTo>
                    <a:lnTo>
                      <a:pt x="8" y="31"/>
                    </a:lnTo>
                    <a:lnTo>
                      <a:pt x="0" y="0"/>
                    </a:lnTo>
                    <a:lnTo>
                      <a:pt x="337" y="0"/>
                    </a:lnTo>
                    <a:lnTo>
                      <a:pt x="344" y="31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67" name="Freeform 31"/>
              <p:cNvSpPr/>
              <p:nvPr/>
            </p:nvSpPr>
            <p:spPr bwMode="auto">
              <a:xfrm>
                <a:off x="497" y="2474"/>
                <a:ext cx="872" cy="16"/>
              </a:xfrm>
              <a:custGeom>
                <a:avLst/>
                <a:gdLst>
                  <a:gd name="T0" fmla="*/ 1737 w 1742"/>
                  <a:gd name="T1" fmla="*/ 0 h 31"/>
                  <a:gd name="T2" fmla="*/ 9 w 1742"/>
                  <a:gd name="T3" fmla="*/ 0 h 31"/>
                  <a:gd name="T4" fmla="*/ 0 w 1742"/>
                  <a:gd name="T5" fmla="*/ 31 h 31"/>
                  <a:gd name="T6" fmla="*/ 1742 w 1742"/>
                  <a:gd name="T7" fmla="*/ 31 h 31"/>
                  <a:gd name="T8" fmla="*/ 1737 w 1742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2" h="31">
                    <a:moveTo>
                      <a:pt x="1737" y="0"/>
                    </a:moveTo>
                    <a:lnTo>
                      <a:pt x="9" y="0"/>
                    </a:lnTo>
                    <a:lnTo>
                      <a:pt x="0" y="31"/>
                    </a:lnTo>
                    <a:lnTo>
                      <a:pt x="1742" y="31"/>
                    </a:lnTo>
                    <a:lnTo>
                      <a:pt x="1737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68" name="Freeform 32"/>
              <p:cNvSpPr/>
              <p:nvPr/>
            </p:nvSpPr>
            <p:spPr bwMode="auto">
              <a:xfrm>
                <a:off x="483" y="2538"/>
                <a:ext cx="900" cy="16"/>
              </a:xfrm>
              <a:custGeom>
                <a:avLst/>
                <a:gdLst>
                  <a:gd name="T0" fmla="*/ 1800 w 1800"/>
                  <a:gd name="T1" fmla="*/ 32 h 32"/>
                  <a:gd name="T2" fmla="*/ 0 w 1800"/>
                  <a:gd name="T3" fmla="*/ 32 h 32"/>
                  <a:gd name="T4" fmla="*/ 7 w 1800"/>
                  <a:gd name="T5" fmla="*/ 0 h 32"/>
                  <a:gd name="T6" fmla="*/ 1793 w 1800"/>
                  <a:gd name="T7" fmla="*/ 0 h 32"/>
                  <a:gd name="T8" fmla="*/ 1800 w 1800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0" h="32">
                    <a:moveTo>
                      <a:pt x="1800" y="32"/>
                    </a:moveTo>
                    <a:lnTo>
                      <a:pt x="0" y="32"/>
                    </a:lnTo>
                    <a:lnTo>
                      <a:pt x="7" y="0"/>
                    </a:lnTo>
                    <a:lnTo>
                      <a:pt x="1793" y="0"/>
                    </a:lnTo>
                    <a:lnTo>
                      <a:pt x="1800" y="32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69" name="Freeform 33"/>
              <p:cNvSpPr/>
              <p:nvPr/>
            </p:nvSpPr>
            <p:spPr bwMode="auto">
              <a:xfrm>
                <a:off x="1428" y="2538"/>
                <a:ext cx="172" cy="16"/>
              </a:xfrm>
              <a:custGeom>
                <a:avLst/>
                <a:gdLst>
                  <a:gd name="T0" fmla="*/ 8 w 344"/>
                  <a:gd name="T1" fmla="*/ 32 h 32"/>
                  <a:gd name="T2" fmla="*/ 344 w 344"/>
                  <a:gd name="T3" fmla="*/ 32 h 32"/>
                  <a:gd name="T4" fmla="*/ 336 w 344"/>
                  <a:gd name="T5" fmla="*/ 0 h 32"/>
                  <a:gd name="T6" fmla="*/ 0 w 344"/>
                  <a:gd name="T7" fmla="*/ 0 h 32"/>
                  <a:gd name="T8" fmla="*/ 8 w 344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32">
                    <a:moveTo>
                      <a:pt x="8" y="32"/>
                    </a:moveTo>
                    <a:lnTo>
                      <a:pt x="344" y="32"/>
                    </a:lnTo>
                    <a:lnTo>
                      <a:pt x="336" y="0"/>
                    </a:lnTo>
                    <a:lnTo>
                      <a:pt x="0" y="0"/>
                    </a:lnTo>
                    <a:lnTo>
                      <a:pt x="8" y="32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70" name="Freeform 34"/>
              <p:cNvSpPr/>
              <p:nvPr/>
            </p:nvSpPr>
            <p:spPr bwMode="auto">
              <a:xfrm>
                <a:off x="521" y="2375"/>
                <a:ext cx="825" cy="15"/>
              </a:xfrm>
              <a:custGeom>
                <a:avLst/>
                <a:gdLst>
                  <a:gd name="T0" fmla="*/ 1644 w 1652"/>
                  <a:gd name="T1" fmla="*/ 0 h 32"/>
                  <a:gd name="T2" fmla="*/ 8 w 1652"/>
                  <a:gd name="T3" fmla="*/ 0 h 32"/>
                  <a:gd name="T4" fmla="*/ 0 w 1652"/>
                  <a:gd name="T5" fmla="*/ 32 h 32"/>
                  <a:gd name="T6" fmla="*/ 1652 w 1652"/>
                  <a:gd name="T7" fmla="*/ 32 h 32"/>
                  <a:gd name="T8" fmla="*/ 1644 w 1652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2" h="32">
                    <a:moveTo>
                      <a:pt x="1644" y="0"/>
                    </a:moveTo>
                    <a:lnTo>
                      <a:pt x="8" y="0"/>
                    </a:lnTo>
                    <a:lnTo>
                      <a:pt x="0" y="32"/>
                    </a:lnTo>
                    <a:lnTo>
                      <a:pt x="1652" y="32"/>
                    </a:lnTo>
                    <a:lnTo>
                      <a:pt x="1644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71" name="Freeform 35"/>
              <p:cNvSpPr/>
              <p:nvPr/>
            </p:nvSpPr>
            <p:spPr bwMode="auto">
              <a:xfrm>
                <a:off x="1317" y="2340"/>
                <a:ext cx="66" cy="214"/>
              </a:xfrm>
              <a:custGeom>
                <a:avLst/>
                <a:gdLst>
                  <a:gd name="T0" fmla="*/ 37 w 134"/>
                  <a:gd name="T1" fmla="*/ 0 h 428"/>
                  <a:gd name="T2" fmla="*/ 134 w 134"/>
                  <a:gd name="T3" fmla="*/ 428 h 428"/>
                  <a:gd name="T4" fmla="*/ 99 w 134"/>
                  <a:gd name="T5" fmla="*/ 428 h 428"/>
                  <a:gd name="T6" fmla="*/ 0 w 134"/>
                  <a:gd name="T7" fmla="*/ 0 h 428"/>
                  <a:gd name="T8" fmla="*/ 37 w 134"/>
                  <a:gd name="T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428">
                    <a:moveTo>
                      <a:pt x="37" y="0"/>
                    </a:moveTo>
                    <a:lnTo>
                      <a:pt x="134" y="428"/>
                    </a:lnTo>
                    <a:lnTo>
                      <a:pt x="99" y="428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72" name="Freeform 36"/>
              <p:cNvSpPr/>
              <p:nvPr/>
            </p:nvSpPr>
            <p:spPr bwMode="auto">
              <a:xfrm>
                <a:off x="1265" y="2340"/>
                <a:ext cx="24" cy="35"/>
              </a:xfrm>
              <a:custGeom>
                <a:avLst/>
                <a:gdLst>
                  <a:gd name="T0" fmla="*/ 35 w 48"/>
                  <a:gd name="T1" fmla="*/ 0 h 69"/>
                  <a:gd name="T2" fmla="*/ 48 w 48"/>
                  <a:gd name="T3" fmla="*/ 69 h 69"/>
                  <a:gd name="T4" fmla="*/ 13 w 48"/>
                  <a:gd name="T5" fmla="*/ 69 h 69"/>
                  <a:gd name="T6" fmla="*/ 0 w 48"/>
                  <a:gd name="T7" fmla="*/ 0 h 69"/>
                  <a:gd name="T8" fmla="*/ 35 w 48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69">
                    <a:moveTo>
                      <a:pt x="35" y="0"/>
                    </a:moveTo>
                    <a:lnTo>
                      <a:pt x="48" y="69"/>
                    </a:lnTo>
                    <a:lnTo>
                      <a:pt x="13" y="69"/>
                    </a:lnTo>
                    <a:lnTo>
                      <a:pt x="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73" name="Freeform 37"/>
              <p:cNvSpPr/>
              <p:nvPr/>
            </p:nvSpPr>
            <p:spPr bwMode="auto">
              <a:xfrm>
                <a:off x="1213" y="2340"/>
                <a:ext cx="23" cy="35"/>
              </a:xfrm>
              <a:custGeom>
                <a:avLst/>
                <a:gdLst>
                  <a:gd name="T0" fmla="*/ 35 w 47"/>
                  <a:gd name="T1" fmla="*/ 0 h 69"/>
                  <a:gd name="T2" fmla="*/ 47 w 47"/>
                  <a:gd name="T3" fmla="*/ 69 h 69"/>
                  <a:gd name="T4" fmla="*/ 11 w 47"/>
                  <a:gd name="T5" fmla="*/ 69 h 69"/>
                  <a:gd name="T6" fmla="*/ 0 w 47"/>
                  <a:gd name="T7" fmla="*/ 0 h 69"/>
                  <a:gd name="T8" fmla="*/ 35 w 47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69">
                    <a:moveTo>
                      <a:pt x="35" y="0"/>
                    </a:moveTo>
                    <a:lnTo>
                      <a:pt x="47" y="69"/>
                    </a:lnTo>
                    <a:lnTo>
                      <a:pt x="11" y="69"/>
                    </a:lnTo>
                    <a:lnTo>
                      <a:pt x="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74" name="Freeform 38"/>
              <p:cNvSpPr/>
              <p:nvPr/>
            </p:nvSpPr>
            <p:spPr bwMode="auto">
              <a:xfrm>
                <a:off x="1160" y="2340"/>
                <a:ext cx="23" cy="35"/>
              </a:xfrm>
              <a:custGeom>
                <a:avLst/>
                <a:gdLst>
                  <a:gd name="T0" fmla="*/ 36 w 47"/>
                  <a:gd name="T1" fmla="*/ 0 h 69"/>
                  <a:gd name="T2" fmla="*/ 47 w 47"/>
                  <a:gd name="T3" fmla="*/ 69 h 69"/>
                  <a:gd name="T4" fmla="*/ 11 w 47"/>
                  <a:gd name="T5" fmla="*/ 69 h 69"/>
                  <a:gd name="T6" fmla="*/ 0 w 47"/>
                  <a:gd name="T7" fmla="*/ 0 h 69"/>
                  <a:gd name="T8" fmla="*/ 36 w 47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69">
                    <a:moveTo>
                      <a:pt x="36" y="0"/>
                    </a:moveTo>
                    <a:lnTo>
                      <a:pt x="47" y="69"/>
                    </a:lnTo>
                    <a:lnTo>
                      <a:pt x="11" y="69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75" name="Freeform 39"/>
              <p:cNvSpPr/>
              <p:nvPr/>
            </p:nvSpPr>
            <p:spPr bwMode="auto">
              <a:xfrm>
                <a:off x="1108" y="2340"/>
                <a:ext cx="21" cy="35"/>
              </a:xfrm>
              <a:custGeom>
                <a:avLst/>
                <a:gdLst>
                  <a:gd name="T0" fmla="*/ 34 w 43"/>
                  <a:gd name="T1" fmla="*/ 0 h 69"/>
                  <a:gd name="T2" fmla="*/ 43 w 43"/>
                  <a:gd name="T3" fmla="*/ 69 h 69"/>
                  <a:gd name="T4" fmla="*/ 8 w 43"/>
                  <a:gd name="T5" fmla="*/ 69 h 69"/>
                  <a:gd name="T6" fmla="*/ 0 w 43"/>
                  <a:gd name="T7" fmla="*/ 0 h 69"/>
                  <a:gd name="T8" fmla="*/ 34 w 43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69">
                    <a:moveTo>
                      <a:pt x="34" y="0"/>
                    </a:moveTo>
                    <a:lnTo>
                      <a:pt x="43" y="69"/>
                    </a:lnTo>
                    <a:lnTo>
                      <a:pt x="8" y="69"/>
                    </a:lnTo>
                    <a:lnTo>
                      <a:pt x="0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76" name="Freeform 40"/>
              <p:cNvSpPr/>
              <p:nvPr/>
            </p:nvSpPr>
            <p:spPr bwMode="auto">
              <a:xfrm>
                <a:off x="1056" y="2340"/>
                <a:ext cx="19" cy="35"/>
              </a:xfrm>
              <a:custGeom>
                <a:avLst/>
                <a:gdLst>
                  <a:gd name="T0" fmla="*/ 34 w 39"/>
                  <a:gd name="T1" fmla="*/ 0 h 69"/>
                  <a:gd name="T2" fmla="*/ 39 w 39"/>
                  <a:gd name="T3" fmla="*/ 69 h 69"/>
                  <a:gd name="T4" fmla="*/ 4 w 39"/>
                  <a:gd name="T5" fmla="*/ 69 h 69"/>
                  <a:gd name="T6" fmla="*/ 0 w 39"/>
                  <a:gd name="T7" fmla="*/ 0 h 69"/>
                  <a:gd name="T8" fmla="*/ 34 w 39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69">
                    <a:moveTo>
                      <a:pt x="34" y="0"/>
                    </a:moveTo>
                    <a:lnTo>
                      <a:pt x="39" y="69"/>
                    </a:lnTo>
                    <a:lnTo>
                      <a:pt x="4" y="69"/>
                    </a:lnTo>
                    <a:lnTo>
                      <a:pt x="0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77" name="Freeform 41"/>
              <p:cNvSpPr/>
              <p:nvPr/>
            </p:nvSpPr>
            <p:spPr bwMode="auto">
              <a:xfrm>
                <a:off x="1004" y="2340"/>
                <a:ext cx="18" cy="35"/>
              </a:xfrm>
              <a:custGeom>
                <a:avLst/>
                <a:gdLst>
                  <a:gd name="T0" fmla="*/ 35 w 37"/>
                  <a:gd name="T1" fmla="*/ 0 h 69"/>
                  <a:gd name="T2" fmla="*/ 37 w 37"/>
                  <a:gd name="T3" fmla="*/ 69 h 69"/>
                  <a:gd name="T4" fmla="*/ 2 w 37"/>
                  <a:gd name="T5" fmla="*/ 69 h 69"/>
                  <a:gd name="T6" fmla="*/ 0 w 37"/>
                  <a:gd name="T7" fmla="*/ 0 h 69"/>
                  <a:gd name="T8" fmla="*/ 35 w 37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9">
                    <a:moveTo>
                      <a:pt x="35" y="0"/>
                    </a:moveTo>
                    <a:lnTo>
                      <a:pt x="37" y="69"/>
                    </a:lnTo>
                    <a:lnTo>
                      <a:pt x="2" y="69"/>
                    </a:lnTo>
                    <a:lnTo>
                      <a:pt x="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78" name="Freeform 42"/>
              <p:cNvSpPr/>
              <p:nvPr/>
            </p:nvSpPr>
            <p:spPr bwMode="auto">
              <a:xfrm>
                <a:off x="952" y="2340"/>
                <a:ext cx="17" cy="35"/>
              </a:xfrm>
              <a:custGeom>
                <a:avLst/>
                <a:gdLst>
                  <a:gd name="T0" fmla="*/ 35 w 35"/>
                  <a:gd name="T1" fmla="*/ 0 h 69"/>
                  <a:gd name="T2" fmla="*/ 34 w 35"/>
                  <a:gd name="T3" fmla="*/ 69 h 69"/>
                  <a:gd name="T4" fmla="*/ 0 w 35"/>
                  <a:gd name="T5" fmla="*/ 69 h 69"/>
                  <a:gd name="T6" fmla="*/ 0 w 35"/>
                  <a:gd name="T7" fmla="*/ 0 h 69"/>
                  <a:gd name="T8" fmla="*/ 35 w 35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69">
                    <a:moveTo>
                      <a:pt x="35" y="0"/>
                    </a:moveTo>
                    <a:lnTo>
                      <a:pt x="34" y="69"/>
                    </a:lnTo>
                    <a:lnTo>
                      <a:pt x="0" y="69"/>
                    </a:lnTo>
                    <a:lnTo>
                      <a:pt x="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79" name="Rectangle 43"/>
              <p:cNvSpPr>
                <a:spLocks noChangeArrowheads="1"/>
              </p:cNvSpPr>
              <p:nvPr/>
            </p:nvSpPr>
            <p:spPr bwMode="auto">
              <a:xfrm>
                <a:off x="900" y="2340"/>
                <a:ext cx="16" cy="35"/>
              </a:xfrm>
              <a:prstGeom prst="rect">
                <a:avLst/>
              </a:pr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80" name="Freeform 44"/>
              <p:cNvSpPr/>
              <p:nvPr/>
            </p:nvSpPr>
            <p:spPr bwMode="auto">
              <a:xfrm>
                <a:off x="845" y="2340"/>
                <a:ext cx="18" cy="35"/>
              </a:xfrm>
              <a:custGeom>
                <a:avLst/>
                <a:gdLst>
                  <a:gd name="T0" fmla="*/ 38 w 38"/>
                  <a:gd name="T1" fmla="*/ 0 h 69"/>
                  <a:gd name="T2" fmla="*/ 34 w 38"/>
                  <a:gd name="T3" fmla="*/ 69 h 69"/>
                  <a:gd name="T4" fmla="*/ 0 w 38"/>
                  <a:gd name="T5" fmla="*/ 69 h 69"/>
                  <a:gd name="T6" fmla="*/ 4 w 38"/>
                  <a:gd name="T7" fmla="*/ 0 h 69"/>
                  <a:gd name="T8" fmla="*/ 38 w 38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9">
                    <a:moveTo>
                      <a:pt x="38" y="0"/>
                    </a:moveTo>
                    <a:lnTo>
                      <a:pt x="34" y="69"/>
                    </a:lnTo>
                    <a:lnTo>
                      <a:pt x="0" y="69"/>
                    </a:lnTo>
                    <a:lnTo>
                      <a:pt x="4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81" name="Freeform 45"/>
              <p:cNvSpPr/>
              <p:nvPr/>
            </p:nvSpPr>
            <p:spPr bwMode="auto">
              <a:xfrm>
                <a:off x="792" y="2340"/>
                <a:ext cx="19" cy="35"/>
              </a:xfrm>
              <a:custGeom>
                <a:avLst/>
                <a:gdLst>
                  <a:gd name="T0" fmla="*/ 39 w 39"/>
                  <a:gd name="T1" fmla="*/ 0 h 69"/>
                  <a:gd name="T2" fmla="*/ 33 w 39"/>
                  <a:gd name="T3" fmla="*/ 69 h 69"/>
                  <a:gd name="T4" fmla="*/ 0 w 39"/>
                  <a:gd name="T5" fmla="*/ 69 h 69"/>
                  <a:gd name="T6" fmla="*/ 5 w 39"/>
                  <a:gd name="T7" fmla="*/ 0 h 69"/>
                  <a:gd name="T8" fmla="*/ 39 w 39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69">
                    <a:moveTo>
                      <a:pt x="39" y="0"/>
                    </a:moveTo>
                    <a:lnTo>
                      <a:pt x="33" y="69"/>
                    </a:lnTo>
                    <a:lnTo>
                      <a:pt x="0" y="69"/>
                    </a:lnTo>
                    <a:lnTo>
                      <a:pt x="5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82" name="Freeform 46"/>
              <p:cNvSpPr/>
              <p:nvPr/>
            </p:nvSpPr>
            <p:spPr bwMode="auto">
              <a:xfrm>
                <a:off x="738" y="2340"/>
                <a:ext cx="20" cy="35"/>
              </a:xfrm>
              <a:custGeom>
                <a:avLst/>
                <a:gdLst>
                  <a:gd name="T0" fmla="*/ 41 w 41"/>
                  <a:gd name="T1" fmla="*/ 0 h 69"/>
                  <a:gd name="T2" fmla="*/ 33 w 41"/>
                  <a:gd name="T3" fmla="*/ 69 h 69"/>
                  <a:gd name="T4" fmla="*/ 0 w 41"/>
                  <a:gd name="T5" fmla="*/ 69 h 69"/>
                  <a:gd name="T6" fmla="*/ 7 w 41"/>
                  <a:gd name="T7" fmla="*/ 0 h 69"/>
                  <a:gd name="T8" fmla="*/ 41 w 41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69">
                    <a:moveTo>
                      <a:pt x="41" y="0"/>
                    </a:moveTo>
                    <a:lnTo>
                      <a:pt x="33" y="69"/>
                    </a:lnTo>
                    <a:lnTo>
                      <a:pt x="0" y="69"/>
                    </a:lnTo>
                    <a:lnTo>
                      <a:pt x="7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83" name="Freeform 47"/>
              <p:cNvSpPr/>
              <p:nvPr/>
            </p:nvSpPr>
            <p:spPr bwMode="auto">
              <a:xfrm>
                <a:off x="684" y="2340"/>
                <a:ext cx="21" cy="35"/>
              </a:xfrm>
              <a:custGeom>
                <a:avLst/>
                <a:gdLst>
                  <a:gd name="T0" fmla="*/ 43 w 43"/>
                  <a:gd name="T1" fmla="*/ 0 h 69"/>
                  <a:gd name="T2" fmla="*/ 33 w 43"/>
                  <a:gd name="T3" fmla="*/ 69 h 69"/>
                  <a:gd name="T4" fmla="*/ 0 w 43"/>
                  <a:gd name="T5" fmla="*/ 69 h 69"/>
                  <a:gd name="T6" fmla="*/ 11 w 43"/>
                  <a:gd name="T7" fmla="*/ 0 h 69"/>
                  <a:gd name="T8" fmla="*/ 43 w 43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69">
                    <a:moveTo>
                      <a:pt x="43" y="0"/>
                    </a:moveTo>
                    <a:lnTo>
                      <a:pt x="33" y="69"/>
                    </a:lnTo>
                    <a:lnTo>
                      <a:pt x="0" y="69"/>
                    </a:lnTo>
                    <a:lnTo>
                      <a:pt x="11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84" name="Freeform 48"/>
              <p:cNvSpPr/>
              <p:nvPr/>
            </p:nvSpPr>
            <p:spPr bwMode="auto">
              <a:xfrm>
                <a:off x="631" y="2340"/>
                <a:ext cx="22" cy="35"/>
              </a:xfrm>
              <a:custGeom>
                <a:avLst/>
                <a:gdLst>
                  <a:gd name="T0" fmla="*/ 45 w 45"/>
                  <a:gd name="T1" fmla="*/ 0 h 69"/>
                  <a:gd name="T2" fmla="*/ 32 w 45"/>
                  <a:gd name="T3" fmla="*/ 69 h 69"/>
                  <a:gd name="T4" fmla="*/ 0 w 45"/>
                  <a:gd name="T5" fmla="*/ 69 h 69"/>
                  <a:gd name="T6" fmla="*/ 11 w 45"/>
                  <a:gd name="T7" fmla="*/ 0 h 69"/>
                  <a:gd name="T8" fmla="*/ 45 w 45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69">
                    <a:moveTo>
                      <a:pt x="45" y="0"/>
                    </a:moveTo>
                    <a:lnTo>
                      <a:pt x="32" y="69"/>
                    </a:lnTo>
                    <a:lnTo>
                      <a:pt x="0" y="69"/>
                    </a:lnTo>
                    <a:lnTo>
                      <a:pt x="11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85" name="Freeform 49"/>
              <p:cNvSpPr/>
              <p:nvPr/>
            </p:nvSpPr>
            <p:spPr bwMode="auto">
              <a:xfrm>
                <a:off x="577" y="2340"/>
                <a:ext cx="23" cy="35"/>
              </a:xfrm>
              <a:custGeom>
                <a:avLst/>
                <a:gdLst>
                  <a:gd name="T0" fmla="*/ 47 w 47"/>
                  <a:gd name="T1" fmla="*/ 0 h 69"/>
                  <a:gd name="T2" fmla="*/ 32 w 47"/>
                  <a:gd name="T3" fmla="*/ 69 h 69"/>
                  <a:gd name="T4" fmla="*/ 0 w 47"/>
                  <a:gd name="T5" fmla="*/ 69 h 69"/>
                  <a:gd name="T6" fmla="*/ 15 w 47"/>
                  <a:gd name="T7" fmla="*/ 0 h 69"/>
                  <a:gd name="T8" fmla="*/ 47 w 47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69">
                    <a:moveTo>
                      <a:pt x="47" y="0"/>
                    </a:moveTo>
                    <a:lnTo>
                      <a:pt x="32" y="69"/>
                    </a:lnTo>
                    <a:lnTo>
                      <a:pt x="0" y="69"/>
                    </a:lnTo>
                    <a:lnTo>
                      <a:pt x="15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86" name="Freeform 50"/>
              <p:cNvSpPr/>
              <p:nvPr/>
            </p:nvSpPr>
            <p:spPr bwMode="auto">
              <a:xfrm>
                <a:off x="483" y="2340"/>
                <a:ext cx="65" cy="214"/>
              </a:xfrm>
              <a:custGeom>
                <a:avLst/>
                <a:gdLst>
                  <a:gd name="T0" fmla="*/ 0 w 130"/>
                  <a:gd name="T1" fmla="*/ 428 h 428"/>
                  <a:gd name="T2" fmla="*/ 96 w 130"/>
                  <a:gd name="T3" fmla="*/ 0 h 428"/>
                  <a:gd name="T4" fmla="*/ 130 w 130"/>
                  <a:gd name="T5" fmla="*/ 0 h 428"/>
                  <a:gd name="T6" fmla="*/ 31 w 130"/>
                  <a:gd name="T7" fmla="*/ 428 h 428"/>
                  <a:gd name="T8" fmla="*/ 0 w 130"/>
                  <a:gd name="T9" fmla="*/ 428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428">
                    <a:moveTo>
                      <a:pt x="0" y="428"/>
                    </a:moveTo>
                    <a:lnTo>
                      <a:pt x="96" y="0"/>
                    </a:lnTo>
                    <a:lnTo>
                      <a:pt x="130" y="0"/>
                    </a:lnTo>
                    <a:lnTo>
                      <a:pt x="31" y="428"/>
                    </a:lnTo>
                    <a:lnTo>
                      <a:pt x="0" y="428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87" name="Freeform 51"/>
              <p:cNvSpPr/>
              <p:nvPr/>
            </p:nvSpPr>
            <p:spPr bwMode="auto">
              <a:xfrm>
                <a:off x="1282" y="2390"/>
                <a:ext cx="24" cy="35"/>
              </a:xfrm>
              <a:custGeom>
                <a:avLst/>
                <a:gdLst>
                  <a:gd name="T0" fmla="*/ 38 w 49"/>
                  <a:gd name="T1" fmla="*/ 0 h 68"/>
                  <a:gd name="T2" fmla="*/ 49 w 49"/>
                  <a:gd name="T3" fmla="*/ 68 h 68"/>
                  <a:gd name="T4" fmla="*/ 13 w 49"/>
                  <a:gd name="T5" fmla="*/ 68 h 68"/>
                  <a:gd name="T6" fmla="*/ 0 w 49"/>
                  <a:gd name="T7" fmla="*/ 0 h 68"/>
                  <a:gd name="T8" fmla="*/ 38 w 49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68">
                    <a:moveTo>
                      <a:pt x="38" y="0"/>
                    </a:moveTo>
                    <a:lnTo>
                      <a:pt x="49" y="68"/>
                    </a:lnTo>
                    <a:lnTo>
                      <a:pt x="13" y="68"/>
                    </a:lnTo>
                    <a:lnTo>
                      <a:pt x="0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88" name="Freeform 52"/>
              <p:cNvSpPr/>
              <p:nvPr/>
            </p:nvSpPr>
            <p:spPr bwMode="auto">
              <a:xfrm>
                <a:off x="1230" y="2390"/>
                <a:ext cx="24" cy="35"/>
              </a:xfrm>
              <a:custGeom>
                <a:avLst/>
                <a:gdLst>
                  <a:gd name="T0" fmla="*/ 36 w 49"/>
                  <a:gd name="T1" fmla="*/ 0 h 68"/>
                  <a:gd name="T2" fmla="*/ 49 w 49"/>
                  <a:gd name="T3" fmla="*/ 68 h 68"/>
                  <a:gd name="T4" fmla="*/ 13 w 49"/>
                  <a:gd name="T5" fmla="*/ 68 h 68"/>
                  <a:gd name="T6" fmla="*/ 0 w 49"/>
                  <a:gd name="T7" fmla="*/ 0 h 68"/>
                  <a:gd name="T8" fmla="*/ 36 w 49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68">
                    <a:moveTo>
                      <a:pt x="36" y="0"/>
                    </a:moveTo>
                    <a:lnTo>
                      <a:pt x="49" y="68"/>
                    </a:lnTo>
                    <a:lnTo>
                      <a:pt x="13" y="68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89" name="Freeform 53"/>
              <p:cNvSpPr/>
              <p:nvPr/>
            </p:nvSpPr>
            <p:spPr bwMode="auto">
              <a:xfrm>
                <a:off x="1177" y="2390"/>
                <a:ext cx="23" cy="35"/>
              </a:xfrm>
              <a:custGeom>
                <a:avLst/>
                <a:gdLst>
                  <a:gd name="T0" fmla="*/ 35 w 46"/>
                  <a:gd name="T1" fmla="*/ 0 h 68"/>
                  <a:gd name="T2" fmla="*/ 46 w 46"/>
                  <a:gd name="T3" fmla="*/ 68 h 68"/>
                  <a:gd name="T4" fmla="*/ 11 w 46"/>
                  <a:gd name="T5" fmla="*/ 68 h 68"/>
                  <a:gd name="T6" fmla="*/ 0 w 46"/>
                  <a:gd name="T7" fmla="*/ 0 h 68"/>
                  <a:gd name="T8" fmla="*/ 35 w 46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8">
                    <a:moveTo>
                      <a:pt x="35" y="0"/>
                    </a:moveTo>
                    <a:lnTo>
                      <a:pt x="46" y="68"/>
                    </a:lnTo>
                    <a:lnTo>
                      <a:pt x="11" y="68"/>
                    </a:lnTo>
                    <a:lnTo>
                      <a:pt x="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90" name="Freeform 54"/>
              <p:cNvSpPr/>
              <p:nvPr/>
            </p:nvSpPr>
            <p:spPr bwMode="auto">
              <a:xfrm>
                <a:off x="1125" y="2390"/>
                <a:ext cx="22" cy="35"/>
              </a:xfrm>
              <a:custGeom>
                <a:avLst/>
                <a:gdLst>
                  <a:gd name="T0" fmla="*/ 36 w 43"/>
                  <a:gd name="T1" fmla="*/ 0 h 68"/>
                  <a:gd name="T2" fmla="*/ 43 w 43"/>
                  <a:gd name="T3" fmla="*/ 68 h 68"/>
                  <a:gd name="T4" fmla="*/ 8 w 43"/>
                  <a:gd name="T5" fmla="*/ 68 h 68"/>
                  <a:gd name="T6" fmla="*/ 0 w 43"/>
                  <a:gd name="T7" fmla="*/ 0 h 68"/>
                  <a:gd name="T8" fmla="*/ 36 w 43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68">
                    <a:moveTo>
                      <a:pt x="36" y="0"/>
                    </a:moveTo>
                    <a:lnTo>
                      <a:pt x="43" y="68"/>
                    </a:lnTo>
                    <a:lnTo>
                      <a:pt x="8" y="68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91" name="Freeform 55"/>
              <p:cNvSpPr/>
              <p:nvPr/>
            </p:nvSpPr>
            <p:spPr bwMode="auto">
              <a:xfrm>
                <a:off x="1072" y="2390"/>
                <a:ext cx="21" cy="35"/>
              </a:xfrm>
              <a:custGeom>
                <a:avLst/>
                <a:gdLst>
                  <a:gd name="T0" fmla="*/ 35 w 40"/>
                  <a:gd name="T1" fmla="*/ 0 h 68"/>
                  <a:gd name="T2" fmla="*/ 40 w 40"/>
                  <a:gd name="T3" fmla="*/ 68 h 68"/>
                  <a:gd name="T4" fmla="*/ 7 w 40"/>
                  <a:gd name="T5" fmla="*/ 68 h 68"/>
                  <a:gd name="T6" fmla="*/ 0 w 40"/>
                  <a:gd name="T7" fmla="*/ 0 h 68"/>
                  <a:gd name="T8" fmla="*/ 35 w 40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8">
                    <a:moveTo>
                      <a:pt x="35" y="0"/>
                    </a:moveTo>
                    <a:lnTo>
                      <a:pt x="40" y="68"/>
                    </a:lnTo>
                    <a:lnTo>
                      <a:pt x="7" y="68"/>
                    </a:lnTo>
                    <a:lnTo>
                      <a:pt x="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92" name="Freeform 56"/>
              <p:cNvSpPr/>
              <p:nvPr/>
            </p:nvSpPr>
            <p:spPr bwMode="auto">
              <a:xfrm>
                <a:off x="1022" y="2390"/>
                <a:ext cx="18" cy="35"/>
              </a:xfrm>
              <a:custGeom>
                <a:avLst/>
                <a:gdLst>
                  <a:gd name="T0" fmla="*/ 34 w 36"/>
                  <a:gd name="T1" fmla="*/ 0 h 68"/>
                  <a:gd name="T2" fmla="*/ 36 w 36"/>
                  <a:gd name="T3" fmla="*/ 68 h 68"/>
                  <a:gd name="T4" fmla="*/ 2 w 36"/>
                  <a:gd name="T5" fmla="*/ 68 h 68"/>
                  <a:gd name="T6" fmla="*/ 0 w 36"/>
                  <a:gd name="T7" fmla="*/ 0 h 68"/>
                  <a:gd name="T8" fmla="*/ 34 w 36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8">
                    <a:moveTo>
                      <a:pt x="34" y="0"/>
                    </a:moveTo>
                    <a:lnTo>
                      <a:pt x="36" y="68"/>
                    </a:lnTo>
                    <a:lnTo>
                      <a:pt x="2" y="68"/>
                    </a:lnTo>
                    <a:lnTo>
                      <a:pt x="0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93" name="Freeform 57"/>
              <p:cNvSpPr/>
              <p:nvPr/>
            </p:nvSpPr>
            <p:spPr bwMode="auto">
              <a:xfrm>
                <a:off x="969" y="2390"/>
                <a:ext cx="18" cy="35"/>
              </a:xfrm>
              <a:custGeom>
                <a:avLst/>
                <a:gdLst>
                  <a:gd name="T0" fmla="*/ 36 w 36"/>
                  <a:gd name="T1" fmla="*/ 0 h 68"/>
                  <a:gd name="T2" fmla="*/ 34 w 36"/>
                  <a:gd name="T3" fmla="*/ 68 h 68"/>
                  <a:gd name="T4" fmla="*/ 0 w 36"/>
                  <a:gd name="T5" fmla="*/ 68 h 68"/>
                  <a:gd name="T6" fmla="*/ 2 w 36"/>
                  <a:gd name="T7" fmla="*/ 0 h 68"/>
                  <a:gd name="T8" fmla="*/ 36 w 36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8">
                    <a:moveTo>
                      <a:pt x="36" y="0"/>
                    </a:moveTo>
                    <a:lnTo>
                      <a:pt x="34" y="68"/>
                    </a:lnTo>
                    <a:lnTo>
                      <a:pt x="0" y="68"/>
                    </a:lnTo>
                    <a:lnTo>
                      <a:pt x="2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94" name="Freeform 58"/>
              <p:cNvSpPr/>
              <p:nvPr/>
            </p:nvSpPr>
            <p:spPr bwMode="auto">
              <a:xfrm>
                <a:off x="917" y="2390"/>
                <a:ext cx="18" cy="35"/>
              </a:xfrm>
              <a:custGeom>
                <a:avLst/>
                <a:gdLst>
                  <a:gd name="T0" fmla="*/ 34 w 36"/>
                  <a:gd name="T1" fmla="*/ 0 h 68"/>
                  <a:gd name="T2" fmla="*/ 36 w 36"/>
                  <a:gd name="T3" fmla="*/ 68 h 68"/>
                  <a:gd name="T4" fmla="*/ 2 w 36"/>
                  <a:gd name="T5" fmla="*/ 68 h 68"/>
                  <a:gd name="T6" fmla="*/ 0 w 36"/>
                  <a:gd name="T7" fmla="*/ 0 h 68"/>
                  <a:gd name="T8" fmla="*/ 34 w 36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8">
                    <a:moveTo>
                      <a:pt x="34" y="0"/>
                    </a:moveTo>
                    <a:lnTo>
                      <a:pt x="36" y="68"/>
                    </a:lnTo>
                    <a:lnTo>
                      <a:pt x="2" y="68"/>
                    </a:lnTo>
                    <a:lnTo>
                      <a:pt x="0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95" name="Freeform 59"/>
              <p:cNvSpPr/>
              <p:nvPr/>
            </p:nvSpPr>
            <p:spPr bwMode="auto">
              <a:xfrm>
                <a:off x="863" y="2390"/>
                <a:ext cx="19" cy="35"/>
              </a:xfrm>
              <a:custGeom>
                <a:avLst/>
                <a:gdLst>
                  <a:gd name="T0" fmla="*/ 37 w 37"/>
                  <a:gd name="T1" fmla="*/ 0 h 68"/>
                  <a:gd name="T2" fmla="*/ 33 w 37"/>
                  <a:gd name="T3" fmla="*/ 68 h 68"/>
                  <a:gd name="T4" fmla="*/ 0 w 37"/>
                  <a:gd name="T5" fmla="*/ 68 h 68"/>
                  <a:gd name="T6" fmla="*/ 3 w 37"/>
                  <a:gd name="T7" fmla="*/ 0 h 68"/>
                  <a:gd name="T8" fmla="*/ 37 w 37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8">
                    <a:moveTo>
                      <a:pt x="37" y="0"/>
                    </a:moveTo>
                    <a:lnTo>
                      <a:pt x="33" y="68"/>
                    </a:lnTo>
                    <a:lnTo>
                      <a:pt x="0" y="68"/>
                    </a:lnTo>
                    <a:lnTo>
                      <a:pt x="3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96" name="Freeform 60"/>
              <p:cNvSpPr/>
              <p:nvPr/>
            </p:nvSpPr>
            <p:spPr bwMode="auto">
              <a:xfrm>
                <a:off x="809" y="2390"/>
                <a:ext cx="20" cy="35"/>
              </a:xfrm>
              <a:custGeom>
                <a:avLst/>
                <a:gdLst>
                  <a:gd name="T0" fmla="*/ 39 w 39"/>
                  <a:gd name="T1" fmla="*/ 0 h 68"/>
                  <a:gd name="T2" fmla="*/ 33 w 39"/>
                  <a:gd name="T3" fmla="*/ 68 h 68"/>
                  <a:gd name="T4" fmla="*/ 0 w 39"/>
                  <a:gd name="T5" fmla="*/ 68 h 68"/>
                  <a:gd name="T6" fmla="*/ 5 w 39"/>
                  <a:gd name="T7" fmla="*/ 0 h 68"/>
                  <a:gd name="T8" fmla="*/ 39 w 39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68">
                    <a:moveTo>
                      <a:pt x="39" y="0"/>
                    </a:moveTo>
                    <a:lnTo>
                      <a:pt x="33" y="68"/>
                    </a:lnTo>
                    <a:lnTo>
                      <a:pt x="0" y="68"/>
                    </a:lnTo>
                    <a:lnTo>
                      <a:pt x="5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97" name="Freeform 61"/>
              <p:cNvSpPr/>
              <p:nvPr/>
            </p:nvSpPr>
            <p:spPr bwMode="auto">
              <a:xfrm>
                <a:off x="756" y="2390"/>
                <a:ext cx="20" cy="35"/>
              </a:xfrm>
              <a:custGeom>
                <a:avLst/>
                <a:gdLst>
                  <a:gd name="T0" fmla="*/ 41 w 41"/>
                  <a:gd name="T1" fmla="*/ 0 h 68"/>
                  <a:gd name="T2" fmla="*/ 34 w 41"/>
                  <a:gd name="T3" fmla="*/ 68 h 68"/>
                  <a:gd name="T4" fmla="*/ 0 w 41"/>
                  <a:gd name="T5" fmla="*/ 68 h 68"/>
                  <a:gd name="T6" fmla="*/ 9 w 41"/>
                  <a:gd name="T7" fmla="*/ 0 h 68"/>
                  <a:gd name="T8" fmla="*/ 41 w 41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68">
                    <a:moveTo>
                      <a:pt x="41" y="0"/>
                    </a:moveTo>
                    <a:lnTo>
                      <a:pt x="34" y="68"/>
                    </a:lnTo>
                    <a:lnTo>
                      <a:pt x="0" y="68"/>
                    </a:lnTo>
                    <a:lnTo>
                      <a:pt x="9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98" name="Freeform 62"/>
              <p:cNvSpPr/>
              <p:nvPr/>
            </p:nvSpPr>
            <p:spPr bwMode="auto">
              <a:xfrm>
                <a:off x="703" y="2390"/>
                <a:ext cx="21" cy="35"/>
              </a:xfrm>
              <a:custGeom>
                <a:avLst/>
                <a:gdLst>
                  <a:gd name="T0" fmla="*/ 43 w 43"/>
                  <a:gd name="T1" fmla="*/ 0 h 68"/>
                  <a:gd name="T2" fmla="*/ 32 w 43"/>
                  <a:gd name="T3" fmla="*/ 68 h 68"/>
                  <a:gd name="T4" fmla="*/ 0 w 43"/>
                  <a:gd name="T5" fmla="*/ 68 h 68"/>
                  <a:gd name="T6" fmla="*/ 10 w 43"/>
                  <a:gd name="T7" fmla="*/ 0 h 68"/>
                  <a:gd name="T8" fmla="*/ 43 w 43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68">
                    <a:moveTo>
                      <a:pt x="43" y="0"/>
                    </a:moveTo>
                    <a:lnTo>
                      <a:pt x="32" y="68"/>
                    </a:lnTo>
                    <a:lnTo>
                      <a:pt x="0" y="68"/>
                    </a:lnTo>
                    <a:lnTo>
                      <a:pt x="10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99" name="Freeform 63"/>
              <p:cNvSpPr/>
              <p:nvPr/>
            </p:nvSpPr>
            <p:spPr bwMode="auto">
              <a:xfrm>
                <a:off x="649" y="2390"/>
                <a:ext cx="22" cy="35"/>
              </a:xfrm>
              <a:custGeom>
                <a:avLst/>
                <a:gdLst>
                  <a:gd name="T0" fmla="*/ 45 w 45"/>
                  <a:gd name="T1" fmla="*/ 0 h 68"/>
                  <a:gd name="T2" fmla="*/ 32 w 45"/>
                  <a:gd name="T3" fmla="*/ 68 h 68"/>
                  <a:gd name="T4" fmla="*/ 0 w 45"/>
                  <a:gd name="T5" fmla="*/ 68 h 68"/>
                  <a:gd name="T6" fmla="*/ 13 w 45"/>
                  <a:gd name="T7" fmla="*/ 0 h 68"/>
                  <a:gd name="T8" fmla="*/ 45 w 45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68">
                    <a:moveTo>
                      <a:pt x="45" y="0"/>
                    </a:moveTo>
                    <a:lnTo>
                      <a:pt x="32" y="68"/>
                    </a:lnTo>
                    <a:lnTo>
                      <a:pt x="0" y="68"/>
                    </a:lnTo>
                    <a:lnTo>
                      <a:pt x="13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800" name="Freeform 64"/>
              <p:cNvSpPr/>
              <p:nvPr/>
            </p:nvSpPr>
            <p:spPr bwMode="auto">
              <a:xfrm>
                <a:off x="595" y="2390"/>
                <a:ext cx="24" cy="35"/>
              </a:xfrm>
              <a:custGeom>
                <a:avLst/>
                <a:gdLst>
                  <a:gd name="T0" fmla="*/ 48 w 48"/>
                  <a:gd name="T1" fmla="*/ 0 h 68"/>
                  <a:gd name="T2" fmla="*/ 33 w 48"/>
                  <a:gd name="T3" fmla="*/ 68 h 68"/>
                  <a:gd name="T4" fmla="*/ 0 w 48"/>
                  <a:gd name="T5" fmla="*/ 68 h 68"/>
                  <a:gd name="T6" fmla="*/ 15 w 48"/>
                  <a:gd name="T7" fmla="*/ 0 h 68"/>
                  <a:gd name="T8" fmla="*/ 48 w 48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68">
                    <a:moveTo>
                      <a:pt x="48" y="0"/>
                    </a:moveTo>
                    <a:lnTo>
                      <a:pt x="33" y="68"/>
                    </a:lnTo>
                    <a:lnTo>
                      <a:pt x="0" y="68"/>
                    </a:lnTo>
                    <a:lnTo>
                      <a:pt x="15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801" name="Freeform 65"/>
              <p:cNvSpPr/>
              <p:nvPr/>
            </p:nvSpPr>
            <p:spPr bwMode="auto">
              <a:xfrm>
                <a:off x="1289" y="2491"/>
                <a:ext cx="28" cy="47"/>
              </a:xfrm>
              <a:custGeom>
                <a:avLst/>
                <a:gdLst>
                  <a:gd name="T0" fmla="*/ 38 w 56"/>
                  <a:gd name="T1" fmla="*/ 0 h 95"/>
                  <a:gd name="T2" fmla="*/ 56 w 56"/>
                  <a:gd name="T3" fmla="*/ 95 h 95"/>
                  <a:gd name="T4" fmla="*/ 21 w 56"/>
                  <a:gd name="T5" fmla="*/ 95 h 95"/>
                  <a:gd name="T6" fmla="*/ 0 w 56"/>
                  <a:gd name="T7" fmla="*/ 0 h 95"/>
                  <a:gd name="T8" fmla="*/ 38 w 56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95">
                    <a:moveTo>
                      <a:pt x="38" y="0"/>
                    </a:moveTo>
                    <a:lnTo>
                      <a:pt x="56" y="95"/>
                    </a:lnTo>
                    <a:lnTo>
                      <a:pt x="21" y="95"/>
                    </a:lnTo>
                    <a:lnTo>
                      <a:pt x="0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802" name="Freeform 66"/>
              <p:cNvSpPr/>
              <p:nvPr/>
            </p:nvSpPr>
            <p:spPr bwMode="auto">
              <a:xfrm>
                <a:off x="1184" y="2491"/>
                <a:ext cx="33" cy="47"/>
              </a:xfrm>
              <a:custGeom>
                <a:avLst/>
                <a:gdLst>
                  <a:gd name="T0" fmla="*/ 50 w 66"/>
                  <a:gd name="T1" fmla="*/ 0 h 95"/>
                  <a:gd name="T2" fmla="*/ 66 w 66"/>
                  <a:gd name="T3" fmla="*/ 95 h 95"/>
                  <a:gd name="T4" fmla="*/ 16 w 66"/>
                  <a:gd name="T5" fmla="*/ 95 h 95"/>
                  <a:gd name="T6" fmla="*/ 0 w 66"/>
                  <a:gd name="T7" fmla="*/ 0 h 95"/>
                  <a:gd name="T8" fmla="*/ 50 w 66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95">
                    <a:moveTo>
                      <a:pt x="50" y="0"/>
                    </a:moveTo>
                    <a:lnTo>
                      <a:pt x="66" y="95"/>
                    </a:lnTo>
                    <a:lnTo>
                      <a:pt x="16" y="95"/>
                    </a:lnTo>
                    <a:lnTo>
                      <a:pt x="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803" name="Freeform 67"/>
              <p:cNvSpPr/>
              <p:nvPr/>
            </p:nvSpPr>
            <p:spPr bwMode="auto">
              <a:xfrm>
                <a:off x="1096" y="2491"/>
                <a:ext cx="25" cy="47"/>
              </a:xfrm>
              <a:custGeom>
                <a:avLst/>
                <a:gdLst>
                  <a:gd name="T0" fmla="*/ 35 w 48"/>
                  <a:gd name="T1" fmla="*/ 0 h 95"/>
                  <a:gd name="T2" fmla="*/ 48 w 48"/>
                  <a:gd name="T3" fmla="*/ 95 h 95"/>
                  <a:gd name="T4" fmla="*/ 13 w 48"/>
                  <a:gd name="T5" fmla="*/ 95 h 95"/>
                  <a:gd name="T6" fmla="*/ 0 w 48"/>
                  <a:gd name="T7" fmla="*/ 0 h 95"/>
                  <a:gd name="T8" fmla="*/ 35 w 48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95">
                    <a:moveTo>
                      <a:pt x="35" y="0"/>
                    </a:moveTo>
                    <a:lnTo>
                      <a:pt x="48" y="95"/>
                    </a:lnTo>
                    <a:lnTo>
                      <a:pt x="13" y="95"/>
                    </a:lnTo>
                    <a:lnTo>
                      <a:pt x="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804" name="Freeform 68"/>
              <p:cNvSpPr/>
              <p:nvPr/>
            </p:nvSpPr>
            <p:spPr bwMode="auto">
              <a:xfrm>
                <a:off x="677" y="2491"/>
                <a:ext cx="23" cy="47"/>
              </a:xfrm>
              <a:custGeom>
                <a:avLst/>
                <a:gdLst>
                  <a:gd name="T0" fmla="*/ 47 w 47"/>
                  <a:gd name="T1" fmla="*/ 0 h 95"/>
                  <a:gd name="T2" fmla="*/ 32 w 47"/>
                  <a:gd name="T3" fmla="*/ 95 h 95"/>
                  <a:gd name="T4" fmla="*/ 0 w 47"/>
                  <a:gd name="T5" fmla="*/ 95 h 95"/>
                  <a:gd name="T6" fmla="*/ 13 w 47"/>
                  <a:gd name="T7" fmla="*/ 0 h 95"/>
                  <a:gd name="T8" fmla="*/ 47 w 47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5">
                    <a:moveTo>
                      <a:pt x="47" y="0"/>
                    </a:moveTo>
                    <a:lnTo>
                      <a:pt x="32" y="95"/>
                    </a:lnTo>
                    <a:lnTo>
                      <a:pt x="0" y="95"/>
                    </a:lnTo>
                    <a:lnTo>
                      <a:pt x="13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805" name="Freeform 69"/>
              <p:cNvSpPr/>
              <p:nvPr/>
            </p:nvSpPr>
            <p:spPr bwMode="auto">
              <a:xfrm>
                <a:off x="569" y="2491"/>
                <a:ext cx="27" cy="47"/>
              </a:xfrm>
              <a:custGeom>
                <a:avLst/>
                <a:gdLst>
                  <a:gd name="T0" fmla="*/ 54 w 54"/>
                  <a:gd name="T1" fmla="*/ 0 h 95"/>
                  <a:gd name="T2" fmla="*/ 31 w 54"/>
                  <a:gd name="T3" fmla="*/ 95 h 95"/>
                  <a:gd name="T4" fmla="*/ 0 w 54"/>
                  <a:gd name="T5" fmla="*/ 95 h 95"/>
                  <a:gd name="T6" fmla="*/ 22 w 54"/>
                  <a:gd name="T7" fmla="*/ 0 h 95"/>
                  <a:gd name="T8" fmla="*/ 54 w 54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95">
                    <a:moveTo>
                      <a:pt x="54" y="0"/>
                    </a:moveTo>
                    <a:lnTo>
                      <a:pt x="31" y="95"/>
                    </a:lnTo>
                    <a:lnTo>
                      <a:pt x="0" y="95"/>
                    </a:lnTo>
                    <a:lnTo>
                      <a:pt x="22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806" name="Freeform 70"/>
              <p:cNvSpPr/>
              <p:nvPr/>
            </p:nvSpPr>
            <p:spPr bwMode="auto">
              <a:xfrm>
                <a:off x="1294" y="2440"/>
                <a:ext cx="25" cy="35"/>
              </a:xfrm>
              <a:custGeom>
                <a:avLst/>
                <a:gdLst>
                  <a:gd name="T0" fmla="*/ 37 w 50"/>
                  <a:gd name="T1" fmla="*/ 0 h 69"/>
                  <a:gd name="T2" fmla="*/ 50 w 50"/>
                  <a:gd name="T3" fmla="*/ 69 h 69"/>
                  <a:gd name="T4" fmla="*/ 13 w 50"/>
                  <a:gd name="T5" fmla="*/ 69 h 69"/>
                  <a:gd name="T6" fmla="*/ 0 w 50"/>
                  <a:gd name="T7" fmla="*/ 0 h 69"/>
                  <a:gd name="T8" fmla="*/ 37 w 50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69">
                    <a:moveTo>
                      <a:pt x="37" y="0"/>
                    </a:moveTo>
                    <a:lnTo>
                      <a:pt x="50" y="69"/>
                    </a:lnTo>
                    <a:lnTo>
                      <a:pt x="13" y="69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807" name="Freeform 71"/>
              <p:cNvSpPr/>
              <p:nvPr/>
            </p:nvSpPr>
            <p:spPr bwMode="auto">
              <a:xfrm>
                <a:off x="1242" y="2440"/>
                <a:ext cx="24" cy="35"/>
              </a:xfrm>
              <a:custGeom>
                <a:avLst/>
                <a:gdLst>
                  <a:gd name="T0" fmla="*/ 35 w 48"/>
                  <a:gd name="T1" fmla="*/ 0 h 69"/>
                  <a:gd name="T2" fmla="*/ 48 w 48"/>
                  <a:gd name="T3" fmla="*/ 69 h 69"/>
                  <a:gd name="T4" fmla="*/ 13 w 48"/>
                  <a:gd name="T5" fmla="*/ 69 h 69"/>
                  <a:gd name="T6" fmla="*/ 0 w 48"/>
                  <a:gd name="T7" fmla="*/ 0 h 69"/>
                  <a:gd name="T8" fmla="*/ 35 w 48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69">
                    <a:moveTo>
                      <a:pt x="35" y="0"/>
                    </a:moveTo>
                    <a:lnTo>
                      <a:pt x="48" y="69"/>
                    </a:lnTo>
                    <a:lnTo>
                      <a:pt x="13" y="69"/>
                    </a:lnTo>
                    <a:lnTo>
                      <a:pt x="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808" name="Freeform 72"/>
              <p:cNvSpPr/>
              <p:nvPr/>
            </p:nvSpPr>
            <p:spPr bwMode="auto">
              <a:xfrm>
                <a:off x="1190" y="2440"/>
                <a:ext cx="23" cy="35"/>
              </a:xfrm>
              <a:custGeom>
                <a:avLst/>
                <a:gdLst>
                  <a:gd name="T0" fmla="*/ 33 w 44"/>
                  <a:gd name="T1" fmla="*/ 0 h 69"/>
                  <a:gd name="T2" fmla="*/ 44 w 44"/>
                  <a:gd name="T3" fmla="*/ 69 h 69"/>
                  <a:gd name="T4" fmla="*/ 9 w 44"/>
                  <a:gd name="T5" fmla="*/ 69 h 69"/>
                  <a:gd name="T6" fmla="*/ 0 w 44"/>
                  <a:gd name="T7" fmla="*/ 0 h 69"/>
                  <a:gd name="T8" fmla="*/ 33 w 44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69">
                    <a:moveTo>
                      <a:pt x="33" y="0"/>
                    </a:moveTo>
                    <a:lnTo>
                      <a:pt x="44" y="69"/>
                    </a:lnTo>
                    <a:lnTo>
                      <a:pt x="9" y="69"/>
                    </a:lnTo>
                    <a:lnTo>
                      <a:pt x="0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809" name="Freeform 73"/>
              <p:cNvSpPr/>
              <p:nvPr/>
            </p:nvSpPr>
            <p:spPr bwMode="auto">
              <a:xfrm>
                <a:off x="1137" y="2440"/>
                <a:ext cx="22" cy="35"/>
              </a:xfrm>
              <a:custGeom>
                <a:avLst/>
                <a:gdLst>
                  <a:gd name="T0" fmla="*/ 35 w 42"/>
                  <a:gd name="T1" fmla="*/ 0 h 69"/>
                  <a:gd name="T2" fmla="*/ 42 w 42"/>
                  <a:gd name="T3" fmla="*/ 69 h 69"/>
                  <a:gd name="T4" fmla="*/ 7 w 42"/>
                  <a:gd name="T5" fmla="*/ 69 h 69"/>
                  <a:gd name="T6" fmla="*/ 0 w 42"/>
                  <a:gd name="T7" fmla="*/ 0 h 69"/>
                  <a:gd name="T8" fmla="*/ 35 w 42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69">
                    <a:moveTo>
                      <a:pt x="35" y="0"/>
                    </a:moveTo>
                    <a:lnTo>
                      <a:pt x="42" y="69"/>
                    </a:lnTo>
                    <a:lnTo>
                      <a:pt x="7" y="69"/>
                    </a:lnTo>
                    <a:lnTo>
                      <a:pt x="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810" name="Freeform 74"/>
              <p:cNvSpPr/>
              <p:nvPr/>
            </p:nvSpPr>
            <p:spPr bwMode="auto">
              <a:xfrm>
                <a:off x="1085" y="2440"/>
                <a:ext cx="20" cy="35"/>
              </a:xfrm>
              <a:custGeom>
                <a:avLst/>
                <a:gdLst>
                  <a:gd name="T0" fmla="*/ 33 w 39"/>
                  <a:gd name="T1" fmla="*/ 0 h 69"/>
                  <a:gd name="T2" fmla="*/ 39 w 39"/>
                  <a:gd name="T3" fmla="*/ 69 h 69"/>
                  <a:gd name="T4" fmla="*/ 5 w 39"/>
                  <a:gd name="T5" fmla="*/ 69 h 69"/>
                  <a:gd name="T6" fmla="*/ 0 w 39"/>
                  <a:gd name="T7" fmla="*/ 0 h 69"/>
                  <a:gd name="T8" fmla="*/ 33 w 39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69">
                    <a:moveTo>
                      <a:pt x="33" y="0"/>
                    </a:moveTo>
                    <a:lnTo>
                      <a:pt x="39" y="69"/>
                    </a:lnTo>
                    <a:lnTo>
                      <a:pt x="5" y="69"/>
                    </a:lnTo>
                    <a:lnTo>
                      <a:pt x="0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811" name="Freeform 75"/>
              <p:cNvSpPr/>
              <p:nvPr/>
            </p:nvSpPr>
            <p:spPr bwMode="auto">
              <a:xfrm>
                <a:off x="1034" y="2440"/>
                <a:ext cx="18" cy="35"/>
              </a:xfrm>
              <a:custGeom>
                <a:avLst/>
                <a:gdLst>
                  <a:gd name="T0" fmla="*/ 34 w 36"/>
                  <a:gd name="T1" fmla="*/ 0 h 69"/>
                  <a:gd name="T2" fmla="*/ 36 w 36"/>
                  <a:gd name="T3" fmla="*/ 69 h 69"/>
                  <a:gd name="T4" fmla="*/ 2 w 36"/>
                  <a:gd name="T5" fmla="*/ 69 h 69"/>
                  <a:gd name="T6" fmla="*/ 0 w 36"/>
                  <a:gd name="T7" fmla="*/ 0 h 69"/>
                  <a:gd name="T8" fmla="*/ 34 w 36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9">
                    <a:moveTo>
                      <a:pt x="34" y="0"/>
                    </a:moveTo>
                    <a:lnTo>
                      <a:pt x="36" y="69"/>
                    </a:lnTo>
                    <a:lnTo>
                      <a:pt x="2" y="69"/>
                    </a:lnTo>
                    <a:lnTo>
                      <a:pt x="0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812" name="Freeform 76"/>
              <p:cNvSpPr/>
              <p:nvPr/>
            </p:nvSpPr>
            <p:spPr bwMode="auto">
              <a:xfrm>
                <a:off x="981" y="2440"/>
                <a:ext cx="18" cy="35"/>
              </a:xfrm>
              <a:custGeom>
                <a:avLst/>
                <a:gdLst>
                  <a:gd name="T0" fmla="*/ 35 w 35"/>
                  <a:gd name="T1" fmla="*/ 0 h 69"/>
                  <a:gd name="T2" fmla="*/ 35 w 35"/>
                  <a:gd name="T3" fmla="*/ 69 h 69"/>
                  <a:gd name="T4" fmla="*/ 0 w 35"/>
                  <a:gd name="T5" fmla="*/ 69 h 69"/>
                  <a:gd name="T6" fmla="*/ 1 w 35"/>
                  <a:gd name="T7" fmla="*/ 0 h 69"/>
                  <a:gd name="T8" fmla="*/ 35 w 35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69">
                    <a:moveTo>
                      <a:pt x="35" y="0"/>
                    </a:moveTo>
                    <a:lnTo>
                      <a:pt x="35" y="69"/>
                    </a:lnTo>
                    <a:lnTo>
                      <a:pt x="0" y="69"/>
                    </a:lnTo>
                    <a:lnTo>
                      <a:pt x="1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813" name="Freeform 77"/>
              <p:cNvSpPr/>
              <p:nvPr/>
            </p:nvSpPr>
            <p:spPr bwMode="auto">
              <a:xfrm>
                <a:off x="929" y="2440"/>
                <a:ext cx="18" cy="35"/>
              </a:xfrm>
              <a:custGeom>
                <a:avLst/>
                <a:gdLst>
                  <a:gd name="T0" fmla="*/ 33 w 35"/>
                  <a:gd name="T1" fmla="*/ 0 h 69"/>
                  <a:gd name="T2" fmla="*/ 35 w 35"/>
                  <a:gd name="T3" fmla="*/ 69 h 69"/>
                  <a:gd name="T4" fmla="*/ 1 w 35"/>
                  <a:gd name="T5" fmla="*/ 69 h 69"/>
                  <a:gd name="T6" fmla="*/ 0 w 35"/>
                  <a:gd name="T7" fmla="*/ 0 h 69"/>
                  <a:gd name="T8" fmla="*/ 33 w 35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69">
                    <a:moveTo>
                      <a:pt x="33" y="0"/>
                    </a:moveTo>
                    <a:lnTo>
                      <a:pt x="35" y="69"/>
                    </a:lnTo>
                    <a:lnTo>
                      <a:pt x="1" y="69"/>
                    </a:lnTo>
                    <a:lnTo>
                      <a:pt x="0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814" name="Freeform 78"/>
              <p:cNvSpPr/>
              <p:nvPr/>
            </p:nvSpPr>
            <p:spPr bwMode="auto">
              <a:xfrm>
                <a:off x="875" y="2440"/>
                <a:ext cx="19" cy="35"/>
              </a:xfrm>
              <a:custGeom>
                <a:avLst/>
                <a:gdLst>
                  <a:gd name="T0" fmla="*/ 37 w 37"/>
                  <a:gd name="T1" fmla="*/ 0 h 69"/>
                  <a:gd name="T2" fmla="*/ 33 w 37"/>
                  <a:gd name="T3" fmla="*/ 69 h 69"/>
                  <a:gd name="T4" fmla="*/ 0 w 37"/>
                  <a:gd name="T5" fmla="*/ 69 h 69"/>
                  <a:gd name="T6" fmla="*/ 3 w 37"/>
                  <a:gd name="T7" fmla="*/ 0 h 69"/>
                  <a:gd name="T8" fmla="*/ 37 w 37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9">
                    <a:moveTo>
                      <a:pt x="37" y="0"/>
                    </a:moveTo>
                    <a:lnTo>
                      <a:pt x="33" y="69"/>
                    </a:lnTo>
                    <a:lnTo>
                      <a:pt x="0" y="69"/>
                    </a:lnTo>
                    <a:lnTo>
                      <a:pt x="3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815" name="Freeform 79"/>
              <p:cNvSpPr/>
              <p:nvPr/>
            </p:nvSpPr>
            <p:spPr bwMode="auto">
              <a:xfrm>
                <a:off x="822" y="2440"/>
                <a:ext cx="19" cy="35"/>
              </a:xfrm>
              <a:custGeom>
                <a:avLst/>
                <a:gdLst>
                  <a:gd name="T0" fmla="*/ 39 w 39"/>
                  <a:gd name="T1" fmla="*/ 0 h 69"/>
                  <a:gd name="T2" fmla="*/ 33 w 39"/>
                  <a:gd name="T3" fmla="*/ 69 h 69"/>
                  <a:gd name="T4" fmla="*/ 0 w 39"/>
                  <a:gd name="T5" fmla="*/ 69 h 69"/>
                  <a:gd name="T6" fmla="*/ 6 w 39"/>
                  <a:gd name="T7" fmla="*/ 0 h 69"/>
                  <a:gd name="T8" fmla="*/ 39 w 39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69">
                    <a:moveTo>
                      <a:pt x="39" y="0"/>
                    </a:moveTo>
                    <a:lnTo>
                      <a:pt x="33" y="69"/>
                    </a:lnTo>
                    <a:lnTo>
                      <a:pt x="0" y="69"/>
                    </a:lnTo>
                    <a:lnTo>
                      <a:pt x="6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816" name="Freeform 80"/>
              <p:cNvSpPr/>
              <p:nvPr/>
            </p:nvSpPr>
            <p:spPr bwMode="auto">
              <a:xfrm>
                <a:off x="769" y="2440"/>
                <a:ext cx="20" cy="35"/>
              </a:xfrm>
              <a:custGeom>
                <a:avLst/>
                <a:gdLst>
                  <a:gd name="T0" fmla="*/ 41 w 41"/>
                  <a:gd name="T1" fmla="*/ 0 h 69"/>
                  <a:gd name="T2" fmla="*/ 32 w 41"/>
                  <a:gd name="T3" fmla="*/ 69 h 69"/>
                  <a:gd name="T4" fmla="*/ 0 w 41"/>
                  <a:gd name="T5" fmla="*/ 69 h 69"/>
                  <a:gd name="T6" fmla="*/ 8 w 41"/>
                  <a:gd name="T7" fmla="*/ 0 h 69"/>
                  <a:gd name="T8" fmla="*/ 41 w 41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69">
                    <a:moveTo>
                      <a:pt x="41" y="0"/>
                    </a:moveTo>
                    <a:lnTo>
                      <a:pt x="32" y="69"/>
                    </a:lnTo>
                    <a:lnTo>
                      <a:pt x="0" y="69"/>
                    </a:lnTo>
                    <a:lnTo>
                      <a:pt x="8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817" name="Freeform 81"/>
              <p:cNvSpPr/>
              <p:nvPr/>
            </p:nvSpPr>
            <p:spPr bwMode="auto">
              <a:xfrm>
                <a:off x="715" y="2440"/>
                <a:ext cx="21" cy="35"/>
              </a:xfrm>
              <a:custGeom>
                <a:avLst/>
                <a:gdLst>
                  <a:gd name="T0" fmla="*/ 43 w 43"/>
                  <a:gd name="T1" fmla="*/ 0 h 69"/>
                  <a:gd name="T2" fmla="*/ 32 w 43"/>
                  <a:gd name="T3" fmla="*/ 69 h 69"/>
                  <a:gd name="T4" fmla="*/ 0 w 43"/>
                  <a:gd name="T5" fmla="*/ 69 h 69"/>
                  <a:gd name="T6" fmla="*/ 10 w 43"/>
                  <a:gd name="T7" fmla="*/ 0 h 69"/>
                  <a:gd name="T8" fmla="*/ 43 w 43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69">
                    <a:moveTo>
                      <a:pt x="43" y="0"/>
                    </a:moveTo>
                    <a:lnTo>
                      <a:pt x="32" y="69"/>
                    </a:lnTo>
                    <a:lnTo>
                      <a:pt x="0" y="69"/>
                    </a:lnTo>
                    <a:lnTo>
                      <a:pt x="10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818" name="Freeform 82"/>
              <p:cNvSpPr/>
              <p:nvPr/>
            </p:nvSpPr>
            <p:spPr bwMode="auto">
              <a:xfrm>
                <a:off x="661" y="2440"/>
                <a:ext cx="22" cy="35"/>
              </a:xfrm>
              <a:custGeom>
                <a:avLst/>
                <a:gdLst>
                  <a:gd name="T0" fmla="*/ 44 w 44"/>
                  <a:gd name="T1" fmla="*/ 0 h 69"/>
                  <a:gd name="T2" fmla="*/ 33 w 44"/>
                  <a:gd name="T3" fmla="*/ 69 h 69"/>
                  <a:gd name="T4" fmla="*/ 0 w 44"/>
                  <a:gd name="T5" fmla="*/ 69 h 69"/>
                  <a:gd name="T6" fmla="*/ 13 w 44"/>
                  <a:gd name="T7" fmla="*/ 0 h 69"/>
                  <a:gd name="T8" fmla="*/ 44 w 44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69">
                    <a:moveTo>
                      <a:pt x="44" y="0"/>
                    </a:moveTo>
                    <a:lnTo>
                      <a:pt x="33" y="69"/>
                    </a:lnTo>
                    <a:lnTo>
                      <a:pt x="0" y="69"/>
                    </a:lnTo>
                    <a:lnTo>
                      <a:pt x="13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819" name="Freeform 83"/>
              <p:cNvSpPr/>
              <p:nvPr/>
            </p:nvSpPr>
            <p:spPr bwMode="auto">
              <a:xfrm>
                <a:off x="607" y="2440"/>
                <a:ext cx="24" cy="35"/>
              </a:xfrm>
              <a:custGeom>
                <a:avLst/>
                <a:gdLst>
                  <a:gd name="T0" fmla="*/ 48 w 48"/>
                  <a:gd name="T1" fmla="*/ 0 h 69"/>
                  <a:gd name="T2" fmla="*/ 33 w 48"/>
                  <a:gd name="T3" fmla="*/ 69 h 69"/>
                  <a:gd name="T4" fmla="*/ 0 w 48"/>
                  <a:gd name="T5" fmla="*/ 69 h 69"/>
                  <a:gd name="T6" fmla="*/ 15 w 48"/>
                  <a:gd name="T7" fmla="*/ 0 h 69"/>
                  <a:gd name="T8" fmla="*/ 48 w 48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69">
                    <a:moveTo>
                      <a:pt x="48" y="0"/>
                    </a:moveTo>
                    <a:lnTo>
                      <a:pt x="33" y="69"/>
                    </a:lnTo>
                    <a:lnTo>
                      <a:pt x="0" y="69"/>
                    </a:lnTo>
                    <a:lnTo>
                      <a:pt x="15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52820" name="Text Box 84"/>
            <p:cNvSpPr txBox="1">
              <a:spLocks noChangeArrowheads="1"/>
            </p:cNvSpPr>
            <p:nvPr/>
          </p:nvSpPr>
          <p:spPr bwMode="auto">
            <a:xfrm>
              <a:off x="2232" y="1343"/>
              <a:ext cx="9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计算机内部</a:t>
              </a:r>
              <a:endParaRPr lang="zh-CN" altLang="en-US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52821" name="Text Box 85"/>
            <p:cNvSpPr txBox="1">
              <a:spLocks noChangeArrowheads="1"/>
            </p:cNvSpPr>
            <p:nvPr/>
          </p:nvSpPr>
          <p:spPr bwMode="auto">
            <a:xfrm>
              <a:off x="567" y="1547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由外到内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52822" name="Text Box 86"/>
            <p:cNvSpPr txBox="1">
              <a:spLocks noChangeArrowheads="1"/>
            </p:cNvSpPr>
            <p:nvPr/>
          </p:nvSpPr>
          <p:spPr bwMode="auto">
            <a:xfrm>
              <a:off x="4307" y="1427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由内到外</a:t>
              </a:r>
              <a:endParaRPr lang="zh-CN" altLang="en-US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0" name="圆角矩形 89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）汉字的处理过程：由外码、到机器内码、到字形码</a:t>
            </a:r>
            <a:endParaRPr kumimoji="1"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1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非数值性信息的表达：编码与组合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" name="Group 78"/>
          <p:cNvGrpSpPr/>
          <p:nvPr/>
        </p:nvGrpSpPr>
        <p:grpSpPr bwMode="auto">
          <a:xfrm>
            <a:off x="3252357" y="2263686"/>
            <a:ext cx="4594226" cy="369888"/>
            <a:chOff x="1485" y="3132"/>
            <a:chExt cx="2894" cy="233"/>
          </a:xfrm>
        </p:grpSpPr>
        <p:sp>
          <p:nvSpPr>
            <p:cNvPr id="93" name="Rectangle 79"/>
            <p:cNvSpPr>
              <a:spLocks noChangeArrowheads="1"/>
            </p:cNvSpPr>
            <p:nvPr/>
          </p:nvSpPr>
          <p:spPr bwMode="auto">
            <a:xfrm>
              <a:off x="1485" y="3132"/>
              <a:ext cx="14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0">
                  <a:solidFill>
                    <a:srgbClr val="FF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zh-CN" i="0" baseline="-25000">
                  <a:solidFill>
                    <a:srgbClr val="FF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altLang="zh-CN" b="0" i="0" baseline="-250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b="0" i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zh-CN" b="0" i="0" baseline="-25000">
                  <a:latin typeface="Arial" panose="020B0604020202020204" pitchFamily="34" charset="0"/>
                  <a:cs typeface="Arial" panose="020B0604020202020204" pitchFamily="34" charset="0"/>
                </a:rPr>
                <a:t>6 </a:t>
              </a:r>
              <a:r>
                <a:rPr lang="en-US" altLang="zh-CN" b="0" i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zh-CN" b="0" i="0" baseline="-25000">
                  <a:latin typeface="Arial" panose="020B0604020202020204" pitchFamily="34" charset="0"/>
                  <a:cs typeface="Arial" panose="020B0604020202020204" pitchFamily="34" charset="0"/>
                </a:rPr>
                <a:t>5 </a:t>
              </a:r>
              <a:r>
                <a:rPr lang="en-US" altLang="zh-CN" b="0" i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zh-CN" b="0" i="0" baseline="-25000">
                  <a:latin typeface="Arial" panose="020B0604020202020204" pitchFamily="34" charset="0"/>
                  <a:cs typeface="Arial" panose="020B0604020202020204" pitchFamily="34" charset="0"/>
                </a:rPr>
                <a:t>4 </a:t>
              </a:r>
              <a:r>
                <a:rPr lang="en-US" altLang="zh-CN" b="0" i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zh-CN" b="0" i="0" baseline="-25000">
                  <a:latin typeface="Arial" panose="020B0604020202020204" pitchFamily="34" charset="0"/>
                  <a:cs typeface="Arial" panose="020B0604020202020204" pitchFamily="34" charset="0"/>
                </a:rPr>
                <a:t>3 </a:t>
              </a:r>
              <a:r>
                <a:rPr lang="en-US" altLang="zh-CN" b="0" i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zh-CN" b="0" i="0" baseline="-25000">
                  <a:latin typeface="Arial" panose="020B0604020202020204" pitchFamily="34" charset="0"/>
                  <a:cs typeface="Arial" panose="020B0604020202020204" pitchFamily="34" charset="0"/>
                </a:rPr>
                <a:t>2  </a:t>
              </a:r>
              <a:r>
                <a:rPr lang="en-US" altLang="zh-CN" b="0" i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zh-CN" b="0" i="0" baseline="-25000">
                  <a:latin typeface="Arial" panose="020B0604020202020204" pitchFamily="34" charset="0"/>
                  <a:cs typeface="Arial" panose="020B0604020202020204" pitchFamily="34" charset="0"/>
                </a:rPr>
                <a:t>1  </a:t>
              </a:r>
              <a:r>
                <a:rPr lang="en-US" altLang="zh-CN" b="0" i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zh-CN" b="0" i="0" baseline="-250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b="0" i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zh-CN" b="0" i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80"/>
            <p:cNvSpPr>
              <a:spLocks noChangeArrowheads="1"/>
            </p:cNvSpPr>
            <p:nvPr/>
          </p:nvSpPr>
          <p:spPr bwMode="auto">
            <a:xfrm>
              <a:off x="2903" y="3132"/>
              <a:ext cx="14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0" dirty="0" err="1">
                  <a:solidFill>
                    <a:srgbClr val="FF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zh-CN" i="0" baseline="-25000" dirty="0" err="1">
                  <a:solidFill>
                    <a:srgbClr val="FF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altLang="zh-CN" b="0" i="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b="0" i="0" dirty="0" err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zh-CN" b="0" i="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altLang="zh-CN" b="0" i="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b="0" i="0" dirty="0" err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zh-CN" b="0" i="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altLang="zh-CN" b="0" i="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b="0" i="0" dirty="0" err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zh-CN" b="0" i="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altLang="zh-CN" b="0" i="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b="0" i="0" dirty="0" err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zh-CN" b="0" i="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altLang="zh-CN" b="0" i="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b="0" i="0" dirty="0" err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zh-CN" b="0" i="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zh-CN" b="0" i="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altLang="zh-CN" b="0" i="0" dirty="0" err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zh-CN" b="0" i="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zh-CN" b="0" i="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altLang="zh-CN" b="0" i="0" dirty="0" err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zh-CN" b="0" i="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b="0" i="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zh-CN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5" name="Text Box 81"/>
          <p:cNvSpPr txBox="1">
            <a:spLocks noChangeArrowheads="1"/>
          </p:cNvSpPr>
          <p:nvPr/>
        </p:nvSpPr>
        <p:spPr bwMode="auto">
          <a:xfrm>
            <a:off x="3059729" y="1902986"/>
            <a:ext cx="58400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i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</a:t>
            </a:r>
            <a:r>
              <a:rPr lang="en-US" altLang="zh-CN" b="0" i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b="0" i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b="0" i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b="0" i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编码汉字</a:t>
            </a:r>
            <a:r>
              <a:rPr lang="en-US" altLang="zh-CN" b="0" i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,</a:t>
            </a:r>
            <a:r>
              <a:rPr lang="zh-CN" altLang="en-US" b="0" i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每个汉字在计算机内部由 </a:t>
            </a:r>
            <a:r>
              <a:rPr lang="en-US" altLang="zh-CN" b="0" i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b="0" i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个字节表示</a:t>
            </a:r>
            <a:endParaRPr lang="zh-CN" altLang="en-US" b="0" i="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6" name="Group 82"/>
          <p:cNvGrpSpPr/>
          <p:nvPr/>
        </p:nvGrpSpPr>
        <p:grpSpPr bwMode="auto">
          <a:xfrm>
            <a:off x="3370307" y="2699839"/>
            <a:ext cx="4508500" cy="457200"/>
            <a:chOff x="992" y="3433"/>
            <a:chExt cx="2840" cy="288"/>
          </a:xfrm>
        </p:grpSpPr>
        <p:sp>
          <p:nvSpPr>
            <p:cNvPr id="97" name="Text Box 83"/>
            <p:cNvSpPr txBox="1">
              <a:spLocks noChangeArrowheads="1"/>
            </p:cNvSpPr>
            <p:nvPr/>
          </p:nvSpPr>
          <p:spPr bwMode="auto">
            <a:xfrm>
              <a:off x="1535" y="3433"/>
              <a:ext cx="1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i="0" u="sng">
                  <a:solidFill>
                    <a:srgbClr val="FF00FF"/>
                  </a:solidFill>
                </a:rPr>
                <a:t>0 </a:t>
              </a:r>
              <a:r>
                <a:rPr lang="en-US" altLang="zh-CN" sz="2000" i="0" u="sng"/>
                <a:t> 0 1 1 0 1 0 0      </a:t>
              </a:r>
              <a:endParaRPr lang="en-US" altLang="zh-CN" sz="2000" i="0" u="sng"/>
            </a:p>
          </p:txBody>
        </p:sp>
        <p:sp>
          <p:nvSpPr>
            <p:cNvPr id="98" name="Text Box 84"/>
            <p:cNvSpPr txBox="1">
              <a:spLocks noChangeArrowheads="1"/>
            </p:cNvSpPr>
            <p:nvPr/>
          </p:nvSpPr>
          <p:spPr bwMode="auto">
            <a:xfrm>
              <a:off x="2567" y="3433"/>
              <a:ext cx="1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i="0" u="sng" dirty="0">
                  <a:solidFill>
                    <a:srgbClr val="FF00FF"/>
                  </a:solidFill>
                </a:rPr>
                <a:t>0</a:t>
              </a:r>
              <a:r>
                <a:rPr lang="en-US" altLang="zh-CN" sz="2000" i="0" u="sng" dirty="0"/>
                <a:t>  1 1 1 0 1 1 1      </a:t>
              </a:r>
              <a:endParaRPr lang="en-US" altLang="zh-CN" sz="2000" i="0" u="sng" dirty="0"/>
            </a:p>
          </p:txBody>
        </p:sp>
        <p:sp>
          <p:nvSpPr>
            <p:cNvPr id="99" name="Text Box 85"/>
            <p:cNvSpPr txBox="1">
              <a:spLocks noChangeArrowheads="1"/>
            </p:cNvSpPr>
            <p:nvPr/>
          </p:nvSpPr>
          <p:spPr bwMode="auto">
            <a:xfrm>
              <a:off x="992" y="3493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0" i="0">
                  <a:latin typeface="Times New Roman" panose="02020603050405020304" pitchFamily="18" charset="0"/>
                </a:rPr>
                <a:t>国标码</a:t>
              </a:r>
              <a:endParaRPr lang="zh-CN" altLang="en-US" b="0" i="0">
                <a:latin typeface="隶书" panose="02010509060101010101" pitchFamily="49" charset="-122"/>
              </a:endParaRPr>
            </a:p>
          </p:txBody>
        </p:sp>
      </p:grpSp>
      <p:grpSp>
        <p:nvGrpSpPr>
          <p:cNvPr id="100" name="Group 86"/>
          <p:cNvGrpSpPr/>
          <p:nvPr/>
        </p:nvGrpSpPr>
        <p:grpSpPr bwMode="auto">
          <a:xfrm>
            <a:off x="3252832" y="3093539"/>
            <a:ext cx="4622800" cy="696912"/>
            <a:chOff x="918" y="3681"/>
            <a:chExt cx="2912" cy="439"/>
          </a:xfrm>
        </p:grpSpPr>
        <p:sp>
          <p:nvSpPr>
            <p:cNvPr id="101" name="Text Box 87"/>
            <p:cNvSpPr txBox="1">
              <a:spLocks noChangeArrowheads="1"/>
            </p:cNvSpPr>
            <p:nvPr/>
          </p:nvSpPr>
          <p:spPr bwMode="auto">
            <a:xfrm>
              <a:off x="1535" y="3819"/>
              <a:ext cx="1260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i="0" u="sng">
                  <a:solidFill>
                    <a:srgbClr val="FF00FF"/>
                  </a:solidFill>
                </a:rPr>
                <a:t>1</a:t>
              </a:r>
              <a:r>
                <a:rPr lang="en-US" altLang="zh-CN" sz="2000" i="0" u="sng"/>
                <a:t>  0 1 1 0 1 0 0      </a:t>
              </a:r>
              <a:endParaRPr lang="en-US" altLang="zh-CN" sz="2000" i="0" u="sng"/>
            </a:p>
          </p:txBody>
        </p:sp>
        <p:sp>
          <p:nvSpPr>
            <p:cNvPr id="102" name="Text Box 88"/>
            <p:cNvSpPr txBox="1">
              <a:spLocks noChangeArrowheads="1"/>
            </p:cNvSpPr>
            <p:nvPr/>
          </p:nvSpPr>
          <p:spPr bwMode="auto">
            <a:xfrm>
              <a:off x="2565" y="3819"/>
              <a:ext cx="1265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i="0" u="sng" dirty="0">
                  <a:solidFill>
                    <a:srgbClr val="FF00FF"/>
                  </a:solidFill>
                </a:rPr>
                <a:t>1</a:t>
              </a:r>
              <a:r>
                <a:rPr lang="en-US" altLang="zh-CN" sz="2000" i="0" u="sng" dirty="0"/>
                <a:t>  1 1 1 0 1 1 1      </a:t>
              </a:r>
              <a:endParaRPr lang="en-US" altLang="zh-CN" sz="2000" i="0" u="sng" dirty="0"/>
            </a:p>
          </p:txBody>
        </p:sp>
        <p:sp>
          <p:nvSpPr>
            <p:cNvPr id="103" name="Text Box 89"/>
            <p:cNvSpPr txBox="1">
              <a:spLocks noChangeArrowheads="1"/>
            </p:cNvSpPr>
            <p:nvPr/>
          </p:nvSpPr>
          <p:spPr bwMode="auto">
            <a:xfrm>
              <a:off x="918" y="3855"/>
              <a:ext cx="5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 i="0"/>
                <a:t>(</a:t>
              </a:r>
              <a:r>
                <a:rPr lang="zh-CN" altLang="en-US" b="0" i="0"/>
                <a:t>机</a:t>
              </a:r>
              <a:r>
                <a:rPr lang="en-US" altLang="zh-CN" b="0" i="0"/>
                <a:t>)</a:t>
              </a:r>
              <a:r>
                <a:rPr lang="zh-CN" altLang="en-US" b="0" i="0"/>
                <a:t>内码</a:t>
              </a:r>
              <a:endParaRPr lang="zh-CN" altLang="en-US" b="0" i="0"/>
            </a:p>
          </p:txBody>
        </p:sp>
        <p:sp>
          <p:nvSpPr>
            <p:cNvPr id="104" name="Line 90"/>
            <p:cNvSpPr>
              <a:spLocks noChangeShapeType="1"/>
            </p:cNvSpPr>
            <p:nvPr/>
          </p:nvSpPr>
          <p:spPr bwMode="auto">
            <a:xfrm>
              <a:off x="2668" y="36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91"/>
            <p:cNvSpPr>
              <a:spLocks noChangeShapeType="1"/>
            </p:cNvSpPr>
            <p:nvPr/>
          </p:nvSpPr>
          <p:spPr bwMode="auto">
            <a:xfrm>
              <a:off x="1646" y="36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6" name="Text Box 80"/>
          <p:cNvSpPr txBox="1">
            <a:spLocks noChangeArrowheads="1"/>
          </p:cNvSpPr>
          <p:nvPr/>
        </p:nvSpPr>
        <p:spPr bwMode="auto">
          <a:xfrm>
            <a:off x="10114699" y="5743617"/>
            <a:ext cx="311381" cy="310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i="0" dirty="0">
                <a:solidFill>
                  <a:srgbClr val="FFFF00"/>
                </a:solidFill>
              </a:rPr>
              <a:t>大</a:t>
            </a:r>
            <a:endParaRPr lang="zh-CN" altLang="en-US" sz="1400" i="0" dirty="0">
              <a:solidFill>
                <a:srgbClr val="FFFF00"/>
              </a:solidFill>
            </a:endParaRPr>
          </a:p>
        </p:txBody>
      </p:sp>
      <p:grpSp>
        <p:nvGrpSpPr>
          <p:cNvPr id="107" name="Group 2"/>
          <p:cNvGrpSpPr/>
          <p:nvPr/>
        </p:nvGrpSpPr>
        <p:grpSpPr bwMode="auto">
          <a:xfrm>
            <a:off x="2122426" y="2549411"/>
            <a:ext cx="1202572" cy="904516"/>
            <a:chOff x="486" y="2211"/>
            <a:chExt cx="898" cy="748"/>
          </a:xfrm>
        </p:grpSpPr>
        <p:sp>
          <p:nvSpPr>
            <p:cNvPr id="108" name="AutoShape 39"/>
            <p:cNvSpPr>
              <a:spLocks noChangeArrowheads="1"/>
            </p:cNvSpPr>
            <p:nvPr/>
          </p:nvSpPr>
          <p:spPr bwMode="gray">
            <a:xfrm>
              <a:off x="486" y="2211"/>
              <a:ext cx="898" cy="748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9" name="Oval 40"/>
            <p:cNvSpPr>
              <a:spLocks noChangeArrowheads="1"/>
            </p:cNvSpPr>
            <p:nvPr/>
          </p:nvSpPr>
          <p:spPr bwMode="gray">
            <a:xfrm>
              <a:off x="560" y="2273"/>
              <a:ext cx="750" cy="625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0" name="Text Box 84"/>
            <p:cNvSpPr txBox="1">
              <a:spLocks noChangeArrowheads="1"/>
            </p:cNvSpPr>
            <p:nvPr/>
          </p:nvSpPr>
          <p:spPr bwMode="auto">
            <a:xfrm>
              <a:off x="557" y="2310"/>
              <a:ext cx="743" cy="48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汉字  内码  </a:t>
              </a:r>
              <a:endParaRPr kumimoji="0" lang="zh-CN" altLang="en-US" sz="16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1" name="Group 2"/>
          <p:cNvGrpSpPr/>
          <p:nvPr/>
        </p:nvGrpSpPr>
        <p:grpSpPr bwMode="auto">
          <a:xfrm>
            <a:off x="2645575" y="5070593"/>
            <a:ext cx="1202571" cy="904517"/>
            <a:chOff x="486" y="2211"/>
            <a:chExt cx="898" cy="748"/>
          </a:xfrm>
        </p:grpSpPr>
        <p:sp>
          <p:nvSpPr>
            <p:cNvPr id="112" name="AutoShape 39"/>
            <p:cNvSpPr>
              <a:spLocks noChangeArrowheads="1"/>
            </p:cNvSpPr>
            <p:nvPr/>
          </p:nvSpPr>
          <p:spPr bwMode="gray">
            <a:xfrm>
              <a:off x="486" y="2211"/>
              <a:ext cx="898" cy="748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3" name="Oval 40"/>
            <p:cNvSpPr>
              <a:spLocks noChangeArrowheads="1"/>
            </p:cNvSpPr>
            <p:nvPr/>
          </p:nvSpPr>
          <p:spPr bwMode="gray">
            <a:xfrm>
              <a:off x="560" y="2273"/>
              <a:ext cx="750" cy="625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4" name="Text Box 84"/>
            <p:cNvSpPr txBox="1">
              <a:spLocks noChangeArrowheads="1"/>
            </p:cNvSpPr>
            <p:nvPr/>
          </p:nvSpPr>
          <p:spPr bwMode="auto">
            <a:xfrm>
              <a:off x="497" y="2293"/>
              <a:ext cx="857" cy="5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8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汉字外码</a:t>
              </a:r>
              <a:r>
                <a:rPr kumimoji="0" lang="en-US" altLang="zh-CN" sz="18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kumimoji="0" lang="zh-CN" altLang="en-US" sz="18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输入码</a:t>
              </a:r>
              <a:endParaRPr kumimoji="0"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5" name="Group 2"/>
          <p:cNvGrpSpPr/>
          <p:nvPr/>
        </p:nvGrpSpPr>
        <p:grpSpPr bwMode="auto">
          <a:xfrm>
            <a:off x="10598552" y="4472469"/>
            <a:ext cx="1202571" cy="904517"/>
            <a:chOff x="486" y="2211"/>
            <a:chExt cx="898" cy="748"/>
          </a:xfrm>
        </p:grpSpPr>
        <p:sp>
          <p:nvSpPr>
            <p:cNvPr id="116" name="AutoShape 39"/>
            <p:cNvSpPr>
              <a:spLocks noChangeArrowheads="1"/>
            </p:cNvSpPr>
            <p:nvPr/>
          </p:nvSpPr>
          <p:spPr bwMode="gray">
            <a:xfrm>
              <a:off x="486" y="2211"/>
              <a:ext cx="898" cy="748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7" name="Oval 40"/>
            <p:cNvSpPr>
              <a:spLocks noChangeArrowheads="1"/>
            </p:cNvSpPr>
            <p:nvPr/>
          </p:nvSpPr>
          <p:spPr bwMode="gray">
            <a:xfrm>
              <a:off x="560" y="2273"/>
              <a:ext cx="750" cy="625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8" name="Text Box 84"/>
            <p:cNvSpPr txBox="1">
              <a:spLocks noChangeArrowheads="1"/>
            </p:cNvSpPr>
            <p:nvPr/>
          </p:nvSpPr>
          <p:spPr bwMode="auto">
            <a:xfrm>
              <a:off x="497" y="2293"/>
              <a:ext cx="857" cy="5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8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汉字字模点阵码</a:t>
              </a:r>
              <a:endParaRPr kumimoji="0"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2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2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2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2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2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2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52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52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273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0806" y="111760"/>
            <a:ext cx="11073674" cy="878613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 符号化、计算化与自动化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一看计算机的本质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26396" y="1470479"/>
            <a:ext cx="8263801" cy="339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一、</a:t>
            </a: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符号化、计算化与自动化</a:t>
            </a:r>
            <a:r>
              <a:rPr lang="en-US" altLang="zh-CN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—</a:t>
            </a: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计算机的本质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二、数值性信息的表达：计数制与机器数</a:t>
            </a:r>
            <a:endParaRPr lang="en-US" altLang="zh-CN" sz="2800" b="1" dirty="0"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三、非数值性信息的表达：编码与组合</a:t>
            </a:r>
            <a:endParaRPr lang="en-US" altLang="zh-CN" sz="2800" b="1" dirty="0"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四、</a:t>
            </a:r>
            <a:r>
              <a:rPr lang="en-US" altLang="zh-CN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0</a:t>
            </a: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和</a:t>
            </a:r>
            <a:r>
              <a:rPr lang="en-US" altLang="zh-CN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1</a:t>
            </a: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的计算：基本逻辑运算</a:t>
            </a:r>
            <a:endParaRPr lang="en-US" altLang="zh-CN" sz="2800" b="1" dirty="0"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/>
              <a:t>五、用电子技术实现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及其逻辑运算</a:t>
            </a:r>
            <a:endParaRPr lang="en-US" altLang="zh-CN" sz="2800" b="1" dirty="0"/>
          </a:p>
          <a:p>
            <a:pPr>
              <a:lnSpc>
                <a:spcPct val="130000"/>
              </a:lnSpc>
              <a:defRPr/>
            </a:pPr>
            <a:r>
              <a:rPr lang="zh-CN" altLang="en-US" sz="2800" b="1" dirty="0"/>
              <a:t>六、符号化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计算化的综合应用：利用图像隐藏信息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Rectangle 2"/>
          <p:cNvSpPr>
            <a:spLocks noChangeArrowheads="1"/>
          </p:cNvSpPr>
          <p:nvPr/>
        </p:nvSpPr>
        <p:spPr bwMode="auto">
          <a:xfrm>
            <a:off x="4130443" y="3071154"/>
            <a:ext cx="7422410" cy="3535648"/>
          </a:xfrm>
          <a:prstGeom prst="roundRect">
            <a:avLst>
              <a:gd name="adj" fmla="val 5184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595810" y="1782104"/>
            <a:ext cx="10897312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en-US" sz="2400" i="0" dirty="0">
                <a:solidFill>
                  <a:schemeClr val="tx2"/>
                </a:solidFill>
                <a:ea typeface="华文宋体" panose="02010600040101010101" pitchFamily="2" charset="-122"/>
              </a:rPr>
              <a:t>逻辑是指事物因果之间所遵循的规律，是现实中普适的思维方式 </a:t>
            </a:r>
            <a:endParaRPr lang="zh-CN" altLang="en-US" sz="2400" i="0" dirty="0">
              <a:solidFill>
                <a:schemeClr val="tx2"/>
              </a:solidFill>
              <a:ea typeface="华文宋体" panose="02010600040101010101" pitchFamily="2" charset="-122"/>
            </a:endParaRPr>
          </a:p>
          <a:p>
            <a:pPr>
              <a:lnSpc>
                <a:spcPct val="140000"/>
              </a:lnSpc>
              <a:buClr>
                <a:srgbClr val="0066FF"/>
              </a:buClr>
              <a:buFont typeface="Wingdings" panose="05000000000000000000" pitchFamily="2" charset="2"/>
              <a:buChar char="u"/>
            </a:pPr>
            <a:r>
              <a:rPr lang="zh-CN" altLang="en-US" b="0" i="0" dirty="0">
                <a:ea typeface="华文宋体" panose="02010600040101010101" pitchFamily="2" charset="-122"/>
              </a:rPr>
              <a:t> 逻辑的基本表现形式是</a:t>
            </a:r>
            <a:r>
              <a:rPr lang="zh-CN" altLang="en-US" i="0" dirty="0">
                <a:solidFill>
                  <a:srgbClr val="CC0066"/>
                </a:solidFill>
                <a:ea typeface="华文宋体" panose="02010600040101010101" pitchFamily="2" charset="-122"/>
              </a:rPr>
              <a:t>命题</a:t>
            </a:r>
            <a:r>
              <a:rPr lang="zh-CN" altLang="en-US" b="0" i="0" dirty="0">
                <a:ea typeface="华文宋体" panose="02010600040101010101" pitchFamily="2" charset="-122"/>
              </a:rPr>
              <a:t>与</a:t>
            </a:r>
            <a:r>
              <a:rPr lang="zh-CN" altLang="en-US" i="0" dirty="0">
                <a:solidFill>
                  <a:srgbClr val="CC0066"/>
                </a:solidFill>
                <a:ea typeface="华文宋体" panose="02010600040101010101" pitchFamily="2" charset="-122"/>
              </a:rPr>
              <a:t>推理</a:t>
            </a:r>
            <a:r>
              <a:rPr lang="zh-CN" altLang="en-US" b="0" i="0" dirty="0">
                <a:ea typeface="华文宋体" panose="02010600040101010101" pitchFamily="2" charset="-122"/>
              </a:rPr>
              <a:t>，推理即依据由简单命题的判断推导得出复杂命题的判断结论的过程。命题由语句表述，即内容为</a:t>
            </a:r>
            <a:r>
              <a:rPr lang="en-US" altLang="zh-CN" b="0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“</a:t>
            </a:r>
            <a:r>
              <a:rPr lang="zh-CN" altLang="en-US" b="0" i="0" dirty="0">
                <a:ea typeface="华文宋体" panose="02010600040101010101" pitchFamily="2" charset="-122"/>
              </a:rPr>
              <a:t>真</a:t>
            </a:r>
            <a:r>
              <a:rPr lang="en-US" altLang="zh-CN" b="0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”</a:t>
            </a:r>
            <a:r>
              <a:rPr lang="zh-CN" altLang="en-US" b="0" i="0" dirty="0">
                <a:ea typeface="华文宋体" panose="02010600040101010101" pitchFamily="2" charset="-122"/>
              </a:rPr>
              <a:t>或为</a:t>
            </a:r>
            <a:r>
              <a:rPr lang="en-US" altLang="zh-CN" b="0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“</a:t>
            </a:r>
            <a:r>
              <a:rPr lang="zh-CN" altLang="en-US" b="0" i="0" dirty="0">
                <a:ea typeface="华文宋体" panose="02010600040101010101" pitchFamily="2" charset="-122"/>
              </a:rPr>
              <a:t>假</a:t>
            </a:r>
            <a:r>
              <a:rPr lang="en-US" altLang="zh-CN" b="0" i="0" dirty="0">
                <a:latin typeface="华文宋体" panose="02010600040101010101" pitchFamily="2" charset="-122"/>
                <a:ea typeface="华文宋体" panose="02010600040101010101" pitchFamily="2" charset="-122"/>
              </a:rPr>
              <a:t>”</a:t>
            </a:r>
            <a:r>
              <a:rPr lang="zh-CN" altLang="en-US" b="0" i="0" dirty="0">
                <a:ea typeface="华文宋体" panose="02010600040101010101" pitchFamily="2" charset="-122"/>
              </a:rPr>
              <a:t>的一个判断语句！</a:t>
            </a:r>
            <a:endParaRPr lang="en-US" altLang="zh-CN" b="0" i="0" dirty="0">
              <a:ea typeface="华文宋体" panose="02010600040101010101" pitchFamily="2" charset="-122"/>
            </a:endParaRPr>
          </a:p>
        </p:txBody>
      </p:sp>
      <p:sp>
        <p:nvSpPr>
          <p:cNvPr id="1517572" name="Text Box 4"/>
          <p:cNvSpPr txBox="1">
            <a:spLocks noChangeArrowheads="1"/>
          </p:cNvSpPr>
          <p:nvPr/>
        </p:nvSpPr>
        <p:spPr bwMode="auto">
          <a:xfrm>
            <a:off x="4235882" y="3064184"/>
            <a:ext cx="7215889" cy="3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800" i="0" dirty="0">
                <a:solidFill>
                  <a:srgbClr val="FFFFEF"/>
                </a:solidFill>
              </a:rPr>
              <a:t>求解过程：</a:t>
            </a:r>
            <a:endParaRPr lang="zh-CN" altLang="en-US" sz="1800" i="0" dirty="0">
              <a:solidFill>
                <a:srgbClr val="FFFFEF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1800" i="0" dirty="0">
                <a:solidFill>
                  <a:srgbClr val="FFFFEF"/>
                </a:solidFill>
              </a:rPr>
              <a:t>	命题</a:t>
            </a:r>
            <a:r>
              <a:rPr lang="en-US" altLang="zh-CN" sz="1800" i="0" dirty="0">
                <a:solidFill>
                  <a:srgbClr val="FFFFEF"/>
                </a:solidFill>
              </a:rPr>
              <a:t>A</a:t>
            </a:r>
            <a:r>
              <a:rPr lang="zh-CN" altLang="en-US" sz="1800" i="0" dirty="0">
                <a:solidFill>
                  <a:srgbClr val="FFFFEF"/>
                </a:solidFill>
              </a:rPr>
              <a:t>：“有人及格</a:t>
            </a:r>
            <a:r>
              <a:rPr lang="en-US" altLang="zh-CN" sz="1800" i="0" dirty="0">
                <a:solidFill>
                  <a:srgbClr val="FFFFEF"/>
                </a:solidFill>
              </a:rPr>
              <a:t>”</a:t>
            </a:r>
            <a:r>
              <a:rPr lang="zh-CN" altLang="en-US" sz="1800" i="0" dirty="0">
                <a:solidFill>
                  <a:srgbClr val="FFFFEF"/>
                </a:solidFill>
              </a:rPr>
              <a:t>；</a:t>
            </a:r>
            <a:endParaRPr lang="zh-CN" altLang="en-US" sz="1800" i="0" dirty="0">
              <a:solidFill>
                <a:srgbClr val="FFFFEF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1800" i="0" dirty="0">
                <a:solidFill>
                  <a:srgbClr val="FFFFEF"/>
                </a:solidFill>
              </a:rPr>
              <a:t>    	命题</a:t>
            </a:r>
            <a:r>
              <a:rPr lang="en-US" altLang="zh-CN" sz="1800" i="0" dirty="0">
                <a:solidFill>
                  <a:srgbClr val="FFFFEF"/>
                </a:solidFill>
              </a:rPr>
              <a:t>B</a:t>
            </a:r>
            <a:r>
              <a:rPr lang="zh-CN" altLang="en-US" sz="1800" i="0" dirty="0">
                <a:solidFill>
                  <a:srgbClr val="FFFFEF"/>
                </a:solidFill>
              </a:rPr>
              <a:t>：“有人不及格”；</a:t>
            </a:r>
            <a:endParaRPr lang="zh-CN" altLang="en-US" sz="1800" i="0" dirty="0">
              <a:solidFill>
                <a:srgbClr val="FFFFEF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1800" i="0" dirty="0">
                <a:solidFill>
                  <a:srgbClr val="FFFFEF"/>
                </a:solidFill>
              </a:rPr>
              <a:t>    	命题</a:t>
            </a:r>
            <a:r>
              <a:rPr lang="en-US" altLang="zh-CN" sz="1800" i="0" dirty="0">
                <a:solidFill>
                  <a:srgbClr val="FFFFEF"/>
                </a:solidFill>
              </a:rPr>
              <a:t>C</a:t>
            </a:r>
            <a:r>
              <a:rPr lang="zh-CN" altLang="en-US" sz="1800" i="0" dirty="0">
                <a:solidFill>
                  <a:srgbClr val="FFFFEF"/>
                </a:solidFill>
              </a:rPr>
              <a:t>：“全班都不及格”；</a:t>
            </a:r>
            <a:endParaRPr lang="zh-CN" altLang="en-US" sz="1800" i="0" dirty="0">
              <a:solidFill>
                <a:srgbClr val="FFFFEF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1800" i="0" dirty="0">
                <a:solidFill>
                  <a:srgbClr val="FFFFEF"/>
                </a:solidFill>
              </a:rPr>
              <a:t>由题目假设和命题之间关系得出“已知”：</a:t>
            </a:r>
            <a:r>
              <a:rPr lang="en-US" altLang="zh-CN" sz="1800" i="0" dirty="0">
                <a:solidFill>
                  <a:srgbClr val="FFFFEF"/>
                </a:solidFill>
              </a:rPr>
              <a:t>A</a:t>
            </a:r>
            <a:r>
              <a:rPr lang="zh-CN" altLang="en-US" sz="1800" i="0" dirty="0">
                <a:solidFill>
                  <a:srgbClr val="FFFFEF"/>
                </a:solidFill>
              </a:rPr>
              <a:t>、</a:t>
            </a:r>
            <a:r>
              <a:rPr lang="en-US" altLang="zh-CN" sz="1800" i="0" dirty="0">
                <a:solidFill>
                  <a:srgbClr val="FFFFEF"/>
                </a:solidFill>
              </a:rPr>
              <a:t>B</a:t>
            </a:r>
            <a:r>
              <a:rPr lang="zh-CN" altLang="en-US" sz="1800" i="0" dirty="0">
                <a:solidFill>
                  <a:srgbClr val="FFFFEF"/>
                </a:solidFill>
              </a:rPr>
              <a:t>、</a:t>
            </a:r>
            <a:r>
              <a:rPr lang="en-US" altLang="zh-CN" sz="1800" i="0" dirty="0">
                <a:solidFill>
                  <a:srgbClr val="FFFFEF"/>
                </a:solidFill>
              </a:rPr>
              <a:t>C</a:t>
            </a:r>
            <a:r>
              <a:rPr lang="zh-CN" altLang="en-US" sz="1800" i="0" dirty="0">
                <a:solidFill>
                  <a:srgbClr val="FFFFEF"/>
                </a:solidFill>
              </a:rPr>
              <a:t>只有一个为真</a:t>
            </a:r>
            <a:endParaRPr lang="zh-CN" altLang="en-US" sz="1800" i="0" dirty="0">
              <a:solidFill>
                <a:srgbClr val="FFFFEF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1800" i="0" dirty="0">
                <a:solidFill>
                  <a:srgbClr val="FFFFEF"/>
                </a:solidFill>
              </a:rPr>
              <a:t>	如果</a:t>
            </a:r>
            <a:r>
              <a:rPr lang="en-US" altLang="zh-CN" sz="1800" i="0" dirty="0">
                <a:solidFill>
                  <a:srgbClr val="FFFFEF"/>
                </a:solidFill>
              </a:rPr>
              <a:t>A</a:t>
            </a:r>
            <a:r>
              <a:rPr lang="zh-CN" altLang="en-US" sz="1800" i="0" dirty="0">
                <a:solidFill>
                  <a:srgbClr val="FFFFEF"/>
                </a:solidFill>
              </a:rPr>
              <a:t>真，则</a:t>
            </a:r>
            <a:r>
              <a:rPr lang="en-US" altLang="zh-CN" sz="1800" i="0" dirty="0">
                <a:solidFill>
                  <a:srgbClr val="FFFFEF"/>
                </a:solidFill>
              </a:rPr>
              <a:t>C</a:t>
            </a:r>
            <a:r>
              <a:rPr lang="zh-CN" altLang="en-US" sz="1800" i="0" dirty="0">
                <a:solidFill>
                  <a:srgbClr val="FFFFEF"/>
                </a:solidFill>
              </a:rPr>
              <a:t>假；如果</a:t>
            </a:r>
            <a:r>
              <a:rPr lang="en-US" altLang="zh-CN" sz="1800" i="0" dirty="0">
                <a:solidFill>
                  <a:srgbClr val="FFFFEF"/>
                </a:solidFill>
              </a:rPr>
              <a:t>C</a:t>
            </a:r>
            <a:r>
              <a:rPr lang="zh-CN" altLang="en-US" sz="1800" i="0" dirty="0">
                <a:solidFill>
                  <a:srgbClr val="FFFFEF"/>
                </a:solidFill>
              </a:rPr>
              <a:t>真，则</a:t>
            </a:r>
            <a:r>
              <a:rPr lang="en-US" altLang="zh-CN" sz="1800" i="0" dirty="0">
                <a:solidFill>
                  <a:srgbClr val="FFFFEF"/>
                </a:solidFill>
              </a:rPr>
              <a:t>A</a:t>
            </a:r>
            <a:r>
              <a:rPr lang="zh-CN" altLang="en-US" sz="1800" i="0" dirty="0">
                <a:solidFill>
                  <a:srgbClr val="FFFFEF"/>
                </a:solidFill>
              </a:rPr>
              <a:t>假；</a:t>
            </a:r>
            <a:endParaRPr lang="zh-CN" altLang="en-US" sz="1800" i="0" dirty="0">
              <a:solidFill>
                <a:srgbClr val="FFFFEF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1800" i="0" dirty="0">
                <a:solidFill>
                  <a:srgbClr val="FFFFEF"/>
                </a:solidFill>
              </a:rPr>
              <a:t>    	如果</a:t>
            </a:r>
            <a:r>
              <a:rPr lang="en-US" altLang="zh-CN" sz="1800" i="0" dirty="0">
                <a:solidFill>
                  <a:srgbClr val="FFFFEF"/>
                </a:solidFill>
              </a:rPr>
              <a:t>B</a:t>
            </a:r>
            <a:r>
              <a:rPr lang="zh-CN" altLang="en-US" sz="1800" i="0" dirty="0">
                <a:solidFill>
                  <a:srgbClr val="FFFFEF"/>
                </a:solidFill>
              </a:rPr>
              <a:t>真，而</a:t>
            </a:r>
            <a:r>
              <a:rPr lang="en-US" altLang="zh-CN" sz="1800" i="0" dirty="0">
                <a:solidFill>
                  <a:srgbClr val="FFFFEF"/>
                </a:solidFill>
              </a:rPr>
              <a:t>A, C</a:t>
            </a:r>
            <a:r>
              <a:rPr lang="zh-CN" altLang="en-US" sz="1800" i="0" dirty="0">
                <a:solidFill>
                  <a:srgbClr val="FFFFEF"/>
                </a:solidFill>
              </a:rPr>
              <a:t>可能有一个为真，与题矛盾，所以</a:t>
            </a:r>
            <a:r>
              <a:rPr lang="en-US" altLang="zh-CN" sz="1800" i="0" dirty="0">
                <a:solidFill>
                  <a:srgbClr val="FFFFEF"/>
                </a:solidFill>
              </a:rPr>
              <a:t>B</a:t>
            </a:r>
            <a:r>
              <a:rPr lang="zh-CN" altLang="en-US" sz="1800" i="0" dirty="0">
                <a:solidFill>
                  <a:srgbClr val="FFFFEF"/>
                </a:solidFill>
              </a:rPr>
              <a:t>为假。</a:t>
            </a:r>
            <a:endParaRPr lang="zh-CN" altLang="en-US" sz="1800" i="0" dirty="0">
              <a:solidFill>
                <a:srgbClr val="FFFFEF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1800" i="0" dirty="0">
                <a:solidFill>
                  <a:srgbClr val="FFFFEF"/>
                </a:solidFill>
              </a:rPr>
              <a:t>    	如果</a:t>
            </a:r>
            <a:r>
              <a:rPr lang="en-US" altLang="zh-CN" sz="1800" i="0" dirty="0">
                <a:solidFill>
                  <a:srgbClr val="FFFFEF"/>
                </a:solidFill>
              </a:rPr>
              <a:t>B</a:t>
            </a:r>
            <a:r>
              <a:rPr lang="zh-CN" altLang="en-US" sz="1800" i="0" dirty="0">
                <a:solidFill>
                  <a:srgbClr val="FFFFEF"/>
                </a:solidFill>
              </a:rPr>
              <a:t>假，则 “全班都及格”为真，而由此推断</a:t>
            </a:r>
            <a:r>
              <a:rPr lang="en-US" altLang="zh-CN" sz="1800" i="0" dirty="0">
                <a:solidFill>
                  <a:srgbClr val="FFFFEF"/>
                </a:solidFill>
              </a:rPr>
              <a:t>C</a:t>
            </a:r>
            <a:r>
              <a:rPr lang="zh-CN" altLang="en-US" sz="1800" i="0" dirty="0">
                <a:solidFill>
                  <a:srgbClr val="FFFFEF"/>
                </a:solidFill>
              </a:rPr>
              <a:t>为假。</a:t>
            </a:r>
            <a:endParaRPr lang="zh-CN" altLang="en-US" sz="1800" i="0" dirty="0">
              <a:solidFill>
                <a:srgbClr val="FFFFEF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1800" i="0" dirty="0">
                <a:solidFill>
                  <a:srgbClr val="FFFFEF"/>
                </a:solidFill>
              </a:rPr>
              <a:t> 由上“已知”，推理 ：</a:t>
            </a:r>
            <a:r>
              <a:rPr lang="en-US" altLang="zh-CN" sz="1800" i="0" dirty="0">
                <a:solidFill>
                  <a:srgbClr val="FFFFEF"/>
                </a:solidFill>
              </a:rPr>
              <a:t>A</a:t>
            </a:r>
            <a:r>
              <a:rPr lang="zh-CN" altLang="en-US" sz="1800" i="0" dirty="0">
                <a:solidFill>
                  <a:srgbClr val="FFFFEF"/>
                </a:solidFill>
              </a:rPr>
              <a:t>为真。</a:t>
            </a:r>
            <a:endParaRPr lang="zh-CN" altLang="en-US" sz="1800" i="0" dirty="0">
              <a:solidFill>
                <a:srgbClr val="FFFFEF"/>
              </a:solidFill>
            </a:endParaRPr>
          </a:p>
        </p:txBody>
      </p:sp>
      <p:sp>
        <p:nvSpPr>
          <p:cNvPr id="2" name="圆角矩形 73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什么是逻辑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707570" y="173268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的计算：基本逻辑运算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0156" y="3944906"/>
            <a:ext cx="3421331" cy="1774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600" i="0" dirty="0">
                <a:solidFill>
                  <a:srgbClr val="FF0000"/>
                </a:solidFill>
              </a:rPr>
              <a:t>例如   </a:t>
            </a:r>
            <a:r>
              <a:rPr lang="zh-CN" altLang="en-US" sz="1600" i="0" dirty="0">
                <a:solidFill>
                  <a:schemeClr val="tx2"/>
                </a:solidFill>
              </a:rPr>
              <a:t>在一次中学生测验中，有三位老师做了预测：</a:t>
            </a:r>
            <a:r>
              <a:rPr lang="en-US" altLang="zh-CN" sz="1600" i="0" dirty="0">
                <a:solidFill>
                  <a:schemeClr val="tx2"/>
                </a:solidFill>
              </a:rPr>
              <a:t>A.</a:t>
            </a:r>
            <a:r>
              <a:rPr lang="zh-CN" altLang="en-US" sz="1600" i="0" dirty="0"/>
              <a:t>有人及格</a:t>
            </a:r>
            <a:r>
              <a:rPr lang="zh-CN" altLang="en-US" sz="1600" i="0" dirty="0">
                <a:solidFill>
                  <a:schemeClr val="tx2"/>
                </a:solidFill>
              </a:rPr>
              <a:t>；</a:t>
            </a:r>
            <a:r>
              <a:rPr lang="en-US" altLang="zh-CN" sz="1600" i="0" dirty="0">
                <a:solidFill>
                  <a:schemeClr val="tx2"/>
                </a:solidFill>
              </a:rPr>
              <a:t>B.</a:t>
            </a:r>
            <a:r>
              <a:rPr lang="zh-CN" altLang="en-US" sz="1600" i="0" dirty="0">
                <a:solidFill>
                  <a:schemeClr val="tx2"/>
                </a:solidFill>
              </a:rPr>
              <a:t>有人不及格；</a:t>
            </a:r>
            <a:r>
              <a:rPr lang="en-US" altLang="zh-CN" sz="1600" i="0" dirty="0">
                <a:solidFill>
                  <a:schemeClr val="tx2"/>
                </a:solidFill>
              </a:rPr>
              <a:t>C.</a:t>
            </a:r>
            <a:r>
              <a:rPr lang="zh-CN" altLang="en-US" sz="1600" i="0" dirty="0">
                <a:solidFill>
                  <a:schemeClr val="tx2"/>
                </a:solidFill>
              </a:rPr>
              <a:t>全班都不及格。在考试后证明只有一个老师的预测是对的，请问谁对谁错？</a:t>
            </a:r>
            <a:endParaRPr lang="en-US" altLang="zh-CN" sz="1600" i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7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7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1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17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17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17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17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7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7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17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17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17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17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17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17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175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175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175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175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572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1693864" y="1198563"/>
            <a:ext cx="8758237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命题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</a:rPr>
              <a:t>一个能分辨真假的陈述句称作一个命题。例如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       </a:t>
            </a:r>
            <a:r>
              <a:rPr lang="zh-CN" altLang="en-US" dirty="0">
                <a:latin typeface="宋体" panose="02010600030101010101" pitchFamily="2" charset="-122"/>
              </a:rPr>
              <a:t>地球上海洋面积比陆地大。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dirty="0">
                <a:latin typeface="宋体" panose="02010600030101010101" pitchFamily="2" charset="-122"/>
              </a:rPr>
              <a:t>你喜欢周杰伦的歌吗？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       2</a:t>
            </a:r>
            <a:r>
              <a:rPr lang="zh-CN" altLang="en-US" dirty="0">
                <a:latin typeface="宋体" panose="02010600030101010101" pitchFamily="2" charset="-122"/>
              </a:rPr>
              <a:t>＋</a:t>
            </a:r>
            <a:r>
              <a:rPr lang="en-US" altLang="zh-CN" dirty="0">
                <a:latin typeface="宋体" panose="02010600030101010101" pitchFamily="2" charset="-122"/>
              </a:rPr>
              <a:t>2 &gt; 5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       </a:t>
            </a:r>
            <a:r>
              <a:rPr lang="zh-CN" altLang="en-US" dirty="0">
                <a:latin typeface="宋体" panose="02010600030101010101" pitchFamily="2" charset="-122"/>
              </a:rPr>
              <a:t>今天天气太不好啦。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       2x</a:t>
            </a:r>
            <a:r>
              <a:rPr lang="zh-CN" altLang="en-US" dirty="0">
                <a:latin typeface="宋体" panose="02010600030101010101" pitchFamily="2" charset="-122"/>
              </a:rPr>
              <a:t>－</a:t>
            </a:r>
            <a:r>
              <a:rPr lang="en-US" altLang="zh-CN" dirty="0">
                <a:latin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</a:rPr>
              <a:t>＝</a:t>
            </a:r>
            <a:r>
              <a:rPr lang="en-US" altLang="zh-CN" dirty="0">
                <a:latin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       </a:t>
            </a:r>
            <a:r>
              <a:rPr lang="zh-CN" altLang="en-US" dirty="0">
                <a:latin typeface="宋体" panose="02010600030101010101" pitchFamily="2" charset="-122"/>
              </a:rPr>
              <a:t>三角之和小于</a:t>
            </a:r>
            <a:r>
              <a:rPr lang="en-US" altLang="zh-CN" dirty="0">
                <a:latin typeface="宋体" panose="02010600030101010101" pitchFamily="2" charset="-122"/>
              </a:rPr>
              <a:t>180</a:t>
            </a:r>
            <a:r>
              <a:rPr lang="zh-CN" altLang="en-US" dirty="0">
                <a:latin typeface="宋体" panose="02010600030101010101" pitchFamily="2" charset="-122"/>
              </a:rPr>
              <a:t>度。</a:t>
            </a:r>
            <a:endParaRPr lang="en-US" altLang="zh-CN" b="0" dirty="0">
              <a:ea typeface="华文宋体" panose="02010600040101010101" pitchFamily="2" charset="-122"/>
            </a:endParaRPr>
          </a:p>
        </p:txBody>
      </p:sp>
      <p:sp>
        <p:nvSpPr>
          <p:cNvPr id="17413" name="Text Box 16"/>
          <p:cNvSpPr txBox="1">
            <a:spLocks noChangeArrowheads="1"/>
          </p:cNvSpPr>
          <p:nvPr/>
        </p:nvSpPr>
        <p:spPr bwMode="auto">
          <a:xfrm>
            <a:off x="1687514" y="1"/>
            <a:ext cx="4783137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dirty="0">
                <a:solidFill>
                  <a:schemeClr val="accent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0</a:t>
            </a:r>
            <a:r>
              <a:rPr lang="zh-CN" altLang="en-US" sz="2000" dirty="0">
                <a:solidFill>
                  <a:schemeClr val="accent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和</a:t>
            </a:r>
            <a:r>
              <a:rPr lang="en-US" altLang="zh-CN" sz="2000" dirty="0">
                <a:solidFill>
                  <a:schemeClr val="accent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1</a:t>
            </a:r>
            <a:r>
              <a:rPr lang="zh-CN" altLang="en-US" sz="2000" dirty="0">
                <a:solidFill>
                  <a:schemeClr val="accent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与逻辑</a:t>
            </a:r>
            <a:r>
              <a:rPr lang="en-US" altLang="zh-CN" sz="2000" dirty="0">
                <a:solidFill>
                  <a:schemeClr val="accent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---</a:t>
            </a:r>
            <a:r>
              <a:rPr lang="zh-CN" altLang="en-US" sz="2000" dirty="0">
                <a:solidFill>
                  <a:schemeClr val="accent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思维符号化表达与逻辑运算</a:t>
            </a:r>
            <a:endParaRPr lang="zh-CN" altLang="en-US" sz="2000" dirty="0">
              <a:solidFill>
                <a:schemeClr val="accent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dirty="0">
                <a:solidFill>
                  <a:schemeClr val="accent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(1) </a:t>
            </a:r>
            <a:r>
              <a:rPr lang="zh-CN" altLang="en-US" sz="2000" dirty="0">
                <a:solidFill>
                  <a:schemeClr val="accent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什么是逻辑</a:t>
            </a:r>
            <a:r>
              <a:rPr lang="en-US" altLang="zh-CN" sz="2000" dirty="0">
                <a:solidFill>
                  <a:schemeClr val="accent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?</a:t>
            </a:r>
            <a:endParaRPr lang="en-US" altLang="zh-CN" sz="2000" dirty="0">
              <a:solidFill>
                <a:schemeClr val="accent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089952" y="1653823"/>
            <a:ext cx="11160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值：真）</a:t>
            </a:r>
            <a:endParaRPr lang="zh-CN" altLang="en-US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943902" y="2025297"/>
            <a:ext cx="12176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（非命题）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967714" y="2395186"/>
            <a:ext cx="121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（值：假）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982002" y="2780948"/>
            <a:ext cx="121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（非命题）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958189" y="3122261"/>
            <a:ext cx="39068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（是陈述句，但不能分辨真假，非命题）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942314" y="3476272"/>
            <a:ext cx="121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（值：假）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0806" y="111760"/>
            <a:ext cx="11073674" cy="878613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 符号化、计算化与自动化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一看计算机的本质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26396" y="1470479"/>
            <a:ext cx="8263801" cy="339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一、</a:t>
            </a: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符号化、计算化与自动化</a:t>
            </a:r>
            <a:r>
              <a:rPr lang="en-US" altLang="zh-CN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—</a:t>
            </a: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计算机的本质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sz="2800" b="1" dirty="0">
                <a:latin typeface="微软雅黑" panose="020B0503020204020204" pitchFamily="34" charset="-122"/>
              </a:rPr>
              <a:t>二、数值性信息的表达：计数制与机器数</a:t>
            </a:r>
            <a:endParaRPr lang="en-US" altLang="zh-CN" sz="2800" b="1" dirty="0">
              <a:latin typeface="微软雅黑" panose="020B0503020204020204" pitchFamily="3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/>
              <a:t>三、非数值性信息的表达：编码与组合</a:t>
            </a:r>
            <a:endParaRPr lang="en-US" altLang="zh-CN" sz="2800" b="1" dirty="0"/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/>
              <a:t>四、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的计算：基本逻辑运算</a:t>
            </a:r>
            <a:endParaRPr lang="en-US" altLang="zh-CN" sz="2800" b="1" dirty="0"/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/>
              <a:t>五、用电子技术实现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及其逻辑运算</a:t>
            </a:r>
            <a:endParaRPr lang="en-US" altLang="zh-CN" sz="2800" b="1" dirty="0"/>
          </a:p>
          <a:p>
            <a:pPr>
              <a:lnSpc>
                <a:spcPct val="130000"/>
              </a:lnSpc>
              <a:defRPr/>
            </a:pPr>
            <a:r>
              <a:rPr lang="zh-CN" altLang="en-US" sz="2800" b="1" dirty="0"/>
              <a:t>六、符号化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计算化的综合应用：利用图像隐藏信息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722" name="Text Box 106"/>
          <p:cNvSpPr txBox="1">
            <a:spLocks noChangeArrowheads="1"/>
          </p:cNvSpPr>
          <p:nvPr/>
        </p:nvSpPr>
        <p:spPr bwMode="auto">
          <a:xfrm>
            <a:off x="768650" y="1943016"/>
            <a:ext cx="10551634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命题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一个命题由语句表述，即内容为“真”或为“假”的一个判断语句！</a:t>
            </a:r>
            <a:endParaRPr lang="zh-CN" altLang="en-US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命题的运算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如果命题由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X, Y, Z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等表示，其值可能为“真”或为“假” ，则两个命题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X, Y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之间是可以进行运算的：</a:t>
            </a:r>
            <a:endParaRPr lang="zh-CN" altLang="en-US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tx1"/>
              </a:buClr>
            </a:pP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(AND): </a:t>
            </a:r>
            <a:r>
              <a:rPr lang="zh-CN" altLang="en-US" dirty="0">
                <a:ea typeface="华文宋体" panose="02010600040101010101" pitchFamily="2" charset="-122"/>
              </a:rPr>
              <a:t>当</a:t>
            </a:r>
            <a:r>
              <a:rPr lang="en-US" altLang="zh-CN" dirty="0">
                <a:ea typeface="华文宋体" panose="02010600040101010101" pitchFamily="2" charset="-122"/>
              </a:rPr>
              <a:t>X</a:t>
            </a:r>
            <a:r>
              <a:rPr lang="zh-CN" altLang="en-US" dirty="0">
                <a:ea typeface="华文宋体" panose="02010600040101010101" pitchFamily="2" charset="-122"/>
              </a:rPr>
              <a:t>和</a:t>
            </a:r>
            <a:r>
              <a:rPr lang="en-US" altLang="zh-CN" dirty="0">
                <a:ea typeface="华文宋体" panose="02010600040101010101" pitchFamily="2" charset="-122"/>
              </a:rPr>
              <a:t>Y</a:t>
            </a:r>
            <a:r>
              <a:rPr lang="zh-CN" altLang="en-US" dirty="0">
                <a:ea typeface="华文宋体" panose="02010600040101010101" pitchFamily="2" charset="-122"/>
              </a:rPr>
              <a:t>都为真时</a:t>
            </a:r>
            <a:r>
              <a:rPr lang="en-US" altLang="zh-CN" dirty="0">
                <a:ea typeface="华文宋体" panose="02010600040101010101" pitchFamily="2" charset="-122"/>
              </a:rPr>
              <a:t>, X AND Y</a:t>
            </a:r>
            <a:r>
              <a:rPr lang="zh-CN" altLang="en-US" dirty="0">
                <a:ea typeface="华文宋体" panose="02010600040101010101" pitchFamily="2" charset="-122"/>
              </a:rPr>
              <a:t>也为真</a:t>
            </a:r>
            <a:r>
              <a:rPr lang="en-US" altLang="zh-CN" dirty="0">
                <a:ea typeface="华文宋体" panose="02010600040101010101" pitchFamily="2" charset="-122"/>
              </a:rPr>
              <a:t>;  </a:t>
            </a:r>
            <a:r>
              <a:rPr lang="zh-CN" altLang="en-US" dirty="0">
                <a:ea typeface="华文宋体" panose="02010600040101010101" pitchFamily="2" charset="-122"/>
              </a:rPr>
              <a:t>其他情况</a:t>
            </a:r>
            <a:r>
              <a:rPr lang="en-US" altLang="zh-CN" dirty="0">
                <a:ea typeface="华文宋体" panose="02010600040101010101" pitchFamily="2" charset="-122"/>
              </a:rPr>
              <a:t>, X AND Y</a:t>
            </a:r>
            <a:r>
              <a:rPr lang="zh-CN" altLang="en-US" dirty="0">
                <a:ea typeface="华文宋体" panose="02010600040101010101" pitchFamily="2" charset="-122"/>
              </a:rPr>
              <a:t>均为假。 </a:t>
            </a:r>
            <a:endParaRPr lang="zh-CN" altLang="en-US" sz="2000" dirty="0">
              <a:solidFill>
                <a:schemeClr val="accent2"/>
              </a:solidFill>
              <a:ea typeface="华文宋体" panose="02010600040101010101" pitchFamily="2" charset="-122"/>
            </a:endParaRPr>
          </a:p>
          <a:p>
            <a:pPr>
              <a:lnSpc>
                <a:spcPct val="130000"/>
              </a:lnSpc>
              <a:buClr>
                <a:schemeClr val="tx1"/>
              </a:buClr>
            </a:pP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(OR): </a:t>
            </a:r>
            <a:r>
              <a:rPr lang="zh-CN" altLang="en-US" dirty="0">
                <a:ea typeface="华文宋体" panose="02010600040101010101" pitchFamily="2" charset="-122"/>
              </a:rPr>
              <a:t>当</a:t>
            </a:r>
            <a:r>
              <a:rPr lang="en-US" altLang="zh-CN" dirty="0">
                <a:ea typeface="华文宋体" panose="02010600040101010101" pitchFamily="2" charset="-122"/>
              </a:rPr>
              <a:t>X</a:t>
            </a:r>
            <a:r>
              <a:rPr lang="zh-CN" altLang="en-US" dirty="0">
                <a:ea typeface="华文宋体" panose="02010600040101010101" pitchFamily="2" charset="-122"/>
              </a:rPr>
              <a:t>和</a:t>
            </a:r>
            <a:r>
              <a:rPr lang="en-US" altLang="zh-CN" dirty="0">
                <a:ea typeface="华文宋体" panose="02010600040101010101" pitchFamily="2" charset="-122"/>
              </a:rPr>
              <a:t>Y</a:t>
            </a:r>
            <a:r>
              <a:rPr lang="zh-CN" altLang="en-US" dirty="0">
                <a:ea typeface="华文宋体" panose="02010600040101010101" pitchFamily="2" charset="-122"/>
              </a:rPr>
              <a:t>都为假时</a:t>
            </a:r>
            <a:r>
              <a:rPr lang="en-US" altLang="zh-CN" dirty="0">
                <a:ea typeface="华文宋体" panose="02010600040101010101" pitchFamily="2" charset="-122"/>
              </a:rPr>
              <a:t>, X OR Y</a:t>
            </a:r>
            <a:r>
              <a:rPr lang="zh-CN" altLang="en-US" dirty="0">
                <a:ea typeface="华文宋体" panose="02010600040101010101" pitchFamily="2" charset="-122"/>
              </a:rPr>
              <a:t>也为假</a:t>
            </a:r>
            <a:r>
              <a:rPr lang="en-US" altLang="zh-CN" dirty="0">
                <a:ea typeface="华文宋体" panose="02010600040101010101" pitchFamily="2" charset="-122"/>
              </a:rPr>
              <a:t>; </a:t>
            </a:r>
            <a:r>
              <a:rPr lang="zh-CN" altLang="en-US" dirty="0">
                <a:ea typeface="华文宋体" panose="02010600040101010101" pitchFamily="2" charset="-122"/>
              </a:rPr>
              <a:t>其他情况</a:t>
            </a:r>
            <a:r>
              <a:rPr lang="en-US" altLang="zh-CN" dirty="0">
                <a:ea typeface="华文宋体" panose="02010600040101010101" pitchFamily="2" charset="-122"/>
              </a:rPr>
              <a:t>, X OR Y</a:t>
            </a:r>
            <a:r>
              <a:rPr lang="zh-CN" altLang="en-US" dirty="0">
                <a:ea typeface="华文宋体" panose="02010600040101010101" pitchFamily="2" charset="-122"/>
              </a:rPr>
              <a:t>均为真。 </a:t>
            </a:r>
            <a:endParaRPr lang="zh-CN" altLang="en-US" sz="2000" dirty="0">
              <a:solidFill>
                <a:schemeClr val="accent2"/>
              </a:solidFill>
              <a:ea typeface="华文宋体" panose="02010600040101010101" pitchFamily="2" charset="-122"/>
            </a:endParaRPr>
          </a:p>
          <a:p>
            <a:pPr>
              <a:lnSpc>
                <a:spcPct val="130000"/>
              </a:lnSpc>
              <a:buClr>
                <a:schemeClr val="tx1"/>
              </a:buClr>
            </a:pP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(NOT): </a:t>
            </a:r>
            <a:r>
              <a:rPr lang="zh-CN" altLang="en-US" dirty="0">
                <a:ea typeface="华文宋体" panose="02010600040101010101" pitchFamily="2" charset="-122"/>
              </a:rPr>
              <a:t>当</a:t>
            </a:r>
            <a:r>
              <a:rPr lang="en-US" altLang="zh-CN" dirty="0">
                <a:ea typeface="华文宋体" panose="02010600040101010101" pitchFamily="2" charset="-122"/>
              </a:rPr>
              <a:t>X</a:t>
            </a:r>
            <a:r>
              <a:rPr lang="zh-CN" altLang="en-US" dirty="0">
                <a:ea typeface="华文宋体" panose="02010600040101010101" pitchFamily="2" charset="-122"/>
              </a:rPr>
              <a:t>为真时</a:t>
            </a:r>
            <a:r>
              <a:rPr lang="en-US" altLang="zh-CN" dirty="0">
                <a:ea typeface="华文宋体" panose="02010600040101010101" pitchFamily="2" charset="-122"/>
              </a:rPr>
              <a:t>, NOT X</a:t>
            </a:r>
            <a:r>
              <a:rPr lang="zh-CN" altLang="en-US" dirty="0">
                <a:ea typeface="华文宋体" panose="02010600040101010101" pitchFamily="2" charset="-122"/>
              </a:rPr>
              <a:t>为假</a:t>
            </a:r>
            <a:r>
              <a:rPr lang="en-US" altLang="zh-CN" dirty="0">
                <a:ea typeface="华文宋体" panose="02010600040101010101" pitchFamily="2" charset="-122"/>
              </a:rPr>
              <a:t>;</a:t>
            </a:r>
            <a:r>
              <a:rPr lang="zh-CN" altLang="en-US" dirty="0">
                <a:ea typeface="华文宋体" panose="02010600040101010101" pitchFamily="2" charset="-122"/>
              </a:rPr>
              <a:t>当</a:t>
            </a:r>
            <a:r>
              <a:rPr lang="en-US" altLang="zh-CN" dirty="0">
                <a:ea typeface="华文宋体" panose="02010600040101010101" pitchFamily="2" charset="-122"/>
              </a:rPr>
              <a:t>X</a:t>
            </a:r>
            <a:r>
              <a:rPr lang="zh-CN" altLang="en-US" dirty="0">
                <a:ea typeface="华文宋体" panose="02010600040101010101" pitchFamily="2" charset="-122"/>
              </a:rPr>
              <a:t>为假时</a:t>
            </a:r>
            <a:r>
              <a:rPr lang="en-US" altLang="zh-CN" dirty="0">
                <a:ea typeface="华文宋体" panose="02010600040101010101" pitchFamily="2" charset="-122"/>
              </a:rPr>
              <a:t>, NOT X</a:t>
            </a:r>
            <a:r>
              <a:rPr lang="zh-CN" altLang="en-US" dirty="0">
                <a:ea typeface="华文宋体" panose="02010600040101010101" pitchFamily="2" charset="-122"/>
              </a:rPr>
              <a:t>为真。 </a:t>
            </a:r>
            <a:endParaRPr lang="zh-CN" altLang="en-US" sz="2000" dirty="0">
              <a:solidFill>
                <a:schemeClr val="accent2"/>
              </a:solidFill>
              <a:ea typeface="华文宋体" panose="02010600040101010101" pitchFamily="2" charset="-122"/>
            </a:endParaRPr>
          </a:p>
          <a:p>
            <a:pPr>
              <a:lnSpc>
                <a:spcPct val="130000"/>
              </a:lnSpc>
              <a:buClr>
                <a:schemeClr val="tx1"/>
              </a:buClr>
            </a:pP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异或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XOR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): </a:t>
            </a:r>
            <a:r>
              <a:rPr lang="zh-CN" altLang="en-US" dirty="0">
                <a:ea typeface="华文宋体" panose="02010600040101010101" pitchFamily="2" charset="-122"/>
              </a:rPr>
              <a:t>当</a:t>
            </a:r>
            <a:r>
              <a:rPr lang="en-US" altLang="zh-CN" dirty="0">
                <a:ea typeface="华文宋体" panose="02010600040101010101" pitchFamily="2" charset="-122"/>
              </a:rPr>
              <a:t>X</a:t>
            </a:r>
            <a:r>
              <a:rPr lang="zh-CN" altLang="en-US" dirty="0">
                <a:ea typeface="华文宋体" panose="02010600040101010101" pitchFamily="2" charset="-122"/>
              </a:rPr>
              <a:t>和</a:t>
            </a:r>
            <a:r>
              <a:rPr lang="en-US" altLang="zh-CN" dirty="0">
                <a:ea typeface="华文宋体" panose="02010600040101010101" pitchFamily="2" charset="-122"/>
              </a:rPr>
              <a:t>Y</a:t>
            </a:r>
            <a:r>
              <a:rPr lang="zh-CN" altLang="en-US" dirty="0">
                <a:ea typeface="华文宋体" panose="02010600040101010101" pitchFamily="2" charset="-122"/>
              </a:rPr>
              <a:t>都为真或都为假时</a:t>
            </a:r>
            <a:r>
              <a:rPr lang="en-US" altLang="zh-CN" dirty="0">
                <a:ea typeface="华文宋体" panose="02010600040101010101" pitchFamily="2" charset="-122"/>
              </a:rPr>
              <a:t>, X </a:t>
            </a:r>
            <a:r>
              <a:rPr lang="en-US" altLang="zh-CN" dirty="0" err="1">
                <a:ea typeface="华文宋体" panose="02010600040101010101" pitchFamily="2" charset="-122"/>
              </a:rPr>
              <a:t>XOR</a:t>
            </a:r>
            <a:r>
              <a:rPr lang="en-US" altLang="zh-CN" dirty="0">
                <a:ea typeface="华文宋体" panose="02010600040101010101" pitchFamily="2" charset="-122"/>
              </a:rPr>
              <a:t> Y</a:t>
            </a:r>
            <a:r>
              <a:rPr lang="zh-CN" altLang="en-US" dirty="0">
                <a:ea typeface="华文宋体" panose="02010600040101010101" pitchFamily="2" charset="-122"/>
              </a:rPr>
              <a:t>为假</a:t>
            </a:r>
            <a:r>
              <a:rPr lang="en-US" altLang="zh-CN" dirty="0">
                <a:ea typeface="华文宋体" panose="02010600040101010101" pitchFamily="2" charset="-122"/>
              </a:rPr>
              <a:t>; </a:t>
            </a:r>
            <a:r>
              <a:rPr lang="zh-CN" altLang="en-US" dirty="0">
                <a:ea typeface="华文宋体" panose="02010600040101010101" pitchFamily="2" charset="-122"/>
              </a:rPr>
              <a:t>否则</a:t>
            </a:r>
            <a:r>
              <a:rPr lang="en-US" altLang="zh-CN" dirty="0">
                <a:ea typeface="华文宋体" panose="02010600040101010101" pitchFamily="2" charset="-122"/>
              </a:rPr>
              <a:t>, X </a:t>
            </a:r>
            <a:r>
              <a:rPr lang="en-US" altLang="zh-CN" dirty="0" err="1">
                <a:ea typeface="华文宋体" panose="02010600040101010101" pitchFamily="2" charset="-122"/>
              </a:rPr>
              <a:t>XOR</a:t>
            </a:r>
            <a:r>
              <a:rPr lang="en-US" altLang="zh-CN" dirty="0">
                <a:ea typeface="华文宋体" panose="02010600040101010101" pitchFamily="2" charset="-122"/>
              </a:rPr>
              <a:t> Y</a:t>
            </a:r>
            <a:r>
              <a:rPr lang="zh-CN" altLang="en-US" dirty="0">
                <a:ea typeface="华文宋体" panose="02010600040101010101" pitchFamily="2" charset="-122"/>
              </a:rPr>
              <a:t>为真。 </a:t>
            </a:r>
            <a:endParaRPr lang="zh-CN" altLang="en-US" dirty="0">
              <a:ea typeface="华文宋体" panose="02010600040101010101" pitchFamily="2" charset="-122"/>
            </a:endParaRPr>
          </a:p>
        </p:txBody>
      </p:sp>
      <p:grpSp>
        <p:nvGrpSpPr>
          <p:cNvPr id="1519618" name="Group 2"/>
          <p:cNvGrpSpPr/>
          <p:nvPr/>
        </p:nvGrpSpPr>
        <p:grpSpPr bwMode="auto">
          <a:xfrm>
            <a:off x="10219020" y="4611111"/>
            <a:ext cx="1282826" cy="865263"/>
            <a:chOff x="2640" y="720"/>
            <a:chExt cx="1452" cy="1248"/>
          </a:xfrm>
        </p:grpSpPr>
        <p:grpSp>
          <p:nvGrpSpPr>
            <p:cNvPr id="1519619" name="Group 3"/>
            <p:cNvGrpSpPr/>
            <p:nvPr/>
          </p:nvGrpSpPr>
          <p:grpSpPr bwMode="auto">
            <a:xfrm rot="4638690">
              <a:off x="3305" y="775"/>
              <a:ext cx="352" cy="241"/>
              <a:chOff x="4034" y="2080"/>
              <a:chExt cx="862" cy="452"/>
            </a:xfrm>
          </p:grpSpPr>
          <p:grpSp>
            <p:nvGrpSpPr>
              <p:cNvPr id="1519620" name="Group 4"/>
              <p:cNvGrpSpPr/>
              <p:nvPr/>
            </p:nvGrpSpPr>
            <p:grpSpPr bwMode="auto">
              <a:xfrm>
                <a:off x="4034" y="2080"/>
                <a:ext cx="326" cy="452"/>
                <a:chOff x="4034" y="2080"/>
                <a:chExt cx="326" cy="452"/>
              </a:xfrm>
            </p:grpSpPr>
            <p:sp>
              <p:nvSpPr>
                <p:cNvPr id="1519621" name="Oval 5"/>
                <p:cNvSpPr>
                  <a:spLocks noChangeArrowheads="1"/>
                </p:cNvSpPr>
                <p:nvPr/>
              </p:nvSpPr>
              <p:spPr bwMode="auto">
                <a:xfrm>
                  <a:off x="4034" y="2107"/>
                  <a:ext cx="326" cy="425"/>
                </a:xfrm>
                <a:prstGeom prst="ellipse">
                  <a:avLst/>
                </a:prstGeom>
                <a:solidFill>
                  <a:srgbClr val="606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22" name="Oval 6"/>
                <p:cNvSpPr>
                  <a:spLocks noChangeArrowheads="1"/>
                </p:cNvSpPr>
                <p:nvPr/>
              </p:nvSpPr>
              <p:spPr bwMode="auto">
                <a:xfrm>
                  <a:off x="4034" y="2080"/>
                  <a:ext cx="326" cy="42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23" name="Oval 7"/>
                <p:cNvSpPr>
                  <a:spLocks noChangeArrowheads="1"/>
                </p:cNvSpPr>
                <p:nvPr/>
              </p:nvSpPr>
              <p:spPr bwMode="auto">
                <a:xfrm>
                  <a:off x="4048" y="2098"/>
                  <a:ext cx="298" cy="404"/>
                </a:xfrm>
                <a:prstGeom prst="ellipse">
                  <a:avLst/>
                </a:prstGeom>
                <a:solidFill>
                  <a:srgbClr val="A0A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519624" name="Group 8"/>
                <p:cNvGrpSpPr/>
                <p:nvPr/>
              </p:nvGrpSpPr>
              <p:grpSpPr bwMode="auto">
                <a:xfrm>
                  <a:off x="4063" y="2243"/>
                  <a:ext cx="77" cy="118"/>
                  <a:chOff x="4063" y="2243"/>
                  <a:chExt cx="77" cy="118"/>
                </a:xfrm>
              </p:grpSpPr>
              <p:sp>
                <p:nvSpPr>
                  <p:cNvPr id="1519625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4063" y="2243"/>
                    <a:ext cx="77" cy="118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9626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2269"/>
                    <a:ext cx="61" cy="92"/>
                  </a:xfrm>
                  <a:prstGeom prst="ellipse">
                    <a:avLst/>
                  </a:pr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519627" name="Group 11"/>
              <p:cNvGrpSpPr/>
              <p:nvPr/>
            </p:nvGrpSpPr>
            <p:grpSpPr bwMode="auto">
              <a:xfrm>
                <a:off x="4334" y="2220"/>
                <a:ext cx="562" cy="172"/>
                <a:chOff x="4334" y="2220"/>
                <a:chExt cx="562" cy="172"/>
              </a:xfrm>
            </p:grpSpPr>
            <p:sp>
              <p:nvSpPr>
                <p:cNvPr id="1519628" name="Freeform 12"/>
                <p:cNvSpPr/>
                <p:nvPr/>
              </p:nvSpPr>
              <p:spPr bwMode="auto">
                <a:xfrm>
                  <a:off x="4334" y="2243"/>
                  <a:ext cx="562" cy="149"/>
                </a:xfrm>
                <a:custGeom>
                  <a:avLst/>
                  <a:gdLst>
                    <a:gd name="T0" fmla="*/ 0 w 1124"/>
                    <a:gd name="T1" fmla="*/ 0 h 297"/>
                    <a:gd name="T2" fmla="*/ 1124 w 1124"/>
                    <a:gd name="T3" fmla="*/ 99 h 297"/>
                    <a:gd name="T4" fmla="*/ 1124 w 1124"/>
                    <a:gd name="T5" fmla="*/ 149 h 297"/>
                    <a:gd name="T6" fmla="*/ 1050 w 1124"/>
                    <a:gd name="T7" fmla="*/ 297 h 297"/>
                    <a:gd name="T8" fmla="*/ 900 w 1124"/>
                    <a:gd name="T9" fmla="*/ 297 h 297"/>
                    <a:gd name="T10" fmla="*/ 900 w 1124"/>
                    <a:gd name="T11" fmla="*/ 224 h 297"/>
                    <a:gd name="T12" fmla="*/ 824 w 1124"/>
                    <a:gd name="T13" fmla="*/ 224 h 297"/>
                    <a:gd name="T14" fmla="*/ 824 w 1124"/>
                    <a:gd name="T15" fmla="*/ 297 h 297"/>
                    <a:gd name="T16" fmla="*/ 751 w 1124"/>
                    <a:gd name="T17" fmla="*/ 297 h 297"/>
                    <a:gd name="T18" fmla="*/ 751 w 1124"/>
                    <a:gd name="T19" fmla="*/ 224 h 297"/>
                    <a:gd name="T20" fmla="*/ 600 w 1124"/>
                    <a:gd name="T21" fmla="*/ 224 h 297"/>
                    <a:gd name="T22" fmla="*/ 600 w 1124"/>
                    <a:gd name="T23" fmla="*/ 297 h 297"/>
                    <a:gd name="T24" fmla="*/ 525 w 1124"/>
                    <a:gd name="T25" fmla="*/ 297 h 297"/>
                    <a:gd name="T26" fmla="*/ 450 w 1124"/>
                    <a:gd name="T27" fmla="*/ 224 h 297"/>
                    <a:gd name="T28" fmla="*/ 375 w 1124"/>
                    <a:gd name="T29" fmla="*/ 297 h 297"/>
                    <a:gd name="T30" fmla="*/ 299 w 1124"/>
                    <a:gd name="T31" fmla="*/ 224 h 297"/>
                    <a:gd name="T32" fmla="*/ 299 w 1124"/>
                    <a:gd name="T33" fmla="*/ 297 h 297"/>
                    <a:gd name="T34" fmla="*/ 224 w 1124"/>
                    <a:gd name="T35" fmla="*/ 297 h 297"/>
                    <a:gd name="T36" fmla="*/ 224 w 1124"/>
                    <a:gd name="T37" fmla="*/ 224 h 297"/>
                    <a:gd name="T38" fmla="*/ 150 w 1124"/>
                    <a:gd name="T39" fmla="*/ 224 h 297"/>
                    <a:gd name="T40" fmla="*/ 74 w 1124"/>
                    <a:gd name="T41" fmla="*/ 297 h 297"/>
                    <a:gd name="T42" fmla="*/ 0 w 1124"/>
                    <a:gd name="T43" fmla="*/ 297 h 297"/>
                    <a:gd name="T44" fmla="*/ 0 w 1124"/>
                    <a:gd name="T45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24" h="297">
                      <a:moveTo>
                        <a:pt x="0" y="0"/>
                      </a:moveTo>
                      <a:lnTo>
                        <a:pt x="1124" y="99"/>
                      </a:lnTo>
                      <a:lnTo>
                        <a:pt x="1124" y="149"/>
                      </a:lnTo>
                      <a:lnTo>
                        <a:pt x="1050" y="297"/>
                      </a:lnTo>
                      <a:lnTo>
                        <a:pt x="900" y="297"/>
                      </a:lnTo>
                      <a:lnTo>
                        <a:pt x="900" y="224"/>
                      </a:lnTo>
                      <a:lnTo>
                        <a:pt x="824" y="224"/>
                      </a:lnTo>
                      <a:lnTo>
                        <a:pt x="824" y="297"/>
                      </a:lnTo>
                      <a:lnTo>
                        <a:pt x="751" y="297"/>
                      </a:lnTo>
                      <a:lnTo>
                        <a:pt x="751" y="224"/>
                      </a:lnTo>
                      <a:lnTo>
                        <a:pt x="600" y="224"/>
                      </a:lnTo>
                      <a:lnTo>
                        <a:pt x="600" y="297"/>
                      </a:lnTo>
                      <a:lnTo>
                        <a:pt x="525" y="297"/>
                      </a:lnTo>
                      <a:lnTo>
                        <a:pt x="450" y="224"/>
                      </a:lnTo>
                      <a:lnTo>
                        <a:pt x="375" y="297"/>
                      </a:lnTo>
                      <a:lnTo>
                        <a:pt x="299" y="224"/>
                      </a:lnTo>
                      <a:lnTo>
                        <a:pt x="299" y="297"/>
                      </a:lnTo>
                      <a:lnTo>
                        <a:pt x="224" y="297"/>
                      </a:lnTo>
                      <a:lnTo>
                        <a:pt x="224" y="224"/>
                      </a:lnTo>
                      <a:lnTo>
                        <a:pt x="150" y="224"/>
                      </a:lnTo>
                      <a:lnTo>
                        <a:pt x="74" y="297"/>
                      </a:lnTo>
                      <a:lnTo>
                        <a:pt x="0" y="2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29" name="Freeform 13"/>
                <p:cNvSpPr/>
                <p:nvPr/>
              </p:nvSpPr>
              <p:spPr bwMode="auto">
                <a:xfrm>
                  <a:off x="4334" y="2220"/>
                  <a:ext cx="562" cy="148"/>
                </a:xfrm>
                <a:custGeom>
                  <a:avLst/>
                  <a:gdLst>
                    <a:gd name="T0" fmla="*/ 0 w 1124"/>
                    <a:gd name="T1" fmla="*/ 0 h 296"/>
                    <a:gd name="T2" fmla="*/ 1050 w 1124"/>
                    <a:gd name="T3" fmla="*/ 0 h 296"/>
                    <a:gd name="T4" fmla="*/ 1124 w 1124"/>
                    <a:gd name="T5" fmla="*/ 147 h 296"/>
                    <a:gd name="T6" fmla="*/ 1050 w 1124"/>
                    <a:gd name="T7" fmla="*/ 296 h 296"/>
                    <a:gd name="T8" fmla="*/ 900 w 1124"/>
                    <a:gd name="T9" fmla="*/ 296 h 296"/>
                    <a:gd name="T10" fmla="*/ 900 w 1124"/>
                    <a:gd name="T11" fmla="*/ 222 h 296"/>
                    <a:gd name="T12" fmla="*/ 824 w 1124"/>
                    <a:gd name="T13" fmla="*/ 222 h 296"/>
                    <a:gd name="T14" fmla="*/ 824 w 1124"/>
                    <a:gd name="T15" fmla="*/ 296 h 296"/>
                    <a:gd name="T16" fmla="*/ 751 w 1124"/>
                    <a:gd name="T17" fmla="*/ 296 h 296"/>
                    <a:gd name="T18" fmla="*/ 751 w 1124"/>
                    <a:gd name="T19" fmla="*/ 222 h 296"/>
                    <a:gd name="T20" fmla="*/ 600 w 1124"/>
                    <a:gd name="T21" fmla="*/ 222 h 296"/>
                    <a:gd name="T22" fmla="*/ 600 w 1124"/>
                    <a:gd name="T23" fmla="*/ 296 h 296"/>
                    <a:gd name="T24" fmla="*/ 525 w 1124"/>
                    <a:gd name="T25" fmla="*/ 296 h 296"/>
                    <a:gd name="T26" fmla="*/ 450 w 1124"/>
                    <a:gd name="T27" fmla="*/ 222 h 296"/>
                    <a:gd name="T28" fmla="*/ 375 w 1124"/>
                    <a:gd name="T29" fmla="*/ 296 h 296"/>
                    <a:gd name="T30" fmla="*/ 299 w 1124"/>
                    <a:gd name="T31" fmla="*/ 222 h 296"/>
                    <a:gd name="T32" fmla="*/ 299 w 1124"/>
                    <a:gd name="T33" fmla="*/ 296 h 296"/>
                    <a:gd name="T34" fmla="*/ 224 w 1124"/>
                    <a:gd name="T35" fmla="*/ 296 h 296"/>
                    <a:gd name="T36" fmla="*/ 224 w 1124"/>
                    <a:gd name="T37" fmla="*/ 222 h 296"/>
                    <a:gd name="T38" fmla="*/ 150 w 1124"/>
                    <a:gd name="T39" fmla="*/ 222 h 296"/>
                    <a:gd name="T40" fmla="*/ 74 w 1124"/>
                    <a:gd name="T41" fmla="*/ 296 h 296"/>
                    <a:gd name="T42" fmla="*/ 0 w 1124"/>
                    <a:gd name="T43" fmla="*/ 296 h 296"/>
                    <a:gd name="T44" fmla="*/ 0 w 1124"/>
                    <a:gd name="T45" fmla="*/ 0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24" h="296">
                      <a:moveTo>
                        <a:pt x="0" y="0"/>
                      </a:moveTo>
                      <a:lnTo>
                        <a:pt x="1050" y="0"/>
                      </a:lnTo>
                      <a:lnTo>
                        <a:pt x="1124" y="147"/>
                      </a:lnTo>
                      <a:lnTo>
                        <a:pt x="1050" y="296"/>
                      </a:lnTo>
                      <a:lnTo>
                        <a:pt x="900" y="296"/>
                      </a:lnTo>
                      <a:lnTo>
                        <a:pt x="900" y="222"/>
                      </a:lnTo>
                      <a:lnTo>
                        <a:pt x="824" y="222"/>
                      </a:lnTo>
                      <a:lnTo>
                        <a:pt x="824" y="296"/>
                      </a:lnTo>
                      <a:lnTo>
                        <a:pt x="751" y="296"/>
                      </a:lnTo>
                      <a:lnTo>
                        <a:pt x="751" y="222"/>
                      </a:lnTo>
                      <a:lnTo>
                        <a:pt x="600" y="222"/>
                      </a:lnTo>
                      <a:lnTo>
                        <a:pt x="600" y="296"/>
                      </a:lnTo>
                      <a:lnTo>
                        <a:pt x="525" y="296"/>
                      </a:lnTo>
                      <a:lnTo>
                        <a:pt x="450" y="222"/>
                      </a:lnTo>
                      <a:lnTo>
                        <a:pt x="375" y="296"/>
                      </a:lnTo>
                      <a:lnTo>
                        <a:pt x="299" y="222"/>
                      </a:lnTo>
                      <a:lnTo>
                        <a:pt x="299" y="296"/>
                      </a:lnTo>
                      <a:lnTo>
                        <a:pt x="224" y="296"/>
                      </a:lnTo>
                      <a:lnTo>
                        <a:pt x="224" y="222"/>
                      </a:lnTo>
                      <a:lnTo>
                        <a:pt x="150" y="222"/>
                      </a:lnTo>
                      <a:lnTo>
                        <a:pt x="74" y="296"/>
                      </a:lnTo>
                      <a:lnTo>
                        <a:pt x="0" y="2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0A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30" name="Freeform 14"/>
                <p:cNvSpPr/>
                <p:nvPr/>
              </p:nvSpPr>
              <p:spPr bwMode="auto">
                <a:xfrm>
                  <a:off x="4382" y="2256"/>
                  <a:ext cx="514" cy="38"/>
                </a:xfrm>
                <a:custGeom>
                  <a:avLst/>
                  <a:gdLst>
                    <a:gd name="T0" fmla="*/ 0 w 1029"/>
                    <a:gd name="T1" fmla="*/ 0 h 75"/>
                    <a:gd name="T2" fmla="*/ 994 w 1029"/>
                    <a:gd name="T3" fmla="*/ 0 h 75"/>
                    <a:gd name="T4" fmla="*/ 1029 w 1029"/>
                    <a:gd name="T5" fmla="*/ 75 h 75"/>
                    <a:gd name="T6" fmla="*/ 0 w 1029"/>
                    <a:gd name="T7" fmla="*/ 75 h 75"/>
                    <a:gd name="T8" fmla="*/ 0 w 1029"/>
                    <a:gd name="T9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9" h="75">
                      <a:moveTo>
                        <a:pt x="0" y="0"/>
                      </a:moveTo>
                      <a:lnTo>
                        <a:pt x="994" y="0"/>
                      </a:lnTo>
                      <a:lnTo>
                        <a:pt x="1029" y="75"/>
                      </a:lnTo>
                      <a:lnTo>
                        <a:pt x="0" y="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31" name="Rectangle 15"/>
                <p:cNvSpPr>
                  <a:spLocks noChangeArrowheads="1"/>
                </p:cNvSpPr>
                <p:nvPr/>
              </p:nvSpPr>
              <p:spPr bwMode="auto">
                <a:xfrm>
                  <a:off x="4390" y="2319"/>
                  <a:ext cx="486" cy="6"/>
                </a:xfrm>
                <a:prstGeom prst="rect">
                  <a:avLst/>
                </a:prstGeom>
                <a:solidFill>
                  <a:srgbClr val="8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32" name="Rectangle 16"/>
                <p:cNvSpPr>
                  <a:spLocks noChangeArrowheads="1"/>
                </p:cNvSpPr>
                <p:nvPr/>
              </p:nvSpPr>
              <p:spPr bwMode="auto">
                <a:xfrm>
                  <a:off x="4373" y="2227"/>
                  <a:ext cx="486" cy="6"/>
                </a:xfrm>
                <a:prstGeom prst="rect">
                  <a:avLst/>
                </a:prstGeom>
                <a:solidFill>
                  <a:srgbClr val="8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519633" name="Group 17"/>
            <p:cNvGrpSpPr/>
            <p:nvPr/>
          </p:nvGrpSpPr>
          <p:grpSpPr bwMode="auto">
            <a:xfrm>
              <a:off x="2640" y="816"/>
              <a:ext cx="1452" cy="1152"/>
              <a:chOff x="2196" y="1200"/>
              <a:chExt cx="2748" cy="1200"/>
            </a:xfrm>
          </p:grpSpPr>
          <p:sp>
            <p:nvSpPr>
              <p:cNvPr id="1519634" name="AutoShape 18"/>
              <p:cNvSpPr>
                <a:spLocks noChangeArrowheads="1"/>
              </p:cNvSpPr>
              <p:nvPr/>
            </p:nvSpPr>
            <p:spPr bwMode="auto">
              <a:xfrm flipV="1">
                <a:off x="2196" y="1248"/>
                <a:ext cx="912" cy="1152"/>
              </a:xfrm>
              <a:custGeom>
                <a:avLst/>
                <a:gdLst>
                  <a:gd name="G0" fmla="+- 9002 0 0"/>
                  <a:gd name="G1" fmla="+- 11702626 0 0"/>
                  <a:gd name="G2" fmla="+- 0 0 11702626"/>
                  <a:gd name="T0" fmla="*/ 0 256 1"/>
                  <a:gd name="T1" fmla="*/ 180 256 1"/>
                  <a:gd name="G3" fmla="+- 11702626 T0 T1"/>
                  <a:gd name="T2" fmla="*/ 0 256 1"/>
                  <a:gd name="T3" fmla="*/ 90 256 1"/>
                  <a:gd name="G4" fmla="+- 11702626 T2 T3"/>
                  <a:gd name="G5" fmla="*/ G4 2 1"/>
                  <a:gd name="T4" fmla="*/ 90 256 1"/>
                  <a:gd name="T5" fmla="*/ 0 256 1"/>
                  <a:gd name="G6" fmla="+- 11702626 T4 T5"/>
                  <a:gd name="G7" fmla="*/ G6 2 1"/>
                  <a:gd name="G8" fmla="abs 11702626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9002"/>
                  <a:gd name="G18" fmla="*/ 9002 1 2"/>
                  <a:gd name="G19" fmla="+- G18 5400 0"/>
                  <a:gd name="G20" fmla="cos G19 11702626"/>
                  <a:gd name="G21" fmla="sin G19 11702626"/>
                  <a:gd name="G22" fmla="+- G20 10800 0"/>
                  <a:gd name="G23" fmla="+- G21 10800 0"/>
                  <a:gd name="G24" fmla="+- 10800 0 G20"/>
                  <a:gd name="G25" fmla="+- 9002 10800 0"/>
                  <a:gd name="G26" fmla="?: G9 G17 G25"/>
                  <a:gd name="G27" fmla="?: G9 0 21600"/>
                  <a:gd name="G28" fmla="cos 10800 11702626"/>
                  <a:gd name="G29" fmla="sin 10800 11702626"/>
                  <a:gd name="G30" fmla="sin 9002 11702626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02626 G34 0"/>
                  <a:gd name="G36" fmla="?: G6 G35 G31"/>
                  <a:gd name="G37" fmla="+- 21600 0 G36"/>
                  <a:gd name="G38" fmla="?: G4 0 G33"/>
                  <a:gd name="G39" fmla="?: 11702626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902 w 21600"/>
                  <a:gd name="T15" fmla="*/ 11047 h 21600"/>
                  <a:gd name="T16" fmla="*/ 10800 w 21600"/>
                  <a:gd name="T17" fmla="*/ 1798 h 21600"/>
                  <a:gd name="T18" fmla="*/ 20698 w 21600"/>
                  <a:gd name="T19" fmla="*/ 1104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1800" y="11024"/>
                    </a:moveTo>
                    <a:cubicBezTo>
                      <a:pt x="1798" y="10950"/>
                      <a:pt x="1798" y="10875"/>
                      <a:pt x="1798" y="10800"/>
                    </a:cubicBezTo>
                    <a:cubicBezTo>
                      <a:pt x="1798" y="5828"/>
                      <a:pt x="5828" y="1798"/>
                      <a:pt x="10800" y="1798"/>
                    </a:cubicBezTo>
                    <a:cubicBezTo>
                      <a:pt x="15771" y="1798"/>
                      <a:pt x="19802" y="5828"/>
                      <a:pt x="19802" y="10800"/>
                    </a:cubicBezTo>
                    <a:cubicBezTo>
                      <a:pt x="19801" y="10875"/>
                      <a:pt x="19801" y="10950"/>
                      <a:pt x="19799" y="11024"/>
                    </a:cubicBezTo>
                    <a:lnTo>
                      <a:pt x="21596" y="11069"/>
                    </a:lnTo>
                    <a:cubicBezTo>
                      <a:pt x="21598" y="10979"/>
                      <a:pt x="21600" y="1088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0889"/>
                      <a:pt x="1" y="10979"/>
                      <a:pt x="3" y="110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9635" name="AutoShape 19"/>
              <p:cNvSpPr>
                <a:spLocks noChangeArrowheads="1"/>
              </p:cNvSpPr>
              <p:nvPr/>
            </p:nvSpPr>
            <p:spPr bwMode="auto">
              <a:xfrm flipV="1">
                <a:off x="4032" y="1200"/>
                <a:ext cx="912" cy="1152"/>
              </a:xfrm>
              <a:custGeom>
                <a:avLst/>
                <a:gdLst>
                  <a:gd name="G0" fmla="+- 9002 0 0"/>
                  <a:gd name="G1" fmla="+- 11702626 0 0"/>
                  <a:gd name="G2" fmla="+- 0 0 11702626"/>
                  <a:gd name="T0" fmla="*/ 0 256 1"/>
                  <a:gd name="T1" fmla="*/ 180 256 1"/>
                  <a:gd name="G3" fmla="+- 11702626 T0 T1"/>
                  <a:gd name="T2" fmla="*/ 0 256 1"/>
                  <a:gd name="T3" fmla="*/ 90 256 1"/>
                  <a:gd name="G4" fmla="+- 11702626 T2 T3"/>
                  <a:gd name="G5" fmla="*/ G4 2 1"/>
                  <a:gd name="T4" fmla="*/ 90 256 1"/>
                  <a:gd name="T5" fmla="*/ 0 256 1"/>
                  <a:gd name="G6" fmla="+- 11702626 T4 T5"/>
                  <a:gd name="G7" fmla="*/ G6 2 1"/>
                  <a:gd name="G8" fmla="abs 11702626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9002"/>
                  <a:gd name="G18" fmla="*/ 9002 1 2"/>
                  <a:gd name="G19" fmla="+- G18 5400 0"/>
                  <a:gd name="G20" fmla="cos G19 11702626"/>
                  <a:gd name="G21" fmla="sin G19 11702626"/>
                  <a:gd name="G22" fmla="+- G20 10800 0"/>
                  <a:gd name="G23" fmla="+- G21 10800 0"/>
                  <a:gd name="G24" fmla="+- 10800 0 G20"/>
                  <a:gd name="G25" fmla="+- 9002 10800 0"/>
                  <a:gd name="G26" fmla="?: G9 G17 G25"/>
                  <a:gd name="G27" fmla="?: G9 0 21600"/>
                  <a:gd name="G28" fmla="cos 10800 11702626"/>
                  <a:gd name="G29" fmla="sin 10800 11702626"/>
                  <a:gd name="G30" fmla="sin 9002 11702626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02626 G34 0"/>
                  <a:gd name="G36" fmla="?: G6 G35 G31"/>
                  <a:gd name="G37" fmla="+- 21600 0 G36"/>
                  <a:gd name="G38" fmla="?: G4 0 G33"/>
                  <a:gd name="G39" fmla="?: 11702626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902 w 21600"/>
                  <a:gd name="T15" fmla="*/ 11047 h 21600"/>
                  <a:gd name="T16" fmla="*/ 10800 w 21600"/>
                  <a:gd name="T17" fmla="*/ 1798 h 21600"/>
                  <a:gd name="T18" fmla="*/ 20698 w 21600"/>
                  <a:gd name="T19" fmla="*/ 1104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1800" y="11024"/>
                    </a:moveTo>
                    <a:cubicBezTo>
                      <a:pt x="1798" y="10950"/>
                      <a:pt x="1798" y="10875"/>
                      <a:pt x="1798" y="10800"/>
                    </a:cubicBezTo>
                    <a:cubicBezTo>
                      <a:pt x="1798" y="5828"/>
                      <a:pt x="5828" y="1798"/>
                      <a:pt x="10800" y="1798"/>
                    </a:cubicBezTo>
                    <a:cubicBezTo>
                      <a:pt x="15771" y="1798"/>
                      <a:pt x="19802" y="5828"/>
                      <a:pt x="19802" y="10800"/>
                    </a:cubicBezTo>
                    <a:cubicBezTo>
                      <a:pt x="19801" y="10875"/>
                      <a:pt x="19801" y="10950"/>
                      <a:pt x="19799" y="11024"/>
                    </a:cubicBezTo>
                    <a:lnTo>
                      <a:pt x="21596" y="11069"/>
                    </a:lnTo>
                    <a:cubicBezTo>
                      <a:pt x="21598" y="10979"/>
                      <a:pt x="21600" y="1088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0889"/>
                      <a:pt x="1" y="10979"/>
                      <a:pt x="3" y="110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9636" name="Freeform 20"/>
              <p:cNvSpPr/>
              <p:nvPr/>
            </p:nvSpPr>
            <p:spPr bwMode="auto">
              <a:xfrm>
                <a:off x="2838" y="1541"/>
                <a:ext cx="837" cy="694"/>
              </a:xfrm>
              <a:custGeom>
                <a:avLst/>
                <a:gdLst>
                  <a:gd name="T0" fmla="*/ 654 w 837"/>
                  <a:gd name="T1" fmla="*/ 540 h 694"/>
                  <a:gd name="T2" fmla="*/ 587 w 837"/>
                  <a:gd name="T3" fmla="*/ 600 h 694"/>
                  <a:gd name="T4" fmla="*/ 523 w 837"/>
                  <a:gd name="T5" fmla="*/ 646 h 694"/>
                  <a:gd name="T6" fmla="*/ 468 w 837"/>
                  <a:gd name="T7" fmla="*/ 680 h 694"/>
                  <a:gd name="T8" fmla="*/ 426 w 837"/>
                  <a:gd name="T9" fmla="*/ 694 h 694"/>
                  <a:gd name="T10" fmla="*/ 388 w 837"/>
                  <a:gd name="T11" fmla="*/ 689 h 694"/>
                  <a:gd name="T12" fmla="*/ 305 w 837"/>
                  <a:gd name="T13" fmla="*/ 642 h 694"/>
                  <a:gd name="T14" fmla="*/ 181 w 837"/>
                  <a:gd name="T15" fmla="*/ 540 h 694"/>
                  <a:gd name="T16" fmla="*/ 66 w 837"/>
                  <a:gd name="T17" fmla="*/ 400 h 694"/>
                  <a:gd name="T18" fmla="*/ 4 w 837"/>
                  <a:gd name="T19" fmla="*/ 231 h 694"/>
                  <a:gd name="T20" fmla="*/ 7 w 837"/>
                  <a:gd name="T21" fmla="*/ 132 h 694"/>
                  <a:gd name="T22" fmla="*/ 39 w 837"/>
                  <a:gd name="T23" fmla="*/ 70 h 694"/>
                  <a:gd name="T24" fmla="*/ 98 w 837"/>
                  <a:gd name="T25" fmla="*/ 23 h 694"/>
                  <a:gd name="T26" fmla="*/ 185 w 837"/>
                  <a:gd name="T27" fmla="*/ 1 h 694"/>
                  <a:gd name="T28" fmla="*/ 284 w 837"/>
                  <a:gd name="T29" fmla="*/ 17 h 694"/>
                  <a:gd name="T30" fmla="*/ 355 w 837"/>
                  <a:gd name="T31" fmla="*/ 76 h 694"/>
                  <a:gd name="T32" fmla="*/ 399 w 837"/>
                  <a:gd name="T33" fmla="*/ 143 h 694"/>
                  <a:gd name="T34" fmla="*/ 418 w 837"/>
                  <a:gd name="T35" fmla="*/ 184 h 694"/>
                  <a:gd name="T36" fmla="*/ 425 w 837"/>
                  <a:gd name="T37" fmla="*/ 169 h 694"/>
                  <a:gd name="T38" fmla="*/ 457 w 837"/>
                  <a:gd name="T39" fmla="*/ 110 h 694"/>
                  <a:gd name="T40" fmla="*/ 515 w 837"/>
                  <a:gd name="T41" fmla="*/ 43 h 694"/>
                  <a:gd name="T42" fmla="*/ 600 w 837"/>
                  <a:gd name="T43" fmla="*/ 2 h 694"/>
                  <a:gd name="T44" fmla="*/ 701 w 837"/>
                  <a:gd name="T45" fmla="*/ 8 h 694"/>
                  <a:gd name="T46" fmla="*/ 773 w 837"/>
                  <a:gd name="T47" fmla="*/ 44 h 694"/>
                  <a:gd name="T48" fmla="*/ 817 w 837"/>
                  <a:gd name="T49" fmla="*/ 99 h 694"/>
                  <a:gd name="T50" fmla="*/ 835 w 837"/>
                  <a:gd name="T51" fmla="*/ 168 h 694"/>
                  <a:gd name="T52" fmla="*/ 828 w 837"/>
                  <a:gd name="T53" fmla="*/ 264 h 694"/>
                  <a:gd name="T54" fmla="*/ 789 w 837"/>
                  <a:gd name="T55" fmla="*/ 315 h 694"/>
                  <a:gd name="T56" fmla="*/ 759 w 837"/>
                  <a:gd name="T57" fmla="*/ 285 h 694"/>
                  <a:gd name="T58" fmla="*/ 774 w 837"/>
                  <a:gd name="T59" fmla="*/ 212 h 694"/>
                  <a:gd name="T60" fmla="*/ 752 w 837"/>
                  <a:gd name="T61" fmla="*/ 117 h 694"/>
                  <a:gd name="T62" fmla="*/ 663 w 837"/>
                  <a:gd name="T63" fmla="*/ 66 h 694"/>
                  <a:gd name="T64" fmla="*/ 551 w 837"/>
                  <a:gd name="T65" fmla="*/ 97 h 694"/>
                  <a:gd name="T66" fmla="*/ 469 w 837"/>
                  <a:gd name="T67" fmla="*/ 202 h 694"/>
                  <a:gd name="T68" fmla="*/ 429 w 837"/>
                  <a:gd name="T69" fmla="*/ 252 h 694"/>
                  <a:gd name="T70" fmla="*/ 392 w 837"/>
                  <a:gd name="T71" fmla="*/ 241 h 694"/>
                  <a:gd name="T72" fmla="*/ 333 w 837"/>
                  <a:gd name="T73" fmla="*/ 144 h 694"/>
                  <a:gd name="T74" fmla="*/ 238 w 837"/>
                  <a:gd name="T75" fmla="*/ 67 h 694"/>
                  <a:gd name="T76" fmla="*/ 120 w 837"/>
                  <a:gd name="T77" fmla="*/ 83 h 694"/>
                  <a:gd name="T78" fmla="*/ 65 w 837"/>
                  <a:gd name="T79" fmla="*/ 164 h 694"/>
                  <a:gd name="T80" fmla="*/ 85 w 837"/>
                  <a:gd name="T81" fmla="*/ 302 h 694"/>
                  <a:gd name="T82" fmla="*/ 167 w 837"/>
                  <a:gd name="T83" fmla="*/ 438 h 694"/>
                  <a:gd name="T84" fmla="*/ 274 w 837"/>
                  <a:gd name="T85" fmla="*/ 550 h 694"/>
                  <a:gd name="T86" fmla="*/ 370 w 837"/>
                  <a:gd name="T87" fmla="*/ 621 h 694"/>
                  <a:gd name="T88" fmla="*/ 409 w 837"/>
                  <a:gd name="T89" fmla="*/ 637 h 694"/>
                  <a:gd name="T90" fmla="*/ 442 w 837"/>
                  <a:gd name="T91" fmla="*/ 634 h 694"/>
                  <a:gd name="T92" fmla="*/ 479 w 837"/>
                  <a:gd name="T93" fmla="*/ 613 h 694"/>
                  <a:gd name="T94" fmla="*/ 529 w 837"/>
                  <a:gd name="T95" fmla="*/ 577 h 694"/>
                  <a:gd name="T96" fmla="*/ 586 w 837"/>
                  <a:gd name="T97" fmla="*/ 529 h 694"/>
                  <a:gd name="T98" fmla="*/ 643 w 837"/>
                  <a:gd name="T99" fmla="*/ 470 h 694"/>
                  <a:gd name="T100" fmla="*/ 696 w 837"/>
                  <a:gd name="T101" fmla="*/ 437 h 694"/>
                  <a:gd name="T102" fmla="*/ 717 w 837"/>
                  <a:gd name="T103" fmla="*/ 471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37" h="694">
                    <a:moveTo>
                      <a:pt x="704" y="488"/>
                    </a:moveTo>
                    <a:lnTo>
                      <a:pt x="688" y="507"/>
                    </a:lnTo>
                    <a:lnTo>
                      <a:pt x="671" y="524"/>
                    </a:lnTo>
                    <a:lnTo>
                      <a:pt x="654" y="540"/>
                    </a:lnTo>
                    <a:lnTo>
                      <a:pt x="638" y="556"/>
                    </a:lnTo>
                    <a:lnTo>
                      <a:pt x="621" y="572"/>
                    </a:lnTo>
                    <a:lnTo>
                      <a:pt x="604" y="585"/>
                    </a:lnTo>
                    <a:lnTo>
                      <a:pt x="587" y="600"/>
                    </a:lnTo>
                    <a:lnTo>
                      <a:pt x="570" y="612"/>
                    </a:lnTo>
                    <a:lnTo>
                      <a:pt x="554" y="624"/>
                    </a:lnTo>
                    <a:lnTo>
                      <a:pt x="538" y="635"/>
                    </a:lnTo>
                    <a:lnTo>
                      <a:pt x="523" y="646"/>
                    </a:lnTo>
                    <a:lnTo>
                      <a:pt x="508" y="656"/>
                    </a:lnTo>
                    <a:lnTo>
                      <a:pt x="494" y="665"/>
                    </a:lnTo>
                    <a:lnTo>
                      <a:pt x="480" y="672"/>
                    </a:lnTo>
                    <a:lnTo>
                      <a:pt x="468" y="680"/>
                    </a:lnTo>
                    <a:lnTo>
                      <a:pt x="457" y="686"/>
                    </a:lnTo>
                    <a:lnTo>
                      <a:pt x="447" y="689"/>
                    </a:lnTo>
                    <a:lnTo>
                      <a:pt x="437" y="692"/>
                    </a:lnTo>
                    <a:lnTo>
                      <a:pt x="426" y="694"/>
                    </a:lnTo>
                    <a:lnTo>
                      <a:pt x="417" y="694"/>
                    </a:lnTo>
                    <a:lnTo>
                      <a:pt x="407" y="693"/>
                    </a:lnTo>
                    <a:lnTo>
                      <a:pt x="397" y="692"/>
                    </a:lnTo>
                    <a:lnTo>
                      <a:pt x="388" y="689"/>
                    </a:lnTo>
                    <a:lnTo>
                      <a:pt x="381" y="686"/>
                    </a:lnTo>
                    <a:lnTo>
                      <a:pt x="359" y="675"/>
                    </a:lnTo>
                    <a:lnTo>
                      <a:pt x="333" y="659"/>
                    </a:lnTo>
                    <a:lnTo>
                      <a:pt x="305" y="642"/>
                    </a:lnTo>
                    <a:lnTo>
                      <a:pt x="276" y="620"/>
                    </a:lnTo>
                    <a:lnTo>
                      <a:pt x="244" y="596"/>
                    </a:lnTo>
                    <a:lnTo>
                      <a:pt x="212" y="569"/>
                    </a:lnTo>
                    <a:lnTo>
                      <a:pt x="181" y="540"/>
                    </a:lnTo>
                    <a:lnTo>
                      <a:pt x="150" y="508"/>
                    </a:lnTo>
                    <a:lnTo>
                      <a:pt x="120" y="475"/>
                    </a:lnTo>
                    <a:lnTo>
                      <a:pt x="92" y="438"/>
                    </a:lnTo>
                    <a:lnTo>
                      <a:pt x="66" y="400"/>
                    </a:lnTo>
                    <a:lnTo>
                      <a:pt x="44" y="360"/>
                    </a:lnTo>
                    <a:lnTo>
                      <a:pt x="26" y="319"/>
                    </a:lnTo>
                    <a:lnTo>
                      <a:pt x="12" y="275"/>
                    </a:lnTo>
                    <a:lnTo>
                      <a:pt x="4" y="231"/>
                    </a:lnTo>
                    <a:lnTo>
                      <a:pt x="0" y="186"/>
                    </a:lnTo>
                    <a:lnTo>
                      <a:pt x="1" y="168"/>
                    </a:lnTo>
                    <a:lnTo>
                      <a:pt x="4" y="149"/>
                    </a:lnTo>
                    <a:lnTo>
                      <a:pt x="7" y="132"/>
                    </a:lnTo>
                    <a:lnTo>
                      <a:pt x="12" y="115"/>
                    </a:lnTo>
                    <a:lnTo>
                      <a:pt x="20" y="99"/>
                    </a:lnTo>
                    <a:lnTo>
                      <a:pt x="28" y="84"/>
                    </a:lnTo>
                    <a:lnTo>
                      <a:pt x="39" y="70"/>
                    </a:lnTo>
                    <a:lnTo>
                      <a:pt x="52" y="56"/>
                    </a:lnTo>
                    <a:lnTo>
                      <a:pt x="65" y="44"/>
                    </a:lnTo>
                    <a:lnTo>
                      <a:pt x="81" y="33"/>
                    </a:lnTo>
                    <a:lnTo>
                      <a:pt x="98" y="23"/>
                    </a:lnTo>
                    <a:lnTo>
                      <a:pt x="116" y="15"/>
                    </a:lnTo>
                    <a:lnTo>
                      <a:pt x="137" y="8"/>
                    </a:lnTo>
                    <a:lnTo>
                      <a:pt x="161" y="4"/>
                    </a:lnTo>
                    <a:lnTo>
                      <a:pt x="185" y="1"/>
                    </a:lnTo>
                    <a:lnTo>
                      <a:pt x="211" y="0"/>
                    </a:lnTo>
                    <a:lnTo>
                      <a:pt x="237" y="2"/>
                    </a:lnTo>
                    <a:lnTo>
                      <a:pt x="261" y="8"/>
                    </a:lnTo>
                    <a:lnTo>
                      <a:pt x="284" y="17"/>
                    </a:lnTo>
                    <a:lnTo>
                      <a:pt x="304" y="29"/>
                    </a:lnTo>
                    <a:lnTo>
                      <a:pt x="323" y="43"/>
                    </a:lnTo>
                    <a:lnTo>
                      <a:pt x="341" y="59"/>
                    </a:lnTo>
                    <a:lnTo>
                      <a:pt x="355" y="76"/>
                    </a:lnTo>
                    <a:lnTo>
                      <a:pt x="369" y="93"/>
                    </a:lnTo>
                    <a:lnTo>
                      <a:pt x="381" y="110"/>
                    </a:lnTo>
                    <a:lnTo>
                      <a:pt x="391" y="127"/>
                    </a:lnTo>
                    <a:lnTo>
                      <a:pt x="399" y="143"/>
                    </a:lnTo>
                    <a:lnTo>
                      <a:pt x="407" y="157"/>
                    </a:lnTo>
                    <a:lnTo>
                      <a:pt x="412" y="169"/>
                    </a:lnTo>
                    <a:lnTo>
                      <a:pt x="417" y="177"/>
                    </a:lnTo>
                    <a:lnTo>
                      <a:pt x="418" y="184"/>
                    </a:lnTo>
                    <a:lnTo>
                      <a:pt x="419" y="186"/>
                    </a:lnTo>
                    <a:lnTo>
                      <a:pt x="420" y="184"/>
                    </a:lnTo>
                    <a:lnTo>
                      <a:pt x="421" y="177"/>
                    </a:lnTo>
                    <a:lnTo>
                      <a:pt x="425" y="169"/>
                    </a:lnTo>
                    <a:lnTo>
                      <a:pt x="431" y="157"/>
                    </a:lnTo>
                    <a:lnTo>
                      <a:pt x="437" y="143"/>
                    </a:lnTo>
                    <a:lnTo>
                      <a:pt x="446" y="127"/>
                    </a:lnTo>
                    <a:lnTo>
                      <a:pt x="457" y="110"/>
                    </a:lnTo>
                    <a:lnTo>
                      <a:pt x="468" y="93"/>
                    </a:lnTo>
                    <a:lnTo>
                      <a:pt x="481" y="76"/>
                    </a:lnTo>
                    <a:lnTo>
                      <a:pt x="497" y="59"/>
                    </a:lnTo>
                    <a:lnTo>
                      <a:pt x="515" y="43"/>
                    </a:lnTo>
                    <a:lnTo>
                      <a:pt x="533" y="29"/>
                    </a:lnTo>
                    <a:lnTo>
                      <a:pt x="554" y="17"/>
                    </a:lnTo>
                    <a:lnTo>
                      <a:pt x="577" y="8"/>
                    </a:lnTo>
                    <a:lnTo>
                      <a:pt x="600" y="2"/>
                    </a:lnTo>
                    <a:lnTo>
                      <a:pt x="627" y="0"/>
                    </a:lnTo>
                    <a:lnTo>
                      <a:pt x="653" y="1"/>
                    </a:lnTo>
                    <a:lnTo>
                      <a:pt x="677" y="4"/>
                    </a:lnTo>
                    <a:lnTo>
                      <a:pt x="701" y="8"/>
                    </a:lnTo>
                    <a:lnTo>
                      <a:pt x="722" y="15"/>
                    </a:lnTo>
                    <a:lnTo>
                      <a:pt x="740" y="23"/>
                    </a:lnTo>
                    <a:lnTo>
                      <a:pt x="757" y="33"/>
                    </a:lnTo>
                    <a:lnTo>
                      <a:pt x="773" y="44"/>
                    </a:lnTo>
                    <a:lnTo>
                      <a:pt x="786" y="56"/>
                    </a:lnTo>
                    <a:lnTo>
                      <a:pt x="799" y="70"/>
                    </a:lnTo>
                    <a:lnTo>
                      <a:pt x="808" y="84"/>
                    </a:lnTo>
                    <a:lnTo>
                      <a:pt x="817" y="99"/>
                    </a:lnTo>
                    <a:lnTo>
                      <a:pt x="824" y="115"/>
                    </a:lnTo>
                    <a:lnTo>
                      <a:pt x="829" y="132"/>
                    </a:lnTo>
                    <a:lnTo>
                      <a:pt x="833" y="149"/>
                    </a:lnTo>
                    <a:lnTo>
                      <a:pt x="835" y="168"/>
                    </a:lnTo>
                    <a:lnTo>
                      <a:pt x="837" y="186"/>
                    </a:lnTo>
                    <a:lnTo>
                      <a:pt x="835" y="213"/>
                    </a:lnTo>
                    <a:lnTo>
                      <a:pt x="833" y="239"/>
                    </a:lnTo>
                    <a:lnTo>
                      <a:pt x="828" y="264"/>
                    </a:lnTo>
                    <a:lnTo>
                      <a:pt x="821" y="290"/>
                    </a:lnTo>
                    <a:lnTo>
                      <a:pt x="812" y="305"/>
                    </a:lnTo>
                    <a:lnTo>
                      <a:pt x="801" y="312"/>
                    </a:lnTo>
                    <a:lnTo>
                      <a:pt x="789" y="315"/>
                    </a:lnTo>
                    <a:lnTo>
                      <a:pt x="778" y="313"/>
                    </a:lnTo>
                    <a:lnTo>
                      <a:pt x="768" y="307"/>
                    </a:lnTo>
                    <a:lnTo>
                      <a:pt x="761" y="297"/>
                    </a:lnTo>
                    <a:lnTo>
                      <a:pt x="759" y="285"/>
                    </a:lnTo>
                    <a:lnTo>
                      <a:pt x="763" y="271"/>
                    </a:lnTo>
                    <a:lnTo>
                      <a:pt x="769" y="252"/>
                    </a:lnTo>
                    <a:lnTo>
                      <a:pt x="773" y="233"/>
                    </a:lnTo>
                    <a:lnTo>
                      <a:pt x="774" y="212"/>
                    </a:lnTo>
                    <a:lnTo>
                      <a:pt x="774" y="192"/>
                    </a:lnTo>
                    <a:lnTo>
                      <a:pt x="772" y="164"/>
                    </a:lnTo>
                    <a:lnTo>
                      <a:pt x="764" y="139"/>
                    </a:lnTo>
                    <a:lnTo>
                      <a:pt x="752" y="117"/>
                    </a:lnTo>
                    <a:lnTo>
                      <a:pt x="736" y="98"/>
                    </a:lnTo>
                    <a:lnTo>
                      <a:pt x="715" y="83"/>
                    </a:lnTo>
                    <a:lnTo>
                      <a:pt x="691" y="72"/>
                    </a:lnTo>
                    <a:lnTo>
                      <a:pt x="663" y="66"/>
                    </a:lnTo>
                    <a:lnTo>
                      <a:pt x="630" y="64"/>
                    </a:lnTo>
                    <a:lnTo>
                      <a:pt x="603" y="67"/>
                    </a:lnTo>
                    <a:lnTo>
                      <a:pt x="577" y="79"/>
                    </a:lnTo>
                    <a:lnTo>
                      <a:pt x="551" y="97"/>
                    </a:lnTo>
                    <a:lnTo>
                      <a:pt x="528" y="119"/>
                    </a:lnTo>
                    <a:lnTo>
                      <a:pt x="507" y="144"/>
                    </a:lnTo>
                    <a:lnTo>
                      <a:pt x="488" y="173"/>
                    </a:lnTo>
                    <a:lnTo>
                      <a:pt x="469" y="202"/>
                    </a:lnTo>
                    <a:lnTo>
                      <a:pt x="455" y="230"/>
                    </a:lnTo>
                    <a:lnTo>
                      <a:pt x="447" y="241"/>
                    </a:lnTo>
                    <a:lnTo>
                      <a:pt x="437" y="248"/>
                    </a:lnTo>
                    <a:lnTo>
                      <a:pt x="429" y="252"/>
                    </a:lnTo>
                    <a:lnTo>
                      <a:pt x="419" y="253"/>
                    </a:lnTo>
                    <a:lnTo>
                      <a:pt x="409" y="252"/>
                    </a:lnTo>
                    <a:lnTo>
                      <a:pt x="401" y="248"/>
                    </a:lnTo>
                    <a:lnTo>
                      <a:pt x="392" y="241"/>
                    </a:lnTo>
                    <a:lnTo>
                      <a:pt x="385" y="230"/>
                    </a:lnTo>
                    <a:lnTo>
                      <a:pt x="370" y="202"/>
                    </a:lnTo>
                    <a:lnTo>
                      <a:pt x="353" y="173"/>
                    </a:lnTo>
                    <a:lnTo>
                      <a:pt x="333" y="144"/>
                    </a:lnTo>
                    <a:lnTo>
                      <a:pt x="311" y="119"/>
                    </a:lnTo>
                    <a:lnTo>
                      <a:pt x="288" y="97"/>
                    </a:lnTo>
                    <a:lnTo>
                      <a:pt x="263" y="79"/>
                    </a:lnTo>
                    <a:lnTo>
                      <a:pt x="238" y="67"/>
                    </a:lnTo>
                    <a:lnTo>
                      <a:pt x="211" y="64"/>
                    </a:lnTo>
                    <a:lnTo>
                      <a:pt x="176" y="66"/>
                    </a:lnTo>
                    <a:lnTo>
                      <a:pt x="146" y="72"/>
                    </a:lnTo>
                    <a:lnTo>
                      <a:pt x="120" y="83"/>
                    </a:lnTo>
                    <a:lnTo>
                      <a:pt x="99" y="98"/>
                    </a:lnTo>
                    <a:lnTo>
                      <a:pt x="83" y="117"/>
                    </a:lnTo>
                    <a:lnTo>
                      <a:pt x="72" y="139"/>
                    </a:lnTo>
                    <a:lnTo>
                      <a:pt x="65" y="164"/>
                    </a:lnTo>
                    <a:lnTo>
                      <a:pt x="63" y="192"/>
                    </a:lnTo>
                    <a:lnTo>
                      <a:pt x="65" y="229"/>
                    </a:lnTo>
                    <a:lnTo>
                      <a:pt x="74" y="266"/>
                    </a:lnTo>
                    <a:lnTo>
                      <a:pt x="85" y="302"/>
                    </a:lnTo>
                    <a:lnTo>
                      <a:pt x="102" y="338"/>
                    </a:lnTo>
                    <a:lnTo>
                      <a:pt x="120" y="372"/>
                    </a:lnTo>
                    <a:lnTo>
                      <a:pt x="142" y="406"/>
                    </a:lnTo>
                    <a:lnTo>
                      <a:pt x="167" y="438"/>
                    </a:lnTo>
                    <a:lnTo>
                      <a:pt x="192" y="469"/>
                    </a:lnTo>
                    <a:lnTo>
                      <a:pt x="219" y="498"/>
                    </a:lnTo>
                    <a:lnTo>
                      <a:pt x="248" y="525"/>
                    </a:lnTo>
                    <a:lnTo>
                      <a:pt x="274" y="550"/>
                    </a:lnTo>
                    <a:lnTo>
                      <a:pt x="300" y="572"/>
                    </a:lnTo>
                    <a:lnTo>
                      <a:pt x="326" y="591"/>
                    </a:lnTo>
                    <a:lnTo>
                      <a:pt x="349" y="607"/>
                    </a:lnTo>
                    <a:lnTo>
                      <a:pt x="370" y="621"/>
                    </a:lnTo>
                    <a:lnTo>
                      <a:pt x="388" y="631"/>
                    </a:lnTo>
                    <a:lnTo>
                      <a:pt x="395" y="633"/>
                    </a:lnTo>
                    <a:lnTo>
                      <a:pt x="402" y="635"/>
                    </a:lnTo>
                    <a:lnTo>
                      <a:pt x="409" y="637"/>
                    </a:lnTo>
                    <a:lnTo>
                      <a:pt x="418" y="637"/>
                    </a:lnTo>
                    <a:lnTo>
                      <a:pt x="425" y="637"/>
                    </a:lnTo>
                    <a:lnTo>
                      <a:pt x="434" y="635"/>
                    </a:lnTo>
                    <a:lnTo>
                      <a:pt x="442" y="634"/>
                    </a:lnTo>
                    <a:lnTo>
                      <a:pt x="450" y="631"/>
                    </a:lnTo>
                    <a:lnTo>
                      <a:pt x="458" y="626"/>
                    </a:lnTo>
                    <a:lnTo>
                      <a:pt x="468" y="620"/>
                    </a:lnTo>
                    <a:lnTo>
                      <a:pt x="479" y="613"/>
                    </a:lnTo>
                    <a:lnTo>
                      <a:pt x="491" y="605"/>
                    </a:lnTo>
                    <a:lnTo>
                      <a:pt x="504" y="596"/>
                    </a:lnTo>
                    <a:lnTo>
                      <a:pt x="516" y="588"/>
                    </a:lnTo>
                    <a:lnTo>
                      <a:pt x="529" y="577"/>
                    </a:lnTo>
                    <a:lnTo>
                      <a:pt x="543" y="566"/>
                    </a:lnTo>
                    <a:lnTo>
                      <a:pt x="557" y="555"/>
                    </a:lnTo>
                    <a:lnTo>
                      <a:pt x="571" y="542"/>
                    </a:lnTo>
                    <a:lnTo>
                      <a:pt x="586" y="529"/>
                    </a:lnTo>
                    <a:lnTo>
                      <a:pt x="600" y="515"/>
                    </a:lnTo>
                    <a:lnTo>
                      <a:pt x="615" y="501"/>
                    </a:lnTo>
                    <a:lnTo>
                      <a:pt x="628" y="486"/>
                    </a:lnTo>
                    <a:lnTo>
                      <a:pt x="643" y="470"/>
                    </a:lnTo>
                    <a:lnTo>
                      <a:pt x="657" y="454"/>
                    </a:lnTo>
                    <a:lnTo>
                      <a:pt x="669" y="443"/>
                    </a:lnTo>
                    <a:lnTo>
                      <a:pt x="682" y="438"/>
                    </a:lnTo>
                    <a:lnTo>
                      <a:pt x="696" y="437"/>
                    </a:lnTo>
                    <a:lnTo>
                      <a:pt x="708" y="440"/>
                    </a:lnTo>
                    <a:lnTo>
                      <a:pt x="717" y="447"/>
                    </a:lnTo>
                    <a:lnTo>
                      <a:pt x="719" y="457"/>
                    </a:lnTo>
                    <a:lnTo>
                      <a:pt x="717" y="471"/>
                    </a:lnTo>
                    <a:lnTo>
                      <a:pt x="704" y="488"/>
                    </a:lnTo>
                    <a:close/>
                  </a:path>
                </a:pathLst>
              </a:custGeom>
              <a:solidFill>
                <a:srgbClr val="F7B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9637" name="Freeform 21"/>
              <p:cNvSpPr/>
              <p:nvPr/>
            </p:nvSpPr>
            <p:spPr bwMode="auto">
              <a:xfrm>
                <a:off x="2843" y="1547"/>
                <a:ext cx="826" cy="682"/>
              </a:xfrm>
              <a:custGeom>
                <a:avLst/>
                <a:gdLst>
                  <a:gd name="T0" fmla="*/ 643 w 826"/>
                  <a:gd name="T1" fmla="*/ 531 h 682"/>
                  <a:gd name="T2" fmla="*/ 574 w 826"/>
                  <a:gd name="T3" fmla="*/ 591 h 682"/>
                  <a:gd name="T4" fmla="*/ 511 w 826"/>
                  <a:gd name="T5" fmla="*/ 638 h 682"/>
                  <a:gd name="T6" fmla="*/ 459 w 826"/>
                  <a:gd name="T7" fmla="*/ 670 h 682"/>
                  <a:gd name="T8" fmla="*/ 421 w 826"/>
                  <a:gd name="T9" fmla="*/ 682 h 682"/>
                  <a:gd name="T10" fmla="*/ 386 w 826"/>
                  <a:gd name="T11" fmla="*/ 677 h 682"/>
                  <a:gd name="T12" fmla="*/ 298 w 826"/>
                  <a:gd name="T13" fmla="*/ 627 h 682"/>
                  <a:gd name="T14" fmla="*/ 173 w 826"/>
                  <a:gd name="T15" fmla="*/ 524 h 682"/>
                  <a:gd name="T16" fmla="*/ 62 w 826"/>
                  <a:gd name="T17" fmla="*/ 387 h 682"/>
                  <a:gd name="T18" fmla="*/ 2 w 826"/>
                  <a:gd name="T19" fmla="*/ 224 h 682"/>
                  <a:gd name="T20" fmla="*/ 7 w 826"/>
                  <a:gd name="T21" fmla="*/ 127 h 682"/>
                  <a:gd name="T22" fmla="*/ 38 w 826"/>
                  <a:gd name="T23" fmla="*/ 67 h 682"/>
                  <a:gd name="T24" fmla="*/ 97 w 826"/>
                  <a:gd name="T25" fmla="*/ 22 h 682"/>
                  <a:gd name="T26" fmla="*/ 181 w 826"/>
                  <a:gd name="T27" fmla="*/ 1 h 682"/>
                  <a:gd name="T28" fmla="*/ 277 w 826"/>
                  <a:gd name="T29" fmla="*/ 17 h 682"/>
                  <a:gd name="T30" fmla="*/ 347 w 826"/>
                  <a:gd name="T31" fmla="*/ 73 h 682"/>
                  <a:gd name="T32" fmla="*/ 390 w 826"/>
                  <a:gd name="T33" fmla="*/ 138 h 682"/>
                  <a:gd name="T34" fmla="*/ 408 w 826"/>
                  <a:gd name="T35" fmla="*/ 179 h 682"/>
                  <a:gd name="T36" fmla="*/ 416 w 826"/>
                  <a:gd name="T37" fmla="*/ 189 h 682"/>
                  <a:gd name="T38" fmla="*/ 423 w 826"/>
                  <a:gd name="T39" fmla="*/ 173 h 682"/>
                  <a:gd name="T40" fmla="*/ 447 w 826"/>
                  <a:gd name="T41" fmla="*/ 124 h 682"/>
                  <a:gd name="T42" fmla="*/ 497 w 826"/>
                  <a:gd name="T43" fmla="*/ 58 h 682"/>
                  <a:gd name="T44" fmla="*/ 573 w 826"/>
                  <a:gd name="T45" fmla="*/ 7 h 682"/>
                  <a:gd name="T46" fmla="*/ 670 w 826"/>
                  <a:gd name="T47" fmla="*/ 4 h 682"/>
                  <a:gd name="T48" fmla="*/ 747 w 826"/>
                  <a:gd name="T49" fmla="*/ 31 h 682"/>
                  <a:gd name="T50" fmla="*/ 797 w 826"/>
                  <a:gd name="T51" fmla="*/ 81 h 682"/>
                  <a:gd name="T52" fmla="*/ 822 w 826"/>
                  <a:gd name="T53" fmla="*/ 145 h 682"/>
                  <a:gd name="T54" fmla="*/ 822 w 826"/>
                  <a:gd name="T55" fmla="*/ 236 h 682"/>
                  <a:gd name="T56" fmla="*/ 801 w 826"/>
                  <a:gd name="T57" fmla="*/ 296 h 682"/>
                  <a:gd name="T58" fmla="*/ 774 w 826"/>
                  <a:gd name="T59" fmla="*/ 302 h 682"/>
                  <a:gd name="T60" fmla="*/ 761 w 826"/>
                  <a:gd name="T61" fmla="*/ 282 h 682"/>
                  <a:gd name="T62" fmla="*/ 773 w 826"/>
                  <a:gd name="T63" fmla="*/ 225 h 682"/>
                  <a:gd name="T64" fmla="*/ 766 w 826"/>
                  <a:gd name="T65" fmla="*/ 133 h 682"/>
                  <a:gd name="T66" fmla="*/ 718 w 826"/>
                  <a:gd name="T67" fmla="*/ 75 h 682"/>
                  <a:gd name="T68" fmla="*/ 659 w 826"/>
                  <a:gd name="T69" fmla="*/ 54 h 682"/>
                  <a:gd name="T70" fmla="*/ 563 w 826"/>
                  <a:gd name="T71" fmla="*/ 71 h 682"/>
                  <a:gd name="T72" fmla="*/ 472 w 826"/>
                  <a:gd name="T73" fmla="*/ 174 h 682"/>
                  <a:gd name="T74" fmla="*/ 431 w 826"/>
                  <a:gd name="T75" fmla="*/ 238 h 682"/>
                  <a:gd name="T76" fmla="*/ 398 w 826"/>
                  <a:gd name="T77" fmla="*/ 238 h 682"/>
                  <a:gd name="T78" fmla="*/ 358 w 826"/>
                  <a:gd name="T79" fmla="*/ 174 h 682"/>
                  <a:gd name="T80" fmla="*/ 266 w 826"/>
                  <a:gd name="T81" fmla="*/ 71 h 682"/>
                  <a:gd name="T82" fmla="*/ 141 w 826"/>
                  <a:gd name="T83" fmla="*/ 60 h 682"/>
                  <a:gd name="T84" fmla="*/ 62 w 826"/>
                  <a:gd name="T85" fmla="*/ 129 h 682"/>
                  <a:gd name="T86" fmla="*/ 62 w 826"/>
                  <a:gd name="T87" fmla="*/ 260 h 682"/>
                  <a:gd name="T88" fmla="*/ 132 w 826"/>
                  <a:gd name="T89" fmla="*/ 402 h 682"/>
                  <a:gd name="T90" fmla="*/ 238 w 826"/>
                  <a:gd name="T91" fmla="*/ 522 h 682"/>
                  <a:gd name="T92" fmla="*/ 341 w 826"/>
                  <a:gd name="T93" fmla="*/ 606 h 682"/>
                  <a:gd name="T94" fmla="*/ 394 w 826"/>
                  <a:gd name="T95" fmla="*/ 634 h 682"/>
                  <a:gd name="T96" fmla="*/ 430 w 826"/>
                  <a:gd name="T97" fmla="*/ 636 h 682"/>
                  <a:gd name="T98" fmla="*/ 465 w 826"/>
                  <a:gd name="T99" fmla="*/ 620 h 682"/>
                  <a:gd name="T100" fmla="*/ 511 w 826"/>
                  <a:gd name="T101" fmla="*/ 588 h 682"/>
                  <a:gd name="T102" fmla="*/ 567 w 826"/>
                  <a:gd name="T103" fmla="*/ 542 h 682"/>
                  <a:gd name="T104" fmla="*/ 627 w 826"/>
                  <a:gd name="T105" fmla="*/ 485 h 682"/>
                  <a:gd name="T106" fmla="*/ 665 w 826"/>
                  <a:gd name="T107" fmla="*/ 443 h 682"/>
                  <a:gd name="T108" fmla="*/ 686 w 826"/>
                  <a:gd name="T109" fmla="*/ 436 h 682"/>
                  <a:gd name="T110" fmla="*/ 703 w 826"/>
                  <a:gd name="T111" fmla="*/ 440 h 682"/>
                  <a:gd name="T112" fmla="*/ 707 w 826"/>
                  <a:gd name="T113" fmla="*/ 460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26" h="682">
                    <a:moveTo>
                      <a:pt x="694" y="479"/>
                    </a:moveTo>
                    <a:lnTo>
                      <a:pt x="677" y="497"/>
                    </a:lnTo>
                    <a:lnTo>
                      <a:pt x="660" y="516"/>
                    </a:lnTo>
                    <a:lnTo>
                      <a:pt x="643" y="531"/>
                    </a:lnTo>
                    <a:lnTo>
                      <a:pt x="626" y="549"/>
                    </a:lnTo>
                    <a:lnTo>
                      <a:pt x="609" y="563"/>
                    </a:lnTo>
                    <a:lnTo>
                      <a:pt x="592" y="578"/>
                    </a:lnTo>
                    <a:lnTo>
                      <a:pt x="574" y="591"/>
                    </a:lnTo>
                    <a:lnTo>
                      <a:pt x="557" y="605"/>
                    </a:lnTo>
                    <a:lnTo>
                      <a:pt x="541" y="617"/>
                    </a:lnTo>
                    <a:lnTo>
                      <a:pt x="525" y="628"/>
                    </a:lnTo>
                    <a:lnTo>
                      <a:pt x="511" y="638"/>
                    </a:lnTo>
                    <a:lnTo>
                      <a:pt x="496" y="648"/>
                    </a:lnTo>
                    <a:lnTo>
                      <a:pt x="483" y="655"/>
                    </a:lnTo>
                    <a:lnTo>
                      <a:pt x="470" y="662"/>
                    </a:lnTo>
                    <a:lnTo>
                      <a:pt x="459" y="670"/>
                    </a:lnTo>
                    <a:lnTo>
                      <a:pt x="450" y="675"/>
                    </a:lnTo>
                    <a:lnTo>
                      <a:pt x="440" y="678"/>
                    </a:lnTo>
                    <a:lnTo>
                      <a:pt x="430" y="681"/>
                    </a:lnTo>
                    <a:lnTo>
                      <a:pt x="421" y="682"/>
                    </a:lnTo>
                    <a:lnTo>
                      <a:pt x="412" y="682"/>
                    </a:lnTo>
                    <a:lnTo>
                      <a:pt x="402" y="682"/>
                    </a:lnTo>
                    <a:lnTo>
                      <a:pt x="393" y="680"/>
                    </a:lnTo>
                    <a:lnTo>
                      <a:pt x="386" y="677"/>
                    </a:lnTo>
                    <a:lnTo>
                      <a:pt x="378" y="675"/>
                    </a:lnTo>
                    <a:lnTo>
                      <a:pt x="354" y="661"/>
                    </a:lnTo>
                    <a:lnTo>
                      <a:pt x="327" y="645"/>
                    </a:lnTo>
                    <a:lnTo>
                      <a:pt x="298" y="627"/>
                    </a:lnTo>
                    <a:lnTo>
                      <a:pt x="267" y="605"/>
                    </a:lnTo>
                    <a:lnTo>
                      <a:pt x="236" y="580"/>
                    </a:lnTo>
                    <a:lnTo>
                      <a:pt x="205" y="554"/>
                    </a:lnTo>
                    <a:lnTo>
                      <a:pt x="173" y="524"/>
                    </a:lnTo>
                    <a:lnTo>
                      <a:pt x="143" y="494"/>
                    </a:lnTo>
                    <a:lnTo>
                      <a:pt x="114" y="459"/>
                    </a:lnTo>
                    <a:lnTo>
                      <a:pt x="87" y="424"/>
                    </a:lnTo>
                    <a:lnTo>
                      <a:pt x="62" y="387"/>
                    </a:lnTo>
                    <a:lnTo>
                      <a:pt x="42" y="348"/>
                    </a:lnTo>
                    <a:lnTo>
                      <a:pt x="25" y="307"/>
                    </a:lnTo>
                    <a:lnTo>
                      <a:pt x="11" y="266"/>
                    </a:lnTo>
                    <a:lnTo>
                      <a:pt x="2" y="224"/>
                    </a:lnTo>
                    <a:lnTo>
                      <a:pt x="0" y="180"/>
                    </a:lnTo>
                    <a:lnTo>
                      <a:pt x="1" y="162"/>
                    </a:lnTo>
                    <a:lnTo>
                      <a:pt x="4" y="145"/>
                    </a:lnTo>
                    <a:lnTo>
                      <a:pt x="7" y="127"/>
                    </a:lnTo>
                    <a:lnTo>
                      <a:pt x="13" y="111"/>
                    </a:lnTo>
                    <a:lnTo>
                      <a:pt x="20" y="96"/>
                    </a:lnTo>
                    <a:lnTo>
                      <a:pt x="28" y="81"/>
                    </a:lnTo>
                    <a:lnTo>
                      <a:pt x="38" y="67"/>
                    </a:lnTo>
                    <a:lnTo>
                      <a:pt x="49" y="55"/>
                    </a:lnTo>
                    <a:lnTo>
                      <a:pt x="64" y="42"/>
                    </a:lnTo>
                    <a:lnTo>
                      <a:pt x="80" y="31"/>
                    </a:lnTo>
                    <a:lnTo>
                      <a:pt x="97" y="22"/>
                    </a:lnTo>
                    <a:lnTo>
                      <a:pt x="116" y="13"/>
                    </a:lnTo>
                    <a:lnTo>
                      <a:pt x="137" y="7"/>
                    </a:lnTo>
                    <a:lnTo>
                      <a:pt x="158" y="4"/>
                    </a:lnTo>
                    <a:lnTo>
                      <a:pt x="181" y="1"/>
                    </a:lnTo>
                    <a:lnTo>
                      <a:pt x="206" y="0"/>
                    </a:lnTo>
                    <a:lnTo>
                      <a:pt x="232" y="2"/>
                    </a:lnTo>
                    <a:lnTo>
                      <a:pt x="255" y="7"/>
                    </a:lnTo>
                    <a:lnTo>
                      <a:pt x="277" y="17"/>
                    </a:lnTo>
                    <a:lnTo>
                      <a:pt x="296" y="28"/>
                    </a:lnTo>
                    <a:lnTo>
                      <a:pt x="315" y="42"/>
                    </a:lnTo>
                    <a:lnTo>
                      <a:pt x="331" y="58"/>
                    </a:lnTo>
                    <a:lnTo>
                      <a:pt x="347" y="73"/>
                    </a:lnTo>
                    <a:lnTo>
                      <a:pt x="359" y="91"/>
                    </a:lnTo>
                    <a:lnTo>
                      <a:pt x="371" y="107"/>
                    </a:lnTo>
                    <a:lnTo>
                      <a:pt x="381" y="124"/>
                    </a:lnTo>
                    <a:lnTo>
                      <a:pt x="390" y="138"/>
                    </a:lnTo>
                    <a:lnTo>
                      <a:pt x="397" y="152"/>
                    </a:lnTo>
                    <a:lnTo>
                      <a:pt x="402" y="164"/>
                    </a:lnTo>
                    <a:lnTo>
                      <a:pt x="405" y="173"/>
                    </a:lnTo>
                    <a:lnTo>
                      <a:pt x="408" y="179"/>
                    </a:lnTo>
                    <a:lnTo>
                      <a:pt x="409" y="181"/>
                    </a:lnTo>
                    <a:lnTo>
                      <a:pt x="414" y="197"/>
                    </a:lnTo>
                    <a:lnTo>
                      <a:pt x="415" y="195"/>
                    </a:lnTo>
                    <a:lnTo>
                      <a:pt x="416" y="189"/>
                    </a:lnTo>
                    <a:lnTo>
                      <a:pt x="418" y="184"/>
                    </a:lnTo>
                    <a:lnTo>
                      <a:pt x="419" y="181"/>
                    </a:lnTo>
                    <a:lnTo>
                      <a:pt x="420" y="179"/>
                    </a:lnTo>
                    <a:lnTo>
                      <a:pt x="423" y="173"/>
                    </a:lnTo>
                    <a:lnTo>
                      <a:pt x="426" y="164"/>
                    </a:lnTo>
                    <a:lnTo>
                      <a:pt x="431" y="152"/>
                    </a:lnTo>
                    <a:lnTo>
                      <a:pt x="438" y="138"/>
                    </a:lnTo>
                    <a:lnTo>
                      <a:pt x="447" y="124"/>
                    </a:lnTo>
                    <a:lnTo>
                      <a:pt x="457" y="107"/>
                    </a:lnTo>
                    <a:lnTo>
                      <a:pt x="469" y="91"/>
                    </a:lnTo>
                    <a:lnTo>
                      <a:pt x="481" y="73"/>
                    </a:lnTo>
                    <a:lnTo>
                      <a:pt x="497" y="58"/>
                    </a:lnTo>
                    <a:lnTo>
                      <a:pt x="513" y="42"/>
                    </a:lnTo>
                    <a:lnTo>
                      <a:pt x="532" y="28"/>
                    </a:lnTo>
                    <a:lnTo>
                      <a:pt x="551" y="17"/>
                    </a:lnTo>
                    <a:lnTo>
                      <a:pt x="573" y="7"/>
                    </a:lnTo>
                    <a:lnTo>
                      <a:pt x="596" y="2"/>
                    </a:lnTo>
                    <a:lnTo>
                      <a:pt x="622" y="0"/>
                    </a:lnTo>
                    <a:lnTo>
                      <a:pt x="647" y="1"/>
                    </a:lnTo>
                    <a:lnTo>
                      <a:pt x="670" y="4"/>
                    </a:lnTo>
                    <a:lnTo>
                      <a:pt x="691" y="7"/>
                    </a:lnTo>
                    <a:lnTo>
                      <a:pt x="712" y="13"/>
                    </a:lnTo>
                    <a:lnTo>
                      <a:pt x="730" y="22"/>
                    </a:lnTo>
                    <a:lnTo>
                      <a:pt x="747" y="31"/>
                    </a:lnTo>
                    <a:lnTo>
                      <a:pt x="763" y="42"/>
                    </a:lnTo>
                    <a:lnTo>
                      <a:pt x="777" y="55"/>
                    </a:lnTo>
                    <a:lnTo>
                      <a:pt x="788" y="67"/>
                    </a:lnTo>
                    <a:lnTo>
                      <a:pt x="797" y="81"/>
                    </a:lnTo>
                    <a:lnTo>
                      <a:pt x="806" y="96"/>
                    </a:lnTo>
                    <a:lnTo>
                      <a:pt x="813" y="111"/>
                    </a:lnTo>
                    <a:lnTo>
                      <a:pt x="818" y="127"/>
                    </a:lnTo>
                    <a:lnTo>
                      <a:pt x="822" y="145"/>
                    </a:lnTo>
                    <a:lnTo>
                      <a:pt x="824" y="162"/>
                    </a:lnTo>
                    <a:lnTo>
                      <a:pt x="826" y="180"/>
                    </a:lnTo>
                    <a:lnTo>
                      <a:pt x="824" y="209"/>
                    </a:lnTo>
                    <a:lnTo>
                      <a:pt x="822" y="236"/>
                    </a:lnTo>
                    <a:lnTo>
                      <a:pt x="817" y="260"/>
                    </a:lnTo>
                    <a:lnTo>
                      <a:pt x="811" y="282"/>
                    </a:lnTo>
                    <a:lnTo>
                      <a:pt x="806" y="290"/>
                    </a:lnTo>
                    <a:lnTo>
                      <a:pt x="801" y="296"/>
                    </a:lnTo>
                    <a:lnTo>
                      <a:pt x="794" y="301"/>
                    </a:lnTo>
                    <a:lnTo>
                      <a:pt x="786" y="304"/>
                    </a:lnTo>
                    <a:lnTo>
                      <a:pt x="780" y="304"/>
                    </a:lnTo>
                    <a:lnTo>
                      <a:pt x="774" y="302"/>
                    </a:lnTo>
                    <a:lnTo>
                      <a:pt x="769" y="299"/>
                    </a:lnTo>
                    <a:lnTo>
                      <a:pt x="764" y="294"/>
                    </a:lnTo>
                    <a:lnTo>
                      <a:pt x="762" y="288"/>
                    </a:lnTo>
                    <a:lnTo>
                      <a:pt x="761" y="282"/>
                    </a:lnTo>
                    <a:lnTo>
                      <a:pt x="761" y="274"/>
                    </a:lnTo>
                    <a:lnTo>
                      <a:pt x="763" y="267"/>
                    </a:lnTo>
                    <a:lnTo>
                      <a:pt x="769" y="246"/>
                    </a:lnTo>
                    <a:lnTo>
                      <a:pt x="773" y="225"/>
                    </a:lnTo>
                    <a:lnTo>
                      <a:pt x="774" y="206"/>
                    </a:lnTo>
                    <a:lnTo>
                      <a:pt x="774" y="186"/>
                    </a:lnTo>
                    <a:lnTo>
                      <a:pt x="772" y="159"/>
                    </a:lnTo>
                    <a:lnTo>
                      <a:pt x="766" y="133"/>
                    </a:lnTo>
                    <a:lnTo>
                      <a:pt x="754" y="111"/>
                    </a:lnTo>
                    <a:lnTo>
                      <a:pt x="740" y="92"/>
                    </a:lnTo>
                    <a:lnTo>
                      <a:pt x="729" y="83"/>
                    </a:lnTo>
                    <a:lnTo>
                      <a:pt x="718" y="75"/>
                    </a:lnTo>
                    <a:lnTo>
                      <a:pt x="704" y="67"/>
                    </a:lnTo>
                    <a:lnTo>
                      <a:pt x="691" y="62"/>
                    </a:lnTo>
                    <a:lnTo>
                      <a:pt x="676" y="58"/>
                    </a:lnTo>
                    <a:lnTo>
                      <a:pt x="659" y="54"/>
                    </a:lnTo>
                    <a:lnTo>
                      <a:pt x="643" y="53"/>
                    </a:lnTo>
                    <a:lnTo>
                      <a:pt x="625" y="51"/>
                    </a:lnTo>
                    <a:lnTo>
                      <a:pt x="593" y="56"/>
                    </a:lnTo>
                    <a:lnTo>
                      <a:pt x="563" y="71"/>
                    </a:lnTo>
                    <a:lnTo>
                      <a:pt x="536" y="92"/>
                    </a:lnTo>
                    <a:lnTo>
                      <a:pt x="512" y="118"/>
                    </a:lnTo>
                    <a:lnTo>
                      <a:pt x="490" y="146"/>
                    </a:lnTo>
                    <a:lnTo>
                      <a:pt x="472" y="174"/>
                    </a:lnTo>
                    <a:lnTo>
                      <a:pt x="456" y="200"/>
                    </a:lnTo>
                    <a:lnTo>
                      <a:pt x="443" y="222"/>
                    </a:lnTo>
                    <a:lnTo>
                      <a:pt x="437" y="230"/>
                    </a:lnTo>
                    <a:lnTo>
                      <a:pt x="431" y="238"/>
                    </a:lnTo>
                    <a:lnTo>
                      <a:pt x="423" y="241"/>
                    </a:lnTo>
                    <a:lnTo>
                      <a:pt x="414" y="242"/>
                    </a:lnTo>
                    <a:lnTo>
                      <a:pt x="405" y="241"/>
                    </a:lnTo>
                    <a:lnTo>
                      <a:pt x="398" y="238"/>
                    </a:lnTo>
                    <a:lnTo>
                      <a:pt x="391" y="230"/>
                    </a:lnTo>
                    <a:lnTo>
                      <a:pt x="385" y="222"/>
                    </a:lnTo>
                    <a:lnTo>
                      <a:pt x="374" y="200"/>
                    </a:lnTo>
                    <a:lnTo>
                      <a:pt x="358" y="174"/>
                    </a:lnTo>
                    <a:lnTo>
                      <a:pt x="339" y="146"/>
                    </a:lnTo>
                    <a:lnTo>
                      <a:pt x="317" y="118"/>
                    </a:lnTo>
                    <a:lnTo>
                      <a:pt x="293" y="92"/>
                    </a:lnTo>
                    <a:lnTo>
                      <a:pt x="266" y="71"/>
                    </a:lnTo>
                    <a:lnTo>
                      <a:pt x="238" y="56"/>
                    </a:lnTo>
                    <a:lnTo>
                      <a:pt x="206" y="51"/>
                    </a:lnTo>
                    <a:lnTo>
                      <a:pt x="171" y="54"/>
                    </a:lnTo>
                    <a:lnTo>
                      <a:pt x="141" y="60"/>
                    </a:lnTo>
                    <a:lnTo>
                      <a:pt x="114" y="71"/>
                    </a:lnTo>
                    <a:lnTo>
                      <a:pt x="93" y="87"/>
                    </a:lnTo>
                    <a:lnTo>
                      <a:pt x="75" y="105"/>
                    </a:lnTo>
                    <a:lnTo>
                      <a:pt x="62" y="129"/>
                    </a:lnTo>
                    <a:lnTo>
                      <a:pt x="55" y="156"/>
                    </a:lnTo>
                    <a:lnTo>
                      <a:pt x="53" y="186"/>
                    </a:lnTo>
                    <a:lnTo>
                      <a:pt x="55" y="223"/>
                    </a:lnTo>
                    <a:lnTo>
                      <a:pt x="62" y="260"/>
                    </a:lnTo>
                    <a:lnTo>
                      <a:pt x="75" y="296"/>
                    </a:lnTo>
                    <a:lnTo>
                      <a:pt x="91" y="332"/>
                    </a:lnTo>
                    <a:lnTo>
                      <a:pt x="110" y="367"/>
                    </a:lnTo>
                    <a:lnTo>
                      <a:pt x="132" y="402"/>
                    </a:lnTo>
                    <a:lnTo>
                      <a:pt x="157" y="434"/>
                    </a:lnTo>
                    <a:lnTo>
                      <a:pt x="183" y="465"/>
                    </a:lnTo>
                    <a:lnTo>
                      <a:pt x="209" y="495"/>
                    </a:lnTo>
                    <a:lnTo>
                      <a:pt x="238" y="522"/>
                    </a:lnTo>
                    <a:lnTo>
                      <a:pt x="265" y="547"/>
                    </a:lnTo>
                    <a:lnTo>
                      <a:pt x="292" y="569"/>
                    </a:lnTo>
                    <a:lnTo>
                      <a:pt x="317" y="589"/>
                    </a:lnTo>
                    <a:lnTo>
                      <a:pt x="341" y="606"/>
                    </a:lnTo>
                    <a:lnTo>
                      <a:pt x="363" y="620"/>
                    </a:lnTo>
                    <a:lnTo>
                      <a:pt x="381" y="629"/>
                    </a:lnTo>
                    <a:lnTo>
                      <a:pt x="387" y="632"/>
                    </a:lnTo>
                    <a:lnTo>
                      <a:pt x="394" y="634"/>
                    </a:lnTo>
                    <a:lnTo>
                      <a:pt x="403" y="636"/>
                    </a:lnTo>
                    <a:lnTo>
                      <a:pt x="412" y="637"/>
                    </a:lnTo>
                    <a:lnTo>
                      <a:pt x="420" y="637"/>
                    </a:lnTo>
                    <a:lnTo>
                      <a:pt x="430" y="636"/>
                    </a:lnTo>
                    <a:lnTo>
                      <a:pt x="438" y="633"/>
                    </a:lnTo>
                    <a:lnTo>
                      <a:pt x="447" y="629"/>
                    </a:lnTo>
                    <a:lnTo>
                      <a:pt x="456" y="625"/>
                    </a:lnTo>
                    <a:lnTo>
                      <a:pt x="465" y="620"/>
                    </a:lnTo>
                    <a:lnTo>
                      <a:pt x="475" y="612"/>
                    </a:lnTo>
                    <a:lnTo>
                      <a:pt x="486" y="605"/>
                    </a:lnTo>
                    <a:lnTo>
                      <a:pt x="499" y="596"/>
                    </a:lnTo>
                    <a:lnTo>
                      <a:pt x="511" y="588"/>
                    </a:lnTo>
                    <a:lnTo>
                      <a:pt x="524" y="577"/>
                    </a:lnTo>
                    <a:lnTo>
                      <a:pt x="539" y="566"/>
                    </a:lnTo>
                    <a:lnTo>
                      <a:pt x="552" y="555"/>
                    </a:lnTo>
                    <a:lnTo>
                      <a:pt x="567" y="542"/>
                    </a:lnTo>
                    <a:lnTo>
                      <a:pt x="582" y="529"/>
                    </a:lnTo>
                    <a:lnTo>
                      <a:pt x="596" y="514"/>
                    </a:lnTo>
                    <a:lnTo>
                      <a:pt x="612" y="500"/>
                    </a:lnTo>
                    <a:lnTo>
                      <a:pt x="627" y="485"/>
                    </a:lnTo>
                    <a:lnTo>
                      <a:pt x="642" y="469"/>
                    </a:lnTo>
                    <a:lnTo>
                      <a:pt x="657" y="452"/>
                    </a:lnTo>
                    <a:lnTo>
                      <a:pt x="661" y="447"/>
                    </a:lnTo>
                    <a:lnTo>
                      <a:pt x="665" y="443"/>
                    </a:lnTo>
                    <a:lnTo>
                      <a:pt x="670" y="441"/>
                    </a:lnTo>
                    <a:lnTo>
                      <a:pt x="676" y="438"/>
                    </a:lnTo>
                    <a:lnTo>
                      <a:pt x="681" y="437"/>
                    </a:lnTo>
                    <a:lnTo>
                      <a:pt x="686" y="436"/>
                    </a:lnTo>
                    <a:lnTo>
                      <a:pt x="690" y="436"/>
                    </a:lnTo>
                    <a:lnTo>
                      <a:pt x="694" y="436"/>
                    </a:lnTo>
                    <a:lnTo>
                      <a:pt x="699" y="437"/>
                    </a:lnTo>
                    <a:lnTo>
                      <a:pt x="703" y="440"/>
                    </a:lnTo>
                    <a:lnTo>
                      <a:pt x="707" y="443"/>
                    </a:lnTo>
                    <a:lnTo>
                      <a:pt x="708" y="447"/>
                    </a:lnTo>
                    <a:lnTo>
                      <a:pt x="709" y="453"/>
                    </a:lnTo>
                    <a:lnTo>
                      <a:pt x="707" y="460"/>
                    </a:lnTo>
                    <a:lnTo>
                      <a:pt x="702" y="470"/>
                    </a:lnTo>
                    <a:lnTo>
                      <a:pt x="694" y="479"/>
                    </a:lnTo>
                    <a:close/>
                  </a:path>
                </a:pathLst>
              </a:custGeom>
              <a:solidFill>
                <a:srgbClr val="99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9638" name="Freeform 22"/>
              <p:cNvSpPr/>
              <p:nvPr/>
            </p:nvSpPr>
            <p:spPr bwMode="auto">
              <a:xfrm>
                <a:off x="2832" y="1536"/>
                <a:ext cx="848" cy="704"/>
              </a:xfrm>
              <a:custGeom>
                <a:avLst/>
                <a:gdLst>
                  <a:gd name="T0" fmla="*/ 615 w 848"/>
                  <a:gd name="T1" fmla="*/ 503 h 704"/>
                  <a:gd name="T2" fmla="*/ 557 w 848"/>
                  <a:gd name="T3" fmla="*/ 557 h 704"/>
                  <a:gd name="T4" fmla="*/ 505 w 848"/>
                  <a:gd name="T5" fmla="*/ 599 h 704"/>
                  <a:gd name="T6" fmla="*/ 462 w 848"/>
                  <a:gd name="T7" fmla="*/ 626 h 704"/>
                  <a:gd name="T8" fmla="*/ 431 w 848"/>
                  <a:gd name="T9" fmla="*/ 636 h 704"/>
                  <a:gd name="T10" fmla="*/ 403 w 848"/>
                  <a:gd name="T11" fmla="*/ 633 h 704"/>
                  <a:gd name="T12" fmla="*/ 334 w 848"/>
                  <a:gd name="T13" fmla="*/ 590 h 704"/>
                  <a:gd name="T14" fmla="*/ 229 w 848"/>
                  <a:gd name="T15" fmla="*/ 498 h 704"/>
                  <a:gd name="T16" fmla="*/ 131 w 848"/>
                  <a:gd name="T17" fmla="*/ 373 h 704"/>
                  <a:gd name="T18" fmla="*/ 77 w 848"/>
                  <a:gd name="T19" fmla="*/ 233 h 704"/>
                  <a:gd name="T20" fmla="*/ 93 w 848"/>
                  <a:gd name="T21" fmla="*/ 127 h 704"/>
                  <a:gd name="T22" fmla="*/ 140 w 848"/>
                  <a:gd name="T23" fmla="*/ 88 h 704"/>
                  <a:gd name="T24" fmla="*/ 198 w 848"/>
                  <a:gd name="T25" fmla="*/ 73 h 704"/>
                  <a:gd name="T26" fmla="*/ 299 w 848"/>
                  <a:gd name="T27" fmla="*/ 113 h 704"/>
                  <a:gd name="T28" fmla="*/ 375 w 848"/>
                  <a:gd name="T29" fmla="*/ 217 h 704"/>
                  <a:gd name="T30" fmla="*/ 398 w 848"/>
                  <a:gd name="T31" fmla="*/ 253 h 704"/>
                  <a:gd name="T32" fmla="*/ 420 w 848"/>
                  <a:gd name="T33" fmla="*/ 264 h 704"/>
                  <a:gd name="T34" fmla="*/ 442 w 848"/>
                  <a:gd name="T35" fmla="*/ 261 h 704"/>
                  <a:gd name="T36" fmla="*/ 461 w 848"/>
                  <a:gd name="T37" fmla="*/ 244 h 704"/>
                  <a:gd name="T38" fmla="*/ 508 w 848"/>
                  <a:gd name="T39" fmla="*/ 164 h 704"/>
                  <a:gd name="T40" fmla="*/ 606 w 848"/>
                  <a:gd name="T41" fmla="*/ 78 h 704"/>
                  <a:gd name="T42" fmla="*/ 683 w 848"/>
                  <a:gd name="T43" fmla="*/ 80 h 704"/>
                  <a:gd name="T44" fmla="*/ 732 w 848"/>
                  <a:gd name="T45" fmla="*/ 103 h 704"/>
                  <a:gd name="T46" fmla="*/ 773 w 848"/>
                  <a:gd name="T47" fmla="*/ 173 h 704"/>
                  <a:gd name="T48" fmla="*/ 770 w 848"/>
                  <a:gd name="T49" fmla="*/ 255 h 704"/>
                  <a:gd name="T50" fmla="*/ 762 w 848"/>
                  <a:gd name="T51" fmla="*/ 302 h 704"/>
                  <a:gd name="T52" fmla="*/ 790 w 848"/>
                  <a:gd name="T53" fmla="*/ 326 h 704"/>
                  <a:gd name="T54" fmla="*/ 826 w 848"/>
                  <a:gd name="T55" fmla="*/ 307 h 704"/>
                  <a:gd name="T56" fmla="*/ 846 w 848"/>
                  <a:gd name="T57" fmla="*/ 222 h 704"/>
                  <a:gd name="T58" fmla="*/ 840 w 848"/>
                  <a:gd name="T59" fmla="*/ 135 h 704"/>
                  <a:gd name="T60" fmla="*/ 808 w 848"/>
                  <a:gd name="T61" fmla="*/ 72 h 704"/>
                  <a:gd name="T62" fmla="*/ 747 w 848"/>
                  <a:gd name="T63" fmla="*/ 23 h 704"/>
                  <a:gd name="T64" fmla="*/ 659 w 848"/>
                  <a:gd name="T65" fmla="*/ 1 h 704"/>
                  <a:gd name="T66" fmla="*/ 559 w 848"/>
                  <a:gd name="T67" fmla="*/ 17 h 704"/>
                  <a:gd name="T68" fmla="*/ 485 w 848"/>
                  <a:gd name="T69" fmla="*/ 76 h 704"/>
                  <a:gd name="T70" fmla="*/ 440 w 848"/>
                  <a:gd name="T71" fmla="*/ 144 h 704"/>
                  <a:gd name="T72" fmla="*/ 421 w 848"/>
                  <a:gd name="T73" fmla="*/ 187 h 704"/>
                  <a:gd name="T74" fmla="*/ 426 w 848"/>
                  <a:gd name="T75" fmla="*/ 181 h 704"/>
                  <a:gd name="T76" fmla="*/ 402 w 848"/>
                  <a:gd name="T77" fmla="*/ 129 h 704"/>
                  <a:gd name="T78" fmla="*/ 349 w 848"/>
                  <a:gd name="T79" fmla="*/ 60 h 704"/>
                  <a:gd name="T80" fmla="*/ 268 w 848"/>
                  <a:gd name="T81" fmla="*/ 9 h 704"/>
                  <a:gd name="T82" fmla="*/ 162 w 848"/>
                  <a:gd name="T83" fmla="*/ 5 h 704"/>
                  <a:gd name="T84" fmla="*/ 78 w 848"/>
                  <a:gd name="T85" fmla="*/ 37 h 704"/>
                  <a:gd name="T86" fmla="*/ 27 w 848"/>
                  <a:gd name="T87" fmla="*/ 92 h 704"/>
                  <a:gd name="T88" fmla="*/ 2 w 848"/>
                  <a:gd name="T89" fmla="*/ 158 h 704"/>
                  <a:gd name="T90" fmla="*/ 11 w 848"/>
                  <a:gd name="T91" fmla="*/ 279 h 704"/>
                  <a:gd name="T92" fmla="*/ 88 w 848"/>
                  <a:gd name="T93" fmla="*/ 440 h 704"/>
                  <a:gd name="T94" fmla="*/ 208 w 848"/>
                  <a:gd name="T95" fmla="*/ 572 h 704"/>
                  <a:gd name="T96" fmla="*/ 332 w 848"/>
                  <a:gd name="T97" fmla="*/ 666 h 704"/>
                  <a:gd name="T98" fmla="*/ 402 w 848"/>
                  <a:gd name="T99" fmla="*/ 702 h 704"/>
                  <a:gd name="T100" fmla="*/ 445 w 848"/>
                  <a:gd name="T101" fmla="*/ 703 h 704"/>
                  <a:gd name="T102" fmla="*/ 487 w 848"/>
                  <a:gd name="T103" fmla="*/ 683 h 704"/>
                  <a:gd name="T104" fmla="*/ 543 w 848"/>
                  <a:gd name="T105" fmla="*/ 648 h 704"/>
                  <a:gd name="T106" fmla="*/ 610 w 848"/>
                  <a:gd name="T107" fmla="*/ 598 h 704"/>
                  <a:gd name="T108" fmla="*/ 680 w 848"/>
                  <a:gd name="T109" fmla="*/ 534 h 704"/>
                  <a:gd name="T110" fmla="*/ 730 w 848"/>
                  <a:gd name="T111" fmla="*/ 471 h 704"/>
                  <a:gd name="T112" fmla="*/ 721 w 848"/>
                  <a:gd name="T113" fmla="*/ 443 h 704"/>
                  <a:gd name="T114" fmla="*/ 693 w 848"/>
                  <a:gd name="T115" fmla="*/ 437 h 704"/>
                  <a:gd name="T116" fmla="*/ 669 w 848"/>
                  <a:gd name="T117" fmla="*/ 446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48" h="704">
                    <a:moveTo>
                      <a:pt x="659" y="456"/>
                    </a:moveTo>
                    <a:lnTo>
                      <a:pt x="644" y="471"/>
                    </a:lnTo>
                    <a:lnTo>
                      <a:pt x="630" y="487"/>
                    </a:lnTo>
                    <a:lnTo>
                      <a:pt x="615" y="503"/>
                    </a:lnTo>
                    <a:lnTo>
                      <a:pt x="600" y="518"/>
                    </a:lnTo>
                    <a:lnTo>
                      <a:pt x="585" y="531"/>
                    </a:lnTo>
                    <a:lnTo>
                      <a:pt x="572" y="545"/>
                    </a:lnTo>
                    <a:lnTo>
                      <a:pt x="557" y="557"/>
                    </a:lnTo>
                    <a:lnTo>
                      <a:pt x="544" y="568"/>
                    </a:lnTo>
                    <a:lnTo>
                      <a:pt x="529" y="579"/>
                    </a:lnTo>
                    <a:lnTo>
                      <a:pt x="517" y="590"/>
                    </a:lnTo>
                    <a:lnTo>
                      <a:pt x="505" y="599"/>
                    </a:lnTo>
                    <a:lnTo>
                      <a:pt x="492" y="607"/>
                    </a:lnTo>
                    <a:lnTo>
                      <a:pt x="481" y="615"/>
                    </a:lnTo>
                    <a:lnTo>
                      <a:pt x="470" y="621"/>
                    </a:lnTo>
                    <a:lnTo>
                      <a:pt x="462" y="626"/>
                    </a:lnTo>
                    <a:lnTo>
                      <a:pt x="453" y="631"/>
                    </a:lnTo>
                    <a:lnTo>
                      <a:pt x="446" y="633"/>
                    </a:lnTo>
                    <a:lnTo>
                      <a:pt x="438" y="636"/>
                    </a:lnTo>
                    <a:lnTo>
                      <a:pt x="431" y="636"/>
                    </a:lnTo>
                    <a:lnTo>
                      <a:pt x="424" y="636"/>
                    </a:lnTo>
                    <a:lnTo>
                      <a:pt x="416" y="636"/>
                    </a:lnTo>
                    <a:lnTo>
                      <a:pt x="409" y="634"/>
                    </a:lnTo>
                    <a:lnTo>
                      <a:pt x="403" y="633"/>
                    </a:lnTo>
                    <a:lnTo>
                      <a:pt x="397" y="631"/>
                    </a:lnTo>
                    <a:lnTo>
                      <a:pt x="378" y="621"/>
                    </a:lnTo>
                    <a:lnTo>
                      <a:pt x="358" y="607"/>
                    </a:lnTo>
                    <a:lnTo>
                      <a:pt x="334" y="590"/>
                    </a:lnTo>
                    <a:lnTo>
                      <a:pt x="310" y="572"/>
                    </a:lnTo>
                    <a:lnTo>
                      <a:pt x="283" y="550"/>
                    </a:lnTo>
                    <a:lnTo>
                      <a:pt x="256" y="525"/>
                    </a:lnTo>
                    <a:lnTo>
                      <a:pt x="229" y="498"/>
                    </a:lnTo>
                    <a:lnTo>
                      <a:pt x="203" y="469"/>
                    </a:lnTo>
                    <a:lnTo>
                      <a:pt x="178" y="440"/>
                    </a:lnTo>
                    <a:lnTo>
                      <a:pt x="153" y="408"/>
                    </a:lnTo>
                    <a:lnTo>
                      <a:pt x="131" y="373"/>
                    </a:lnTo>
                    <a:lnTo>
                      <a:pt x="113" y="339"/>
                    </a:lnTo>
                    <a:lnTo>
                      <a:pt x="97" y="305"/>
                    </a:lnTo>
                    <a:lnTo>
                      <a:pt x="85" y="269"/>
                    </a:lnTo>
                    <a:lnTo>
                      <a:pt x="77" y="233"/>
                    </a:lnTo>
                    <a:lnTo>
                      <a:pt x="75" y="197"/>
                    </a:lnTo>
                    <a:lnTo>
                      <a:pt x="77" y="171"/>
                    </a:lnTo>
                    <a:lnTo>
                      <a:pt x="83" y="148"/>
                    </a:lnTo>
                    <a:lnTo>
                      <a:pt x="93" y="127"/>
                    </a:lnTo>
                    <a:lnTo>
                      <a:pt x="107" y="110"/>
                    </a:lnTo>
                    <a:lnTo>
                      <a:pt x="116" y="102"/>
                    </a:lnTo>
                    <a:lnTo>
                      <a:pt x="127" y="94"/>
                    </a:lnTo>
                    <a:lnTo>
                      <a:pt x="140" y="88"/>
                    </a:lnTo>
                    <a:lnTo>
                      <a:pt x="153" y="82"/>
                    </a:lnTo>
                    <a:lnTo>
                      <a:pt x="167" y="78"/>
                    </a:lnTo>
                    <a:lnTo>
                      <a:pt x="182" y="76"/>
                    </a:lnTo>
                    <a:lnTo>
                      <a:pt x="198" y="73"/>
                    </a:lnTo>
                    <a:lnTo>
                      <a:pt x="217" y="73"/>
                    </a:lnTo>
                    <a:lnTo>
                      <a:pt x="246" y="78"/>
                    </a:lnTo>
                    <a:lnTo>
                      <a:pt x="273" y="92"/>
                    </a:lnTo>
                    <a:lnTo>
                      <a:pt x="299" y="113"/>
                    </a:lnTo>
                    <a:lnTo>
                      <a:pt x="322" y="137"/>
                    </a:lnTo>
                    <a:lnTo>
                      <a:pt x="343" y="164"/>
                    </a:lnTo>
                    <a:lnTo>
                      <a:pt x="360" y="191"/>
                    </a:lnTo>
                    <a:lnTo>
                      <a:pt x="375" y="217"/>
                    </a:lnTo>
                    <a:lnTo>
                      <a:pt x="386" y="238"/>
                    </a:lnTo>
                    <a:lnTo>
                      <a:pt x="389" y="244"/>
                    </a:lnTo>
                    <a:lnTo>
                      <a:pt x="394" y="249"/>
                    </a:lnTo>
                    <a:lnTo>
                      <a:pt x="398" y="253"/>
                    </a:lnTo>
                    <a:lnTo>
                      <a:pt x="404" y="257"/>
                    </a:lnTo>
                    <a:lnTo>
                      <a:pt x="409" y="261"/>
                    </a:lnTo>
                    <a:lnTo>
                      <a:pt x="414" y="263"/>
                    </a:lnTo>
                    <a:lnTo>
                      <a:pt x="420" y="264"/>
                    </a:lnTo>
                    <a:lnTo>
                      <a:pt x="425" y="264"/>
                    </a:lnTo>
                    <a:lnTo>
                      <a:pt x="431" y="264"/>
                    </a:lnTo>
                    <a:lnTo>
                      <a:pt x="437" y="263"/>
                    </a:lnTo>
                    <a:lnTo>
                      <a:pt x="442" y="261"/>
                    </a:lnTo>
                    <a:lnTo>
                      <a:pt x="447" y="257"/>
                    </a:lnTo>
                    <a:lnTo>
                      <a:pt x="452" y="253"/>
                    </a:lnTo>
                    <a:lnTo>
                      <a:pt x="457" y="249"/>
                    </a:lnTo>
                    <a:lnTo>
                      <a:pt x="461" y="244"/>
                    </a:lnTo>
                    <a:lnTo>
                      <a:pt x="464" y="238"/>
                    </a:lnTo>
                    <a:lnTo>
                      <a:pt x="475" y="217"/>
                    </a:lnTo>
                    <a:lnTo>
                      <a:pt x="491" y="191"/>
                    </a:lnTo>
                    <a:lnTo>
                      <a:pt x="508" y="164"/>
                    </a:lnTo>
                    <a:lnTo>
                      <a:pt x="530" y="137"/>
                    </a:lnTo>
                    <a:lnTo>
                      <a:pt x="554" y="113"/>
                    </a:lnTo>
                    <a:lnTo>
                      <a:pt x="579" y="92"/>
                    </a:lnTo>
                    <a:lnTo>
                      <a:pt x="606" y="78"/>
                    </a:lnTo>
                    <a:lnTo>
                      <a:pt x="636" y="73"/>
                    </a:lnTo>
                    <a:lnTo>
                      <a:pt x="653" y="75"/>
                    </a:lnTo>
                    <a:lnTo>
                      <a:pt x="668" y="76"/>
                    </a:lnTo>
                    <a:lnTo>
                      <a:pt x="683" y="80"/>
                    </a:lnTo>
                    <a:lnTo>
                      <a:pt x="697" y="83"/>
                    </a:lnTo>
                    <a:lnTo>
                      <a:pt x="709" y="88"/>
                    </a:lnTo>
                    <a:lnTo>
                      <a:pt x="721" y="96"/>
                    </a:lnTo>
                    <a:lnTo>
                      <a:pt x="732" y="103"/>
                    </a:lnTo>
                    <a:lnTo>
                      <a:pt x="742" y="111"/>
                    </a:lnTo>
                    <a:lnTo>
                      <a:pt x="757" y="129"/>
                    </a:lnTo>
                    <a:lnTo>
                      <a:pt x="767" y="149"/>
                    </a:lnTo>
                    <a:lnTo>
                      <a:pt x="773" y="173"/>
                    </a:lnTo>
                    <a:lnTo>
                      <a:pt x="775" y="197"/>
                    </a:lnTo>
                    <a:lnTo>
                      <a:pt x="775" y="216"/>
                    </a:lnTo>
                    <a:lnTo>
                      <a:pt x="774" y="235"/>
                    </a:lnTo>
                    <a:lnTo>
                      <a:pt x="770" y="255"/>
                    </a:lnTo>
                    <a:lnTo>
                      <a:pt x="764" y="273"/>
                    </a:lnTo>
                    <a:lnTo>
                      <a:pt x="761" y="283"/>
                    </a:lnTo>
                    <a:lnTo>
                      <a:pt x="761" y="293"/>
                    </a:lnTo>
                    <a:lnTo>
                      <a:pt x="762" y="302"/>
                    </a:lnTo>
                    <a:lnTo>
                      <a:pt x="767" y="311"/>
                    </a:lnTo>
                    <a:lnTo>
                      <a:pt x="773" y="318"/>
                    </a:lnTo>
                    <a:lnTo>
                      <a:pt x="781" y="323"/>
                    </a:lnTo>
                    <a:lnTo>
                      <a:pt x="790" y="326"/>
                    </a:lnTo>
                    <a:lnTo>
                      <a:pt x="800" y="326"/>
                    </a:lnTo>
                    <a:lnTo>
                      <a:pt x="810" y="322"/>
                    </a:lnTo>
                    <a:lnTo>
                      <a:pt x="818" y="316"/>
                    </a:lnTo>
                    <a:lnTo>
                      <a:pt x="826" y="307"/>
                    </a:lnTo>
                    <a:lnTo>
                      <a:pt x="832" y="296"/>
                    </a:lnTo>
                    <a:lnTo>
                      <a:pt x="839" y="274"/>
                    </a:lnTo>
                    <a:lnTo>
                      <a:pt x="844" y="249"/>
                    </a:lnTo>
                    <a:lnTo>
                      <a:pt x="846" y="222"/>
                    </a:lnTo>
                    <a:lnTo>
                      <a:pt x="848" y="191"/>
                    </a:lnTo>
                    <a:lnTo>
                      <a:pt x="846" y="171"/>
                    </a:lnTo>
                    <a:lnTo>
                      <a:pt x="844" y="153"/>
                    </a:lnTo>
                    <a:lnTo>
                      <a:pt x="840" y="135"/>
                    </a:lnTo>
                    <a:lnTo>
                      <a:pt x="834" y="118"/>
                    </a:lnTo>
                    <a:lnTo>
                      <a:pt x="827" y="102"/>
                    </a:lnTo>
                    <a:lnTo>
                      <a:pt x="818" y="86"/>
                    </a:lnTo>
                    <a:lnTo>
                      <a:pt x="808" y="72"/>
                    </a:lnTo>
                    <a:lnTo>
                      <a:pt x="796" y="59"/>
                    </a:lnTo>
                    <a:lnTo>
                      <a:pt x="781" y="45"/>
                    </a:lnTo>
                    <a:lnTo>
                      <a:pt x="764" y="33"/>
                    </a:lnTo>
                    <a:lnTo>
                      <a:pt x="747" y="23"/>
                    </a:lnTo>
                    <a:lnTo>
                      <a:pt x="726" y="15"/>
                    </a:lnTo>
                    <a:lnTo>
                      <a:pt x="705" y="9"/>
                    </a:lnTo>
                    <a:lnTo>
                      <a:pt x="682" y="4"/>
                    </a:lnTo>
                    <a:lnTo>
                      <a:pt x="659" y="1"/>
                    </a:lnTo>
                    <a:lnTo>
                      <a:pt x="633" y="0"/>
                    </a:lnTo>
                    <a:lnTo>
                      <a:pt x="606" y="2"/>
                    </a:lnTo>
                    <a:lnTo>
                      <a:pt x="582" y="9"/>
                    </a:lnTo>
                    <a:lnTo>
                      <a:pt x="559" y="17"/>
                    </a:lnTo>
                    <a:lnTo>
                      <a:pt x="538" y="29"/>
                    </a:lnTo>
                    <a:lnTo>
                      <a:pt x="518" y="44"/>
                    </a:lnTo>
                    <a:lnTo>
                      <a:pt x="501" y="60"/>
                    </a:lnTo>
                    <a:lnTo>
                      <a:pt x="485" y="76"/>
                    </a:lnTo>
                    <a:lnTo>
                      <a:pt x="472" y="94"/>
                    </a:lnTo>
                    <a:lnTo>
                      <a:pt x="459" y="111"/>
                    </a:lnTo>
                    <a:lnTo>
                      <a:pt x="448" y="129"/>
                    </a:lnTo>
                    <a:lnTo>
                      <a:pt x="440" y="144"/>
                    </a:lnTo>
                    <a:lnTo>
                      <a:pt x="432" y="159"/>
                    </a:lnTo>
                    <a:lnTo>
                      <a:pt x="427" y="171"/>
                    </a:lnTo>
                    <a:lnTo>
                      <a:pt x="424" y="181"/>
                    </a:lnTo>
                    <a:lnTo>
                      <a:pt x="421" y="187"/>
                    </a:lnTo>
                    <a:lnTo>
                      <a:pt x="420" y="190"/>
                    </a:lnTo>
                    <a:lnTo>
                      <a:pt x="430" y="190"/>
                    </a:lnTo>
                    <a:lnTo>
                      <a:pt x="429" y="187"/>
                    </a:lnTo>
                    <a:lnTo>
                      <a:pt x="426" y="181"/>
                    </a:lnTo>
                    <a:lnTo>
                      <a:pt x="423" y="171"/>
                    </a:lnTo>
                    <a:lnTo>
                      <a:pt x="418" y="159"/>
                    </a:lnTo>
                    <a:lnTo>
                      <a:pt x="410" y="144"/>
                    </a:lnTo>
                    <a:lnTo>
                      <a:pt x="402" y="129"/>
                    </a:lnTo>
                    <a:lnTo>
                      <a:pt x="391" y="111"/>
                    </a:lnTo>
                    <a:lnTo>
                      <a:pt x="378" y="94"/>
                    </a:lnTo>
                    <a:lnTo>
                      <a:pt x="365" y="76"/>
                    </a:lnTo>
                    <a:lnTo>
                      <a:pt x="349" y="60"/>
                    </a:lnTo>
                    <a:lnTo>
                      <a:pt x="332" y="44"/>
                    </a:lnTo>
                    <a:lnTo>
                      <a:pt x="312" y="29"/>
                    </a:lnTo>
                    <a:lnTo>
                      <a:pt x="292" y="17"/>
                    </a:lnTo>
                    <a:lnTo>
                      <a:pt x="268" y="9"/>
                    </a:lnTo>
                    <a:lnTo>
                      <a:pt x="244" y="2"/>
                    </a:lnTo>
                    <a:lnTo>
                      <a:pt x="217" y="0"/>
                    </a:lnTo>
                    <a:lnTo>
                      <a:pt x="189" y="1"/>
                    </a:lnTo>
                    <a:lnTo>
                      <a:pt x="162" y="5"/>
                    </a:lnTo>
                    <a:lnTo>
                      <a:pt x="137" y="10"/>
                    </a:lnTo>
                    <a:lnTo>
                      <a:pt x="116" y="17"/>
                    </a:lnTo>
                    <a:lnTo>
                      <a:pt x="96" y="27"/>
                    </a:lnTo>
                    <a:lnTo>
                      <a:pt x="78" y="37"/>
                    </a:lnTo>
                    <a:lnTo>
                      <a:pt x="62" y="49"/>
                    </a:lnTo>
                    <a:lnTo>
                      <a:pt x="49" y="62"/>
                    </a:lnTo>
                    <a:lnTo>
                      <a:pt x="37" y="77"/>
                    </a:lnTo>
                    <a:lnTo>
                      <a:pt x="27" y="92"/>
                    </a:lnTo>
                    <a:lnTo>
                      <a:pt x="18" y="108"/>
                    </a:lnTo>
                    <a:lnTo>
                      <a:pt x="11" y="124"/>
                    </a:lnTo>
                    <a:lnTo>
                      <a:pt x="6" y="141"/>
                    </a:lnTo>
                    <a:lnTo>
                      <a:pt x="2" y="158"/>
                    </a:lnTo>
                    <a:lnTo>
                      <a:pt x="1" y="174"/>
                    </a:lnTo>
                    <a:lnTo>
                      <a:pt x="0" y="191"/>
                    </a:lnTo>
                    <a:lnTo>
                      <a:pt x="2" y="235"/>
                    </a:lnTo>
                    <a:lnTo>
                      <a:pt x="11" y="279"/>
                    </a:lnTo>
                    <a:lnTo>
                      <a:pt x="24" y="322"/>
                    </a:lnTo>
                    <a:lnTo>
                      <a:pt x="43" y="362"/>
                    </a:lnTo>
                    <a:lnTo>
                      <a:pt x="64" y="402"/>
                    </a:lnTo>
                    <a:lnTo>
                      <a:pt x="88" y="440"/>
                    </a:lnTo>
                    <a:lnTo>
                      <a:pt x="116" y="476"/>
                    </a:lnTo>
                    <a:lnTo>
                      <a:pt x="146" y="511"/>
                    </a:lnTo>
                    <a:lnTo>
                      <a:pt x="176" y="542"/>
                    </a:lnTo>
                    <a:lnTo>
                      <a:pt x="208" y="572"/>
                    </a:lnTo>
                    <a:lnTo>
                      <a:pt x="240" y="600"/>
                    </a:lnTo>
                    <a:lnTo>
                      <a:pt x="272" y="625"/>
                    </a:lnTo>
                    <a:lnTo>
                      <a:pt x="303" y="647"/>
                    </a:lnTo>
                    <a:lnTo>
                      <a:pt x="332" y="666"/>
                    </a:lnTo>
                    <a:lnTo>
                      <a:pt x="360" y="682"/>
                    </a:lnTo>
                    <a:lnTo>
                      <a:pt x="385" y="696"/>
                    </a:lnTo>
                    <a:lnTo>
                      <a:pt x="393" y="699"/>
                    </a:lnTo>
                    <a:lnTo>
                      <a:pt x="402" y="702"/>
                    </a:lnTo>
                    <a:lnTo>
                      <a:pt x="412" y="703"/>
                    </a:lnTo>
                    <a:lnTo>
                      <a:pt x="423" y="704"/>
                    </a:lnTo>
                    <a:lnTo>
                      <a:pt x="434" y="704"/>
                    </a:lnTo>
                    <a:lnTo>
                      <a:pt x="445" y="703"/>
                    </a:lnTo>
                    <a:lnTo>
                      <a:pt x="456" y="699"/>
                    </a:lnTo>
                    <a:lnTo>
                      <a:pt x="465" y="696"/>
                    </a:lnTo>
                    <a:lnTo>
                      <a:pt x="475" y="691"/>
                    </a:lnTo>
                    <a:lnTo>
                      <a:pt x="487" y="683"/>
                    </a:lnTo>
                    <a:lnTo>
                      <a:pt x="500" y="676"/>
                    </a:lnTo>
                    <a:lnTo>
                      <a:pt x="513" y="667"/>
                    </a:lnTo>
                    <a:lnTo>
                      <a:pt x="528" y="659"/>
                    </a:lnTo>
                    <a:lnTo>
                      <a:pt x="543" y="648"/>
                    </a:lnTo>
                    <a:lnTo>
                      <a:pt x="559" y="637"/>
                    </a:lnTo>
                    <a:lnTo>
                      <a:pt x="576" y="625"/>
                    </a:lnTo>
                    <a:lnTo>
                      <a:pt x="592" y="612"/>
                    </a:lnTo>
                    <a:lnTo>
                      <a:pt x="610" y="598"/>
                    </a:lnTo>
                    <a:lnTo>
                      <a:pt x="627" y="583"/>
                    </a:lnTo>
                    <a:lnTo>
                      <a:pt x="644" y="567"/>
                    </a:lnTo>
                    <a:lnTo>
                      <a:pt x="663" y="551"/>
                    </a:lnTo>
                    <a:lnTo>
                      <a:pt x="680" y="534"/>
                    </a:lnTo>
                    <a:lnTo>
                      <a:pt x="697" y="516"/>
                    </a:lnTo>
                    <a:lnTo>
                      <a:pt x="714" y="497"/>
                    </a:lnTo>
                    <a:lnTo>
                      <a:pt x="725" y="482"/>
                    </a:lnTo>
                    <a:lnTo>
                      <a:pt x="730" y="471"/>
                    </a:lnTo>
                    <a:lnTo>
                      <a:pt x="731" y="462"/>
                    </a:lnTo>
                    <a:lnTo>
                      <a:pt x="730" y="454"/>
                    </a:lnTo>
                    <a:lnTo>
                      <a:pt x="726" y="448"/>
                    </a:lnTo>
                    <a:lnTo>
                      <a:pt x="721" y="443"/>
                    </a:lnTo>
                    <a:lnTo>
                      <a:pt x="714" y="440"/>
                    </a:lnTo>
                    <a:lnTo>
                      <a:pt x="707" y="437"/>
                    </a:lnTo>
                    <a:lnTo>
                      <a:pt x="701" y="437"/>
                    </a:lnTo>
                    <a:lnTo>
                      <a:pt x="693" y="437"/>
                    </a:lnTo>
                    <a:lnTo>
                      <a:pt x="687" y="438"/>
                    </a:lnTo>
                    <a:lnTo>
                      <a:pt x="681" y="440"/>
                    </a:lnTo>
                    <a:lnTo>
                      <a:pt x="675" y="442"/>
                    </a:lnTo>
                    <a:lnTo>
                      <a:pt x="669" y="446"/>
                    </a:lnTo>
                    <a:lnTo>
                      <a:pt x="664" y="451"/>
                    </a:lnTo>
                    <a:lnTo>
                      <a:pt x="659" y="456"/>
                    </a:lnTo>
                    <a:close/>
                  </a:path>
                </a:pathLst>
              </a:custGeom>
              <a:solidFill>
                <a:srgbClr val="99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9639" name="Freeform 23"/>
              <p:cNvSpPr/>
              <p:nvPr/>
            </p:nvSpPr>
            <p:spPr bwMode="auto">
              <a:xfrm>
                <a:off x="3073" y="1562"/>
                <a:ext cx="63" cy="35"/>
              </a:xfrm>
              <a:custGeom>
                <a:avLst/>
                <a:gdLst>
                  <a:gd name="T0" fmla="*/ 0 w 63"/>
                  <a:gd name="T1" fmla="*/ 12 h 35"/>
                  <a:gd name="T2" fmla="*/ 9 w 63"/>
                  <a:gd name="T3" fmla="*/ 12 h 35"/>
                  <a:gd name="T4" fmla="*/ 16 w 63"/>
                  <a:gd name="T5" fmla="*/ 13 h 35"/>
                  <a:gd name="T6" fmla="*/ 25 w 63"/>
                  <a:gd name="T7" fmla="*/ 14 h 35"/>
                  <a:gd name="T8" fmla="*/ 33 w 63"/>
                  <a:gd name="T9" fmla="*/ 17 h 35"/>
                  <a:gd name="T10" fmla="*/ 41 w 63"/>
                  <a:gd name="T11" fmla="*/ 21 h 35"/>
                  <a:gd name="T12" fmla="*/ 48 w 63"/>
                  <a:gd name="T13" fmla="*/ 24 h 35"/>
                  <a:gd name="T14" fmla="*/ 55 w 63"/>
                  <a:gd name="T15" fmla="*/ 29 h 35"/>
                  <a:gd name="T16" fmla="*/ 62 w 63"/>
                  <a:gd name="T17" fmla="*/ 35 h 35"/>
                  <a:gd name="T18" fmla="*/ 63 w 63"/>
                  <a:gd name="T19" fmla="*/ 18 h 35"/>
                  <a:gd name="T20" fmla="*/ 62 w 63"/>
                  <a:gd name="T21" fmla="*/ 17 h 35"/>
                  <a:gd name="T22" fmla="*/ 57 w 63"/>
                  <a:gd name="T23" fmla="*/ 16 h 35"/>
                  <a:gd name="T24" fmla="*/ 51 w 63"/>
                  <a:gd name="T25" fmla="*/ 12 h 35"/>
                  <a:gd name="T26" fmla="*/ 43 w 63"/>
                  <a:gd name="T27" fmla="*/ 8 h 35"/>
                  <a:gd name="T28" fmla="*/ 35 w 63"/>
                  <a:gd name="T29" fmla="*/ 5 h 35"/>
                  <a:gd name="T30" fmla="*/ 25 w 63"/>
                  <a:gd name="T31" fmla="*/ 2 h 35"/>
                  <a:gd name="T32" fmla="*/ 15 w 63"/>
                  <a:gd name="T33" fmla="*/ 0 h 35"/>
                  <a:gd name="T34" fmla="*/ 5 w 63"/>
                  <a:gd name="T35" fmla="*/ 0 h 35"/>
                  <a:gd name="T36" fmla="*/ 0 w 63"/>
                  <a:gd name="T37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3" h="35">
                    <a:moveTo>
                      <a:pt x="0" y="12"/>
                    </a:moveTo>
                    <a:lnTo>
                      <a:pt x="9" y="12"/>
                    </a:lnTo>
                    <a:lnTo>
                      <a:pt x="16" y="13"/>
                    </a:lnTo>
                    <a:lnTo>
                      <a:pt x="25" y="14"/>
                    </a:lnTo>
                    <a:lnTo>
                      <a:pt x="33" y="17"/>
                    </a:lnTo>
                    <a:lnTo>
                      <a:pt x="41" y="21"/>
                    </a:lnTo>
                    <a:lnTo>
                      <a:pt x="48" y="24"/>
                    </a:lnTo>
                    <a:lnTo>
                      <a:pt x="55" y="29"/>
                    </a:lnTo>
                    <a:lnTo>
                      <a:pt x="62" y="35"/>
                    </a:lnTo>
                    <a:lnTo>
                      <a:pt x="63" y="18"/>
                    </a:lnTo>
                    <a:lnTo>
                      <a:pt x="62" y="17"/>
                    </a:lnTo>
                    <a:lnTo>
                      <a:pt x="57" y="16"/>
                    </a:lnTo>
                    <a:lnTo>
                      <a:pt x="51" y="12"/>
                    </a:lnTo>
                    <a:lnTo>
                      <a:pt x="43" y="8"/>
                    </a:lnTo>
                    <a:lnTo>
                      <a:pt x="35" y="5"/>
                    </a:lnTo>
                    <a:lnTo>
                      <a:pt x="25" y="2"/>
                    </a:lnTo>
                    <a:lnTo>
                      <a:pt x="15" y="0"/>
                    </a:lnTo>
                    <a:lnTo>
                      <a:pt x="5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19640" name="Group 24"/>
              <p:cNvGrpSpPr/>
              <p:nvPr/>
            </p:nvGrpSpPr>
            <p:grpSpPr bwMode="auto">
              <a:xfrm>
                <a:off x="3490" y="1537"/>
                <a:ext cx="848" cy="704"/>
                <a:chOff x="3466" y="1537"/>
                <a:chExt cx="848" cy="704"/>
              </a:xfrm>
            </p:grpSpPr>
            <p:sp>
              <p:nvSpPr>
                <p:cNvPr id="1519641" name="Freeform 25"/>
                <p:cNvSpPr/>
                <p:nvPr/>
              </p:nvSpPr>
              <p:spPr bwMode="auto">
                <a:xfrm>
                  <a:off x="3473" y="1542"/>
                  <a:ext cx="417" cy="694"/>
                </a:xfrm>
                <a:custGeom>
                  <a:avLst/>
                  <a:gdLst>
                    <a:gd name="T0" fmla="*/ 183 w 417"/>
                    <a:gd name="T1" fmla="*/ 1 h 694"/>
                    <a:gd name="T2" fmla="*/ 137 w 417"/>
                    <a:gd name="T3" fmla="*/ 9 h 694"/>
                    <a:gd name="T4" fmla="*/ 96 w 417"/>
                    <a:gd name="T5" fmla="*/ 23 h 694"/>
                    <a:gd name="T6" fmla="*/ 64 w 417"/>
                    <a:gd name="T7" fmla="*/ 44 h 694"/>
                    <a:gd name="T8" fmla="*/ 39 w 417"/>
                    <a:gd name="T9" fmla="*/ 70 h 694"/>
                    <a:gd name="T10" fmla="*/ 19 w 417"/>
                    <a:gd name="T11" fmla="*/ 99 h 694"/>
                    <a:gd name="T12" fmla="*/ 7 w 417"/>
                    <a:gd name="T13" fmla="*/ 132 h 694"/>
                    <a:gd name="T14" fmla="*/ 1 w 417"/>
                    <a:gd name="T15" fmla="*/ 168 h 694"/>
                    <a:gd name="T16" fmla="*/ 3 w 417"/>
                    <a:gd name="T17" fmla="*/ 232 h 694"/>
                    <a:gd name="T18" fmla="*/ 25 w 417"/>
                    <a:gd name="T19" fmla="*/ 320 h 694"/>
                    <a:gd name="T20" fmla="*/ 66 w 417"/>
                    <a:gd name="T21" fmla="*/ 401 h 694"/>
                    <a:gd name="T22" fmla="*/ 118 w 417"/>
                    <a:gd name="T23" fmla="*/ 475 h 694"/>
                    <a:gd name="T24" fmla="*/ 180 w 417"/>
                    <a:gd name="T25" fmla="*/ 540 h 694"/>
                    <a:gd name="T26" fmla="*/ 243 w 417"/>
                    <a:gd name="T27" fmla="*/ 596 h 694"/>
                    <a:gd name="T28" fmla="*/ 303 w 417"/>
                    <a:gd name="T29" fmla="*/ 642 h 694"/>
                    <a:gd name="T30" fmla="*/ 357 w 417"/>
                    <a:gd name="T31" fmla="*/ 675 h 694"/>
                    <a:gd name="T32" fmla="*/ 383 w 417"/>
                    <a:gd name="T33" fmla="*/ 687 h 694"/>
                    <a:gd name="T34" fmla="*/ 392 w 417"/>
                    <a:gd name="T35" fmla="*/ 691 h 694"/>
                    <a:gd name="T36" fmla="*/ 401 w 417"/>
                    <a:gd name="T37" fmla="*/ 693 h 694"/>
                    <a:gd name="T38" fmla="*/ 412 w 417"/>
                    <a:gd name="T39" fmla="*/ 694 h 694"/>
                    <a:gd name="T40" fmla="*/ 417 w 417"/>
                    <a:gd name="T41" fmla="*/ 637 h 694"/>
                    <a:gd name="T42" fmla="*/ 400 w 417"/>
                    <a:gd name="T43" fmla="*/ 636 h 694"/>
                    <a:gd name="T44" fmla="*/ 387 w 417"/>
                    <a:gd name="T45" fmla="*/ 631 h 694"/>
                    <a:gd name="T46" fmla="*/ 347 w 417"/>
                    <a:gd name="T47" fmla="*/ 607 h 694"/>
                    <a:gd name="T48" fmla="*/ 300 w 417"/>
                    <a:gd name="T49" fmla="*/ 572 h 694"/>
                    <a:gd name="T50" fmla="*/ 246 w 417"/>
                    <a:gd name="T51" fmla="*/ 525 h 694"/>
                    <a:gd name="T52" fmla="*/ 192 w 417"/>
                    <a:gd name="T53" fmla="*/ 469 h 694"/>
                    <a:gd name="T54" fmla="*/ 142 w 417"/>
                    <a:gd name="T55" fmla="*/ 407 h 694"/>
                    <a:gd name="T56" fmla="*/ 100 w 417"/>
                    <a:gd name="T57" fmla="*/ 338 h 694"/>
                    <a:gd name="T58" fmla="*/ 72 w 417"/>
                    <a:gd name="T59" fmla="*/ 266 h 694"/>
                    <a:gd name="T60" fmla="*/ 62 w 417"/>
                    <a:gd name="T61" fmla="*/ 192 h 694"/>
                    <a:gd name="T62" fmla="*/ 72 w 417"/>
                    <a:gd name="T63" fmla="*/ 140 h 694"/>
                    <a:gd name="T64" fmla="*/ 99 w 417"/>
                    <a:gd name="T65" fmla="*/ 98 h 694"/>
                    <a:gd name="T66" fmla="*/ 145 w 417"/>
                    <a:gd name="T67" fmla="*/ 72 h 694"/>
                    <a:gd name="T68" fmla="*/ 209 w 417"/>
                    <a:gd name="T69" fmla="*/ 64 h 694"/>
                    <a:gd name="T70" fmla="*/ 262 w 417"/>
                    <a:gd name="T71" fmla="*/ 80 h 694"/>
                    <a:gd name="T72" fmla="*/ 309 w 417"/>
                    <a:gd name="T73" fmla="*/ 119 h 694"/>
                    <a:gd name="T74" fmla="*/ 350 w 417"/>
                    <a:gd name="T75" fmla="*/ 173 h 694"/>
                    <a:gd name="T76" fmla="*/ 383 w 417"/>
                    <a:gd name="T77" fmla="*/ 230 h 694"/>
                    <a:gd name="T78" fmla="*/ 399 w 417"/>
                    <a:gd name="T79" fmla="*/ 247 h 694"/>
                    <a:gd name="T80" fmla="*/ 417 w 417"/>
                    <a:gd name="T81" fmla="*/ 254 h 694"/>
                    <a:gd name="T82" fmla="*/ 416 w 417"/>
                    <a:gd name="T83" fmla="*/ 184 h 694"/>
                    <a:gd name="T84" fmla="*/ 410 w 417"/>
                    <a:gd name="T85" fmla="*/ 169 h 694"/>
                    <a:gd name="T86" fmla="*/ 398 w 417"/>
                    <a:gd name="T87" fmla="*/ 143 h 694"/>
                    <a:gd name="T88" fmla="*/ 379 w 417"/>
                    <a:gd name="T89" fmla="*/ 110 h 694"/>
                    <a:gd name="T90" fmla="*/ 354 w 417"/>
                    <a:gd name="T91" fmla="*/ 76 h 694"/>
                    <a:gd name="T92" fmla="*/ 322 w 417"/>
                    <a:gd name="T93" fmla="*/ 43 h 694"/>
                    <a:gd name="T94" fmla="*/ 282 w 417"/>
                    <a:gd name="T95" fmla="*/ 17 h 694"/>
                    <a:gd name="T96" fmla="*/ 235 w 417"/>
                    <a:gd name="T97" fmla="*/ 3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17" h="694">
                      <a:moveTo>
                        <a:pt x="209" y="0"/>
                      </a:moveTo>
                      <a:lnTo>
                        <a:pt x="183" y="1"/>
                      </a:lnTo>
                      <a:lnTo>
                        <a:pt x="159" y="4"/>
                      </a:lnTo>
                      <a:lnTo>
                        <a:pt x="137" y="9"/>
                      </a:lnTo>
                      <a:lnTo>
                        <a:pt x="116" y="15"/>
                      </a:lnTo>
                      <a:lnTo>
                        <a:pt x="96" y="23"/>
                      </a:lnTo>
                      <a:lnTo>
                        <a:pt x="79" y="33"/>
                      </a:lnTo>
                      <a:lnTo>
                        <a:pt x="64" y="44"/>
                      </a:lnTo>
                      <a:lnTo>
                        <a:pt x="51" y="56"/>
                      </a:lnTo>
                      <a:lnTo>
                        <a:pt x="39" y="70"/>
                      </a:lnTo>
                      <a:lnTo>
                        <a:pt x="28" y="85"/>
                      </a:lnTo>
                      <a:lnTo>
                        <a:pt x="19" y="99"/>
                      </a:lnTo>
                      <a:lnTo>
                        <a:pt x="12" y="115"/>
                      </a:lnTo>
                      <a:lnTo>
                        <a:pt x="7" y="132"/>
                      </a:lnTo>
                      <a:lnTo>
                        <a:pt x="3" y="150"/>
                      </a:lnTo>
                      <a:lnTo>
                        <a:pt x="1" y="168"/>
                      </a:lnTo>
                      <a:lnTo>
                        <a:pt x="0" y="186"/>
                      </a:lnTo>
                      <a:lnTo>
                        <a:pt x="3" y="232"/>
                      </a:lnTo>
                      <a:lnTo>
                        <a:pt x="12" y="276"/>
                      </a:lnTo>
                      <a:lnTo>
                        <a:pt x="25" y="320"/>
                      </a:lnTo>
                      <a:lnTo>
                        <a:pt x="44" y="360"/>
                      </a:lnTo>
                      <a:lnTo>
                        <a:pt x="66" y="401"/>
                      </a:lnTo>
                      <a:lnTo>
                        <a:pt x="91" y="439"/>
                      </a:lnTo>
                      <a:lnTo>
                        <a:pt x="118" y="475"/>
                      </a:lnTo>
                      <a:lnTo>
                        <a:pt x="149" y="508"/>
                      </a:lnTo>
                      <a:lnTo>
                        <a:pt x="180" y="540"/>
                      </a:lnTo>
                      <a:lnTo>
                        <a:pt x="211" y="570"/>
                      </a:lnTo>
                      <a:lnTo>
                        <a:pt x="243" y="596"/>
                      </a:lnTo>
                      <a:lnTo>
                        <a:pt x="274" y="620"/>
                      </a:lnTo>
                      <a:lnTo>
                        <a:pt x="303" y="642"/>
                      </a:lnTo>
                      <a:lnTo>
                        <a:pt x="331" y="659"/>
                      </a:lnTo>
                      <a:lnTo>
                        <a:pt x="357" y="675"/>
                      </a:lnTo>
                      <a:lnTo>
                        <a:pt x="379" y="686"/>
                      </a:lnTo>
                      <a:lnTo>
                        <a:pt x="383" y="687"/>
                      </a:lnTo>
                      <a:lnTo>
                        <a:pt x="388" y="690"/>
                      </a:lnTo>
                      <a:lnTo>
                        <a:pt x="392" y="691"/>
                      </a:lnTo>
                      <a:lnTo>
                        <a:pt x="396" y="692"/>
                      </a:lnTo>
                      <a:lnTo>
                        <a:pt x="401" y="693"/>
                      </a:lnTo>
                      <a:lnTo>
                        <a:pt x="406" y="693"/>
                      </a:lnTo>
                      <a:lnTo>
                        <a:pt x="412" y="694"/>
                      </a:lnTo>
                      <a:lnTo>
                        <a:pt x="417" y="694"/>
                      </a:lnTo>
                      <a:lnTo>
                        <a:pt x="417" y="637"/>
                      </a:lnTo>
                      <a:lnTo>
                        <a:pt x="409" y="637"/>
                      </a:lnTo>
                      <a:lnTo>
                        <a:pt x="400" y="636"/>
                      </a:lnTo>
                      <a:lnTo>
                        <a:pt x="393" y="633"/>
                      </a:lnTo>
                      <a:lnTo>
                        <a:pt x="387" y="631"/>
                      </a:lnTo>
                      <a:lnTo>
                        <a:pt x="368" y="621"/>
                      </a:lnTo>
                      <a:lnTo>
                        <a:pt x="347" y="607"/>
                      </a:lnTo>
                      <a:lnTo>
                        <a:pt x="324" y="592"/>
                      </a:lnTo>
                      <a:lnTo>
                        <a:pt x="300" y="572"/>
                      </a:lnTo>
                      <a:lnTo>
                        <a:pt x="273" y="550"/>
                      </a:lnTo>
                      <a:lnTo>
                        <a:pt x="246" y="525"/>
                      </a:lnTo>
                      <a:lnTo>
                        <a:pt x="219" y="499"/>
                      </a:lnTo>
                      <a:lnTo>
                        <a:pt x="192" y="469"/>
                      </a:lnTo>
                      <a:lnTo>
                        <a:pt x="166" y="439"/>
                      </a:lnTo>
                      <a:lnTo>
                        <a:pt x="142" y="407"/>
                      </a:lnTo>
                      <a:lnTo>
                        <a:pt x="120" y="372"/>
                      </a:lnTo>
                      <a:lnTo>
                        <a:pt x="100" y="338"/>
                      </a:lnTo>
                      <a:lnTo>
                        <a:pt x="84" y="303"/>
                      </a:lnTo>
                      <a:lnTo>
                        <a:pt x="72" y="266"/>
                      </a:lnTo>
                      <a:lnTo>
                        <a:pt x="64" y="229"/>
                      </a:lnTo>
                      <a:lnTo>
                        <a:pt x="62" y="192"/>
                      </a:lnTo>
                      <a:lnTo>
                        <a:pt x="64" y="164"/>
                      </a:lnTo>
                      <a:lnTo>
                        <a:pt x="72" y="140"/>
                      </a:lnTo>
                      <a:lnTo>
                        <a:pt x="83" y="118"/>
                      </a:lnTo>
                      <a:lnTo>
                        <a:pt x="99" y="98"/>
                      </a:lnTo>
                      <a:lnTo>
                        <a:pt x="120" y="83"/>
                      </a:lnTo>
                      <a:lnTo>
                        <a:pt x="145" y="72"/>
                      </a:lnTo>
                      <a:lnTo>
                        <a:pt x="175" y="66"/>
                      </a:lnTo>
                      <a:lnTo>
                        <a:pt x="209" y="64"/>
                      </a:lnTo>
                      <a:lnTo>
                        <a:pt x="236" y="67"/>
                      </a:lnTo>
                      <a:lnTo>
                        <a:pt x="262" y="80"/>
                      </a:lnTo>
                      <a:lnTo>
                        <a:pt x="286" y="97"/>
                      </a:lnTo>
                      <a:lnTo>
                        <a:pt x="309" y="119"/>
                      </a:lnTo>
                      <a:lnTo>
                        <a:pt x="330" y="145"/>
                      </a:lnTo>
                      <a:lnTo>
                        <a:pt x="350" y="173"/>
                      </a:lnTo>
                      <a:lnTo>
                        <a:pt x="367" y="202"/>
                      </a:lnTo>
                      <a:lnTo>
                        <a:pt x="383" y="230"/>
                      </a:lnTo>
                      <a:lnTo>
                        <a:pt x="390" y="240"/>
                      </a:lnTo>
                      <a:lnTo>
                        <a:pt x="399" y="247"/>
                      </a:lnTo>
                      <a:lnTo>
                        <a:pt x="407" y="252"/>
                      </a:lnTo>
                      <a:lnTo>
                        <a:pt x="417" y="254"/>
                      </a:lnTo>
                      <a:lnTo>
                        <a:pt x="417" y="186"/>
                      </a:lnTo>
                      <a:lnTo>
                        <a:pt x="416" y="184"/>
                      </a:lnTo>
                      <a:lnTo>
                        <a:pt x="415" y="178"/>
                      </a:lnTo>
                      <a:lnTo>
                        <a:pt x="410" y="169"/>
                      </a:lnTo>
                      <a:lnTo>
                        <a:pt x="405" y="157"/>
                      </a:lnTo>
                      <a:lnTo>
                        <a:pt x="398" y="143"/>
                      </a:lnTo>
                      <a:lnTo>
                        <a:pt x="389" y="127"/>
                      </a:lnTo>
                      <a:lnTo>
                        <a:pt x="379" y="110"/>
                      </a:lnTo>
                      <a:lnTo>
                        <a:pt x="367" y="93"/>
                      </a:lnTo>
                      <a:lnTo>
                        <a:pt x="354" y="76"/>
                      </a:lnTo>
                      <a:lnTo>
                        <a:pt x="339" y="59"/>
                      </a:lnTo>
                      <a:lnTo>
                        <a:pt x="322" y="43"/>
                      </a:lnTo>
                      <a:lnTo>
                        <a:pt x="302" y="30"/>
                      </a:lnTo>
                      <a:lnTo>
                        <a:pt x="282" y="17"/>
                      </a:lnTo>
                      <a:lnTo>
                        <a:pt x="259" y="9"/>
                      </a:lnTo>
                      <a:lnTo>
                        <a:pt x="235" y="3"/>
                      </a:lnTo>
                      <a:lnTo>
                        <a:pt x="209" y="0"/>
                      </a:lnTo>
                      <a:close/>
                    </a:path>
                  </a:pathLst>
                </a:custGeom>
                <a:solidFill>
                  <a:srgbClr val="F7B2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42" name="Freeform 26"/>
                <p:cNvSpPr/>
                <p:nvPr/>
              </p:nvSpPr>
              <p:spPr bwMode="auto">
                <a:xfrm>
                  <a:off x="3697" y="1560"/>
                  <a:ext cx="63" cy="36"/>
                </a:xfrm>
                <a:custGeom>
                  <a:avLst/>
                  <a:gdLst>
                    <a:gd name="T0" fmla="*/ 0 w 63"/>
                    <a:gd name="T1" fmla="*/ 13 h 36"/>
                    <a:gd name="T2" fmla="*/ 8 w 63"/>
                    <a:gd name="T3" fmla="*/ 13 h 36"/>
                    <a:gd name="T4" fmla="*/ 16 w 63"/>
                    <a:gd name="T5" fmla="*/ 14 h 36"/>
                    <a:gd name="T6" fmla="*/ 24 w 63"/>
                    <a:gd name="T7" fmla="*/ 15 h 36"/>
                    <a:gd name="T8" fmla="*/ 33 w 63"/>
                    <a:gd name="T9" fmla="*/ 18 h 36"/>
                    <a:gd name="T10" fmla="*/ 40 w 63"/>
                    <a:gd name="T11" fmla="*/ 21 h 36"/>
                    <a:gd name="T12" fmla="*/ 47 w 63"/>
                    <a:gd name="T13" fmla="*/ 25 h 36"/>
                    <a:gd name="T14" fmla="*/ 55 w 63"/>
                    <a:gd name="T15" fmla="*/ 30 h 36"/>
                    <a:gd name="T16" fmla="*/ 61 w 63"/>
                    <a:gd name="T17" fmla="*/ 36 h 36"/>
                    <a:gd name="T18" fmla="*/ 63 w 63"/>
                    <a:gd name="T19" fmla="*/ 19 h 36"/>
                    <a:gd name="T20" fmla="*/ 62 w 63"/>
                    <a:gd name="T21" fmla="*/ 18 h 36"/>
                    <a:gd name="T22" fmla="*/ 57 w 63"/>
                    <a:gd name="T23" fmla="*/ 15 h 36"/>
                    <a:gd name="T24" fmla="*/ 51 w 63"/>
                    <a:gd name="T25" fmla="*/ 13 h 36"/>
                    <a:gd name="T26" fmla="*/ 44 w 63"/>
                    <a:gd name="T27" fmla="*/ 9 h 36"/>
                    <a:gd name="T28" fmla="*/ 34 w 63"/>
                    <a:gd name="T29" fmla="*/ 5 h 36"/>
                    <a:gd name="T30" fmla="*/ 24 w 63"/>
                    <a:gd name="T31" fmla="*/ 2 h 36"/>
                    <a:gd name="T32" fmla="*/ 14 w 63"/>
                    <a:gd name="T33" fmla="*/ 0 h 36"/>
                    <a:gd name="T34" fmla="*/ 5 w 63"/>
                    <a:gd name="T35" fmla="*/ 0 h 36"/>
                    <a:gd name="T36" fmla="*/ 0 w 63"/>
                    <a:gd name="T37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3" h="36">
                      <a:moveTo>
                        <a:pt x="0" y="13"/>
                      </a:moveTo>
                      <a:lnTo>
                        <a:pt x="8" y="13"/>
                      </a:lnTo>
                      <a:lnTo>
                        <a:pt x="16" y="14"/>
                      </a:lnTo>
                      <a:lnTo>
                        <a:pt x="24" y="15"/>
                      </a:lnTo>
                      <a:lnTo>
                        <a:pt x="33" y="18"/>
                      </a:lnTo>
                      <a:lnTo>
                        <a:pt x="40" y="21"/>
                      </a:lnTo>
                      <a:lnTo>
                        <a:pt x="47" y="25"/>
                      </a:lnTo>
                      <a:lnTo>
                        <a:pt x="55" y="30"/>
                      </a:lnTo>
                      <a:lnTo>
                        <a:pt x="61" y="36"/>
                      </a:lnTo>
                      <a:lnTo>
                        <a:pt x="63" y="19"/>
                      </a:lnTo>
                      <a:lnTo>
                        <a:pt x="62" y="18"/>
                      </a:lnTo>
                      <a:lnTo>
                        <a:pt x="57" y="15"/>
                      </a:lnTo>
                      <a:lnTo>
                        <a:pt x="51" y="13"/>
                      </a:lnTo>
                      <a:lnTo>
                        <a:pt x="44" y="9"/>
                      </a:lnTo>
                      <a:lnTo>
                        <a:pt x="34" y="5"/>
                      </a:lnTo>
                      <a:lnTo>
                        <a:pt x="24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43" name="Freeform 27"/>
                <p:cNvSpPr/>
                <p:nvPr/>
              </p:nvSpPr>
              <p:spPr bwMode="auto">
                <a:xfrm>
                  <a:off x="4178" y="1575"/>
                  <a:ext cx="65" cy="43"/>
                </a:xfrm>
                <a:custGeom>
                  <a:avLst/>
                  <a:gdLst>
                    <a:gd name="T0" fmla="*/ 59 w 65"/>
                    <a:gd name="T1" fmla="*/ 43 h 43"/>
                    <a:gd name="T2" fmla="*/ 53 w 65"/>
                    <a:gd name="T3" fmla="*/ 37 h 43"/>
                    <a:gd name="T4" fmla="*/ 47 w 65"/>
                    <a:gd name="T5" fmla="*/ 32 h 43"/>
                    <a:gd name="T6" fmla="*/ 40 w 65"/>
                    <a:gd name="T7" fmla="*/ 27 h 43"/>
                    <a:gd name="T8" fmla="*/ 33 w 65"/>
                    <a:gd name="T9" fmla="*/ 22 h 43"/>
                    <a:gd name="T10" fmla="*/ 26 w 65"/>
                    <a:gd name="T11" fmla="*/ 19 h 43"/>
                    <a:gd name="T12" fmla="*/ 17 w 65"/>
                    <a:gd name="T13" fmla="*/ 15 h 43"/>
                    <a:gd name="T14" fmla="*/ 9 w 65"/>
                    <a:gd name="T15" fmla="*/ 14 h 43"/>
                    <a:gd name="T16" fmla="*/ 0 w 65"/>
                    <a:gd name="T17" fmla="*/ 12 h 43"/>
                    <a:gd name="T18" fmla="*/ 12 w 65"/>
                    <a:gd name="T19" fmla="*/ 0 h 43"/>
                    <a:gd name="T20" fmla="*/ 14 w 65"/>
                    <a:gd name="T21" fmla="*/ 0 h 43"/>
                    <a:gd name="T22" fmla="*/ 18 w 65"/>
                    <a:gd name="T23" fmla="*/ 3 h 43"/>
                    <a:gd name="T24" fmla="*/ 25 w 65"/>
                    <a:gd name="T25" fmla="*/ 5 h 43"/>
                    <a:gd name="T26" fmla="*/ 33 w 65"/>
                    <a:gd name="T27" fmla="*/ 8 h 43"/>
                    <a:gd name="T28" fmla="*/ 42 w 65"/>
                    <a:gd name="T29" fmla="*/ 12 h 43"/>
                    <a:gd name="T30" fmla="*/ 50 w 65"/>
                    <a:gd name="T31" fmla="*/ 17 h 43"/>
                    <a:gd name="T32" fmla="*/ 58 w 65"/>
                    <a:gd name="T33" fmla="*/ 23 h 43"/>
                    <a:gd name="T34" fmla="*/ 65 w 65"/>
                    <a:gd name="T35" fmla="*/ 31 h 43"/>
                    <a:gd name="T36" fmla="*/ 59 w 65"/>
                    <a:gd name="T37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5" h="43">
                      <a:moveTo>
                        <a:pt x="59" y="43"/>
                      </a:moveTo>
                      <a:lnTo>
                        <a:pt x="53" y="37"/>
                      </a:lnTo>
                      <a:lnTo>
                        <a:pt x="47" y="32"/>
                      </a:lnTo>
                      <a:lnTo>
                        <a:pt x="40" y="27"/>
                      </a:lnTo>
                      <a:lnTo>
                        <a:pt x="33" y="22"/>
                      </a:lnTo>
                      <a:lnTo>
                        <a:pt x="26" y="19"/>
                      </a:lnTo>
                      <a:lnTo>
                        <a:pt x="17" y="15"/>
                      </a:lnTo>
                      <a:lnTo>
                        <a:pt x="9" y="14"/>
                      </a:lnTo>
                      <a:lnTo>
                        <a:pt x="0" y="12"/>
                      </a:lnTo>
                      <a:lnTo>
                        <a:pt x="12" y="0"/>
                      </a:lnTo>
                      <a:lnTo>
                        <a:pt x="14" y="0"/>
                      </a:lnTo>
                      <a:lnTo>
                        <a:pt x="18" y="3"/>
                      </a:lnTo>
                      <a:lnTo>
                        <a:pt x="25" y="5"/>
                      </a:lnTo>
                      <a:lnTo>
                        <a:pt x="33" y="8"/>
                      </a:lnTo>
                      <a:lnTo>
                        <a:pt x="42" y="12"/>
                      </a:lnTo>
                      <a:lnTo>
                        <a:pt x="50" y="17"/>
                      </a:lnTo>
                      <a:lnTo>
                        <a:pt x="58" y="23"/>
                      </a:lnTo>
                      <a:lnTo>
                        <a:pt x="65" y="31"/>
                      </a:lnTo>
                      <a:lnTo>
                        <a:pt x="59" y="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44" name="Freeform 28"/>
                <p:cNvSpPr/>
                <p:nvPr/>
              </p:nvSpPr>
              <p:spPr bwMode="auto">
                <a:xfrm>
                  <a:off x="3466" y="1537"/>
                  <a:ext cx="425" cy="704"/>
                </a:xfrm>
                <a:custGeom>
                  <a:avLst/>
                  <a:gdLst>
                    <a:gd name="T0" fmla="*/ 424 w 425"/>
                    <a:gd name="T1" fmla="*/ 183 h 704"/>
                    <a:gd name="T2" fmla="*/ 418 w 425"/>
                    <a:gd name="T3" fmla="*/ 167 h 704"/>
                    <a:gd name="T4" fmla="*/ 406 w 425"/>
                    <a:gd name="T5" fmla="*/ 141 h 704"/>
                    <a:gd name="T6" fmla="*/ 387 w 425"/>
                    <a:gd name="T7" fmla="*/ 109 h 704"/>
                    <a:gd name="T8" fmla="*/ 362 w 425"/>
                    <a:gd name="T9" fmla="*/ 75 h 704"/>
                    <a:gd name="T10" fmla="*/ 330 w 425"/>
                    <a:gd name="T11" fmla="*/ 43 h 704"/>
                    <a:gd name="T12" fmla="*/ 289 w 425"/>
                    <a:gd name="T13" fmla="*/ 17 h 704"/>
                    <a:gd name="T14" fmla="*/ 243 w 425"/>
                    <a:gd name="T15" fmla="*/ 3 h 704"/>
                    <a:gd name="T16" fmla="*/ 188 w 425"/>
                    <a:gd name="T17" fmla="*/ 1 h 704"/>
                    <a:gd name="T18" fmla="*/ 136 w 425"/>
                    <a:gd name="T19" fmla="*/ 10 h 704"/>
                    <a:gd name="T20" fmla="*/ 96 w 425"/>
                    <a:gd name="T21" fmla="*/ 27 h 704"/>
                    <a:gd name="T22" fmla="*/ 62 w 425"/>
                    <a:gd name="T23" fmla="*/ 49 h 704"/>
                    <a:gd name="T24" fmla="*/ 37 w 425"/>
                    <a:gd name="T25" fmla="*/ 77 h 704"/>
                    <a:gd name="T26" fmla="*/ 19 w 425"/>
                    <a:gd name="T27" fmla="*/ 108 h 704"/>
                    <a:gd name="T28" fmla="*/ 7 w 425"/>
                    <a:gd name="T29" fmla="*/ 141 h 704"/>
                    <a:gd name="T30" fmla="*/ 2 w 425"/>
                    <a:gd name="T31" fmla="*/ 174 h 704"/>
                    <a:gd name="T32" fmla="*/ 3 w 425"/>
                    <a:gd name="T33" fmla="*/ 235 h 704"/>
                    <a:gd name="T34" fmla="*/ 25 w 425"/>
                    <a:gd name="T35" fmla="*/ 322 h 704"/>
                    <a:gd name="T36" fmla="*/ 64 w 425"/>
                    <a:gd name="T37" fmla="*/ 402 h 704"/>
                    <a:gd name="T38" fmla="*/ 116 w 425"/>
                    <a:gd name="T39" fmla="*/ 477 h 704"/>
                    <a:gd name="T40" fmla="*/ 176 w 425"/>
                    <a:gd name="T41" fmla="*/ 543 h 704"/>
                    <a:gd name="T42" fmla="*/ 239 w 425"/>
                    <a:gd name="T43" fmla="*/ 600 h 704"/>
                    <a:gd name="T44" fmla="*/ 302 w 425"/>
                    <a:gd name="T45" fmla="*/ 647 h 704"/>
                    <a:gd name="T46" fmla="*/ 359 w 425"/>
                    <a:gd name="T47" fmla="*/ 682 h 704"/>
                    <a:gd name="T48" fmla="*/ 389 w 425"/>
                    <a:gd name="T49" fmla="*/ 697 h 704"/>
                    <a:gd name="T50" fmla="*/ 397 w 425"/>
                    <a:gd name="T51" fmla="*/ 701 h 704"/>
                    <a:gd name="T52" fmla="*/ 408 w 425"/>
                    <a:gd name="T53" fmla="*/ 703 h 704"/>
                    <a:gd name="T54" fmla="*/ 419 w 425"/>
                    <a:gd name="T55" fmla="*/ 704 h 704"/>
                    <a:gd name="T56" fmla="*/ 424 w 425"/>
                    <a:gd name="T57" fmla="*/ 693 h 704"/>
                    <a:gd name="T58" fmla="*/ 405 w 425"/>
                    <a:gd name="T59" fmla="*/ 691 h 704"/>
                    <a:gd name="T60" fmla="*/ 389 w 425"/>
                    <a:gd name="T61" fmla="*/ 686 h 704"/>
                    <a:gd name="T62" fmla="*/ 337 w 425"/>
                    <a:gd name="T63" fmla="*/ 657 h 704"/>
                    <a:gd name="T64" fmla="*/ 277 w 425"/>
                    <a:gd name="T65" fmla="*/ 616 h 704"/>
                    <a:gd name="T66" fmla="*/ 215 w 425"/>
                    <a:gd name="T67" fmla="*/ 565 h 704"/>
                    <a:gd name="T68" fmla="*/ 154 w 425"/>
                    <a:gd name="T69" fmla="*/ 505 h 704"/>
                    <a:gd name="T70" fmla="*/ 98 w 425"/>
                    <a:gd name="T71" fmla="*/ 435 h 704"/>
                    <a:gd name="T72" fmla="*/ 53 w 425"/>
                    <a:gd name="T73" fmla="*/ 359 h 704"/>
                    <a:gd name="T74" fmla="*/ 22 w 425"/>
                    <a:gd name="T75" fmla="*/ 277 h 704"/>
                    <a:gd name="T76" fmla="*/ 11 w 425"/>
                    <a:gd name="T77" fmla="*/ 191 h 704"/>
                    <a:gd name="T78" fmla="*/ 15 w 425"/>
                    <a:gd name="T79" fmla="*/ 156 h 704"/>
                    <a:gd name="T80" fmla="*/ 24 w 425"/>
                    <a:gd name="T81" fmla="*/ 123 h 704"/>
                    <a:gd name="T82" fmla="*/ 40 w 425"/>
                    <a:gd name="T83" fmla="*/ 92 h 704"/>
                    <a:gd name="T84" fmla="*/ 60 w 425"/>
                    <a:gd name="T85" fmla="*/ 66 h 704"/>
                    <a:gd name="T86" fmla="*/ 91 w 425"/>
                    <a:gd name="T87" fmla="*/ 42 h 704"/>
                    <a:gd name="T88" fmla="*/ 128 w 425"/>
                    <a:gd name="T89" fmla="*/ 25 h 704"/>
                    <a:gd name="T90" fmla="*/ 169 w 425"/>
                    <a:gd name="T91" fmla="*/ 15 h 704"/>
                    <a:gd name="T92" fmla="*/ 216 w 425"/>
                    <a:gd name="T93" fmla="*/ 11 h 704"/>
                    <a:gd name="T94" fmla="*/ 265 w 425"/>
                    <a:gd name="T95" fmla="*/ 20 h 704"/>
                    <a:gd name="T96" fmla="*/ 307 w 425"/>
                    <a:gd name="T97" fmla="*/ 41 h 704"/>
                    <a:gd name="T98" fmla="*/ 343 w 425"/>
                    <a:gd name="T99" fmla="*/ 71 h 704"/>
                    <a:gd name="T100" fmla="*/ 373 w 425"/>
                    <a:gd name="T101" fmla="*/ 107 h 704"/>
                    <a:gd name="T102" fmla="*/ 395 w 425"/>
                    <a:gd name="T103" fmla="*/ 141 h 704"/>
                    <a:gd name="T104" fmla="*/ 412 w 425"/>
                    <a:gd name="T105" fmla="*/ 173 h 704"/>
                    <a:gd name="T106" fmla="*/ 422 w 425"/>
                    <a:gd name="T107" fmla="*/ 195 h 704"/>
                    <a:gd name="T108" fmla="*/ 425 w 425"/>
                    <a:gd name="T109" fmla="*/ 203 h 7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25" h="704">
                      <a:moveTo>
                        <a:pt x="425" y="185"/>
                      </a:moveTo>
                      <a:lnTo>
                        <a:pt x="424" y="183"/>
                      </a:lnTo>
                      <a:lnTo>
                        <a:pt x="422" y="177"/>
                      </a:lnTo>
                      <a:lnTo>
                        <a:pt x="418" y="167"/>
                      </a:lnTo>
                      <a:lnTo>
                        <a:pt x="413" y="156"/>
                      </a:lnTo>
                      <a:lnTo>
                        <a:pt x="406" y="141"/>
                      </a:lnTo>
                      <a:lnTo>
                        <a:pt x="397" y="125"/>
                      </a:lnTo>
                      <a:lnTo>
                        <a:pt x="387" y="109"/>
                      </a:lnTo>
                      <a:lnTo>
                        <a:pt x="375" y="92"/>
                      </a:lnTo>
                      <a:lnTo>
                        <a:pt x="362" y="75"/>
                      </a:lnTo>
                      <a:lnTo>
                        <a:pt x="347" y="58"/>
                      </a:lnTo>
                      <a:lnTo>
                        <a:pt x="330" y="43"/>
                      </a:lnTo>
                      <a:lnTo>
                        <a:pt x="310" y="28"/>
                      </a:lnTo>
                      <a:lnTo>
                        <a:pt x="289" y="17"/>
                      </a:lnTo>
                      <a:lnTo>
                        <a:pt x="267" y="8"/>
                      </a:lnTo>
                      <a:lnTo>
                        <a:pt x="243" y="3"/>
                      </a:lnTo>
                      <a:lnTo>
                        <a:pt x="216" y="0"/>
                      </a:lnTo>
                      <a:lnTo>
                        <a:pt x="188" y="1"/>
                      </a:lnTo>
                      <a:lnTo>
                        <a:pt x="161" y="5"/>
                      </a:lnTo>
                      <a:lnTo>
                        <a:pt x="136" y="10"/>
                      </a:lnTo>
                      <a:lnTo>
                        <a:pt x="116" y="17"/>
                      </a:lnTo>
                      <a:lnTo>
                        <a:pt x="96" y="27"/>
                      </a:lnTo>
                      <a:lnTo>
                        <a:pt x="78" y="37"/>
                      </a:lnTo>
                      <a:lnTo>
                        <a:pt x="62" y="49"/>
                      </a:lnTo>
                      <a:lnTo>
                        <a:pt x="48" y="63"/>
                      </a:lnTo>
                      <a:lnTo>
                        <a:pt x="37" y="77"/>
                      </a:lnTo>
                      <a:lnTo>
                        <a:pt x="26" y="92"/>
                      </a:lnTo>
                      <a:lnTo>
                        <a:pt x="19" y="108"/>
                      </a:lnTo>
                      <a:lnTo>
                        <a:pt x="11" y="124"/>
                      </a:lnTo>
                      <a:lnTo>
                        <a:pt x="7" y="141"/>
                      </a:lnTo>
                      <a:lnTo>
                        <a:pt x="3" y="158"/>
                      </a:lnTo>
                      <a:lnTo>
                        <a:pt x="2" y="174"/>
                      </a:lnTo>
                      <a:lnTo>
                        <a:pt x="0" y="191"/>
                      </a:lnTo>
                      <a:lnTo>
                        <a:pt x="3" y="235"/>
                      </a:lnTo>
                      <a:lnTo>
                        <a:pt x="11" y="279"/>
                      </a:lnTo>
                      <a:lnTo>
                        <a:pt x="25" y="322"/>
                      </a:lnTo>
                      <a:lnTo>
                        <a:pt x="42" y="363"/>
                      </a:lnTo>
                      <a:lnTo>
                        <a:pt x="64" y="402"/>
                      </a:lnTo>
                      <a:lnTo>
                        <a:pt x="89" y="440"/>
                      </a:lnTo>
                      <a:lnTo>
                        <a:pt x="116" y="477"/>
                      </a:lnTo>
                      <a:lnTo>
                        <a:pt x="145" y="511"/>
                      </a:lnTo>
                      <a:lnTo>
                        <a:pt x="176" y="543"/>
                      </a:lnTo>
                      <a:lnTo>
                        <a:pt x="207" y="572"/>
                      </a:lnTo>
                      <a:lnTo>
                        <a:pt x="239" y="600"/>
                      </a:lnTo>
                      <a:lnTo>
                        <a:pt x="271" y="625"/>
                      </a:lnTo>
                      <a:lnTo>
                        <a:pt x="302" y="647"/>
                      </a:lnTo>
                      <a:lnTo>
                        <a:pt x="331" y="666"/>
                      </a:lnTo>
                      <a:lnTo>
                        <a:pt x="359" y="682"/>
                      </a:lnTo>
                      <a:lnTo>
                        <a:pt x="384" y="696"/>
                      </a:lnTo>
                      <a:lnTo>
                        <a:pt x="389" y="697"/>
                      </a:lnTo>
                      <a:lnTo>
                        <a:pt x="392" y="699"/>
                      </a:lnTo>
                      <a:lnTo>
                        <a:pt x="397" y="701"/>
                      </a:lnTo>
                      <a:lnTo>
                        <a:pt x="402" y="702"/>
                      </a:lnTo>
                      <a:lnTo>
                        <a:pt x="408" y="703"/>
                      </a:lnTo>
                      <a:lnTo>
                        <a:pt x="413" y="703"/>
                      </a:lnTo>
                      <a:lnTo>
                        <a:pt x="419" y="704"/>
                      </a:lnTo>
                      <a:lnTo>
                        <a:pt x="424" y="704"/>
                      </a:lnTo>
                      <a:lnTo>
                        <a:pt x="424" y="693"/>
                      </a:lnTo>
                      <a:lnTo>
                        <a:pt x="414" y="693"/>
                      </a:lnTo>
                      <a:lnTo>
                        <a:pt x="405" y="691"/>
                      </a:lnTo>
                      <a:lnTo>
                        <a:pt x="396" y="690"/>
                      </a:lnTo>
                      <a:lnTo>
                        <a:pt x="389" y="686"/>
                      </a:lnTo>
                      <a:lnTo>
                        <a:pt x="364" y="672"/>
                      </a:lnTo>
                      <a:lnTo>
                        <a:pt x="337" y="657"/>
                      </a:lnTo>
                      <a:lnTo>
                        <a:pt x="308" y="638"/>
                      </a:lnTo>
                      <a:lnTo>
                        <a:pt x="277" y="616"/>
                      </a:lnTo>
                      <a:lnTo>
                        <a:pt x="247" y="592"/>
                      </a:lnTo>
                      <a:lnTo>
                        <a:pt x="215" y="565"/>
                      </a:lnTo>
                      <a:lnTo>
                        <a:pt x="184" y="535"/>
                      </a:lnTo>
                      <a:lnTo>
                        <a:pt x="154" y="505"/>
                      </a:lnTo>
                      <a:lnTo>
                        <a:pt x="125" y="470"/>
                      </a:lnTo>
                      <a:lnTo>
                        <a:pt x="98" y="435"/>
                      </a:lnTo>
                      <a:lnTo>
                        <a:pt x="74" y="398"/>
                      </a:lnTo>
                      <a:lnTo>
                        <a:pt x="53" y="359"/>
                      </a:lnTo>
                      <a:lnTo>
                        <a:pt x="36" y="319"/>
                      </a:lnTo>
                      <a:lnTo>
                        <a:pt x="22" y="277"/>
                      </a:lnTo>
                      <a:lnTo>
                        <a:pt x="14" y="235"/>
                      </a:lnTo>
                      <a:lnTo>
                        <a:pt x="11" y="191"/>
                      </a:lnTo>
                      <a:lnTo>
                        <a:pt x="13" y="173"/>
                      </a:lnTo>
                      <a:lnTo>
                        <a:pt x="15" y="156"/>
                      </a:lnTo>
                      <a:lnTo>
                        <a:pt x="19" y="139"/>
                      </a:lnTo>
                      <a:lnTo>
                        <a:pt x="24" y="123"/>
                      </a:lnTo>
                      <a:lnTo>
                        <a:pt x="31" y="107"/>
                      </a:lnTo>
                      <a:lnTo>
                        <a:pt x="40" y="92"/>
                      </a:lnTo>
                      <a:lnTo>
                        <a:pt x="49" y="79"/>
                      </a:lnTo>
                      <a:lnTo>
                        <a:pt x="60" y="66"/>
                      </a:lnTo>
                      <a:lnTo>
                        <a:pt x="75" y="53"/>
                      </a:lnTo>
                      <a:lnTo>
                        <a:pt x="91" y="42"/>
                      </a:lnTo>
                      <a:lnTo>
                        <a:pt x="108" y="33"/>
                      </a:lnTo>
                      <a:lnTo>
                        <a:pt x="128" y="25"/>
                      </a:lnTo>
                      <a:lnTo>
                        <a:pt x="147" y="19"/>
                      </a:lnTo>
                      <a:lnTo>
                        <a:pt x="169" y="15"/>
                      </a:lnTo>
                      <a:lnTo>
                        <a:pt x="192" y="12"/>
                      </a:lnTo>
                      <a:lnTo>
                        <a:pt x="216" y="11"/>
                      </a:lnTo>
                      <a:lnTo>
                        <a:pt x="242" y="14"/>
                      </a:lnTo>
                      <a:lnTo>
                        <a:pt x="265" y="20"/>
                      </a:lnTo>
                      <a:lnTo>
                        <a:pt x="287" y="28"/>
                      </a:lnTo>
                      <a:lnTo>
                        <a:pt x="307" y="41"/>
                      </a:lnTo>
                      <a:lnTo>
                        <a:pt x="326" y="55"/>
                      </a:lnTo>
                      <a:lnTo>
                        <a:pt x="343" y="71"/>
                      </a:lnTo>
                      <a:lnTo>
                        <a:pt x="358" y="88"/>
                      </a:lnTo>
                      <a:lnTo>
                        <a:pt x="373" y="107"/>
                      </a:lnTo>
                      <a:lnTo>
                        <a:pt x="385" y="124"/>
                      </a:lnTo>
                      <a:lnTo>
                        <a:pt x="395" y="141"/>
                      </a:lnTo>
                      <a:lnTo>
                        <a:pt x="405" y="158"/>
                      </a:lnTo>
                      <a:lnTo>
                        <a:pt x="412" y="173"/>
                      </a:lnTo>
                      <a:lnTo>
                        <a:pt x="418" y="185"/>
                      </a:lnTo>
                      <a:lnTo>
                        <a:pt x="422" y="195"/>
                      </a:lnTo>
                      <a:lnTo>
                        <a:pt x="424" y="201"/>
                      </a:lnTo>
                      <a:lnTo>
                        <a:pt x="425" y="203"/>
                      </a:lnTo>
                      <a:lnTo>
                        <a:pt x="425" y="185"/>
                      </a:lnTo>
                      <a:close/>
                    </a:path>
                  </a:pathLst>
                </a:custGeom>
                <a:solidFill>
                  <a:srgbClr val="9900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45" name="Freeform 29"/>
                <p:cNvSpPr/>
                <p:nvPr/>
              </p:nvSpPr>
              <p:spPr bwMode="auto">
                <a:xfrm>
                  <a:off x="3517" y="1600"/>
                  <a:ext cx="361" cy="585"/>
                </a:xfrm>
                <a:custGeom>
                  <a:avLst/>
                  <a:gdLst>
                    <a:gd name="T0" fmla="*/ 353 w 361"/>
                    <a:gd name="T1" fmla="*/ 574 h 585"/>
                    <a:gd name="T2" fmla="*/ 339 w 361"/>
                    <a:gd name="T3" fmla="*/ 570 h 585"/>
                    <a:gd name="T4" fmla="*/ 315 w 361"/>
                    <a:gd name="T5" fmla="*/ 558 h 585"/>
                    <a:gd name="T6" fmla="*/ 271 w 361"/>
                    <a:gd name="T7" fmla="*/ 527 h 585"/>
                    <a:gd name="T8" fmla="*/ 219 w 361"/>
                    <a:gd name="T9" fmla="*/ 487 h 585"/>
                    <a:gd name="T10" fmla="*/ 165 w 361"/>
                    <a:gd name="T11" fmla="*/ 436 h 585"/>
                    <a:gd name="T12" fmla="*/ 114 w 361"/>
                    <a:gd name="T13" fmla="*/ 377 h 585"/>
                    <a:gd name="T14" fmla="*/ 68 w 361"/>
                    <a:gd name="T15" fmla="*/ 311 h 585"/>
                    <a:gd name="T16" fmla="*/ 34 w 361"/>
                    <a:gd name="T17" fmla="*/ 242 h 585"/>
                    <a:gd name="T18" fmla="*/ 15 w 361"/>
                    <a:gd name="T19" fmla="*/ 170 h 585"/>
                    <a:gd name="T20" fmla="*/ 15 w 361"/>
                    <a:gd name="T21" fmla="*/ 109 h 585"/>
                    <a:gd name="T22" fmla="*/ 29 w 361"/>
                    <a:gd name="T23" fmla="*/ 65 h 585"/>
                    <a:gd name="T24" fmla="*/ 53 w 361"/>
                    <a:gd name="T25" fmla="*/ 39 h 585"/>
                    <a:gd name="T26" fmla="*/ 76 w 361"/>
                    <a:gd name="T27" fmla="*/ 25 h 585"/>
                    <a:gd name="T28" fmla="*/ 103 w 361"/>
                    <a:gd name="T29" fmla="*/ 16 h 585"/>
                    <a:gd name="T30" fmla="*/ 135 w 361"/>
                    <a:gd name="T31" fmla="*/ 11 h 585"/>
                    <a:gd name="T32" fmla="*/ 182 w 361"/>
                    <a:gd name="T33" fmla="*/ 16 h 585"/>
                    <a:gd name="T34" fmla="*/ 235 w 361"/>
                    <a:gd name="T35" fmla="*/ 50 h 585"/>
                    <a:gd name="T36" fmla="*/ 278 w 361"/>
                    <a:gd name="T37" fmla="*/ 101 h 585"/>
                    <a:gd name="T38" fmla="*/ 310 w 361"/>
                    <a:gd name="T39" fmla="*/ 154 h 585"/>
                    <a:gd name="T40" fmla="*/ 324 w 361"/>
                    <a:gd name="T41" fmla="*/ 181 h 585"/>
                    <a:gd name="T42" fmla="*/ 334 w 361"/>
                    <a:gd name="T43" fmla="*/ 191 h 585"/>
                    <a:gd name="T44" fmla="*/ 344 w 361"/>
                    <a:gd name="T45" fmla="*/ 198 h 585"/>
                    <a:gd name="T46" fmla="*/ 355 w 361"/>
                    <a:gd name="T47" fmla="*/ 202 h 585"/>
                    <a:gd name="T48" fmla="*/ 361 w 361"/>
                    <a:gd name="T49" fmla="*/ 191 h 585"/>
                    <a:gd name="T50" fmla="*/ 344 w 361"/>
                    <a:gd name="T51" fmla="*/ 185 h 585"/>
                    <a:gd name="T52" fmla="*/ 331 w 361"/>
                    <a:gd name="T53" fmla="*/ 170 h 585"/>
                    <a:gd name="T54" fmla="*/ 305 w 361"/>
                    <a:gd name="T55" fmla="*/ 122 h 585"/>
                    <a:gd name="T56" fmla="*/ 264 w 361"/>
                    <a:gd name="T57" fmla="*/ 66 h 585"/>
                    <a:gd name="T58" fmla="*/ 213 w 361"/>
                    <a:gd name="T59" fmla="*/ 19 h 585"/>
                    <a:gd name="T60" fmla="*/ 153 w 361"/>
                    <a:gd name="T61" fmla="*/ 0 h 585"/>
                    <a:gd name="T62" fmla="*/ 88 w 361"/>
                    <a:gd name="T63" fmla="*/ 8 h 585"/>
                    <a:gd name="T64" fmla="*/ 40 w 361"/>
                    <a:gd name="T65" fmla="*/ 35 h 585"/>
                    <a:gd name="T66" fmla="*/ 10 w 361"/>
                    <a:gd name="T67" fmla="*/ 77 h 585"/>
                    <a:gd name="T68" fmla="*/ 0 w 361"/>
                    <a:gd name="T69" fmla="*/ 134 h 585"/>
                    <a:gd name="T70" fmla="*/ 10 w 361"/>
                    <a:gd name="T71" fmla="*/ 208 h 585"/>
                    <a:gd name="T72" fmla="*/ 38 w 361"/>
                    <a:gd name="T73" fmla="*/ 280 h 585"/>
                    <a:gd name="T74" fmla="*/ 80 w 361"/>
                    <a:gd name="T75" fmla="*/ 350 h 585"/>
                    <a:gd name="T76" fmla="*/ 130 w 361"/>
                    <a:gd name="T77" fmla="*/ 414 h 585"/>
                    <a:gd name="T78" fmla="*/ 185 w 361"/>
                    <a:gd name="T79" fmla="*/ 470 h 585"/>
                    <a:gd name="T80" fmla="*/ 239 w 361"/>
                    <a:gd name="T81" fmla="*/ 518 h 585"/>
                    <a:gd name="T82" fmla="*/ 288 w 361"/>
                    <a:gd name="T83" fmla="*/ 554 h 585"/>
                    <a:gd name="T84" fmla="*/ 328 w 361"/>
                    <a:gd name="T85" fmla="*/ 578 h 585"/>
                    <a:gd name="T86" fmla="*/ 343 w 361"/>
                    <a:gd name="T87" fmla="*/ 583 h 585"/>
                    <a:gd name="T88" fmla="*/ 361 w 361"/>
                    <a:gd name="T89" fmla="*/ 585 h 5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61" h="585">
                      <a:moveTo>
                        <a:pt x="361" y="574"/>
                      </a:moveTo>
                      <a:lnTo>
                        <a:pt x="353" y="574"/>
                      </a:lnTo>
                      <a:lnTo>
                        <a:pt x="345" y="573"/>
                      </a:lnTo>
                      <a:lnTo>
                        <a:pt x="339" y="570"/>
                      </a:lnTo>
                      <a:lnTo>
                        <a:pt x="333" y="568"/>
                      </a:lnTo>
                      <a:lnTo>
                        <a:pt x="315" y="558"/>
                      </a:lnTo>
                      <a:lnTo>
                        <a:pt x="294" y="545"/>
                      </a:lnTo>
                      <a:lnTo>
                        <a:pt x="271" y="527"/>
                      </a:lnTo>
                      <a:lnTo>
                        <a:pt x="245" y="509"/>
                      </a:lnTo>
                      <a:lnTo>
                        <a:pt x="219" y="487"/>
                      </a:lnTo>
                      <a:lnTo>
                        <a:pt x="192" y="463"/>
                      </a:lnTo>
                      <a:lnTo>
                        <a:pt x="165" y="436"/>
                      </a:lnTo>
                      <a:lnTo>
                        <a:pt x="140" y="406"/>
                      </a:lnTo>
                      <a:lnTo>
                        <a:pt x="114" y="377"/>
                      </a:lnTo>
                      <a:lnTo>
                        <a:pt x="91" y="345"/>
                      </a:lnTo>
                      <a:lnTo>
                        <a:pt x="68" y="311"/>
                      </a:lnTo>
                      <a:lnTo>
                        <a:pt x="50" y="276"/>
                      </a:lnTo>
                      <a:lnTo>
                        <a:pt x="34" y="242"/>
                      </a:lnTo>
                      <a:lnTo>
                        <a:pt x="22" y="207"/>
                      </a:lnTo>
                      <a:lnTo>
                        <a:pt x="15" y="170"/>
                      </a:lnTo>
                      <a:lnTo>
                        <a:pt x="12" y="134"/>
                      </a:lnTo>
                      <a:lnTo>
                        <a:pt x="15" y="109"/>
                      </a:lnTo>
                      <a:lnTo>
                        <a:pt x="20" y="85"/>
                      </a:lnTo>
                      <a:lnTo>
                        <a:pt x="29" y="65"/>
                      </a:lnTo>
                      <a:lnTo>
                        <a:pt x="43" y="47"/>
                      </a:lnTo>
                      <a:lnTo>
                        <a:pt x="53" y="39"/>
                      </a:lnTo>
                      <a:lnTo>
                        <a:pt x="64" y="32"/>
                      </a:lnTo>
                      <a:lnTo>
                        <a:pt x="76" y="25"/>
                      </a:lnTo>
                      <a:lnTo>
                        <a:pt x="89" y="19"/>
                      </a:lnTo>
                      <a:lnTo>
                        <a:pt x="103" y="16"/>
                      </a:lnTo>
                      <a:lnTo>
                        <a:pt x="119" y="13"/>
                      </a:lnTo>
                      <a:lnTo>
                        <a:pt x="135" y="11"/>
                      </a:lnTo>
                      <a:lnTo>
                        <a:pt x="153" y="11"/>
                      </a:lnTo>
                      <a:lnTo>
                        <a:pt x="182" y="16"/>
                      </a:lnTo>
                      <a:lnTo>
                        <a:pt x="209" y="29"/>
                      </a:lnTo>
                      <a:lnTo>
                        <a:pt x="235" y="50"/>
                      </a:lnTo>
                      <a:lnTo>
                        <a:pt x="258" y="74"/>
                      </a:lnTo>
                      <a:lnTo>
                        <a:pt x="278" y="101"/>
                      </a:lnTo>
                      <a:lnTo>
                        <a:pt x="296" y="128"/>
                      </a:lnTo>
                      <a:lnTo>
                        <a:pt x="310" y="154"/>
                      </a:lnTo>
                      <a:lnTo>
                        <a:pt x="321" y="175"/>
                      </a:lnTo>
                      <a:lnTo>
                        <a:pt x="324" y="181"/>
                      </a:lnTo>
                      <a:lnTo>
                        <a:pt x="329" y="186"/>
                      </a:lnTo>
                      <a:lnTo>
                        <a:pt x="334" y="191"/>
                      </a:lnTo>
                      <a:lnTo>
                        <a:pt x="339" y="194"/>
                      </a:lnTo>
                      <a:lnTo>
                        <a:pt x="344" y="198"/>
                      </a:lnTo>
                      <a:lnTo>
                        <a:pt x="349" y="200"/>
                      </a:lnTo>
                      <a:lnTo>
                        <a:pt x="355" y="202"/>
                      </a:lnTo>
                      <a:lnTo>
                        <a:pt x="360" y="202"/>
                      </a:lnTo>
                      <a:lnTo>
                        <a:pt x="361" y="191"/>
                      </a:lnTo>
                      <a:lnTo>
                        <a:pt x="353" y="189"/>
                      </a:lnTo>
                      <a:lnTo>
                        <a:pt x="344" y="185"/>
                      </a:lnTo>
                      <a:lnTo>
                        <a:pt x="337" y="178"/>
                      </a:lnTo>
                      <a:lnTo>
                        <a:pt x="331" y="170"/>
                      </a:lnTo>
                      <a:lnTo>
                        <a:pt x="320" y="148"/>
                      </a:lnTo>
                      <a:lnTo>
                        <a:pt x="305" y="122"/>
                      </a:lnTo>
                      <a:lnTo>
                        <a:pt x="287" y="94"/>
                      </a:lnTo>
                      <a:lnTo>
                        <a:pt x="264" y="66"/>
                      </a:lnTo>
                      <a:lnTo>
                        <a:pt x="240" y="40"/>
                      </a:lnTo>
                      <a:lnTo>
                        <a:pt x="213" y="19"/>
                      </a:lnTo>
                      <a:lnTo>
                        <a:pt x="185" y="5"/>
                      </a:lnTo>
                      <a:lnTo>
                        <a:pt x="153" y="0"/>
                      </a:lnTo>
                      <a:lnTo>
                        <a:pt x="119" y="2"/>
                      </a:lnTo>
                      <a:lnTo>
                        <a:pt x="88" y="8"/>
                      </a:lnTo>
                      <a:lnTo>
                        <a:pt x="62" y="19"/>
                      </a:lnTo>
                      <a:lnTo>
                        <a:pt x="40" y="35"/>
                      </a:lnTo>
                      <a:lnTo>
                        <a:pt x="23" y="54"/>
                      </a:lnTo>
                      <a:lnTo>
                        <a:pt x="10" y="77"/>
                      </a:lnTo>
                      <a:lnTo>
                        <a:pt x="2" y="104"/>
                      </a:lnTo>
                      <a:lnTo>
                        <a:pt x="0" y="134"/>
                      </a:lnTo>
                      <a:lnTo>
                        <a:pt x="2" y="171"/>
                      </a:lnTo>
                      <a:lnTo>
                        <a:pt x="10" y="208"/>
                      </a:lnTo>
                      <a:lnTo>
                        <a:pt x="22" y="245"/>
                      </a:lnTo>
                      <a:lnTo>
                        <a:pt x="38" y="280"/>
                      </a:lnTo>
                      <a:lnTo>
                        <a:pt x="57" y="316"/>
                      </a:lnTo>
                      <a:lnTo>
                        <a:pt x="80" y="350"/>
                      </a:lnTo>
                      <a:lnTo>
                        <a:pt x="104" y="382"/>
                      </a:lnTo>
                      <a:lnTo>
                        <a:pt x="130" y="414"/>
                      </a:lnTo>
                      <a:lnTo>
                        <a:pt x="157" y="443"/>
                      </a:lnTo>
                      <a:lnTo>
                        <a:pt x="185" y="470"/>
                      </a:lnTo>
                      <a:lnTo>
                        <a:pt x="212" y="496"/>
                      </a:lnTo>
                      <a:lnTo>
                        <a:pt x="239" y="518"/>
                      </a:lnTo>
                      <a:lnTo>
                        <a:pt x="264" y="537"/>
                      </a:lnTo>
                      <a:lnTo>
                        <a:pt x="288" y="554"/>
                      </a:lnTo>
                      <a:lnTo>
                        <a:pt x="310" y="568"/>
                      </a:lnTo>
                      <a:lnTo>
                        <a:pt x="328" y="578"/>
                      </a:lnTo>
                      <a:lnTo>
                        <a:pt x="336" y="580"/>
                      </a:lnTo>
                      <a:lnTo>
                        <a:pt x="343" y="583"/>
                      </a:lnTo>
                      <a:lnTo>
                        <a:pt x="353" y="584"/>
                      </a:lnTo>
                      <a:lnTo>
                        <a:pt x="361" y="585"/>
                      </a:lnTo>
                      <a:lnTo>
                        <a:pt x="361" y="574"/>
                      </a:lnTo>
                      <a:close/>
                    </a:path>
                  </a:pathLst>
                </a:custGeom>
                <a:solidFill>
                  <a:srgbClr val="9900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46" name="Freeform 30"/>
                <p:cNvSpPr/>
                <p:nvPr/>
              </p:nvSpPr>
              <p:spPr bwMode="auto">
                <a:xfrm>
                  <a:off x="3888" y="1537"/>
                  <a:ext cx="426" cy="704"/>
                </a:xfrm>
                <a:custGeom>
                  <a:avLst/>
                  <a:gdLst>
                    <a:gd name="T0" fmla="*/ 1 w 426"/>
                    <a:gd name="T1" fmla="*/ 183 h 704"/>
                    <a:gd name="T2" fmla="*/ 7 w 426"/>
                    <a:gd name="T3" fmla="*/ 167 h 704"/>
                    <a:gd name="T4" fmla="*/ 19 w 426"/>
                    <a:gd name="T5" fmla="*/ 141 h 704"/>
                    <a:gd name="T6" fmla="*/ 38 w 426"/>
                    <a:gd name="T7" fmla="*/ 109 h 704"/>
                    <a:gd name="T8" fmla="*/ 63 w 426"/>
                    <a:gd name="T9" fmla="*/ 75 h 704"/>
                    <a:gd name="T10" fmla="*/ 95 w 426"/>
                    <a:gd name="T11" fmla="*/ 43 h 704"/>
                    <a:gd name="T12" fmla="*/ 136 w 426"/>
                    <a:gd name="T13" fmla="*/ 17 h 704"/>
                    <a:gd name="T14" fmla="*/ 182 w 426"/>
                    <a:gd name="T15" fmla="*/ 3 h 704"/>
                    <a:gd name="T16" fmla="*/ 239 w 426"/>
                    <a:gd name="T17" fmla="*/ 1 h 704"/>
                    <a:gd name="T18" fmla="*/ 289 w 426"/>
                    <a:gd name="T19" fmla="*/ 10 h 704"/>
                    <a:gd name="T20" fmla="*/ 330 w 426"/>
                    <a:gd name="T21" fmla="*/ 27 h 704"/>
                    <a:gd name="T22" fmla="*/ 364 w 426"/>
                    <a:gd name="T23" fmla="*/ 49 h 704"/>
                    <a:gd name="T24" fmla="*/ 389 w 426"/>
                    <a:gd name="T25" fmla="*/ 77 h 704"/>
                    <a:gd name="T26" fmla="*/ 408 w 426"/>
                    <a:gd name="T27" fmla="*/ 108 h 704"/>
                    <a:gd name="T28" fmla="*/ 420 w 426"/>
                    <a:gd name="T29" fmla="*/ 141 h 704"/>
                    <a:gd name="T30" fmla="*/ 425 w 426"/>
                    <a:gd name="T31" fmla="*/ 174 h 704"/>
                    <a:gd name="T32" fmla="*/ 424 w 426"/>
                    <a:gd name="T33" fmla="*/ 235 h 704"/>
                    <a:gd name="T34" fmla="*/ 402 w 426"/>
                    <a:gd name="T35" fmla="*/ 322 h 704"/>
                    <a:gd name="T36" fmla="*/ 362 w 426"/>
                    <a:gd name="T37" fmla="*/ 402 h 704"/>
                    <a:gd name="T38" fmla="*/ 311 w 426"/>
                    <a:gd name="T39" fmla="*/ 477 h 704"/>
                    <a:gd name="T40" fmla="*/ 251 w 426"/>
                    <a:gd name="T41" fmla="*/ 543 h 704"/>
                    <a:gd name="T42" fmla="*/ 187 w 426"/>
                    <a:gd name="T43" fmla="*/ 600 h 704"/>
                    <a:gd name="T44" fmla="*/ 125 w 426"/>
                    <a:gd name="T45" fmla="*/ 647 h 704"/>
                    <a:gd name="T46" fmla="*/ 67 w 426"/>
                    <a:gd name="T47" fmla="*/ 682 h 704"/>
                    <a:gd name="T48" fmla="*/ 38 w 426"/>
                    <a:gd name="T49" fmla="*/ 697 h 704"/>
                    <a:gd name="T50" fmla="*/ 28 w 426"/>
                    <a:gd name="T51" fmla="*/ 701 h 704"/>
                    <a:gd name="T52" fmla="*/ 18 w 426"/>
                    <a:gd name="T53" fmla="*/ 703 h 704"/>
                    <a:gd name="T54" fmla="*/ 7 w 426"/>
                    <a:gd name="T55" fmla="*/ 704 h 704"/>
                    <a:gd name="T56" fmla="*/ 2 w 426"/>
                    <a:gd name="T57" fmla="*/ 693 h 704"/>
                    <a:gd name="T58" fmla="*/ 21 w 426"/>
                    <a:gd name="T59" fmla="*/ 691 h 704"/>
                    <a:gd name="T60" fmla="*/ 38 w 426"/>
                    <a:gd name="T61" fmla="*/ 686 h 704"/>
                    <a:gd name="T62" fmla="*/ 89 w 426"/>
                    <a:gd name="T63" fmla="*/ 657 h 704"/>
                    <a:gd name="T64" fmla="*/ 148 w 426"/>
                    <a:gd name="T65" fmla="*/ 616 h 704"/>
                    <a:gd name="T66" fmla="*/ 210 w 426"/>
                    <a:gd name="T67" fmla="*/ 565 h 704"/>
                    <a:gd name="T68" fmla="*/ 273 w 426"/>
                    <a:gd name="T69" fmla="*/ 505 h 704"/>
                    <a:gd name="T70" fmla="*/ 328 w 426"/>
                    <a:gd name="T71" fmla="*/ 435 h 704"/>
                    <a:gd name="T72" fmla="*/ 373 w 426"/>
                    <a:gd name="T73" fmla="*/ 359 h 704"/>
                    <a:gd name="T74" fmla="*/ 404 w 426"/>
                    <a:gd name="T75" fmla="*/ 277 h 704"/>
                    <a:gd name="T76" fmla="*/ 415 w 426"/>
                    <a:gd name="T77" fmla="*/ 191 h 704"/>
                    <a:gd name="T78" fmla="*/ 411 w 426"/>
                    <a:gd name="T79" fmla="*/ 156 h 704"/>
                    <a:gd name="T80" fmla="*/ 403 w 426"/>
                    <a:gd name="T81" fmla="*/ 123 h 704"/>
                    <a:gd name="T82" fmla="*/ 387 w 426"/>
                    <a:gd name="T83" fmla="*/ 92 h 704"/>
                    <a:gd name="T84" fmla="*/ 366 w 426"/>
                    <a:gd name="T85" fmla="*/ 66 h 704"/>
                    <a:gd name="T86" fmla="*/ 335 w 426"/>
                    <a:gd name="T87" fmla="*/ 42 h 704"/>
                    <a:gd name="T88" fmla="*/ 299 w 426"/>
                    <a:gd name="T89" fmla="*/ 25 h 704"/>
                    <a:gd name="T90" fmla="*/ 257 w 426"/>
                    <a:gd name="T91" fmla="*/ 15 h 704"/>
                    <a:gd name="T92" fmla="*/ 209 w 426"/>
                    <a:gd name="T93" fmla="*/ 11 h 704"/>
                    <a:gd name="T94" fmla="*/ 160 w 426"/>
                    <a:gd name="T95" fmla="*/ 20 h 704"/>
                    <a:gd name="T96" fmla="*/ 119 w 426"/>
                    <a:gd name="T97" fmla="*/ 41 h 704"/>
                    <a:gd name="T98" fmla="*/ 83 w 426"/>
                    <a:gd name="T99" fmla="*/ 71 h 704"/>
                    <a:gd name="T100" fmla="*/ 54 w 426"/>
                    <a:gd name="T101" fmla="*/ 107 h 704"/>
                    <a:gd name="T102" fmla="*/ 30 w 426"/>
                    <a:gd name="T103" fmla="*/ 141 h 704"/>
                    <a:gd name="T104" fmla="*/ 14 w 426"/>
                    <a:gd name="T105" fmla="*/ 173 h 704"/>
                    <a:gd name="T106" fmla="*/ 5 w 426"/>
                    <a:gd name="T107" fmla="*/ 195 h 704"/>
                    <a:gd name="T108" fmla="*/ 1 w 426"/>
                    <a:gd name="T109" fmla="*/ 203 h 7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26" h="704">
                      <a:moveTo>
                        <a:pt x="0" y="185"/>
                      </a:moveTo>
                      <a:lnTo>
                        <a:pt x="1" y="183"/>
                      </a:lnTo>
                      <a:lnTo>
                        <a:pt x="3" y="177"/>
                      </a:lnTo>
                      <a:lnTo>
                        <a:pt x="7" y="167"/>
                      </a:lnTo>
                      <a:lnTo>
                        <a:pt x="12" y="156"/>
                      </a:lnTo>
                      <a:lnTo>
                        <a:pt x="19" y="141"/>
                      </a:lnTo>
                      <a:lnTo>
                        <a:pt x="28" y="125"/>
                      </a:lnTo>
                      <a:lnTo>
                        <a:pt x="38" y="109"/>
                      </a:lnTo>
                      <a:lnTo>
                        <a:pt x="50" y="92"/>
                      </a:lnTo>
                      <a:lnTo>
                        <a:pt x="63" y="75"/>
                      </a:lnTo>
                      <a:lnTo>
                        <a:pt x="78" y="58"/>
                      </a:lnTo>
                      <a:lnTo>
                        <a:pt x="95" y="43"/>
                      </a:lnTo>
                      <a:lnTo>
                        <a:pt x="115" y="28"/>
                      </a:lnTo>
                      <a:lnTo>
                        <a:pt x="136" y="17"/>
                      </a:lnTo>
                      <a:lnTo>
                        <a:pt x="158" y="8"/>
                      </a:lnTo>
                      <a:lnTo>
                        <a:pt x="182" y="3"/>
                      </a:lnTo>
                      <a:lnTo>
                        <a:pt x="209" y="0"/>
                      </a:lnTo>
                      <a:lnTo>
                        <a:pt x="239" y="1"/>
                      </a:lnTo>
                      <a:lnTo>
                        <a:pt x="264" y="5"/>
                      </a:lnTo>
                      <a:lnTo>
                        <a:pt x="289" y="10"/>
                      </a:lnTo>
                      <a:lnTo>
                        <a:pt x="311" y="17"/>
                      </a:lnTo>
                      <a:lnTo>
                        <a:pt x="330" y="27"/>
                      </a:lnTo>
                      <a:lnTo>
                        <a:pt x="349" y="37"/>
                      </a:lnTo>
                      <a:lnTo>
                        <a:pt x="364" y="49"/>
                      </a:lnTo>
                      <a:lnTo>
                        <a:pt x="378" y="63"/>
                      </a:lnTo>
                      <a:lnTo>
                        <a:pt x="389" y="77"/>
                      </a:lnTo>
                      <a:lnTo>
                        <a:pt x="400" y="92"/>
                      </a:lnTo>
                      <a:lnTo>
                        <a:pt x="408" y="108"/>
                      </a:lnTo>
                      <a:lnTo>
                        <a:pt x="415" y="124"/>
                      </a:lnTo>
                      <a:lnTo>
                        <a:pt x="420" y="141"/>
                      </a:lnTo>
                      <a:lnTo>
                        <a:pt x="424" y="158"/>
                      </a:lnTo>
                      <a:lnTo>
                        <a:pt x="425" y="174"/>
                      </a:lnTo>
                      <a:lnTo>
                        <a:pt x="426" y="191"/>
                      </a:lnTo>
                      <a:lnTo>
                        <a:pt x="424" y="235"/>
                      </a:lnTo>
                      <a:lnTo>
                        <a:pt x="415" y="279"/>
                      </a:lnTo>
                      <a:lnTo>
                        <a:pt x="402" y="322"/>
                      </a:lnTo>
                      <a:lnTo>
                        <a:pt x="383" y="363"/>
                      </a:lnTo>
                      <a:lnTo>
                        <a:pt x="362" y="402"/>
                      </a:lnTo>
                      <a:lnTo>
                        <a:pt x="338" y="440"/>
                      </a:lnTo>
                      <a:lnTo>
                        <a:pt x="311" y="477"/>
                      </a:lnTo>
                      <a:lnTo>
                        <a:pt x="281" y="511"/>
                      </a:lnTo>
                      <a:lnTo>
                        <a:pt x="251" y="543"/>
                      </a:lnTo>
                      <a:lnTo>
                        <a:pt x="219" y="572"/>
                      </a:lnTo>
                      <a:lnTo>
                        <a:pt x="187" y="600"/>
                      </a:lnTo>
                      <a:lnTo>
                        <a:pt x="155" y="625"/>
                      </a:lnTo>
                      <a:lnTo>
                        <a:pt x="125" y="647"/>
                      </a:lnTo>
                      <a:lnTo>
                        <a:pt x="95" y="666"/>
                      </a:lnTo>
                      <a:lnTo>
                        <a:pt x="67" y="682"/>
                      </a:lnTo>
                      <a:lnTo>
                        <a:pt x="43" y="696"/>
                      </a:lnTo>
                      <a:lnTo>
                        <a:pt x="38" y="697"/>
                      </a:lnTo>
                      <a:lnTo>
                        <a:pt x="33" y="699"/>
                      </a:lnTo>
                      <a:lnTo>
                        <a:pt x="28" y="701"/>
                      </a:lnTo>
                      <a:lnTo>
                        <a:pt x="23" y="702"/>
                      </a:lnTo>
                      <a:lnTo>
                        <a:pt x="18" y="703"/>
                      </a:lnTo>
                      <a:lnTo>
                        <a:pt x="12" y="703"/>
                      </a:lnTo>
                      <a:lnTo>
                        <a:pt x="7" y="704"/>
                      </a:lnTo>
                      <a:lnTo>
                        <a:pt x="2" y="704"/>
                      </a:lnTo>
                      <a:lnTo>
                        <a:pt x="2" y="693"/>
                      </a:lnTo>
                      <a:lnTo>
                        <a:pt x="12" y="693"/>
                      </a:lnTo>
                      <a:lnTo>
                        <a:pt x="21" y="691"/>
                      </a:lnTo>
                      <a:lnTo>
                        <a:pt x="30" y="690"/>
                      </a:lnTo>
                      <a:lnTo>
                        <a:pt x="38" y="686"/>
                      </a:lnTo>
                      <a:lnTo>
                        <a:pt x="62" y="672"/>
                      </a:lnTo>
                      <a:lnTo>
                        <a:pt x="89" y="657"/>
                      </a:lnTo>
                      <a:lnTo>
                        <a:pt x="119" y="638"/>
                      </a:lnTo>
                      <a:lnTo>
                        <a:pt x="148" y="616"/>
                      </a:lnTo>
                      <a:lnTo>
                        <a:pt x="180" y="592"/>
                      </a:lnTo>
                      <a:lnTo>
                        <a:pt x="210" y="565"/>
                      </a:lnTo>
                      <a:lnTo>
                        <a:pt x="242" y="535"/>
                      </a:lnTo>
                      <a:lnTo>
                        <a:pt x="273" y="505"/>
                      </a:lnTo>
                      <a:lnTo>
                        <a:pt x="301" y="470"/>
                      </a:lnTo>
                      <a:lnTo>
                        <a:pt x="328" y="435"/>
                      </a:lnTo>
                      <a:lnTo>
                        <a:pt x="353" y="398"/>
                      </a:lnTo>
                      <a:lnTo>
                        <a:pt x="373" y="359"/>
                      </a:lnTo>
                      <a:lnTo>
                        <a:pt x="390" y="319"/>
                      </a:lnTo>
                      <a:lnTo>
                        <a:pt x="404" y="277"/>
                      </a:lnTo>
                      <a:lnTo>
                        <a:pt x="413" y="235"/>
                      </a:lnTo>
                      <a:lnTo>
                        <a:pt x="415" y="191"/>
                      </a:lnTo>
                      <a:lnTo>
                        <a:pt x="414" y="173"/>
                      </a:lnTo>
                      <a:lnTo>
                        <a:pt x="411" y="156"/>
                      </a:lnTo>
                      <a:lnTo>
                        <a:pt x="408" y="139"/>
                      </a:lnTo>
                      <a:lnTo>
                        <a:pt x="403" y="123"/>
                      </a:lnTo>
                      <a:lnTo>
                        <a:pt x="395" y="107"/>
                      </a:lnTo>
                      <a:lnTo>
                        <a:pt x="387" y="92"/>
                      </a:lnTo>
                      <a:lnTo>
                        <a:pt x="377" y="79"/>
                      </a:lnTo>
                      <a:lnTo>
                        <a:pt x="366" y="66"/>
                      </a:lnTo>
                      <a:lnTo>
                        <a:pt x="351" y="53"/>
                      </a:lnTo>
                      <a:lnTo>
                        <a:pt x="335" y="42"/>
                      </a:lnTo>
                      <a:lnTo>
                        <a:pt x="318" y="33"/>
                      </a:lnTo>
                      <a:lnTo>
                        <a:pt x="299" y="25"/>
                      </a:lnTo>
                      <a:lnTo>
                        <a:pt x="279" y="19"/>
                      </a:lnTo>
                      <a:lnTo>
                        <a:pt x="257" y="15"/>
                      </a:lnTo>
                      <a:lnTo>
                        <a:pt x="234" y="12"/>
                      </a:lnTo>
                      <a:lnTo>
                        <a:pt x="209" y="11"/>
                      </a:lnTo>
                      <a:lnTo>
                        <a:pt x="183" y="14"/>
                      </a:lnTo>
                      <a:lnTo>
                        <a:pt x="160" y="20"/>
                      </a:lnTo>
                      <a:lnTo>
                        <a:pt x="138" y="28"/>
                      </a:lnTo>
                      <a:lnTo>
                        <a:pt x="119" y="41"/>
                      </a:lnTo>
                      <a:lnTo>
                        <a:pt x="99" y="55"/>
                      </a:lnTo>
                      <a:lnTo>
                        <a:pt x="83" y="71"/>
                      </a:lnTo>
                      <a:lnTo>
                        <a:pt x="67" y="88"/>
                      </a:lnTo>
                      <a:lnTo>
                        <a:pt x="54" y="107"/>
                      </a:lnTo>
                      <a:lnTo>
                        <a:pt x="41" y="124"/>
                      </a:lnTo>
                      <a:lnTo>
                        <a:pt x="30" y="141"/>
                      </a:lnTo>
                      <a:lnTo>
                        <a:pt x="22" y="158"/>
                      </a:lnTo>
                      <a:lnTo>
                        <a:pt x="14" y="173"/>
                      </a:lnTo>
                      <a:lnTo>
                        <a:pt x="8" y="185"/>
                      </a:lnTo>
                      <a:lnTo>
                        <a:pt x="5" y="195"/>
                      </a:lnTo>
                      <a:lnTo>
                        <a:pt x="2" y="201"/>
                      </a:lnTo>
                      <a:lnTo>
                        <a:pt x="1" y="203"/>
                      </a:lnTo>
                      <a:lnTo>
                        <a:pt x="0" y="185"/>
                      </a:lnTo>
                      <a:close/>
                    </a:path>
                  </a:pathLst>
                </a:custGeom>
                <a:solidFill>
                  <a:srgbClr val="9900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47" name="Freeform 31"/>
                <p:cNvSpPr/>
                <p:nvPr/>
              </p:nvSpPr>
              <p:spPr bwMode="auto">
                <a:xfrm>
                  <a:off x="3890" y="1600"/>
                  <a:ext cx="362" cy="585"/>
                </a:xfrm>
                <a:custGeom>
                  <a:avLst/>
                  <a:gdLst>
                    <a:gd name="T0" fmla="*/ 8 w 362"/>
                    <a:gd name="T1" fmla="*/ 574 h 585"/>
                    <a:gd name="T2" fmla="*/ 21 w 362"/>
                    <a:gd name="T3" fmla="*/ 570 h 585"/>
                    <a:gd name="T4" fmla="*/ 46 w 362"/>
                    <a:gd name="T5" fmla="*/ 558 h 585"/>
                    <a:gd name="T6" fmla="*/ 90 w 362"/>
                    <a:gd name="T7" fmla="*/ 527 h 585"/>
                    <a:gd name="T8" fmla="*/ 142 w 362"/>
                    <a:gd name="T9" fmla="*/ 487 h 585"/>
                    <a:gd name="T10" fmla="*/ 196 w 362"/>
                    <a:gd name="T11" fmla="*/ 436 h 585"/>
                    <a:gd name="T12" fmla="*/ 248 w 362"/>
                    <a:gd name="T13" fmla="*/ 377 h 585"/>
                    <a:gd name="T14" fmla="*/ 293 w 362"/>
                    <a:gd name="T15" fmla="*/ 311 h 585"/>
                    <a:gd name="T16" fmla="*/ 328 w 362"/>
                    <a:gd name="T17" fmla="*/ 242 h 585"/>
                    <a:gd name="T18" fmla="*/ 348 w 362"/>
                    <a:gd name="T19" fmla="*/ 170 h 585"/>
                    <a:gd name="T20" fmla="*/ 348 w 362"/>
                    <a:gd name="T21" fmla="*/ 109 h 585"/>
                    <a:gd name="T22" fmla="*/ 332 w 362"/>
                    <a:gd name="T23" fmla="*/ 65 h 585"/>
                    <a:gd name="T24" fmla="*/ 309 w 362"/>
                    <a:gd name="T25" fmla="*/ 39 h 585"/>
                    <a:gd name="T26" fmla="*/ 286 w 362"/>
                    <a:gd name="T27" fmla="*/ 25 h 585"/>
                    <a:gd name="T28" fmla="*/ 257 w 362"/>
                    <a:gd name="T29" fmla="*/ 16 h 585"/>
                    <a:gd name="T30" fmla="*/ 226 w 362"/>
                    <a:gd name="T31" fmla="*/ 11 h 585"/>
                    <a:gd name="T32" fmla="*/ 179 w 362"/>
                    <a:gd name="T33" fmla="*/ 16 h 585"/>
                    <a:gd name="T34" fmla="*/ 126 w 362"/>
                    <a:gd name="T35" fmla="*/ 50 h 585"/>
                    <a:gd name="T36" fmla="*/ 82 w 362"/>
                    <a:gd name="T37" fmla="*/ 101 h 585"/>
                    <a:gd name="T38" fmla="*/ 50 w 362"/>
                    <a:gd name="T39" fmla="*/ 154 h 585"/>
                    <a:gd name="T40" fmla="*/ 36 w 362"/>
                    <a:gd name="T41" fmla="*/ 181 h 585"/>
                    <a:gd name="T42" fmla="*/ 27 w 362"/>
                    <a:gd name="T43" fmla="*/ 191 h 585"/>
                    <a:gd name="T44" fmla="*/ 16 w 362"/>
                    <a:gd name="T45" fmla="*/ 198 h 585"/>
                    <a:gd name="T46" fmla="*/ 5 w 362"/>
                    <a:gd name="T47" fmla="*/ 202 h 585"/>
                    <a:gd name="T48" fmla="*/ 0 w 362"/>
                    <a:gd name="T49" fmla="*/ 191 h 585"/>
                    <a:gd name="T50" fmla="*/ 16 w 362"/>
                    <a:gd name="T51" fmla="*/ 185 h 585"/>
                    <a:gd name="T52" fmla="*/ 30 w 362"/>
                    <a:gd name="T53" fmla="*/ 170 h 585"/>
                    <a:gd name="T54" fmla="*/ 55 w 362"/>
                    <a:gd name="T55" fmla="*/ 122 h 585"/>
                    <a:gd name="T56" fmla="*/ 96 w 362"/>
                    <a:gd name="T57" fmla="*/ 66 h 585"/>
                    <a:gd name="T58" fmla="*/ 147 w 362"/>
                    <a:gd name="T59" fmla="*/ 19 h 585"/>
                    <a:gd name="T60" fmla="*/ 207 w 362"/>
                    <a:gd name="T61" fmla="*/ 0 h 585"/>
                    <a:gd name="T62" fmla="*/ 272 w 362"/>
                    <a:gd name="T63" fmla="*/ 8 h 585"/>
                    <a:gd name="T64" fmla="*/ 321 w 362"/>
                    <a:gd name="T65" fmla="*/ 35 h 585"/>
                    <a:gd name="T66" fmla="*/ 352 w 362"/>
                    <a:gd name="T67" fmla="*/ 77 h 585"/>
                    <a:gd name="T68" fmla="*/ 362 w 362"/>
                    <a:gd name="T69" fmla="*/ 134 h 585"/>
                    <a:gd name="T70" fmla="*/ 351 w 362"/>
                    <a:gd name="T71" fmla="*/ 208 h 585"/>
                    <a:gd name="T72" fmla="*/ 322 w 362"/>
                    <a:gd name="T73" fmla="*/ 280 h 585"/>
                    <a:gd name="T74" fmla="*/ 281 w 362"/>
                    <a:gd name="T75" fmla="*/ 350 h 585"/>
                    <a:gd name="T76" fmla="*/ 230 w 362"/>
                    <a:gd name="T77" fmla="*/ 414 h 585"/>
                    <a:gd name="T78" fmla="*/ 177 w 362"/>
                    <a:gd name="T79" fmla="*/ 470 h 585"/>
                    <a:gd name="T80" fmla="*/ 121 w 362"/>
                    <a:gd name="T81" fmla="*/ 518 h 585"/>
                    <a:gd name="T82" fmla="*/ 72 w 362"/>
                    <a:gd name="T83" fmla="*/ 554 h 585"/>
                    <a:gd name="T84" fmla="*/ 32 w 362"/>
                    <a:gd name="T85" fmla="*/ 578 h 585"/>
                    <a:gd name="T86" fmla="*/ 17 w 362"/>
                    <a:gd name="T87" fmla="*/ 583 h 585"/>
                    <a:gd name="T88" fmla="*/ 0 w 362"/>
                    <a:gd name="T89" fmla="*/ 585 h 5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62" h="585">
                      <a:moveTo>
                        <a:pt x="0" y="574"/>
                      </a:moveTo>
                      <a:lnTo>
                        <a:pt x="8" y="574"/>
                      </a:lnTo>
                      <a:lnTo>
                        <a:pt x="15" y="573"/>
                      </a:lnTo>
                      <a:lnTo>
                        <a:pt x="21" y="570"/>
                      </a:lnTo>
                      <a:lnTo>
                        <a:pt x="27" y="568"/>
                      </a:lnTo>
                      <a:lnTo>
                        <a:pt x="46" y="558"/>
                      </a:lnTo>
                      <a:lnTo>
                        <a:pt x="66" y="545"/>
                      </a:lnTo>
                      <a:lnTo>
                        <a:pt x="90" y="527"/>
                      </a:lnTo>
                      <a:lnTo>
                        <a:pt x="115" y="509"/>
                      </a:lnTo>
                      <a:lnTo>
                        <a:pt x="142" y="487"/>
                      </a:lnTo>
                      <a:lnTo>
                        <a:pt x="169" y="463"/>
                      </a:lnTo>
                      <a:lnTo>
                        <a:pt x="196" y="436"/>
                      </a:lnTo>
                      <a:lnTo>
                        <a:pt x="222" y="406"/>
                      </a:lnTo>
                      <a:lnTo>
                        <a:pt x="248" y="377"/>
                      </a:lnTo>
                      <a:lnTo>
                        <a:pt x="272" y="345"/>
                      </a:lnTo>
                      <a:lnTo>
                        <a:pt x="293" y="311"/>
                      </a:lnTo>
                      <a:lnTo>
                        <a:pt x="313" y="276"/>
                      </a:lnTo>
                      <a:lnTo>
                        <a:pt x="328" y="242"/>
                      </a:lnTo>
                      <a:lnTo>
                        <a:pt x="341" y="207"/>
                      </a:lnTo>
                      <a:lnTo>
                        <a:pt x="348" y="170"/>
                      </a:lnTo>
                      <a:lnTo>
                        <a:pt x="351" y="134"/>
                      </a:lnTo>
                      <a:lnTo>
                        <a:pt x="348" y="109"/>
                      </a:lnTo>
                      <a:lnTo>
                        <a:pt x="342" y="85"/>
                      </a:lnTo>
                      <a:lnTo>
                        <a:pt x="332" y="65"/>
                      </a:lnTo>
                      <a:lnTo>
                        <a:pt x="319" y="47"/>
                      </a:lnTo>
                      <a:lnTo>
                        <a:pt x="309" y="39"/>
                      </a:lnTo>
                      <a:lnTo>
                        <a:pt x="298" y="32"/>
                      </a:lnTo>
                      <a:lnTo>
                        <a:pt x="286" y="25"/>
                      </a:lnTo>
                      <a:lnTo>
                        <a:pt x="272" y="19"/>
                      </a:lnTo>
                      <a:lnTo>
                        <a:pt x="257" y="16"/>
                      </a:lnTo>
                      <a:lnTo>
                        <a:pt x="242" y="13"/>
                      </a:lnTo>
                      <a:lnTo>
                        <a:pt x="226" y="11"/>
                      </a:lnTo>
                      <a:lnTo>
                        <a:pt x="207" y="11"/>
                      </a:lnTo>
                      <a:lnTo>
                        <a:pt x="179" y="16"/>
                      </a:lnTo>
                      <a:lnTo>
                        <a:pt x="151" y="29"/>
                      </a:lnTo>
                      <a:lnTo>
                        <a:pt x="126" y="50"/>
                      </a:lnTo>
                      <a:lnTo>
                        <a:pt x="103" y="74"/>
                      </a:lnTo>
                      <a:lnTo>
                        <a:pt x="82" y="101"/>
                      </a:lnTo>
                      <a:lnTo>
                        <a:pt x="65" y="128"/>
                      </a:lnTo>
                      <a:lnTo>
                        <a:pt x="50" y="154"/>
                      </a:lnTo>
                      <a:lnTo>
                        <a:pt x="39" y="175"/>
                      </a:lnTo>
                      <a:lnTo>
                        <a:pt x="36" y="181"/>
                      </a:lnTo>
                      <a:lnTo>
                        <a:pt x="31" y="186"/>
                      </a:lnTo>
                      <a:lnTo>
                        <a:pt x="27" y="191"/>
                      </a:lnTo>
                      <a:lnTo>
                        <a:pt x="22" y="194"/>
                      </a:lnTo>
                      <a:lnTo>
                        <a:pt x="16" y="198"/>
                      </a:lnTo>
                      <a:lnTo>
                        <a:pt x="11" y="200"/>
                      </a:lnTo>
                      <a:lnTo>
                        <a:pt x="5" y="202"/>
                      </a:lnTo>
                      <a:lnTo>
                        <a:pt x="0" y="202"/>
                      </a:lnTo>
                      <a:lnTo>
                        <a:pt x="0" y="191"/>
                      </a:lnTo>
                      <a:lnTo>
                        <a:pt x="9" y="189"/>
                      </a:lnTo>
                      <a:lnTo>
                        <a:pt x="16" y="185"/>
                      </a:lnTo>
                      <a:lnTo>
                        <a:pt x="23" y="178"/>
                      </a:lnTo>
                      <a:lnTo>
                        <a:pt x="30" y="170"/>
                      </a:lnTo>
                      <a:lnTo>
                        <a:pt x="41" y="148"/>
                      </a:lnTo>
                      <a:lnTo>
                        <a:pt x="55" y="122"/>
                      </a:lnTo>
                      <a:lnTo>
                        <a:pt x="74" y="94"/>
                      </a:lnTo>
                      <a:lnTo>
                        <a:pt x="96" y="66"/>
                      </a:lnTo>
                      <a:lnTo>
                        <a:pt x="120" y="40"/>
                      </a:lnTo>
                      <a:lnTo>
                        <a:pt x="147" y="19"/>
                      </a:lnTo>
                      <a:lnTo>
                        <a:pt x="177" y="5"/>
                      </a:lnTo>
                      <a:lnTo>
                        <a:pt x="207" y="0"/>
                      </a:lnTo>
                      <a:lnTo>
                        <a:pt x="242" y="2"/>
                      </a:lnTo>
                      <a:lnTo>
                        <a:pt x="272" y="8"/>
                      </a:lnTo>
                      <a:lnTo>
                        <a:pt x="299" y="19"/>
                      </a:lnTo>
                      <a:lnTo>
                        <a:pt x="321" y="35"/>
                      </a:lnTo>
                      <a:lnTo>
                        <a:pt x="338" y="54"/>
                      </a:lnTo>
                      <a:lnTo>
                        <a:pt x="352" y="77"/>
                      </a:lnTo>
                      <a:lnTo>
                        <a:pt x="359" y="104"/>
                      </a:lnTo>
                      <a:lnTo>
                        <a:pt x="362" y="134"/>
                      </a:lnTo>
                      <a:lnTo>
                        <a:pt x="359" y="171"/>
                      </a:lnTo>
                      <a:lnTo>
                        <a:pt x="351" y="208"/>
                      </a:lnTo>
                      <a:lnTo>
                        <a:pt x="339" y="245"/>
                      </a:lnTo>
                      <a:lnTo>
                        <a:pt x="322" y="280"/>
                      </a:lnTo>
                      <a:lnTo>
                        <a:pt x="304" y="316"/>
                      </a:lnTo>
                      <a:lnTo>
                        <a:pt x="281" y="350"/>
                      </a:lnTo>
                      <a:lnTo>
                        <a:pt x="256" y="382"/>
                      </a:lnTo>
                      <a:lnTo>
                        <a:pt x="230" y="414"/>
                      </a:lnTo>
                      <a:lnTo>
                        <a:pt x="204" y="443"/>
                      </a:lnTo>
                      <a:lnTo>
                        <a:pt x="177" y="470"/>
                      </a:lnTo>
                      <a:lnTo>
                        <a:pt x="148" y="496"/>
                      </a:lnTo>
                      <a:lnTo>
                        <a:pt x="121" y="518"/>
                      </a:lnTo>
                      <a:lnTo>
                        <a:pt x="96" y="537"/>
                      </a:lnTo>
                      <a:lnTo>
                        <a:pt x="72" y="554"/>
                      </a:lnTo>
                      <a:lnTo>
                        <a:pt x="50" y="568"/>
                      </a:lnTo>
                      <a:lnTo>
                        <a:pt x="32" y="578"/>
                      </a:lnTo>
                      <a:lnTo>
                        <a:pt x="25" y="580"/>
                      </a:lnTo>
                      <a:lnTo>
                        <a:pt x="17" y="583"/>
                      </a:lnTo>
                      <a:lnTo>
                        <a:pt x="9" y="584"/>
                      </a:lnTo>
                      <a:lnTo>
                        <a:pt x="0" y="585"/>
                      </a:lnTo>
                      <a:lnTo>
                        <a:pt x="0" y="574"/>
                      </a:lnTo>
                      <a:close/>
                    </a:path>
                  </a:pathLst>
                </a:custGeom>
                <a:solidFill>
                  <a:srgbClr val="9900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48" name="Freeform 32"/>
                <p:cNvSpPr/>
                <p:nvPr/>
              </p:nvSpPr>
              <p:spPr bwMode="auto">
                <a:xfrm>
                  <a:off x="3515" y="1562"/>
                  <a:ext cx="64" cy="35"/>
                </a:xfrm>
                <a:custGeom>
                  <a:avLst/>
                  <a:gdLst>
                    <a:gd name="T0" fmla="*/ 0 w 64"/>
                    <a:gd name="T1" fmla="*/ 12 h 35"/>
                    <a:gd name="T2" fmla="*/ 9 w 64"/>
                    <a:gd name="T3" fmla="*/ 12 h 35"/>
                    <a:gd name="T4" fmla="*/ 16 w 64"/>
                    <a:gd name="T5" fmla="*/ 13 h 35"/>
                    <a:gd name="T6" fmla="*/ 25 w 64"/>
                    <a:gd name="T7" fmla="*/ 14 h 35"/>
                    <a:gd name="T8" fmla="*/ 34 w 64"/>
                    <a:gd name="T9" fmla="*/ 17 h 35"/>
                    <a:gd name="T10" fmla="*/ 41 w 64"/>
                    <a:gd name="T11" fmla="*/ 21 h 35"/>
                    <a:gd name="T12" fmla="*/ 48 w 64"/>
                    <a:gd name="T13" fmla="*/ 24 h 35"/>
                    <a:gd name="T14" fmla="*/ 56 w 64"/>
                    <a:gd name="T15" fmla="*/ 29 h 35"/>
                    <a:gd name="T16" fmla="*/ 62 w 64"/>
                    <a:gd name="T17" fmla="*/ 35 h 35"/>
                    <a:gd name="T18" fmla="*/ 64 w 64"/>
                    <a:gd name="T19" fmla="*/ 18 h 35"/>
                    <a:gd name="T20" fmla="*/ 63 w 64"/>
                    <a:gd name="T21" fmla="*/ 17 h 35"/>
                    <a:gd name="T22" fmla="*/ 58 w 64"/>
                    <a:gd name="T23" fmla="*/ 16 h 35"/>
                    <a:gd name="T24" fmla="*/ 52 w 64"/>
                    <a:gd name="T25" fmla="*/ 12 h 35"/>
                    <a:gd name="T26" fmla="*/ 45 w 64"/>
                    <a:gd name="T27" fmla="*/ 8 h 35"/>
                    <a:gd name="T28" fmla="*/ 35 w 64"/>
                    <a:gd name="T29" fmla="*/ 5 h 35"/>
                    <a:gd name="T30" fmla="*/ 25 w 64"/>
                    <a:gd name="T31" fmla="*/ 2 h 35"/>
                    <a:gd name="T32" fmla="*/ 15 w 64"/>
                    <a:gd name="T33" fmla="*/ 0 h 35"/>
                    <a:gd name="T34" fmla="*/ 5 w 64"/>
                    <a:gd name="T35" fmla="*/ 0 h 35"/>
                    <a:gd name="T36" fmla="*/ 0 w 64"/>
                    <a:gd name="T37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4" h="35">
                      <a:moveTo>
                        <a:pt x="0" y="12"/>
                      </a:moveTo>
                      <a:lnTo>
                        <a:pt x="9" y="12"/>
                      </a:lnTo>
                      <a:lnTo>
                        <a:pt x="16" y="13"/>
                      </a:lnTo>
                      <a:lnTo>
                        <a:pt x="25" y="14"/>
                      </a:lnTo>
                      <a:lnTo>
                        <a:pt x="34" y="17"/>
                      </a:lnTo>
                      <a:lnTo>
                        <a:pt x="41" y="21"/>
                      </a:lnTo>
                      <a:lnTo>
                        <a:pt x="48" y="24"/>
                      </a:lnTo>
                      <a:lnTo>
                        <a:pt x="56" y="29"/>
                      </a:lnTo>
                      <a:lnTo>
                        <a:pt x="62" y="35"/>
                      </a:lnTo>
                      <a:lnTo>
                        <a:pt x="64" y="18"/>
                      </a:lnTo>
                      <a:lnTo>
                        <a:pt x="63" y="17"/>
                      </a:lnTo>
                      <a:lnTo>
                        <a:pt x="58" y="16"/>
                      </a:lnTo>
                      <a:lnTo>
                        <a:pt x="52" y="12"/>
                      </a:lnTo>
                      <a:lnTo>
                        <a:pt x="45" y="8"/>
                      </a:lnTo>
                      <a:lnTo>
                        <a:pt x="35" y="5"/>
                      </a:lnTo>
                      <a:lnTo>
                        <a:pt x="25" y="2"/>
                      </a:lnTo>
                      <a:lnTo>
                        <a:pt x="15" y="0"/>
                      </a:lnTo>
                      <a:lnTo>
                        <a:pt x="5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49" name="Freeform 33"/>
                <p:cNvSpPr/>
                <p:nvPr/>
              </p:nvSpPr>
              <p:spPr bwMode="auto">
                <a:xfrm>
                  <a:off x="3876" y="1542"/>
                  <a:ext cx="419" cy="694"/>
                </a:xfrm>
                <a:custGeom>
                  <a:avLst/>
                  <a:gdLst>
                    <a:gd name="T0" fmla="*/ 234 w 419"/>
                    <a:gd name="T1" fmla="*/ 1 h 694"/>
                    <a:gd name="T2" fmla="*/ 281 w 419"/>
                    <a:gd name="T3" fmla="*/ 9 h 694"/>
                    <a:gd name="T4" fmla="*/ 321 w 419"/>
                    <a:gd name="T5" fmla="*/ 23 h 694"/>
                    <a:gd name="T6" fmla="*/ 354 w 419"/>
                    <a:gd name="T7" fmla="*/ 44 h 694"/>
                    <a:gd name="T8" fmla="*/ 380 w 419"/>
                    <a:gd name="T9" fmla="*/ 70 h 694"/>
                    <a:gd name="T10" fmla="*/ 400 w 419"/>
                    <a:gd name="T11" fmla="*/ 99 h 694"/>
                    <a:gd name="T12" fmla="*/ 412 w 419"/>
                    <a:gd name="T13" fmla="*/ 132 h 694"/>
                    <a:gd name="T14" fmla="*/ 418 w 419"/>
                    <a:gd name="T15" fmla="*/ 168 h 694"/>
                    <a:gd name="T16" fmla="*/ 415 w 419"/>
                    <a:gd name="T17" fmla="*/ 232 h 694"/>
                    <a:gd name="T18" fmla="*/ 393 w 419"/>
                    <a:gd name="T19" fmla="*/ 320 h 694"/>
                    <a:gd name="T20" fmla="*/ 353 w 419"/>
                    <a:gd name="T21" fmla="*/ 401 h 694"/>
                    <a:gd name="T22" fmla="*/ 299 w 419"/>
                    <a:gd name="T23" fmla="*/ 475 h 694"/>
                    <a:gd name="T24" fmla="*/ 238 w 419"/>
                    <a:gd name="T25" fmla="*/ 540 h 694"/>
                    <a:gd name="T26" fmla="*/ 174 w 419"/>
                    <a:gd name="T27" fmla="*/ 596 h 694"/>
                    <a:gd name="T28" fmla="*/ 113 w 419"/>
                    <a:gd name="T29" fmla="*/ 642 h 694"/>
                    <a:gd name="T30" fmla="*/ 60 w 419"/>
                    <a:gd name="T31" fmla="*/ 675 h 694"/>
                    <a:gd name="T32" fmla="*/ 35 w 419"/>
                    <a:gd name="T33" fmla="*/ 687 h 694"/>
                    <a:gd name="T34" fmla="*/ 25 w 419"/>
                    <a:gd name="T35" fmla="*/ 691 h 694"/>
                    <a:gd name="T36" fmla="*/ 15 w 419"/>
                    <a:gd name="T37" fmla="*/ 693 h 694"/>
                    <a:gd name="T38" fmla="*/ 5 w 419"/>
                    <a:gd name="T39" fmla="*/ 694 h 694"/>
                    <a:gd name="T40" fmla="*/ 0 w 419"/>
                    <a:gd name="T41" fmla="*/ 637 h 694"/>
                    <a:gd name="T42" fmla="*/ 16 w 419"/>
                    <a:gd name="T43" fmla="*/ 636 h 694"/>
                    <a:gd name="T44" fmla="*/ 30 w 419"/>
                    <a:gd name="T45" fmla="*/ 631 h 694"/>
                    <a:gd name="T46" fmla="*/ 69 w 419"/>
                    <a:gd name="T47" fmla="*/ 607 h 694"/>
                    <a:gd name="T48" fmla="*/ 118 w 419"/>
                    <a:gd name="T49" fmla="*/ 572 h 694"/>
                    <a:gd name="T50" fmla="*/ 170 w 419"/>
                    <a:gd name="T51" fmla="*/ 525 h 694"/>
                    <a:gd name="T52" fmla="*/ 226 w 419"/>
                    <a:gd name="T53" fmla="*/ 469 h 694"/>
                    <a:gd name="T54" fmla="*/ 276 w 419"/>
                    <a:gd name="T55" fmla="*/ 407 h 694"/>
                    <a:gd name="T56" fmla="*/ 316 w 419"/>
                    <a:gd name="T57" fmla="*/ 338 h 694"/>
                    <a:gd name="T58" fmla="*/ 344 w 419"/>
                    <a:gd name="T59" fmla="*/ 266 h 694"/>
                    <a:gd name="T60" fmla="*/ 355 w 419"/>
                    <a:gd name="T61" fmla="*/ 192 h 694"/>
                    <a:gd name="T62" fmla="*/ 346 w 419"/>
                    <a:gd name="T63" fmla="*/ 140 h 694"/>
                    <a:gd name="T64" fmla="*/ 319 w 419"/>
                    <a:gd name="T65" fmla="*/ 98 h 694"/>
                    <a:gd name="T66" fmla="*/ 272 w 419"/>
                    <a:gd name="T67" fmla="*/ 72 h 694"/>
                    <a:gd name="T68" fmla="*/ 207 w 419"/>
                    <a:gd name="T69" fmla="*/ 64 h 694"/>
                    <a:gd name="T70" fmla="*/ 155 w 419"/>
                    <a:gd name="T71" fmla="*/ 80 h 694"/>
                    <a:gd name="T72" fmla="*/ 108 w 419"/>
                    <a:gd name="T73" fmla="*/ 119 h 694"/>
                    <a:gd name="T74" fmla="*/ 66 w 419"/>
                    <a:gd name="T75" fmla="*/ 173 h 694"/>
                    <a:gd name="T76" fmla="*/ 35 w 419"/>
                    <a:gd name="T77" fmla="*/ 230 h 694"/>
                    <a:gd name="T78" fmla="*/ 19 w 419"/>
                    <a:gd name="T79" fmla="*/ 247 h 694"/>
                    <a:gd name="T80" fmla="*/ 0 w 419"/>
                    <a:gd name="T81" fmla="*/ 254 h 694"/>
                    <a:gd name="T82" fmla="*/ 1 w 419"/>
                    <a:gd name="T83" fmla="*/ 184 h 694"/>
                    <a:gd name="T84" fmla="*/ 6 w 419"/>
                    <a:gd name="T85" fmla="*/ 169 h 694"/>
                    <a:gd name="T86" fmla="*/ 19 w 419"/>
                    <a:gd name="T87" fmla="*/ 143 h 694"/>
                    <a:gd name="T88" fmla="*/ 38 w 419"/>
                    <a:gd name="T89" fmla="*/ 110 h 694"/>
                    <a:gd name="T90" fmla="*/ 63 w 419"/>
                    <a:gd name="T91" fmla="*/ 76 h 694"/>
                    <a:gd name="T92" fmla="*/ 96 w 419"/>
                    <a:gd name="T93" fmla="*/ 43 h 694"/>
                    <a:gd name="T94" fmla="*/ 135 w 419"/>
                    <a:gd name="T95" fmla="*/ 17 h 694"/>
                    <a:gd name="T96" fmla="*/ 181 w 419"/>
                    <a:gd name="T97" fmla="*/ 3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19" h="694">
                      <a:moveTo>
                        <a:pt x="207" y="0"/>
                      </a:moveTo>
                      <a:lnTo>
                        <a:pt x="234" y="1"/>
                      </a:lnTo>
                      <a:lnTo>
                        <a:pt x="259" y="4"/>
                      </a:lnTo>
                      <a:lnTo>
                        <a:pt x="281" y="9"/>
                      </a:lnTo>
                      <a:lnTo>
                        <a:pt x="302" y="15"/>
                      </a:lnTo>
                      <a:lnTo>
                        <a:pt x="321" y="23"/>
                      </a:lnTo>
                      <a:lnTo>
                        <a:pt x="338" y="33"/>
                      </a:lnTo>
                      <a:lnTo>
                        <a:pt x="354" y="44"/>
                      </a:lnTo>
                      <a:lnTo>
                        <a:pt x="368" y="56"/>
                      </a:lnTo>
                      <a:lnTo>
                        <a:pt x="380" y="70"/>
                      </a:lnTo>
                      <a:lnTo>
                        <a:pt x="391" y="85"/>
                      </a:lnTo>
                      <a:lnTo>
                        <a:pt x="400" y="99"/>
                      </a:lnTo>
                      <a:lnTo>
                        <a:pt x="407" y="115"/>
                      </a:lnTo>
                      <a:lnTo>
                        <a:pt x="412" y="132"/>
                      </a:lnTo>
                      <a:lnTo>
                        <a:pt x="415" y="150"/>
                      </a:lnTo>
                      <a:lnTo>
                        <a:pt x="418" y="168"/>
                      </a:lnTo>
                      <a:lnTo>
                        <a:pt x="419" y="186"/>
                      </a:lnTo>
                      <a:lnTo>
                        <a:pt x="415" y="232"/>
                      </a:lnTo>
                      <a:lnTo>
                        <a:pt x="407" y="276"/>
                      </a:lnTo>
                      <a:lnTo>
                        <a:pt x="393" y="320"/>
                      </a:lnTo>
                      <a:lnTo>
                        <a:pt x="375" y="360"/>
                      </a:lnTo>
                      <a:lnTo>
                        <a:pt x="353" y="401"/>
                      </a:lnTo>
                      <a:lnTo>
                        <a:pt x="327" y="439"/>
                      </a:lnTo>
                      <a:lnTo>
                        <a:pt x="299" y="475"/>
                      </a:lnTo>
                      <a:lnTo>
                        <a:pt x="270" y="508"/>
                      </a:lnTo>
                      <a:lnTo>
                        <a:pt x="238" y="540"/>
                      </a:lnTo>
                      <a:lnTo>
                        <a:pt x="206" y="570"/>
                      </a:lnTo>
                      <a:lnTo>
                        <a:pt x="174" y="596"/>
                      </a:lnTo>
                      <a:lnTo>
                        <a:pt x="144" y="620"/>
                      </a:lnTo>
                      <a:lnTo>
                        <a:pt x="113" y="642"/>
                      </a:lnTo>
                      <a:lnTo>
                        <a:pt x="86" y="659"/>
                      </a:lnTo>
                      <a:lnTo>
                        <a:pt x="60" y="675"/>
                      </a:lnTo>
                      <a:lnTo>
                        <a:pt x="38" y="686"/>
                      </a:lnTo>
                      <a:lnTo>
                        <a:pt x="35" y="687"/>
                      </a:lnTo>
                      <a:lnTo>
                        <a:pt x="30" y="690"/>
                      </a:lnTo>
                      <a:lnTo>
                        <a:pt x="25" y="691"/>
                      </a:lnTo>
                      <a:lnTo>
                        <a:pt x="20" y="692"/>
                      </a:lnTo>
                      <a:lnTo>
                        <a:pt x="15" y="693"/>
                      </a:lnTo>
                      <a:lnTo>
                        <a:pt x="10" y="693"/>
                      </a:lnTo>
                      <a:lnTo>
                        <a:pt x="5" y="694"/>
                      </a:lnTo>
                      <a:lnTo>
                        <a:pt x="0" y="694"/>
                      </a:lnTo>
                      <a:lnTo>
                        <a:pt x="0" y="637"/>
                      </a:lnTo>
                      <a:lnTo>
                        <a:pt x="9" y="637"/>
                      </a:lnTo>
                      <a:lnTo>
                        <a:pt x="16" y="636"/>
                      </a:lnTo>
                      <a:lnTo>
                        <a:pt x="23" y="633"/>
                      </a:lnTo>
                      <a:lnTo>
                        <a:pt x="30" y="631"/>
                      </a:lnTo>
                      <a:lnTo>
                        <a:pt x="48" y="621"/>
                      </a:lnTo>
                      <a:lnTo>
                        <a:pt x="69" y="607"/>
                      </a:lnTo>
                      <a:lnTo>
                        <a:pt x="92" y="592"/>
                      </a:lnTo>
                      <a:lnTo>
                        <a:pt x="118" y="572"/>
                      </a:lnTo>
                      <a:lnTo>
                        <a:pt x="144" y="550"/>
                      </a:lnTo>
                      <a:lnTo>
                        <a:pt x="170" y="525"/>
                      </a:lnTo>
                      <a:lnTo>
                        <a:pt x="199" y="499"/>
                      </a:lnTo>
                      <a:lnTo>
                        <a:pt x="226" y="469"/>
                      </a:lnTo>
                      <a:lnTo>
                        <a:pt x="251" y="439"/>
                      </a:lnTo>
                      <a:lnTo>
                        <a:pt x="276" y="407"/>
                      </a:lnTo>
                      <a:lnTo>
                        <a:pt x="298" y="372"/>
                      </a:lnTo>
                      <a:lnTo>
                        <a:pt x="316" y="338"/>
                      </a:lnTo>
                      <a:lnTo>
                        <a:pt x="333" y="303"/>
                      </a:lnTo>
                      <a:lnTo>
                        <a:pt x="344" y="266"/>
                      </a:lnTo>
                      <a:lnTo>
                        <a:pt x="353" y="229"/>
                      </a:lnTo>
                      <a:lnTo>
                        <a:pt x="355" y="192"/>
                      </a:lnTo>
                      <a:lnTo>
                        <a:pt x="353" y="164"/>
                      </a:lnTo>
                      <a:lnTo>
                        <a:pt x="346" y="140"/>
                      </a:lnTo>
                      <a:lnTo>
                        <a:pt x="335" y="118"/>
                      </a:lnTo>
                      <a:lnTo>
                        <a:pt x="319" y="98"/>
                      </a:lnTo>
                      <a:lnTo>
                        <a:pt x="298" y="83"/>
                      </a:lnTo>
                      <a:lnTo>
                        <a:pt x="272" y="72"/>
                      </a:lnTo>
                      <a:lnTo>
                        <a:pt x="242" y="66"/>
                      </a:lnTo>
                      <a:lnTo>
                        <a:pt x="207" y="64"/>
                      </a:lnTo>
                      <a:lnTo>
                        <a:pt x="180" y="67"/>
                      </a:lnTo>
                      <a:lnTo>
                        <a:pt x="155" y="80"/>
                      </a:lnTo>
                      <a:lnTo>
                        <a:pt x="130" y="97"/>
                      </a:lnTo>
                      <a:lnTo>
                        <a:pt x="108" y="119"/>
                      </a:lnTo>
                      <a:lnTo>
                        <a:pt x="86" y="145"/>
                      </a:lnTo>
                      <a:lnTo>
                        <a:pt x="66" y="173"/>
                      </a:lnTo>
                      <a:lnTo>
                        <a:pt x="49" y="202"/>
                      </a:lnTo>
                      <a:lnTo>
                        <a:pt x="35" y="230"/>
                      </a:lnTo>
                      <a:lnTo>
                        <a:pt x="27" y="240"/>
                      </a:lnTo>
                      <a:lnTo>
                        <a:pt x="19" y="247"/>
                      </a:lnTo>
                      <a:lnTo>
                        <a:pt x="9" y="252"/>
                      </a:lnTo>
                      <a:lnTo>
                        <a:pt x="0" y="254"/>
                      </a:lnTo>
                      <a:lnTo>
                        <a:pt x="0" y="186"/>
                      </a:lnTo>
                      <a:lnTo>
                        <a:pt x="1" y="184"/>
                      </a:lnTo>
                      <a:lnTo>
                        <a:pt x="3" y="178"/>
                      </a:lnTo>
                      <a:lnTo>
                        <a:pt x="6" y="169"/>
                      </a:lnTo>
                      <a:lnTo>
                        <a:pt x="12" y="157"/>
                      </a:lnTo>
                      <a:lnTo>
                        <a:pt x="19" y="143"/>
                      </a:lnTo>
                      <a:lnTo>
                        <a:pt x="27" y="127"/>
                      </a:lnTo>
                      <a:lnTo>
                        <a:pt x="38" y="110"/>
                      </a:lnTo>
                      <a:lnTo>
                        <a:pt x="49" y="93"/>
                      </a:lnTo>
                      <a:lnTo>
                        <a:pt x="63" y="76"/>
                      </a:lnTo>
                      <a:lnTo>
                        <a:pt x="79" y="59"/>
                      </a:lnTo>
                      <a:lnTo>
                        <a:pt x="96" y="43"/>
                      </a:lnTo>
                      <a:lnTo>
                        <a:pt x="114" y="30"/>
                      </a:lnTo>
                      <a:lnTo>
                        <a:pt x="135" y="17"/>
                      </a:lnTo>
                      <a:lnTo>
                        <a:pt x="157" y="9"/>
                      </a:lnTo>
                      <a:lnTo>
                        <a:pt x="181" y="3"/>
                      </a:lnTo>
                      <a:lnTo>
                        <a:pt x="207" y="0"/>
                      </a:lnTo>
                      <a:close/>
                    </a:path>
                  </a:pathLst>
                </a:custGeom>
                <a:solidFill>
                  <a:srgbClr val="F7B2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19650" name="AutoShape 34"/>
              <p:cNvSpPr>
                <a:spLocks noChangeArrowheads="1"/>
              </p:cNvSpPr>
              <p:nvPr/>
            </p:nvSpPr>
            <p:spPr bwMode="auto">
              <a:xfrm>
                <a:off x="4032" y="1200"/>
                <a:ext cx="912" cy="1152"/>
              </a:xfrm>
              <a:custGeom>
                <a:avLst/>
                <a:gdLst>
                  <a:gd name="G0" fmla="+- 9002 0 0"/>
                  <a:gd name="G1" fmla="+- 11702626 0 0"/>
                  <a:gd name="G2" fmla="+- 0 0 11702626"/>
                  <a:gd name="T0" fmla="*/ 0 256 1"/>
                  <a:gd name="T1" fmla="*/ 180 256 1"/>
                  <a:gd name="G3" fmla="+- 11702626 T0 T1"/>
                  <a:gd name="T2" fmla="*/ 0 256 1"/>
                  <a:gd name="T3" fmla="*/ 90 256 1"/>
                  <a:gd name="G4" fmla="+- 11702626 T2 T3"/>
                  <a:gd name="G5" fmla="*/ G4 2 1"/>
                  <a:gd name="T4" fmla="*/ 90 256 1"/>
                  <a:gd name="T5" fmla="*/ 0 256 1"/>
                  <a:gd name="G6" fmla="+- 11702626 T4 T5"/>
                  <a:gd name="G7" fmla="*/ G6 2 1"/>
                  <a:gd name="G8" fmla="abs 11702626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9002"/>
                  <a:gd name="G18" fmla="*/ 9002 1 2"/>
                  <a:gd name="G19" fmla="+- G18 5400 0"/>
                  <a:gd name="G20" fmla="cos G19 11702626"/>
                  <a:gd name="G21" fmla="sin G19 11702626"/>
                  <a:gd name="G22" fmla="+- G20 10800 0"/>
                  <a:gd name="G23" fmla="+- G21 10800 0"/>
                  <a:gd name="G24" fmla="+- 10800 0 G20"/>
                  <a:gd name="G25" fmla="+- 9002 10800 0"/>
                  <a:gd name="G26" fmla="?: G9 G17 G25"/>
                  <a:gd name="G27" fmla="?: G9 0 21600"/>
                  <a:gd name="G28" fmla="cos 10800 11702626"/>
                  <a:gd name="G29" fmla="sin 10800 11702626"/>
                  <a:gd name="G30" fmla="sin 9002 11702626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02626 G34 0"/>
                  <a:gd name="G36" fmla="?: G6 G35 G31"/>
                  <a:gd name="G37" fmla="+- 21600 0 G36"/>
                  <a:gd name="G38" fmla="?: G4 0 G33"/>
                  <a:gd name="G39" fmla="?: 11702626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902 w 21600"/>
                  <a:gd name="T15" fmla="*/ 11047 h 21600"/>
                  <a:gd name="T16" fmla="*/ 10800 w 21600"/>
                  <a:gd name="T17" fmla="*/ 1798 h 21600"/>
                  <a:gd name="T18" fmla="*/ 20698 w 21600"/>
                  <a:gd name="T19" fmla="*/ 1104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1800" y="11024"/>
                    </a:moveTo>
                    <a:cubicBezTo>
                      <a:pt x="1798" y="10950"/>
                      <a:pt x="1798" y="10875"/>
                      <a:pt x="1798" y="10800"/>
                    </a:cubicBezTo>
                    <a:cubicBezTo>
                      <a:pt x="1798" y="5828"/>
                      <a:pt x="5828" y="1798"/>
                      <a:pt x="10800" y="1798"/>
                    </a:cubicBezTo>
                    <a:cubicBezTo>
                      <a:pt x="15771" y="1798"/>
                      <a:pt x="19802" y="5828"/>
                      <a:pt x="19802" y="10800"/>
                    </a:cubicBezTo>
                    <a:cubicBezTo>
                      <a:pt x="19801" y="10875"/>
                      <a:pt x="19801" y="10950"/>
                      <a:pt x="19799" y="11024"/>
                    </a:cubicBezTo>
                    <a:lnTo>
                      <a:pt x="21596" y="11069"/>
                    </a:lnTo>
                    <a:cubicBezTo>
                      <a:pt x="21598" y="10979"/>
                      <a:pt x="21600" y="1088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0889"/>
                      <a:pt x="1" y="10979"/>
                      <a:pt x="3" y="110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9651" name="AutoShape 35"/>
              <p:cNvSpPr>
                <a:spLocks noChangeArrowheads="1"/>
              </p:cNvSpPr>
              <p:nvPr/>
            </p:nvSpPr>
            <p:spPr bwMode="auto">
              <a:xfrm>
                <a:off x="2196" y="1248"/>
                <a:ext cx="912" cy="1152"/>
              </a:xfrm>
              <a:custGeom>
                <a:avLst/>
                <a:gdLst>
                  <a:gd name="G0" fmla="+- 9002 0 0"/>
                  <a:gd name="G1" fmla="+- 11702626 0 0"/>
                  <a:gd name="G2" fmla="+- 0 0 11702626"/>
                  <a:gd name="T0" fmla="*/ 0 256 1"/>
                  <a:gd name="T1" fmla="*/ 180 256 1"/>
                  <a:gd name="G3" fmla="+- 11702626 T0 T1"/>
                  <a:gd name="T2" fmla="*/ 0 256 1"/>
                  <a:gd name="T3" fmla="*/ 90 256 1"/>
                  <a:gd name="G4" fmla="+- 11702626 T2 T3"/>
                  <a:gd name="G5" fmla="*/ G4 2 1"/>
                  <a:gd name="T4" fmla="*/ 90 256 1"/>
                  <a:gd name="T5" fmla="*/ 0 256 1"/>
                  <a:gd name="G6" fmla="+- 11702626 T4 T5"/>
                  <a:gd name="G7" fmla="*/ G6 2 1"/>
                  <a:gd name="G8" fmla="abs 11702626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9002"/>
                  <a:gd name="G18" fmla="*/ 9002 1 2"/>
                  <a:gd name="G19" fmla="+- G18 5400 0"/>
                  <a:gd name="G20" fmla="cos G19 11702626"/>
                  <a:gd name="G21" fmla="sin G19 11702626"/>
                  <a:gd name="G22" fmla="+- G20 10800 0"/>
                  <a:gd name="G23" fmla="+- G21 10800 0"/>
                  <a:gd name="G24" fmla="+- 10800 0 G20"/>
                  <a:gd name="G25" fmla="+- 9002 10800 0"/>
                  <a:gd name="G26" fmla="?: G9 G17 G25"/>
                  <a:gd name="G27" fmla="?: G9 0 21600"/>
                  <a:gd name="G28" fmla="cos 10800 11702626"/>
                  <a:gd name="G29" fmla="sin 10800 11702626"/>
                  <a:gd name="G30" fmla="sin 9002 11702626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02626 G34 0"/>
                  <a:gd name="G36" fmla="?: G6 G35 G31"/>
                  <a:gd name="G37" fmla="+- 21600 0 G36"/>
                  <a:gd name="G38" fmla="?: G4 0 G33"/>
                  <a:gd name="G39" fmla="?: 11702626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902 w 21600"/>
                  <a:gd name="T15" fmla="*/ 11047 h 21600"/>
                  <a:gd name="T16" fmla="*/ 10800 w 21600"/>
                  <a:gd name="T17" fmla="*/ 1798 h 21600"/>
                  <a:gd name="T18" fmla="*/ 20698 w 21600"/>
                  <a:gd name="T19" fmla="*/ 1104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1800" y="11024"/>
                    </a:moveTo>
                    <a:cubicBezTo>
                      <a:pt x="1798" y="10950"/>
                      <a:pt x="1798" y="10875"/>
                      <a:pt x="1798" y="10800"/>
                    </a:cubicBezTo>
                    <a:cubicBezTo>
                      <a:pt x="1798" y="5828"/>
                      <a:pt x="5828" y="1798"/>
                      <a:pt x="10800" y="1798"/>
                    </a:cubicBezTo>
                    <a:cubicBezTo>
                      <a:pt x="15771" y="1798"/>
                      <a:pt x="19802" y="5828"/>
                      <a:pt x="19802" y="10800"/>
                    </a:cubicBezTo>
                    <a:cubicBezTo>
                      <a:pt x="19801" y="10875"/>
                      <a:pt x="19801" y="10950"/>
                      <a:pt x="19799" y="11024"/>
                    </a:cubicBezTo>
                    <a:lnTo>
                      <a:pt x="21596" y="11069"/>
                    </a:lnTo>
                    <a:cubicBezTo>
                      <a:pt x="21598" y="10979"/>
                      <a:pt x="21600" y="1088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0889"/>
                      <a:pt x="1" y="10979"/>
                      <a:pt x="3" y="110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19652" name="Group 36"/>
            <p:cNvGrpSpPr/>
            <p:nvPr/>
          </p:nvGrpSpPr>
          <p:grpSpPr bwMode="auto">
            <a:xfrm rot="4638690">
              <a:off x="3017" y="775"/>
              <a:ext cx="352" cy="241"/>
              <a:chOff x="4034" y="2080"/>
              <a:chExt cx="862" cy="452"/>
            </a:xfrm>
          </p:grpSpPr>
          <p:grpSp>
            <p:nvGrpSpPr>
              <p:cNvPr id="1519653" name="Group 37"/>
              <p:cNvGrpSpPr/>
              <p:nvPr/>
            </p:nvGrpSpPr>
            <p:grpSpPr bwMode="auto">
              <a:xfrm>
                <a:off x="4034" y="2080"/>
                <a:ext cx="326" cy="452"/>
                <a:chOff x="4034" y="2080"/>
                <a:chExt cx="326" cy="452"/>
              </a:xfrm>
            </p:grpSpPr>
            <p:sp>
              <p:nvSpPr>
                <p:cNvPr id="1519654" name="Oval 38"/>
                <p:cNvSpPr>
                  <a:spLocks noChangeArrowheads="1"/>
                </p:cNvSpPr>
                <p:nvPr/>
              </p:nvSpPr>
              <p:spPr bwMode="auto">
                <a:xfrm>
                  <a:off x="4034" y="2107"/>
                  <a:ext cx="326" cy="425"/>
                </a:xfrm>
                <a:prstGeom prst="ellipse">
                  <a:avLst/>
                </a:prstGeom>
                <a:solidFill>
                  <a:srgbClr val="606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55" name="Oval 39"/>
                <p:cNvSpPr>
                  <a:spLocks noChangeArrowheads="1"/>
                </p:cNvSpPr>
                <p:nvPr/>
              </p:nvSpPr>
              <p:spPr bwMode="auto">
                <a:xfrm>
                  <a:off x="4034" y="2080"/>
                  <a:ext cx="326" cy="42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56" name="Oval 40"/>
                <p:cNvSpPr>
                  <a:spLocks noChangeArrowheads="1"/>
                </p:cNvSpPr>
                <p:nvPr/>
              </p:nvSpPr>
              <p:spPr bwMode="auto">
                <a:xfrm>
                  <a:off x="4048" y="2098"/>
                  <a:ext cx="298" cy="404"/>
                </a:xfrm>
                <a:prstGeom prst="ellipse">
                  <a:avLst/>
                </a:prstGeom>
                <a:solidFill>
                  <a:srgbClr val="A0A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519657" name="Group 41"/>
                <p:cNvGrpSpPr/>
                <p:nvPr/>
              </p:nvGrpSpPr>
              <p:grpSpPr bwMode="auto">
                <a:xfrm>
                  <a:off x="4063" y="2243"/>
                  <a:ext cx="77" cy="118"/>
                  <a:chOff x="4063" y="2243"/>
                  <a:chExt cx="77" cy="118"/>
                </a:xfrm>
              </p:grpSpPr>
              <p:sp>
                <p:nvSpPr>
                  <p:cNvPr id="1519658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4063" y="2243"/>
                    <a:ext cx="77" cy="118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9659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2269"/>
                    <a:ext cx="61" cy="92"/>
                  </a:xfrm>
                  <a:prstGeom prst="ellipse">
                    <a:avLst/>
                  </a:pr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519660" name="Group 44"/>
              <p:cNvGrpSpPr/>
              <p:nvPr/>
            </p:nvGrpSpPr>
            <p:grpSpPr bwMode="auto">
              <a:xfrm>
                <a:off x="4334" y="2220"/>
                <a:ext cx="562" cy="172"/>
                <a:chOff x="4334" y="2220"/>
                <a:chExt cx="562" cy="172"/>
              </a:xfrm>
            </p:grpSpPr>
            <p:sp>
              <p:nvSpPr>
                <p:cNvPr id="1519661" name="Freeform 45"/>
                <p:cNvSpPr/>
                <p:nvPr/>
              </p:nvSpPr>
              <p:spPr bwMode="auto">
                <a:xfrm>
                  <a:off x="4334" y="2243"/>
                  <a:ext cx="562" cy="149"/>
                </a:xfrm>
                <a:custGeom>
                  <a:avLst/>
                  <a:gdLst>
                    <a:gd name="T0" fmla="*/ 0 w 1124"/>
                    <a:gd name="T1" fmla="*/ 0 h 297"/>
                    <a:gd name="T2" fmla="*/ 1124 w 1124"/>
                    <a:gd name="T3" fmla="*/ 99 h 297"/>
                    <a:gd name="T4" fmla="*/ 1124 w 1124"/>
                    <a:gd name="T5" fmla="*/ 149 h 297"/>
                    <a:gd name="T6" fmla="*/ 1050 w 1124"/>
                    <a:gd name="T7" fmla="*/ 297 h 297"/>
                    <a:gd name="T8" fmla="*/ 900 w 1124"/>
                    <a:gd name="T9" fmla="*/ 297 h 297"/>
                    <a:gd name="T10" fmla="*/ 900 w 1124"/>
                    <a:gd name="T11" fmla="*/ 224 h 297"/>
                    <a:gd name="T12" fmla="*/ 824 w 1124"/>
                    <a:gd name="T13" fmla="*/ 224 h 297"/>
                    <a:gd name="T14" fmla="*/ 824 w 1124"/>
                    <a:gd name="T15" fmla="*/ 297 h 297"/>
                    <a:gd name="T16" fmla="*/ 751 w 1124"/>
                    <a:gd name="T17" fmla="*/ 297 h 297"/>
                    <a:gd name="T18" fmla="*/ 751 w 1124"/>
                    <a:gd name="T19" fmla="*/ 224 h 297"/>
                    <a:gd name="T20" fmla="*/ 600 w 1124"/>
                    <a:gd name="T21" fmla="*/ 224 h 297"/>
                    <a:gd name="T22" fmla="*/ 600 w 1124"/>
                    <a:gd name="T23" fmla="*/ 297 h 297"/>
                    <a:gd name="T24" fmla="*/ 525 w 1124"/>
                    <a:gd name="T25" fmla="*/ 297 h 297"/>
                    <a:gd name="T26" fmla="*/ 450 w 1124"/>
                    <a:gd name="T27" fmla="*/ 224 h 297"/>
                    <a:gd name="T28" fmla="*/ 375 w 1124"/>
                    <a:gd name="T29" fmla="*/ 297 h 297"/>
                    <a:gd name="T30" fmla="*/ 299 w 1124"/>
                    <a:gd name="T31" fmla="*/ 224 h 297"/>
                    <a:gd name="T32" fmla="*/ 299 w 1124"/>
                    <a:gd name="T33" fmla="*/ 297 h 297"/>
                    <a:gd name="T34" fmla="*/ 224 w 1124"/>
                    <a:gd name="T35" fmla="*/ 297 h 297"/>
                    <a:gd name="T36" fmla="*/ 224 w 1124"/>
                    <a:gd name="T37" fmla="*/ 224 h 297"/>
                    <a:gd name="T38" fmla="*/ 150 w 1124"/>
                    <a:gd name="T39" fmla="*/ 224 h 297"/>
                    <a:gd name="T40" fmla="*/ 74 w 1124"/>
                    <a:gd name="T41" fmla="*/ 297 h 297"/>
                    <a:gd name="T42" fmla="*/ 0 w 1124"/>
                    <a:gd name="T43" fmla="*/ 297 h 297"/>
                    <a:gd name="T44" fmla="*/ 0 w 1124"/>
                    <a:gd name="T45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24" h="297">
                      <a:moveTo>
                        <a:pt x="0" y="0"/>
                      </a:moveTo>
                      <a:lnTo>
                        <a:pt x="1124" y="99"/>
                      </a:lnTo>
                      <a:lnTo>
                        <a:pt x="1124" y="149"/>
                      </a:lnTo>
                      <a:lnTo>
                        <a:pt x="1050" y="297"/>
                      </a:lnTo>
                      <a:lnTo>
                        <a:pt x="900" y="297"/>
                      </a:lnTo>
                      <a:lnTo>
                        <a:pt x="900" y="224"/>
                      </a:lnTo>
                      <a:lnTo>
                        <a:pt x="824" y="224"/>
                      </a:lnTo>
                      <a:lnTo>
                        <a:pt x="824" y="297"/>
                      </a:lnTo>
                      <a:lnTo>
                        <a:pt x="751" y="297"/>
                      </a:lnTo>
                      <a:lnTo>
                        <a:pt x="751" y="224"/>
                      </a:lnTo>
                      <a:lnTo>
                        <a:pt x="600" y="224"/>
                      </a:lnTo>
                      <a:lnTo>
                        <a:pt x="600" y="297"/>
                      </a:lnTo>
                      <a:lnTo>
                        <a:pt x="525" y="297"/>
                      </a:lnTo>
                      <a:lnTo>
                        <a:pt x="450" y="224"/>
                      </a:lnTo>
                      <a:lnTo>
                        <a:pt x="375" y="297"/>
                      </a:lnTo>
                      <a:lnTo>
                        <a:pt x="299" y="224"/>
                      </a:lnTo>
                      <a:lnTo>
                        <a:pt x="299" y="297"/>
                      </a:lnTo>
                      <a:lnTo>
                        <a:pt x="224" y="297"/>
                      </a:lnTo>
                      <a:lnTo>
                        <a:pt x="224" y="224"/>
                      </a:lnTo>
                      <a:lnTo>
                        <a:pt x="150" y="224"/>
                      </a:lnTo>
                      <a:lnTo>
                        <a:pt x="74" y="297"/>
                      </a:lnTo>
                      <a:lnTo>
                        <a:pt x="0" y="2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62" name="Freeform 46"/>
                <p:cNvSpPr/>
                <p:nvPr/>
              </p:nvSpPr>
              <p:spPr bwMode="auto">
                <a:xfrm>
                  <a:off x="4334" y="2220"/>
                  <a:ext cx="562" cy="148"/>
                </a:xfrm>
                <a:custGeom>
                  <a:avLst/>
                  <a:gdLst>
                    <a:gd name="T0" fmla="*/ 0 w 1124"/>
                    <a:gd name="T1" fmla="*/ 0 h 296"/>
                    <a:gd name="T2" fmla="*/ 1050 w 1124"/>
                    <a:gd name="T3" fmla="*/ 0 h 296"/>
                    <a:gd name="T4" fmla="*/ 1124 w 1124"/>
                    <a:gd name="T5" fmla="*/ 147 h 296"/>
                    <a:gd name="T6" fmla="*/ 1050 w 1124"/>
                    <a:gd name="T7" fmla="*/ 296 h 296"/>
                    <a:gd name="T8" fmla="*/ 900 w 1124"/>
                    <a:gd name="T9" fmla="*/ 296 h 296"/>
                    <a:gd name="T10" fmla="*/ 900 w 1124"/>
                    <a:gd name="T11" fmla="*/ 222 h 296"/>
                    <a:gd name="T12" fmla="*/ 824 w 1124"/>
                    <a:gd name="T13" fmla="*/ 222 h 296"/>
                    <a:gd name="T14" fmla="*/ 824 w 1124"/>
                    <a:gd name="T15" fmla="*/ 296 h 296"/>
                    <a:gd name="T16" fmla="*/ 751 w 1124"/>
                    <a:gd name="T17" fmla="*/ 296 h 296"/>
                    <a:gd name="T18" fmla="*/ 751 w 1124"/>
                    <a:gd name="T19" fmla="*/ 222 h 296"/>
                    <a:gd name="T20" fmla="*/ 600 w 1124"/>
                    <a:gd name="T21" fmla="*/ 222 h 296"/>
                    <a:gd name="T22" fmla="*/ 600 w 1124"/>
                    <a:gd name="T23" fmla="*/ 296 h 296"/>
                    <a:gd name="T24" fmla="*/ 525 w 1124"/>
                    <a:gd name="T25" fmla="*/ 296 h 296"/>
                    <a:gd name="T26" fmla="*/ 450 w 1124"/>
                    <a:gd name="T27" fmla="*/ 222 h 296"/>
                    <a:gd name="T28" fmla="*/ 375 w 1124"/>
                    <a:gd name="T29" fmla="*/ 296 h 296"/>
                    <a:gd name="T30" fmla="*/ 299 w 1124"/>
                    <a:gd name="T31" fmla="*/ 222 h 296"/>
                    <a:gd name="T32" fmla="*/ 299 w 1124"/>
                    <a:gd name="T33" fmla="*/ 296 h 296"/>
                    <a:gd name="T34" fmla="*/ 224 w 1124"/>
                    <a:gd name="T35" fmla="*/ 296 h 296"/>
                    <a:gd name="T36" fmla="*/ 224 w 1124"/>
                    <a:gd name="T37" fmla="*/ 222 h 296"/>
                    <a:gd name="T38" fmla="*/ 150 w 1124"/>
                    <a:gd name="T39" fmla="*/ 222 h 296"/>
                    <a:gd name="T40" fmla="*/ 74 w 1124"/>
                    <a:gd name="T41" fmla="*/ 296 h 296"/>
                    <a:gd name="T42" fmla="*/ 0 w 1124"/>
                    <a:gd name="T43" fmla="*/ 296 h 296"/>
                    <a:gd name="T44" fmla="*/ 0 w 1124"/>
                    <a:gd name="T45" fmla="*/ 0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24" h="296">
                      <a:moveTo>
                        <a:pt x="0" y="0"/>
                      </a:moveTo>
                      <a:lnTo>
                        <a:pt x="1050" y="0"/>
                      </a:lnTo>
                      <a:lnTo>
                        <a:pt x="1124" y="147"/>
                      </a:lnTo>
                      <a:lnTo>
                        <a:pt x="1050" y="296"/>
                      </a:lnTo>
                      <a:lnTo>
                        <a:pt x="900" y="296"/>
                      </a:lnTo>
                      <a:lnTo>
                        <a:pt x="900" y="222"/>
                      </a:lnTo>
                      <a:lnTo>
                        <a:pt x="824" y="222"/>
                      </a:lnTo>
                      <a:lnTo>
                        <a:pt x="824" y="296"/>
                      </a:lnTo>
                      <a:lnTo>
                        <a:pt x="751" y="296"/>
                      </a:lnTo>
                      <a:lnTo>
                        <a:pt x="751" y="222"/>
                      </a:lnTo>
                      <a:lnTo>
                        <a:pt x="600" y="222"/>
                      </a:lnTo>
                      <a:lnTo>
                        <a:pt x="600" y="296"/>
                      </a:lnTo>
                      <a:lnTo>
                        <a:pt x="525" y="296"/>
                      </a:lnTo>
                      <a:lnTo>
                        <a:pt x="450" y="222"/>
                      </a:lnTo>
                      <a:lnTo>
                        <a:pt x="375" y="296"/>
                      </a:lnTo>
                      <a:lnTo>
                        <a:pt x="299" y="222"/>
                      </a:lnTo>
                      <a:lnTo>
                        <a:pt x="299" y="296"/>
                      </a:lnTo>
                      <a:lnTo>
                        <a:pt x="224" y="296"/>
                      </a:lnTo>
                      <a:lnTo>
                        <a:pt x="224" y="222"/>
                      </a:lnTo>
                      <a:lnTo>
                        <a:pt x="150" y="222"/>
                      </a:lnTo>
                      <a:lnTo>
                        <a:pt x="74" y="296"/>
                      </a:lnTo>
                      <a:lnTo>
                        <a:pt x="0" y="2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0A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63" name="Freeform 47"/>
                <p:cNvSpPr/>
                <p:nvPr/>
              </p:nvSpPr>
              <p:spPr bwMode="auto">
                <a:xfrm>
                  <a:off x="4382" y="2256"/>
                  <a:ext cx="514" cy="38"/>
                </a:xfrm>
                <a:custGeom>
                  <a:avLst/>
                  <a:gdLst>
                    <a:gd name="T0" fmla="*/ 0 w 1029"/>
                    <a:gd name="T1" fmla="*/ 0 h 75"/>
                    <a:gd name="T2" fmla="*/ 994 w 1029"/>
                    <a:gd name="T3" fmla="*/ 0 h 75"/>
                    <a:gd name="T4" fmla="*/ 1029 w 1029"/>
                    <a:gd name="T5" fmla="*/ 75 h 75"/>
                    <a:gd name="T6" fmla="*/ 0 w 1029"/>
                    <a:gd name="T7" fmla="*/ 75 h 75"/>
                    <a:gd name="T8" fmla="*/ 0 w 1029"/>
                    <a:gd name="T9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9" h="75">
                      <a:moveTo>
                        <a:pt x="0" y="0"/>
                      </a:moveTo>
                      <a:lnTo>
                        <a:pt x="994" y="0"/>
                      </a:lnTo>
                      <a:lnTo>
                        <a:pt x="1029" y="75"/>
                      </a:lnTo>
                      <a:lnTo>
                        <a:pt x="0" y="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64" name="Rectangle 48"/>
                <p:cNvSpPr>
                  <a:spLocks noChangeArrowheads="1"/>
                </p:cNvSpPr>
                <p:nvPr/>
              </p:nvSpPr>
              <p:spPr bwMode="auto">
                <a:xfrm>
                  <a:off x="4390" y="2319"/>
                  <a:ext cx="486" cy="6"/>
                </a:xfrm>
                <a:prstGeom prst="rect">
                  <a:avLst/>
                </a:prstGeom>
                <a:solidFill>
                  <a:srgbClr val="8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65" name="Rectangle 49"/>
                <p:cNvSpPr>
                  <a:spLocks noChangeArrowheads="1"/>
                </p:cNvSpPr>
                <p:nvPr/>
              </p:nvSpPr>
              <p:spPr bwMode="auto">
                <a:xfrm>
                  <a:off x="4373" y="2227"/>
                  <a:ext cx="486" cy="6"/>
                </a:xfrm>
                <a:prstGeom prst="rect">
                  <a:avLst/>
                </a:prstGeom>
                <a:solidFill>
                  <a:srgbClr val="8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519666" name="Group 50"/>
          <p:cNvGrpSpPr/>
          <p:nvPr/>
        </p:nvGrpSpPr>
        <p:grpSpPr bwMode="auto">
          <a:xfrm>
            <a:off x="10233749" y="2894449"/>
            <a:ext cx="1139370" cy="1144442"/>
            <a:chOff x="2352" y="2160"/>
            <a:chExt cx="1476" cy="1600"/>
          </a:xfrm>
        </p:grpSpPr>
        <p:grpSp>
          <p:nvGrpSpPr>
            <p:cNvPr id="1519667" name="Group 51"/>
            <p:cNvGrpSpPr/>
            <p:nvPr/>
          </p:nvGrpSpPr>
          <p:grpSpPr bwMode="auto">
            <a:xfrm>
              <a:off x="2352" y="2400"/>
              <a:ext cx="1476" cy="1104"/>
              <a:chOff x="2268" y="2592"/>
              <a:chExt cx="2148" cy="1152"/>
            </a:xfrm>
          </p:grpSpPr>
          <p:sp>
            <p:nvSpPr>
              <p:cNvPr id="1519668" name="AutoShape 52"/>
              <p:cNvSpPr>
                <a:spLocks noChangeArrowheads="1"/>
              </p:cNvSpPr>
              <p:nvPr/>
            </p:nvSpPr>
            <p:spPr bwMode="auto">
              <a:xfrm flipV="1">
                <a:off x="2268" y="2592"/>
                <a:ext cx="912" cy="1152"/>
              </a:xfrm>
              <a:custGeom>
                <a:avLst/>
                <a:gdLst>
                  <a:gd name="G0" fmla="+- 9002 0 0"/>
                  <a:gd name="G1" fmla="+- 11702626 0 0"/>
                  <a:gd name="G2" fmla="+- 0 0 11702626"/>
                  <a:gd name="T0" fmla="*/ 0 256 1"/>
                  <a:gd name="T1" fmla="*/ 180 256 1"/>
                  <a:gd name="G3" fmla="+- 11702626 T0 T1"/>
                  <a:gd name="T2" fmla="*/ 0 256 1"/>
                  <a:gd name="T3" fmla="*/ 90 256 1"/>
                  <a:gd name="G4" fmla="+- 11702626 T2 T3"/>
                  <a:gd name="G5" fmla="*/ G4 2 1"/>
                  <a:gd name="T4" fmla="*/ 90 256 1"/>
                  <a:gd name="T5" fmla="*/ 0 256 1"/>
                  <a:gd name="G6" fmla="+- 11702626 T4 T5"/>
                  <a:gd name="G7" fmla="*/ G6 2 1"/>
                  <a:gd name="G8" fmla="abs 11702626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9002"/>
                  <a:gd name="G18" fmla="*/ 9002 1 2"/>
                  <a:gd name="G19" fmla="+- G18 5400 0"/>
                  <a:gd name="G20" fmla="cos G19 11702626"/>
                  <a:gd name="G21" fmla="sin G19 11702626"/>
                  <a:gd name="G22" fmla="+- G20 10800 0"/>
                  <a:gd name="G23" fmla="+- G21 10800 0"/>
                  <a:gd name="G24" fmla="+- 10800 0 G20"/>
                  <a:gd name="G25" fmla="+- 9002 10800 0"/>
                  <a:gd name="G26" fmla="?: G9 G17 G25"/>
                  <a:gd name="G27" fmla="?: G9 0 21600"/>
                  <a:gd name="G28" fmla="cos 10800 11702626"/>
                  <a:gd name="G29" fmla="sin 10800 11702626"/>
                  <a:gd name="G30" fmla="sin 9002 11702626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02626 G34 0"/>
                  <a:gd name="G36" fmla="?: G6 G35 G31"/>
                  <a:gd name="G37" fmla="+- 21600 0 G36"/>
                  <a:gd name="G38" fmla="?: G4 0 G33"/>
                  <a:gd name="G39" fmla="?: 11702626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902 w 21600"/>
                  <a:gd name="T15" fmla="*/ 11047 h 21600"/>
                  <a:gd name="T16" fmla="*/ 10800 w 21600"/>
                  <a:gd name="T17" fmla="*/ 1798 h 21600"/>
                  <a:gd name="T18" fmla="*/ 20698 w 21600"/>
                  <a:gd name="T19" fmla="*/ 1104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1800" y="11024"/>
                    </a:moveTo>
                    <a:cubicBezTo>
                      <a:pt x="1798" y="10950"/>
                      <a:pt x="1798" y="10875"/>
                      <a:pt x="1798" y="10800"/>
                    </a:cubicBezTo>
                    <a:cubicBezTo>
                      <a:pt x="1798" y="5828"/>
                      <a:pt x="5828" y="1798"/>
                      <a:pt x="10800" y="1798"/>
                    </a:cubicBezTo>
                    <a:cubicBezTo>
                      <a:pt x="15771" y="1798"/>
                      <a:pt x="19802" y="5828"/>
                      <a:pt x="19802" y="10800"/>
                    </a:cubicBezTo>
                    <a:cubicBezTo>
                      <a:pt x="19801" y="10875"/>
                      <a:pt x="19801" y="10950"/>
                      <a:pt x="19799" y="11024"/>
                    </a:cubicBezTo>
                    <a:lnTo>
                      <a:pt x="21596" y="11069"/>
                    </a:lnTo>
                    <a:cubicBezTo>
                      <a:pt x="21598" y="10979"/>
                      <a:pt x="21600" y="1088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0889"/>
                      <a:pt x="1" y="10979"/>
                      <a:pt x="3" y="110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9669" name="AutoShape 53"/>
              <p:cNvSpPr>
                <a:spLocks noChangeArrowheads="1"/>
              </p:cNvSpPr>
              <p:nvPr/>
            </p:nvSpPr>
            <p:spPr bwMode="auto">
              <a:xfrm flipV="1">
                <a:off x="3504" y="2592"/>
                <a:ext cx="912" cy="1152"/>
              </a:xfrm>
              <a:custGeom>
                <a:avLst/>
                <a:gdLst>
                  <a:gd name="G0" fmla="+- 9002 0 0"/>
                  <a:gd name="G1" fmla="+- 11702626 0 0"/>
                  <a:gd name="G2" fmla="+- 0 0 11702626"/>
                  <a:gd name="T0" fmla="*/ 0 256 1"/>
                  <a:gd name="T1" fmla="*/ 180 256 1"/>
                  <a:gd name="G3" fmla="+- 11702626 T0 T1"/>
                  <a:gd name="T2" fmla="*/ 0 256 1"/>
                  <a:gd name="T3" fmla="*/ 90 256 1"/>
                  <a:gd name="G4" fmla="+- 11702626 T2 T3"/>
                  <a:gd name="G5" fmla="*/ G4 2 1"/>
                  <a:gd name="T4" fmla="*/ 90 256 1"/>
                  <a:gd name="T5" fmla="*/ 0 256 1"/>
                  <a:gd name="G6" fmla="+- 11702626 T4 T5"/>
                  <a:gd name="G7" fmla="*/ G6 2 1"/>
                  <a:gd name="G8" fmla="abs 11702626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9002"/>
                  <a:gd name="G18" fmla="*/ 9002 1 2"/>
                  <a:gd name="G19" fmla="+- G18 5400 0"/>
                  <a:gd name="G20" fmla="cos G19 11702626"/>
                  <a:gd name="G21" fmla="sin G19 11702626"/>
                  <a:gd name="G22" fmla="+- G20 10800 0"/>
                  <a:gd name="G23" fmla="+- G21 10800 0"/>
                  <a:gd name="G24" fmla="+- 10800 0 G20"/>
                  <a:gd name="G25" fmla="+- 9002 10800 0"/>
                  <a:gd name="G26" fmla="?: G9 G17 G25"/>
                  <a:gd name="G27" fmla="?: G9 0 21600"/>
                  <a:gd name="G28" fmla="cos 10800 11702626"/>
                  <a:gd name="G29" fmla="sin 10800 11702626"/>
                  <a:gd name="G30" fmla="sin 9002 11702626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02626 G34 0"/>
                  <a:gd name="G36" fmla="?: G6 G35 G31"/>
                  <a:gd name="G37" fmla="+- 21600 0 G36"/>
                  <a:gd name="G38" fmla="?: G4 0 G33"/>
                  <a:gd name="G39" fmla="?: 11702626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902 w 21600"/>
                  <a:gd name="T15" fmla="*/ 11047 h 21600"/>
                  <a:gd name="T16" fmla="*/ 10800 w 21600"/>
                  <a:gd name="T17" fmla="*/ 1798 h 21600"/>
                  <a:gd name="T18" fmla="*/ 20698 w 21600"/>
                  <a:gd name="T19" fmla="*/ 1104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1800" y="11024"/>
                    </a:moveTo>
                    <a:cubicBezTo>
                      <a:pt x="1798" y="10950"/>
                      <a:pt x="1798" y="10875"/>
                      <a:pt x="1798" y="10800"/>
                    </a:cubicBezTo>
                    <a:cubicBezTo>
                      <a:pt x="1798" y="5828"/>
                      <a:pt x="5828" y="1798"/>
                      <a:pt x="10800" y="1798"/>
                    </a:cubicBezTo>
                    <a:cubicBezTo>
                      <a:pt x="15771" y="1798"/>
                      <a:pt x="19802" y="5828"/>
                      <a:pt x="19802" y="10800"/>
                    </a:cubicBezTo>
                    <a:cubicBezTo>
                      <a:pt x="19801" y="10875"/>
                      <a:pt x="19801" y="10950"/>
                      <a:pt x="19799" y="11024"/>
                    </a:cubicBezTo>
                    <a:lnTo>
                      <a:pt x="21596" y="11069"/>
                    </a:lnTo>
                    <a:cubicBezTo>
                      <a:pt x="21598" y="10979"/>
                      <a:pt x="21600" y="1088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0889"/>
                      <a:pt x="1" y="10979"/>
                      <a:pt x="3" y="110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519670" name="Group 54"/>
              <p:cNvGrpSpPr/>
              <p:nvPr/>
            </p:nvGrpSpPr>
            <p:grpSpPr bwMode="auto">
              <a:xfrm>
                <a:off x="2928" y="2704"/>
                <a:ext cx="848" cy="704"/>
                <a:chOff x="2320" y="1552"/>
                <a:chExt cx="848" cy="704"/>
              </a:xfrm>
            </p:grpSpPr>
            <p:sp>
              <p:nvSpPr>
                <p:cNvPr id="1519671" name="Freeform 55"/>
                <p:cNvSpPr/>
                <p:nvPr/>
              </p:nvSpPr>
              <p:spPr bwMode="auto">
                <a:xfrm>
                  <a:off x="2327" y="1557"/>
                  <a:ext cx="417" cy="694"/>
                </a:xfrm>
                <a:custGeom>
                  <a:avLst/>
                  <a:gdLst>
                    <a:gd name="T0" fmla="*/ 183 w 417"/>
                    <a:gd name="T1" fmla="*/ 1 h 694"/>
                    <a:gd name="T2" fmla="*/ 137 w 417"/>
                    <a:gd name="T3" fmla="*/ 9 h 694"/>
                    <a:gd name="T4" fmla="*/ 96 w 417"/>
                    <a:gd name="T5" fmla="*/ 23 h 694"/>
                    <a:gd name="T6" fmla="*/ 64 w 417"/>
                    <a:gd name="T7" fmla="*/ 44 h 694"/>
                    <a:gd name="T8" fmla="*/ 39 w 417"/>
                    <a:gd name="T9" fmla="*/ 70 h 694"/>
                    <a:gd name="T10" fmla="*/ 19 w 417"/>
                    <a:gd name="T11" fmla="*/ 99 h 694"/>
                    <a:gd name="T12" fmla="*/ 7 w 417"/>
                    <a:gd name="T13" fmla="*/ 132 h 694"/>
                    <a:gd name="T14" fmla="*/ 1 w 417"/>
                    <a:gd name="T15" fmla="*/ 168 h 694"/>
                    <a:gd name="T16" fmla="*/ 3 w 417"/>
                    <a:gd name="T17" fmla="*/ 232 h 694"/>
                    <a:gd name="T18" fmla="*/ 25 w 417"/>
                    <a:gd name="T19" fmla="*/ 320 h 694"/>
                    <a:gd name="T20" fmla="*/ 66 w 417"/>
                    <a:gd name="T21" fmla="*/ 401 h 694"/>
                    <a:gd name="T22" fmla="*/ 118 w 417"/>
                    <a:gd name="T23" fmla="*/ 475 h 694"/>
                    <a:gd name="T24" fmla="*/ 180 w 417"/>
                    <a:gd name="T25" fmla="*/ 540 h 694"/>
                    <a:gd name="T26" fmla="*/ 243 w 417"/>
                    <a:gd name="T27" fmla="*/ 596 h 694"/>
                    <a:gd name="T28" fmla="*/ 303 w 417"/>
                    <a:gd name="T29" fmla="*/ 642 h 694"/>
                    <a:gd name="T30" fmla="*/ 357 w 417"/>
                    <a:gd name="T31" fmla="*/ 675 h 694"/>
                    <a:gd name="T32" fmla="*/ 383 w 417"/>
                    <a:gd name="T33" fmla="*/ 687 h 694"/>
                    <a:gd name="T34" fmla="*/ 392 w 417"/>
                    <a:gd name="T35" fmla="*/ 691 h 694"/>
                    <a:gd name="T36" fmla="*/ 401 w 417"/>
                    <a:gd name="T37" fmla="*/ 693 h 694"/>
                    <a:gd name="T38" fmla="*/ 412 w 417"/>
                    <a:gd name="T39" fmla="*/ 694 h 694"/>
                    <a:gd name="T40" fmla="*/ 417 w 417"/>
                    <a:gd name="T41" fmla="*/ 637 h 694"/>
                    <a:gd name="T42" fmla="*/ 400 w 417"/>
                    <a:gd name="T43" fmla="*/ 636 h 694"/>
                    <a:gd name="T44" fmla="*/ 387 w 417"/>
                    <a:gd name="T45" fmla="*/ 631 h 694"/>
                    <a:gd name="T46" fmla="*/ 347 w 417"/>
                    <a:gd name="T47" fmla="*/ 607 h 694"/>
                    <a:gd name="T48" fmla="*/ 300 w 417"/>
                    <a:gd name="T49" fmla="*/ 572 h 694"/>
                    <a:gd name="T50" fmla="*/ 246 w 417"/>
                    <a:gd name="T51" fmla="*/ 525 h 694"/>
                    <a:gd name="T52" fmla="*/ 192 w 417"/>
                    <a:gd name="T53" fmla="*/ 469 h 694"/>
                    <a:gd name="T54" fmla="*/ 142 w 417"/>
                    <a:gd name="T55" fmla="*/ 407 h 694"/>
                    <a:gd name="T56" fmla="*/ 100 w 417"/>
                    <a:gd name="T57" fmla="*/ 338 h 694"/>
                    <a:gd name="T58" fmla="*/ 72 w 417"/>
                    <a:gd name="T59" fmla="*/ 266 h 694"/>
                    <a:gd name="T60" fmla="*/ 62 w 417"/>
                    <a:gd name="T61" fmla="*/ 192 h 694"/>
                    <a:gd name="T62" fmla="*/ 72 w 417"/>
                    <a:gd name="T63" fmla="*/ 140 h 694"/>
                    <a:gd name="T64" fmla="*/ 99 w 417"/>
                    <a:gd name="T65" fmla="*/ 98 h 694"/>
                    <a:gd name="T66" fmla="*/ 145 w 417"/>
                    <a:gd name="T67" fmla="*/ 72 h 694"/>
                    <a:gd name="T68" fmla="*/ 209 w 417"/>
                    <a:gd name="T69" fmla="*/ 64 h 694"/>
                    <a:gd name="T70" fmla="*/ 262 w 417"/>
                    <a:gd name="T71" fmla="*/ 80 h 694"/>
                    <a:gd name="T72" fmla="*/ 309 w 417"/>
                    <a:gd name="T73" fmla="*/ 119 h 694"/>
                    <a:gd name="T74" fmla="*/ 350 w 417"/>
                    <a:gd name="T75" fmla="*/ 173 h 694"/>
                    <a:gd name="T76" fmla="*/ 383 w 417"/>
                    <a:gd name="T77" fmla="*/ 230 h 694"/>
                    <a:gd name="T78" fmla="*/ 399 w 417"/>
                    <a:gd name="T79" fmla="*/ 247 h 694"/>
                    <a:gd name="T80" fmla="*/ 417 w 417"/>
                    <a:gd name="T81" fmla="*/ 254 h 694"/>
                    <a:gd name="T82" fmla="*/ 416 w 417"/>
                    <a:gd name="T83" fmla="*/ 184 h 694"/>
                    <a:gd name="T84" fmla="*/ 410 w 417"/>
                    <a:gd name="T85" fmla="*/ 169 h 694"/>
                    <a:gd name="T86" fmla="*/ 398 w 417"/>
                    <a:gd name="T87" fmla="*/ 143 h 694"/>
                    <a:gd name="T88" fmla="*/ 379 w 417"/>
                    <a:gd name="T89" fmla="*/ 110 h 694"/>
                    <a:gd name="T90" fmla="*/ 354 w 417"/>
                    <a:gd name="T91" fmla="*/ 76 h 694"/>
                    <a:gd name="T92" fmla="*/ 322 w 417"/>
                    <a:gd name="T93" fmla="*/ 43 h 694"/>
                    <a:gd name="T94" fmla="*/ 282 w 417"/>
                    <a:gd name="T95" fmla="*/ 17 h 694"/>
                    <a:gd name="T96" fmla="*/ 235 w 417"/>
                    <a:gd name="T97" fmla="*/ 3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17" h="694">
                      <a:moveTo>
                        <a:pt x="209" y="0"/>
                      </a:moveTo>
                      <a:lnTo>
                        <a:pt x="183" y="1"/>
                      </a:lnTo>
                      <a:lnTo>
                        <a:pt x="159" y="4"/>
                      </a:lnTo>
                      <a:lnTo>
                        <a:pt x="137" y="9"/>
                      </a:lnTo>
                      <a:lnTo>
                        <a:pt x="116" y="15"/>
                      </a:lnTo>
                      <a:lnTo>
                        <a:pt x="96" y="23"/>
                      </a:lnTo>
                      <a:lnTo>
                        <a:pt x="79" y="33"/>
                      </a:lnTo>
                      <a:lnTo>
                        <a:pt x="64" y="44"/>
                      </a:lnTo>
                      <a:lnTo>
                        <a:pt x="51" y="56"/>
                      </a:lnTo>
                      <a:lnTo>
                        <a:pt x="39" y="70"/>
                      </a:lnTo>
                      <a:lnTo>
                        <a:pt x="28" y="85"/>
                      </a:lnTo>
                      <a:lnTo>
                        <a:pt x="19" y="99"/>
                      </a:lnTo>
                      <a:lnTo>
                        <a:pt x="12" y="115"/>
                      </a:lnTo>
                      <a:lnTo>
                        <a:pt x="7" y="132"/>
                      </a:lnTo>
                      <a:lnTo>
                        <a:pt x="3" y="150"/>
                      </a:lnTo>
                      <a:lnTo>
                        <a:pt x="1" y="168"/>
                      </a:lnTo>
                      <a:lnTo>
                        <a:pt x="0" y="186"/>
                      </a:lnTo>
                      <a:lnTo>
                        <a:pt x="3" y="232"/>
                      </a:lnTo>
                      <a:lnTo>
                        <a:pt x="12" y="276"/>
                      </a:lnTo>
                      <a:lnTo>
                        <a:pt x="25" y="320"/>
                      </a:lnTo>
                      <a:lnTo>
                        <a:pt x="44" y="360"/>
                      </a:lnTo>
                      <a:lnTo>
                        <a:pt x="66" y="401"/>
                      </a:lnTo>
                      <a:lnTo>
                        <a:pt x="91" y="439"/>
                      </a:lnTo>
                      <a:lnTo>
                        <a:pt x="118" y="475"/>
                      </a:lnTo>
                      <a:lnTo>
                        <a:pt x="149" y="508"/>
                      </a:lnTo>
                      <a:lnTo>
                        <a:pt x="180" y="540"/>
                      </a:lnTo>
                      <a:lnTo>
                        <a:pt x="211" y="570"/>
                      </a:lnTo>
                      <a:lnTo>
                        <a:pt x="243" y="596"/>
                      </a:lnTo>
                      <a:lnTo>
                        <a:pt x="274" y="620"/>
                      </a:lnTo>
                      <a:lnTo>
                        <a:pt x="303" y="642"/>
                      </a:lnTo>
                      <a:lnTo>
                        <a:pt x="331" y="659"/>
                      </a:lnTo>
                      <a:lnTo>
                        <a:pt x="357" y="675"/>
                      </a:lnTo>
                      <a:lnTo>
                        <a:pt x="379" y="686"/>
                      </a:lnTo>
                      <a:lnTo>
                        <a:pt x="383" y="687"/>
                      </a:lnTo>
                      <a:lnTo>
                        <a:pt x="388" y="690"/>
                      </a:lnTo>
                      <a:lnTo>
                        <a:pt x="392" y="691"/>
                      </a:lnTo>
                      <a:lnTo>
                        <a:pt x="396" y="692"/>
                      </a:lnTo>
                      <a:lnTo>
                        <a:pt x="401" y="693"/>
                      </a:lnTo>
                      <a:lnTo>
                        <a:pt x="406" y="693"/>
                      </a:lnTo>
                      <a:lnTo>
                        <a:pt x="412" y="694"/>
                      </a:lnTo>
                      <a:lnTo>
                        <a:pt x="417" y="694"/>
                      </a:lnTo>
                      <a:lnTo>
                        <a:pt x="417" y="637"/>
                      </a:lnTo>
                      <a:lnTo>
                        <a:pt x="409" y="637"/>
                      </a:lnTo>
                      <a:lnTo>
                        <a:pt x="400" y="636"/>
                      </a:lnTo>
                      <a:lnTo>
                        <a:pt x="393" y="633"/>
                      </a:lnTo>
                      <a:lnTo>
                        <a:pt x="387" y="631"/>
                      </a:lnTo>
                      <a:lnTo>
                        <a:pt x="368" y="621"/>
                      </a:lnTo>
                      <a:lnTo>
                        <a:pt x="347" y="607"/>
                      </a:lnTo>
                      <a:lnTo>
                        <a:pt x="324" y="592"/>
                      </a:lnTo>
                      <a:lnTo>
                        <a:pt x="300" y="572"/>
                      </a:lnTo>
                      <a:lnTo>
                        <a:pt x="273" y="550"/>
                      </a:lnTo>
                      <a:lnTo>
                        <a:pt x="246" y="525"/>
                      </a:lnTo>
                      <a:lnTo>
                        <a:pt x="219" y="499"/>
                      </a:lnTo>
                      <a:lnTo>
                        <a:pt x="192" y="469"/>
                      </a:lnTo>
                      <a:lnTo>
                        <a:pt x="166" y="439"/>
                      </a:lnTo>
                      <a:lnTo>
                        <a:pt x="142" y="407"/>
                      </a:lnTo>
                      <a:lnTo>
                        <a:pt x="120" y="372"/>
                      </a:lnTo>
                      <a:lnTo>
                        <a:pt x="100" y="338"/>
                      </a:lnTo>
                      <a:lnTo>
                        <a:pt x="84" y="303"/>
                      </a:lnTo>
                      <a:lnTo>
                        <a:pt x="72" y="266"/>
                      </a:lnTo>
                      <a:lnTo>
                        <a:pt x="64" y="229"/>
                      </a:lnTo>
                      <a:lnTo>
                        <a:pt x="62" y="192"/>
                      </a:lnTo>
                      <a:lnTo>
                        <a:pt x="64" y="164"/>
                      </a:lnTo>
                      <a:lnTo>
                        <a:pt x="72" y="140"/>
                      </a:lnTo>
                      <a:lnTo>
                        <a:pt x="83" y="118"/>
                      </a:lnTo>
                      <a:lnTo>
                        <a:pt x="99" y="98"/>
                      </a:lnTo>
                      <a:lnTo>
                        <a:pt x="120" y="83"/>
                      </a:lnTo>
                      <a:lnTo>
                        <a:pt x="145" y="72"/>
                      </a:lnTo>
                      <a:lnTo>
                        <a:pt x="175" y="66"/>
                      </a:lnTo>
                      <a:lnTo>
                        <a:pt x="209" y="64"/>
                      </a:lnTo>
                      <a:lnTo>
                        <a:pt x="236" y="67"/>
                      </a:lnTo>
                      <a:lnTo>
                        <a:pt x="262" y="80"/>
                      </a:lnTo>
                      <a:lnTo>
                        <a:pt x="286" y="97"/>
                      </a:lnTo>
                      <a:lnTo>
                        <a:pt x="309" y="119"/>
                      </a:lnTo>
                      <a:lnTo>
                        <a:pt x="330" y="145"/>
                      </a:lnTo>
                      <a:lnTo>
                        <a:pt x="350" y="173"/>
                      </a:lnTo>
                      <a:lnTo>
                        <a:pt x="367" y="202"/>
                      </a:lnTo>
                      <a:lnTo>
                        <a:pt x="383" y="230"/>
                      </a:lnTo>
                      <a:lnTo>
                        <a:pt x="390" y="240"/>
                      </a:lnTo>
                      <a:lnTo>
                        <a:pt x="399" y="247"/>
                      </a:lnTo>
                      <a:lnTo>
                        <a:pt x="407" y="252"/>
                      </a:lnTo>
                      <a:lnTo>
                        <a:pt x="417" y="254"/>
                      </a:lnTo>
                      <a:lnTo>
                        <a:pt x="417" y="186"/>
                      </a:lnTo>
                      <a:lnTo>
                        <a:pt x="416" y="184"/>
                      </a:lnTo>
                      <a:lnTo>
                        <a:pt x="415" y="178"/>
                      </a:lnTo>
                      <a:lnTo>
                        <a:pt x="410" y="169"/>
                      </a:lnTo>
                      <a:lnTo>
                        <a:pt x="405" y="157"/>
                      </a:lnTo>
                      <a:lnTo>
                        <a:pt x="398" y="143"/>
                      </a:lnTo>
                      <a:lnTo>
                        <a:pt x="389" y="127"/>
                      </a:lnTo>
                      <a:lnTo>
                        <a:pt x="379" y="110"/>
                      </a:lnTo>
                      <a:lnTo>
                        <a:pt x="367" y="93"/>
                      </a:lnTo>
                      <a:lnTo>
                        <a:pt x="354" y="76"/>
                      </a:lnTo>
                      <a:lnTo>
                        <a:pt x="339" y="59"/>
                      </a:lnTo>
                      <a:lnTo>
                        <a:pt x="322" y="43"/>
                      </a:lnTo>
                      <a:lnTo>
                        <a:pt x="302" y="30"/>
                      </a:lnTo>
                      <a:lnTo>
                        <a:pt x="282" y="17"/>
                      </a:lnTo>
                      <a:lnTo>
                        <a:pt x="259" y="9"/>
                      </a:lnTo>
                      <a:lnTo>
                        <a:pt x="235" y="3"/>
                      </a:lnTo>
                      <a:lnTo>
                        <a:pt x="209" y="0"/>
                      </a:lnTo>
                      <a:close/>
                    </a:path>
                  </a:pathLst>
                </a:custGeom>
                <a:solidFill>
                  <a:srgbClr val="F7B2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72" name="Freeform 56"/>
                <p:cNvSpPr/>
                <p:nvPr/>
              </p:nvSpPr>
              <p:spPr bwMode="auto">
                <a:xfrm>
                  <a:off x="2742" y="1557"/>
                  <a:ext cx="419" cy="694"/>
                </a:xfrm>
                <a:custGeom>
                  <a:avLst/>
                  <a:gdLst>
                    <a:gd name="T0" fmla="*/ 234 w 419"/>
                    <a:gd name="T1" fmla="*/ 1 h 694"/>
                    <a:gd name="T2" fmla="*/ 281 w 419"/>
                    <a:gd name="T3" fmla="*/ 9 h 694"/>
                    <a:gd name="T4" fmla="*/ 321 w 419"/>
                    <a:gd name="T5" fmla="*/ 23 h 694"/>
                    <a:gd name="T6" fmla="*/ 354 w 419"/>
                    <a:gd name="T7" fmla="*/ 44 h 694"/>
                    <a:gd name="T8" fmla="*/ 380 w 419"/>
                    <a:gd name="T9" fmla="*/ 70 h 694"/>
                    <a:gd name="T10" fmla="*/ 400 w 419"/>
                    <a:gd name="T11" fmla="*/ 99 h 694"/>
                    <a:gd name="T12" fmla="*/ 412 w 419"/>
                    <a:gd name="T13" fmla="*/ 132 h 694"/>
                    <a:gd name="T14" fmla="*/ 418 w 419"/>
                    <a:gd name="T15" fmla="*/ 168 h 694"/>
                    <a:gd name="T16" fmla="*/ 415 w 419"/>
                    <a:gd name="T17" fmla="*/ 232 h 694"/>
                    <a:gd name="T18" fmla="*/ 393 w 419"/>
                    <a:gd name="T19" fmla="*/ 320 h 694"/>
                    <a:gd name="T20" fmla="*/ 353 w 419"/>
                    <a:gd name="T21" fmla="*/ 401 h 694"/>
                    <a:gd name="T22" fmla="*/ 299 w 419"/>
                    <a:gd name="T23" fmla="*/ 475 h 694"/>
                    <a:gd name="T24" fmla="*/ 238 w 419"/>
                    <a:gd name="T25" fmla="*/ 540 h 694"/>
                    <a:gd name="T26" fmla="*/ 174 w 419"/>
                    <a:gd name="T27" fmla="*/ 596 h 694"/>
                    <a:gd name="T28" fmla="*/ 113 w 419"/>
                    <a:gd name="T29" fmla="*/ 642 h 694"/>
                    <a:gd name="T30" fmla="*/ 60 w 419"/>
                    <a:gd name="T31" fmla="*/ 675 h 694"/>
                    <a:gd name="T32" fmla="*/ 35 w 419"/>
                    <a:gd name="T33" fmla="*/ 687 h 694"/>
                    <a:gd name="T34" fmla="*/ 25 w 419"/>
                    <a:gd name="T35" fmla="*/ 691 h 694"/>
                    <a:gd name="T36" fmla="*/ 15 w 419"/>
                    <a:gd name="T37" fmla="*/ 693 h 694"/>
                    <a:gd name="T38" fmla="*/ 5 w 419"/>
                    <a:gd name="T39" fmla="*/ 694 h 694"/>
                    <a:gd name="T40" fmla="*/ 0 w 419"/>
                    <a:gd name="T41" fmla="*/ 637 h 694"/>
                    <a:gd name="T42" fmla="*/ 16 w 419"/>
                    <a:gd name="T43" fmla="*/ 636 h 694"/>
                    <a:gd name="T44" fmla="*/ 30 w 419"/>
                    <a:gd name="T45" fmla="*/ 631 h 694"/>
                    <a:gd name="T46" fmla="*/ 69 w 419"/>
                    <a:gd name="T47" fmla="*/ 607 h 694"/>
                    <a:gd name="T48" fmla="*/ 118 w 419"/>
                    <a:gd name="T49" fmla="*/ 572 h 694"/>
                    <a:gd name="T50" fmla="*/ 170 w 419"/>
                    <a:gd name="T51" fmla="*/ 525 h 694"/>
                    <a:gd name="T52" fmla="*/ 226 w 419"/>
                    <a:gd name="T53" fmla="*/ 469 h 694"/>
                    <a:gd name="T54" fmla="*/ 276 w 419"/>
                    <a:gd name="T55" fmla="*/ 407 h 694"/>
                    <a:gd name="T56" fmla="*/ 316 w 419"/>
                    <a:gd name="T57" fmla="*/ 338 h 694"/>
                    <a:gd name="T58" fmla="*/ 344 w 419"/>
                    <a:gd name="T59" fmla="*/ 266 h 694"/>
                    <a:gd name="T60" fmla="*/ 355 w 419"/>
                    <a:gd name="T61" fmla="*/ 192 h 694"/>
                    <a:gd name="T62" fmla="*/ 346 w 419"/>
                    <a:gd name="T63" fmla="*/ 140 h 694"/>
                    <a:gd name="T64" fmla="*/ 319 w 419"/>
                    <a:gd name="T65" fmla="*/ 98 h 694"/>
                    <a:gd name="T66" fmla="*/ 272 w 419"/>
                    <a:gd name="T67" fmla="*/ 72 h 694"/>
                    <a:gd name="T68" fmla="*/ 207 w 419"/>
                    <a:gd name="T69" fmla="*/ 64 h 694"/>
                    <a:gd name="T70" fmla="*/ 155 w 419"/>
                    <a:gd name="T71" fmla="*/ 80 h 694"/>
                    <a:gd name="T72" fmla="*/ 108 w 419"/>
                    <a:gd name="T73" fmla="*/ 119 h 694"/>
                    <a:gd name="T74" fmla="*/ 66 w 419"/>
                    <a:gd name="T75" fmla="*/ 173 h 694"/>
                    <a:gd name="T76" fmla="*/ 35 w 419"/>
                    <a:gd name="T77" fmla="*/ 230 h 694"/>
                    <a:gd name="T78" fmla="*/ 19 w 419"/>
                    <a:gd name="T79" fmla="*/ 247 h 694"/>
                    <a:gd name="T80" fmla="*/ 0 w 419"/>
                    <a:gd name="T81" fmla="*/ 254 h 694"/>
                    <a:gd name="T82" fmla="*/ 1 w 419"/>
                    <a:gd name="T83" fmla="*/ 184 h 694"/>
                    <a:gd name="T84" fmla="*/ 6 w 419"/>
                    <a:gd name="T85" fmla="*/ 169 h 694"/>
                    <a:gd name="T86" fmla="*/ 19 w 419"/>
                    <a:gd name="T87" fmla="*/ 143 h 694"/>
                    <a:gd name="T88" fmla="*/ 38 w 419"/>
                    <a:gd name="T89" fmla="*/ 110 h 694"/>
                    <a:gd name="T90" fmla="*/ 63 w 419"/>
                    <a:gd name="T91" fmla="*/ 76 h 694"/>
                    <a:gd name="T92" fmla="*/ 96 w 419"/>
                    <a:gd name="T93" fmla="*/ 43 h 694"/>
                    <a:gd name="T94" fmla="*/ 135 w 419"/>
                    <a:gd name="T95" fmla="*/ 17 h 694"/>
                    <a:gd name="T96" fmla="*/ 181 w 419"/>
                    <a:gd name="T97" fmla="*/ 3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19" h="694">
                      <a:moveTo>
                        <a:pt x="207" y="0"/>
                      </a:moveTo>
                      <a:lnTo>
                        <a:pt x="234" y="1"/>
                      </a:lnTo>
                      <a:lnTo>
                        <a:pt x="259" y="4"/>
                      </a:lnTo>
                      <a:lnTo>
                        <a:pt x="281" y="9"/>
                      </a:lnTo>
                      <a:lnTo>
                        <a:pt x="302" y="15"/>
                      </a:lnTo>
                      <a:lnTo>
                        <a:pt x="321" y="23"/>
                      </a:lnTo>
                      <a:lnTo>
                        <a:pt x="338" y="33"/>
                      </a:lnTo>
                      <a:lnTo>
                        <a:pt x="354" y="44"/>
                      </a:lnTo>
                      <a:lnTo>
                        <a:pt x="368" y="56"/>
                      </a:lnTo>
                      <a:lnTo>
                        <a:pt x="380" y="70"/>
                      </a:lnTo>
                      <a:lnTo>
                        <a:pt x="391" y="85"/>
                      </a:lnTo>
                      <a:lnTo>
                        <a:pt x="400" y="99"/>
                      </a:lnTo>
                      <a:lnTo>
                        <a:pt x="407" y="115"/>
                      </a:lnTo>
                      <a:lnTo>
                        <a:pt x="412" y="132"/>
                      </a:lnTo>
                      <a:lnTo>
                        <a:pt x="415" y="150"/>
                      </a:lnTo>
                      <a:lnTo>
                        <a:pt x="418" y="168"/>
                      </a:lnTo>
                      <a:lnTo>
                        <a:pt x="419" y="186"/>
                      </a:lnTo>
                      <a:lnTo>
                        <a:pt x="415" y="232"/>
                      </a:lnTo>
                      <a:lnTo>
                        <a:pt x="407" y="276"/>
                      </a:lnTo>
                      <a:lnTo>
                        <a:pt x="393" y="320"/>
                      </a:lnTo>
                      <a:lnTo>
                        <a:pt x="375" y="360"/>
                      </a:lnTo>
                      <a:lnTo>
                        <a:pt x="353" y="401"/>
                      </a:lnTo>
                      <a:lnTo>
                        <a:pt x="327" y="439"/>
                      </a:lnTo>
                      <a:lnTo>
                        <a:pt x="299" y="475"/>
                      </a:lnTo>
                      <a:lnTo>
                        <a:pt x="270" y="508"/>
                      </a:lnTo>
                      <a:lnTo>
                        <a:pt x="238" y="540"/>
                      </a:lnTo>
                      <a:lnTo>
                        <a:pt x="206" y="570"/>
                      </a:lnTo>
                      <a:lnTo>
                        <a:pt x="174" y="596"/>
                      </a:lnTo>
                      <a:lnTo>
                        <a:pt x="144" y="620"/>
                      </a:lnTo>
                      <a:lnTo>
                        <a:pt x="113" y="642"/>
                      </a:lnTo>
                      <a:lnTo>
                        <a:pt x="86" y="659"/>
                      </a:lnTo>
                      <a:lnTo>
                        <a:pt x="60" y="675"/>
                      </a:lnTo>
                      <a:lnTo>
                        <a:pt x="38" y="686"/>
                      </a:lnTo>
                      <a:lnTo>
                        <a:pt x="35" y="687"/>
                      </a:lnTo>
                      <a:lnTo>
                        <a:pt x="30" y="690"/>
                      </a:lnTo>
                      <a:lnTo>
                        <a:pt x="25" y="691"/>
                      </a:lnTo>
                      <a:lnTo>
                        <a:pt x="20" y="692"/>
                      </a:lnTo>
                      <a:lnTo>
                        <a:pt x="15" y="693"/>
                      </a:lnTo>
                      <a:lnTo>
                        <a:pt x="10" y="693"/>
                      </a:lnTo>
                      <a:lnTo>
                        <a:pt x="5" y="694"/>
                      </a:lnTo>
                      <a:lnTo>
                        <a:pt x="0" y="694"/>
                      </a:lnTo>
                      <a:lnTo>
                        <a:pt x="0" y="637"/>
                      </a:lnTo>
                      <a:lnTo>
                        <a:pt x="9" y="637"/>
                      </a:lnTo>
                      <a:lnTo>
                        <a:pt x="16" y="636"/>
                      </a:lnTo>
                      <a:lnTo>
                        <a:pt x="23" y="633"/>
                      </a:lnTo>
                      <a:lnTo>
                        <a:pt x="30" y="631"/>
                      </a:lnTo>
                      <a:lnTo>
                        <a:pt x="48" y="621"/>
                      </a:lnTo>
                      <a:lnTo>
                        <a:pt x="69" y="607"/>
                      </a:lnTo>
                      <a:lnTo>
                        <a:pt x="92" y="592"/>
                      </a:lnTo>
                      <a:lnTo>
                        <a:pt x="118" y="572"/>
                      </a:lnTo>
                      <a:lnTo>
                        <a:pt x="144" y="550"/>
                      </a:lnTo>
                      <a:lnTo>
                        <a:pt x="170" y="525"/>
                      </a:lnTo>
                      <a:lnTo>
                        <a:pt x="199" y="499"/>
                      </a:lnTo>
                      <a:lnTo>
                        <a:pt x="226" y="469"/>
                      </a:lnTo>
                      <a:lnTo>
                        <a:pt x="251" y="439"/>
                      </a:lnTo>
                      <a:lnTo>
                        <a:pt x="276" y="407"/>
                      </a:lnTo>
                      <a:lnTo>
                        <a:pt x="298" y="372"/>
                      </a:lnTo>
                      <a:lnTo>
                        <a:pt x="316" y="338"/>
                      </a:lnTo>
                      <a:lnTo>
                        <a:pt x="333" y="303"/>
                      </a:lnTo>
                      <a:lnTo>
                        <a:pt x="344" y="266"/>
                      </a:lnTo>
                      <a:lnTo>
                        <a:pt x="353" y="229"/>
                      </a:lnTo>
                      <a:lnTo>
                        <a:pt x="355" y="192"/>
                      </a:lnTo>
                      <a:lnTo>
                        <a:pt x="353" y="164"/>
                      </a:lnTo>
                      <a:lnTo>
                        <a:pt x="346" y="140"/>
                      </a:lnTo>
                      <a:lnTo>
                        <a:pt x="335" y="118"/>
                      </a:lnTo>
                      <a:lnTo>
                        <a:pt x="319" y="98"/>
                      </a:lnTo>
                      <a:lnTo>
                        <a:pt x="298" y="83"/>
                      </a:lnTo>
                      <a:lnTo>
                        <a:pt x="272" y="72"/>
                      </a:lnTo>
                      <a:lnTo>
                        <a:pt x="242" y="66"/>
                      </a:lnTo>
                      <a:lnTo>
                        <a:pt x="207" y="64"/>
                      </a:lnTo>
                      <a:lnTo>
                        <a:pt x="180" y="67"/>
                      </a:lnTo>
                      <a:lnTo>
                        <a:pt x="155" y="80"/>
                      </a:lnTo>
                      <a:lnTo>
                        <a:pt x="130" y="97"/>
                      </a:lnTo>
                      <a:lnTo>
                        <a:pt x="108" y="119"/>
                      </a:lnTo>
                      <a:lnTo>
                        <a:pt x="86" y="145"/>
                      </a:lnTo>
                      <a:lnTo>
                        <a:pt x="66" y="173"/>
                      </a:lnTo>
                      <a:lnTo>
                        <a:pt x="49" y="202"/>
                      </a:lnTo>
                      <a:lnTo>
                        <a:pt x="35" y="230"/>
                      </a:lnTo>
                      <a:lnTo>
                        <a:pt x="27" y="240"/>
                      </a:lnTo>
                      <a:lnTo>
                        <a:pt x="19" y="247"/>
                      </a:lnTo>
                      <a:lnTo>
                        <a:pt x="9" y="252"/>
                      </a:lnTo>
                      <a:lnTo>
                        <a:pt x="0" y="254"/>
                      </a:lnTo>
                      <a:lnTo>
                        <a:pt x="0" y="186"/>
                      </a:lnTo>
                      <a:lnTo>
                        <a:pt x="1" y="184"/>
                      </a:lnTo>
                      <a:lnTo>
                        <a:pt x="3" y="178"/>
                      </a:lnTo>
                      <a:lnTo>
                        <a:pt x="6" y="169"/>
                      </a:lnTo>
                      <a:lnTo>
                        <a:pt x="12" y="157"/>
                      </a:lnTo>
                      <a:lnTo>
                        <a:pt x="19" y="143"/>
                      </a:lnTo>
                      <a:lnTo>
                        <a:pt x="27" y="127"/>
                      </a:lnTo>
                      <a:lnTo>
                        <a:pt x="38" y="110"/>
                      </a:lnTo>
                      <a:lnTo>
                        <a:pt x="49" y="93"/>
                      </a:lnTo>
                      <a:lnTo>
                        <a:pt x="63" y="76"/>
                      </a:lnTo>
                      <a:lnTo>
                        <a:pt x="79" y="59"/>
                      </a:lnTo>
                      <a:lnTo>
                        <a:pt x="96" y="43"/>
                      </a:lnTo>
                      <a:lnTo>
                        <a:pt x="114" y="30"/>
                      </a:lnTo>
                      <a:lnTo>
                        <a:pt x="135" y="17"/>
                      </a:lnTo>
                      <a:lnTo>
                        <a:pt x="157" y="9"/>
                      </a:lnTo>
                      <a:lnTo>
                        <a:pt x="181" y="3"/>
                      </a:lnTo>
                      <a:lnTo>
                        <a:pt x="207" y="0"/>
                      </a:lnTo>
                      <a:close/>
                    </a:path>
                  </a:pathLst>
                </a:custGeom>
                <a:solidFill>
                  <a:srgbClr val="F7B2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73" name="Freeform 57"/>
                <p:cNvSpPr/>
                <p:nvPr/>
              </p:nvSpPr>
              <p:spPr bwMode="auto">
                <a:xfrm>
                  <a:off x="2551" y="1575"/>
                  <a:ext cx="63" cy="36"/>
                </a:xfrm>
                <a:custGeom>
                  <a:avLst/>
                  <a:gdLst>
                    <a:gd name="T0" fmla="*/ 0 w 63"/>
                    <a:gd name="T1" fmla="*/ 13 h 36"/>
                    <a:gd name="T2" fmla="*/ 8 w 63"/>
                    <a:gd name="T3" fmla="*/ 13 h 36"/>
                    <a:gd name="T4" fmla="*/ 16 w 63"/>
                    <a:gd name="T5" fmla="*/ 14 h 36"/>
                    <a:gd name="T6" fmla="*/ 24 w 63"/>
                    <a:gd name="T7" fmla="*/ 15 h 36"/>
                    <a:gd name="T8" fmla="*/ 33 w 63"/>
                    <a:gd name="T9" fmla="*/ 18 h 36"/>
                    <a:gd name="T10" fmla="*/ 40 w 63"/>
                    <a:gd name="T11" fmla="*/ 21 h 36"/>
                    <a:gd name="T12" fmla="*/ 47 w 63"/>
                    <a:gd name="T13" fmla="*/ 25 h 36"/>
                    <a:gd name="T14" fmla="*/ 55 w 63"/>
                    <a:gd name="T15" fmla="*/ 30 h 36"/>
                    <a:gd name="T16" fmla="*/ 61 w 63"/>
                    <a:gd name="T17" fmla="*/ 36 h 36"/>
                    <a:gd name="T18" fmla="*/ 63 w 63"/>
                    <a:gd name="T19" fmla="*/ 19 h 36"/>
                    <a:gd name="T20" fmla="*/ 62 w 63"/>
                    <a:gd name="T21" fmla="*/ 18 h 36"/>
                    <a:gd name="T22" fmla="*/ 57 w 63"/>
                    <a:gd name="T23" fmla="*/ 15 h 36"/>
                    <a:gd name="T24" fmla="*/ 51 w 63"/>
                    <a:gd name="T25" fmla="*/ 13 h 36"/>
                    <a:gd name="T26" fmla="*/ 44 w 63"/>
                    <a:gd name="T27" fmla="*/ 9 h 36"/>
                    <a:gd name="T28" fmla="*/ 34 w 63"/>
                    <a:gd name="T29" fmla="*/ 5 h 36"/>
                    <a:gd name="T30" fmla="*/ 24 w 63"/>
                    <a:gd name="T31" fmla="*/ 2 h 36"/>
                    <a:gd name="T32" fmla="*/ 14 w 63"/>
                    <a:gd name="T33" fmla="*/ 0 h 36"/>
                    <a:gd name="T34" fmla="*/ 5 w 63"/>
                    <a:gd name="T35" fmla="*/ 0 h 36"/>
                    <a:gd name="T36" fmla="*/ 0 w 63"/>
                    <a:gd name="T37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3" h="36">
                      <a:moveTo>
                        <a:pt x="0" y="13"/>
                      </a:moveTo>
                      <a:lnTo>
                        <a:pt x="8" y="13"/>
                      </a:lnTo>
                      <a:lnTo>
                        <a:pt x="16" y="14"/>
                      </a:lnTo>
                      <a:lnTo>
                        <a:pt x="24" y="15"/>
                      </a:lnTo>
                      <a:lnTo>
                        <a:pt x="33" y="18"/>
                      </a:lnTo>
                      <a:lnTo>
                        <a:pt x="40" y="21"/>
                      </a:lnTo>
                      <a:lnTo>
                        <a:pt x="47" y="25"/>
                      </a:lnTo>
                      <a:lnTo>
                        <a:pt x="55" y="30"/>
                      </a:lnTo>
                      <a:lnTo>
                        <a:pt x="61" y="36"/>
                      </a:lnTo>
                      <a:lnTo>
                        <a:pt x="63" y="19"/>
                      </a:lnTo>
                      <a:lnTo>
                        <a:pt x="62" y="18"/>
                      </a:lnTo>
                      <a:lnTo>
                        <a:pt x="57" y="15"/>
                      </a:lnTo>
                      <a:lnTo>
                        <a:pt x="51" y="13"/>
                      </a:lnTo>
                      <a:lnTo>
                        <a:pt x="44" y="9"/>
                      </a:lnTo>
                      <a:lnTo>
                        <a:pt x="34" y="5"/>
                      </a:lnTo>
                      <a:lnTo>
                        <a:pt x="24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74" name="Freeform 58"/>
                <p:cNvSpPr/>
                <p:nvPr/>
              </p:nvSpPr>
              <p:spPr bwMode="auto">
                <a:xfrm>
                  <a:off x="3032" y="1590"/>
                  <a:ext cx="65" cy="43"/>
                </a:xfrm>
                <a:custGeom>
                  <a:avLst/>
                  <a:gdLst>
                    <a:gd name="T0" fmla="*/ 59 w 65"/>
                    <a:gd name="T1" fmla="*/ 43 h 43"/>
                    <a:gd name="T2" fmla="*/ 53 w 65"/>
                    <a:gd name="T3" fmla="*/ 37 h 43"/>
                    <a:gd name="T4" fmla="*/ 47 w 65"/>
                    <a:gd name="T5" fmla="*/ 32 h 43"/>
                    <a:gd name="T6" fmla="*/ 40 w 65"/>
                    <a:gd name="T7" fmla="*/ 27 h 43"/>
                    <a:gd name="T8" fmla="*/ 33 w 65"/>
                    <a:gd name="T9" fmla="*/ 22 h 43"/>
                    <a:gd name="T10" fmla="*/ 26 w 65"/>
                    <a:gd name="T11" fmla="*/ 19 h 43"/>
                    <a:gd name="T12" fmla="*/ 17 w 65"/>
                    <a:gd name="T13" fmla="*/ 15 h 43"/>
                    <a:gd name="T14" fmla="*/ 9 w 65"/>
                    <a:gd name="T15" fmla="*/ 14 h 43"/>
                    <a:gd name="T16" fmla="*/ 0 w 65"/>
                    <a:gd name="T17" fmla="*/ 12 h 43"/>
                    <a:gd name="T18" fmla="*/ 12 w 65"/>
                    <a:gd name="T19" fmla="*/ 0 h 43"/>
                    <a:gd name="T20" fmla="*/ 14 w 65"/>
                    <a:gd name="T21" fmla="*/ 0 h 43"/>
                    <a:gd name="T22" fmla="*/ 18 w 65"/>
                    <a:gd name="T23" fmla="*/ 3 h 43"/>
                    <a:gd name="T24" fmla="*/ 25 w 65"/>
                    <a:gd name="T25" fmla="*/ 5 h 43"/>
                    <a:gd name="T26" fmla="*/ 33 w 65"/>
                    <a:gd name="T27" fmla="*/ 8 h 43"/>
                    <a:gd name="T28" fmla="*/ 42 w 65"/>
                    <a:gd name="T29" fmla="*/ 12 h 43"/>
                    <a:gd name="T30" fmla="*/ 50 w 65"/>
                    <a:gd name="T31" fmla="*/ 17 h 43"/>
                    <a:gd name="T32" fmla="*/ 58 w 65"/>
                    <a:gd name="T33" fmla="*/ 23 h 43"/>
                    <a:gd name="T34" fmla="*/ 65 w 65"/>
                    <a:gd name="T35" fmla="*/ 31 h 43"/>
                    <a:gd name="T36" fmla="*/ 59 w 65"/>
                    <a:gd name="T37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5" h="43">
                      <a:moveTo>
                        <a:pt x="59" y="43"/>
                      </a:moveTo>
                      <a:lnTo>
                        <a:pt x="53" y="37"/>
                      </a:lnTo>
                      <a:lnTo>
                        <a:pt x="47" y="32"/>
                      </a:lnTo>
                      <a:lnTo>
                        <a:pt x="40" y="27"/>
                      </a:lnTo>
                      <a:lnTo>
                        <a:pt x="33" y="22"/>
                      </a:lnTo>
                      <a:lnTo>
                        <a:pt x="26" y="19"/>
                      </a:lnTo>
                      <a:lnTo>
                        <a:pt x="17" y="15"/>
                      </a:lnTo>
                      <a:lnTo>
                        <a:pt x="9" y="14"/>
                      </a:lnTo>
                      <a:lnTo>
                        <a:pt x="0" y="12"/>
                      </a:lnTo>
                      <a:lnTo>
                        <a:pt x="12" y="0"/>
                      </a:lnTo>
                      <a:lnTo>
                        <a:pt x="14" y="0"/>
                      </a:lnTo>
                      <a:lnTo>
                        <a:pt x="18" y="3"/>
                      </a:lnTo>
                      <a:lnTo>
                        <a:pt x="25" y="5"/>
                      </a:lnTo>
                      <a:lnTo>
                        <a:pt x="33" y="8"/>
                      </a:lnTo>
                      <a:lnTo>
                        <a:pt x="42" y="12"/>
                      </a:lnTo>
                      <a:lnTo>
                        <a:pt x="50" y="17"/>
                      </a:lnTo>
                      <a:lnTo>
                        <a:pt x="58" y="23"/>
                      </a:lnTo>
                      <a:lnTo>
                        <a:pt x="65" y="31"/>
                      </a:lnTo>
                      <a:lnTo>
                        <a:pt x="59" y="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75" name="Freeform 59"/>
                <p:cNvSpPr/>
                <p:nvPr/>
              </p:nvSpPr>
              <p:spPr bwMode="auto">
                <a:xfrm>
                  <a:off x="2320" y="1552"/>
                  <a:ext cx="425" cy="704"/>
                </a:xfrm>
                <a:custGeom>
                  <a:avLst/>
                  <a:gdLst>
                    <a:gd name="T0" fmla="*/ 424 w 425"/>
                    <a:gd name="T1" fmla="*/ 183 h 704"/>
                    <a:gd name="T2" fmla="*/ 418 w 425"/>
                    <a:gd name="T3" fmla="*/ 167 h 704"/>
                    <a:gd name="T4" fmla="*/ 406 w 425"/>
                    <a:gd name="T5" fmla="*/ 141 h 704"/>
                    <a:gd name="T6" fmla="*/ 387 w 425"/>
                    <a:gd name="T7" fmla="*/ 109 h 704"/>
                    <a:gd name="T8" fmla="*/ 362 w 425"/>
                    <a:gd name="T9" fmla="*/ 75 h 704"/>
                    <a:gd name="T10" fmla="*/ 330 w 425"/>
                    <a:gd name="T11" fmla="*/ 43 h 704"/>
                    <a:gd name="T12" fmla="*/ 289 w 425"/>
                    <a:gd name="T13" fmla="*/ 17 h 704"/>
                    <a:gd name="T14" fmla="*/ 243 w 425"/>
                    <a:gd name="T15" fmla="*/ 3 h 704"/>
                    <a:gd name="T16" fmla="*/ 188 w 425"/>
                    <a:gd name="T17" fmla="*/ 1 h 704"/>
                    <a:gd name="T18" fmla="*/ 136 w 425"/>
                    <a:gd name="T19" fmla="*/ 10 h 704"/>
                    <a:gd name="T20" fmla="*/ 96 w 425"/>
                    <a:gd name="T21" fmla="*/ 27 h 704"/>
                    <a:gd name="T22" fmla="*/ 62 w 425"/>
                    <a:gd name="T23" fmla="*/ 49 h 704"/>
                    <a:gd name="T24" fmla="*/ 37 w 425"/>
                    <a:gd name="T25" fmla="*/ 77 h 704"/>
                    <a:gd name="T26" fmla="*/ 19 w 425"/>
                    <a:gd name="T27" fmla="*/ 108 h 704"/>
                    <a:gd name="T28" fmla="*/ 7 w 425"/>
                    <a:gd name="T29" fmla="*/ 141 h 704"/>
                    <a:gd name="T30" fmla="*/ 2 w 425"/>
                    <a:gd name="T31" fmla="*/ 174 h 704"/>
                    <a:gd name="T32" fmla="*/ 3 w 425"/>
                    <a:gd name="T33" fmla="*/ 235 h 704"/>
                    <a:gd name="T34" fmla="*/ 25 w 425"/>
                    <a:gd name="T35" fmla="*/ 322 h 704"/>
                    <a:gd name="T36" fmla="*/ 64 w 425"/>
                    <a:gd name="T37" fmla="*/ 402 h 704"/>
                    <a:gd name="T38" fmla="*/ 116 w 425"/>
                    <a:gd name="T39" fmla="*/ 477 h 704"/>
                    <a:gd name="T40" fmla="*/ 176 w 425"/>
                    <a:gd name="T41" fmla="*/ 543 h 704"/>
                    <a:gd name="T42" fmla="*/ 239 w 425"/>
                    <a:gd name="T43" fmla="*/ 600 h 704"/>
                    <a:gd name="T44" fmla="*/ 302 w 425"/>
                    <a:gd name="T45" fmla="*/ 647 h 704"/>
                    <a:gd name="T46" fmla="*/ 359 w 425"/>
                    <a:gd name="T47" fmla="*/ 682 h 704"/>
                    <a:gd name="T48" fmla="*/ 389 w 425"/>
                    <a:gd name="T49" fmla="*/ 697 h 704"/>
                    <a:gd name="T50" fmla="*/ 397 w 425"/>
                    <a:gd name="T51" fmla="*/ 701 h 704"/>
                    <a:gd name="T52" fmla="*/ 408 w 425"/>
                    <a:gd name="T53" fmla="*/ 703 h 704"/>
                    <a:gd name="T54" fmla="*/ 419 w 425"/>
                    <a:gd name="T55" fmla="*/ 704 h 704"/>
                    <a:gd name="T56" fmla="*/ 424 w 425"/>
                    <a:gd name="T57" fmla="*/ 693 h 704"/>
                    <a:gd name="T58" fmla="*/ 405 w 425"/>
                    <a:gd name="T59" fmla="*/ 691 h 704"/>
                    <a:gd name="T60" fmla="*/ 389 w 425"/>
                    <a:gd name="T61" fmla="*/ 686 h 704"/>
                    <a:gd name="T62" fmla="*/ 337 w 425"/>
                    <a:gd name="T63" fmla="*/ 657 h 704"/>
                    <a:gd name="T64" fmla="*/ 277 w 425"/>
                    <a:gd name="T65" fmla="*/ 616 h 704"/>
                    <a:gd name="T66" fmla="*/ 215 w 425"/>
                    <a:gd name="T67" fmla="*/ 565 h 704"/>
                    <a:gd name="T68" fmla="*/ 154 w 425"/>
                    <a:gd name="T69" fmla="*/ 505 h 704"/>
                    <a:gd name="T70" fmla="*/ 98 w 425"/>
                    <a:gd name="T71" fmla="*/ 435 h 704"/>
                    <a:gd name="T72" fmla="*/ 53 w 425"/>
                    <a:gd name="T73" fmla="*/ 359 h 704"/>
                    <a:gd name="T74" fmla="*/ 22 w 425"/>
                    <a:gd name="T75" fmla="*/ 277 h 704"/>
                    <a:gd name="T76" fmla="*/ 11 w 425"/>
                    <a:gd name="T77" fmla="*/ 191 h 704"/>
                    <a:gd name="T78" fmla="*/ 15 w 425"/>
                    <a:gd name="T79" fmla="*/ 156 h 704"/>
                    <a:gd name="T80" fmla="*/ 24 w 425"/>
                    <a:gd name="T81" fmla="*/ 123 h 704"/>
                    <a:gd name="T82" fmla="*/ 40 w 425"/>
                    <a:gd name="T83" fmla="*/ 92 h 704"/>
                    <a:gd name="T84" fmla="*/ 60 w 425"/>
                    <a:gd name="T85" fmla="*/ 66 h 704"/>
                    <a:gd name="T86" fmla="*/ 91 w 425"/>
                    <a:gd name="T87" fmla="*/ 42 h 704"/>
                    <a:gd name="T88" fmla="*/ 128 w 425"/>
                    <a:gd name="T89" fmla="*/ 25 h 704"/>
                    <a:gd name="T90" fmla="*/ 169 w 425"/>
                    <a:gd name="T91" fmla="*/ 15 h 704"/>
                    <a:gd name="T92" fmla="*/ 216 w 425"/>
                    <a:gd name="T93" fmla="*/ 11 h 704"/>
                    <a:gd name="T94" fmla="*/ 265 w 425"/>
                    <a:gd name="T95" fmla="*/ 20 h 704"/>
                    <a:gd name="T96" fmla="*/ 307 w 425"/>
                    <a:gd name="T97" fmla="*/ 41 h 704"/>
                    <a:gd name="T98" fmla="*/ 343 w 425"/>
                    <a:gd name="T99" fmla="*/ 71 h 704"/>
                    <a:gd name="T100" fmla="*/ 373 w 425"/>
                    <a:gd name="T101" fmla="*/ 107 h 704"/>
                    <a:gd name="T102" fmla="*/ 395 w 425"/>
                    <a:gd name="T103" fmla="*/ 141 h 704"/>
                    <a:gd name="T104" fmla="*/ 412 w 425"/>
                    <a:gd name="T105" fmla="*/ 173 h 704"/>
                    <a:gd name="T106" fmla="*/ 422 w 425"/>
                    <a:gd name="T107" fmla="*/ 195 h 704"/>
                    <a:gd name="T108" fmla="*/ 425 w 425"/>
                    <a:gd name="T109" fmla="*/ 203 h 7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25" h="704">
                      <a:moveTo>
                        <a:pt x="425" y="185"/>
                      </a:moveTo>
                      <a:lnTo>
                        <a:pt x="424" y="183"/>
                      </a:lnTo>
                      <a:lnTo>
                        <a:pt x="422" y="177"/>
                      </a:lnTo>
                      <a:lnTo>
                        <a:pt x="418" y="167"/>
                      </a:lnTo>
                      <a:lnTo>
                        <a:pt x="413" y="156"/>
                      </a:lnTo>
                      <a:lnTo>
                        <a:pt x="406" y="141"/>
                      </a:lnTo>
                      <a:lnTo>
                        <a:pt x="397" y="125"/>
                      </a:lnTo>
                      <a:lnTo>
                        <a:pt x="387" y="109"/>
                      </a:lnTo>
                      <a:lnTo>
                        <a:pt x="375" y="92"/>
                      </a:lnTo>
                      <a:lnTo>
                        <a:pt x="362" y="75"/>
                      </a:lnTo>
                      <a:lnTo>
                        <a:pt x="347" y="58"/>
                      </a:lnTo>
                      <a:lnTo>
                        <a:pt x="330" y="43"/>
                      </a:lnTo>
                      <a:lnTo>
                        <a:pt x="310" y="28"/>
                      </a:lnTo>
                      <a:lnTo>
                        <a:pt x="289" y="17"/>
                      </a:lnTo>
                      <a:lnTo>
                        <a:pt x="267" y="8"/>
                      </a:lnTo>
                      <a:lnTo>
                        <a:pt x="243" y="3"/>
                      </a:lnTo>
                      <a:lnTo>
                        <a:pt x="216" y="0"/>
                      </a:lnTo>
                      <a:lnTo>
                        <a:pt x="188" y="1"/>
                      </a:lnTo>
                      <a:lnTo>
                        <a:pt x="161" y="5"/>
                      </a:lnTo>
                      <a:lnTo>
                        <a:pt x="136" y="10"/>
                      </a:lnTo>
                      <a:lnTo>
                        <a:pt x="116" y="17"/>
                      </a:lnTo>
                      <a:lnTo>
                        <a:pt x="96" y="27"/>
                      </a:lnTo>
                      <a:lnTo>
                        <a:pt x="78" y="37"/>
                      </a:lnTo>
                      <a:lnTo>
                        <a:pt x="62" y="49"/>
                      </a:lnTo>
                      <a:lnTo>
                        <a:pt x="48" y="63"/>
                      </a:lnTo>
                      <a:lnTo>
                        <a:pt x="37" y="77"/>
                      </a:lnTo>
                      <a:lnTo>
                        <a:pt x="26" y="92"/>
                      </a:lnTo>
                      <a:lnTo>
                        <a:pt x="19" y="108"/>
                      </a:lnTo>
                      <a:lnTo>
                        <a:pt x="11" y="124"/>
                      </a:lnTo>
                      <a:lnTo>
                        <a:pt x="7" y="141"/>
                      </a:lnTo>
                      <a:lnTo>
                        <a:pt x="3" y="158"/>
                      </a:lnTo>
                      <a:lnTo>
                        <a:pt x="2" y="174"/>
                      </a:lnTo>
                      <a:lnTo>
                        <a:pt x="0" y="191"/>
                      </a:lnTo>
                      <a:lnTo>
                        <a:pt x="3" y="235"/>
                      </a:lnTo>
                      <a:lnTo>
                        <a:pt x="11" y="279"/>
                      </a:lnTo>
                      <a:lnTo>
                        <a:pt x="25" y="322"/>
                      </a:lnTo>
                      <a:lnTo>
                        <a:pt x="42" y="363"/>
                      </a:lnTo>
                      <a:lnTo>
                        <a:pt x="64" y="402"/>
                      </a:lnTo>
                      <a:lnTo>
                        <a:pt x="89" y="440"/>
                      </a:lnTo>
                      <a:lnTo>
                        <a:pt x="116" y="477"/>
                      </a:lnTo>
                      <a:lnTo>
                        <a:pt x="145" y="511"/>
                      </a:lnTo>
                      <a:lnTo>
                        <a:pt x="176" y="543"/>
                      </a:lnTo>
                      <a:lnTo>
                        <a:pt x="207" y="572"/>
                      </a:lnTo>
                      <a:lnTo>
                        <a:pt x="239" y="600"/>
                      </a:lnTo>
                      <a:lnTo>
                        <a:pt x="271" y="625"/>
                      </a:lnTo>
                      <a:lnTo>
                        <a:pt x="302" y="647"/>
                      </a:lnTo>
                      <a:lnTo>
                        <a:pt x="331" y="666"/>
                      </a:lnTo>
                      <a:lnTo>
                        <a:pt x="359" y="682"/>
                      </a:lnTo>
                      <a:lnTo>
                        <a:pt x="384" y="696"/>
                      </a:lnTo>
                      <a:lnTo>
                        <a:pt x="389" y="697"/>
                      </a:lnTo>
                      <a:lnTo>
                        <a:pt x="392" y="699"/>
                      </a:lnTo>
                      <a:lnTo>
                        <a:pt x="397" y="701"/>
                      </a:lnTo>
                      <a:lnTo>
                        <a:pt x="402" y="702"/>
                      </a:lnTo>
                      <a:lnTo>
                        <a:pt x="408" y="703"/>
                      </a:lnTo>
                      <a:lnTo>
                        <a:pt x="413" y="703"/>
                      </a:lnTo>
                      <a:lnTo>
                        <a:pt x="419" y="704"/>
                      </a:lnTo>
                      <a:lnTo>
                        <a:pt x="424" y="704"/>
                      </a:lnTo>
                      <a:lnTo>
                        <a:pt x="424" y="693"/>
                      </a:lnTo>
                      <a:lnTo>
                        <a:pt x="414" y="693"/>
                      </a:lnTo>
                      <a:lnTo>
                        <a:pt x="405" y="691"/>
                      </a:lnTo>
                      <a:lnTo>
                        <a:pt x="396" y="690"/>
                      </a:lnTo>
                      <a:lnTo>
                        <a:pt x="389" y="686"/>
                      </a:lnTo>
                      <a:lnTo>
                        <a:pt x="364" y="672"/>
                      </a:lnTo>
                      <a:lnTo>
                        <a:pt x="337" y="657"/>
                      </a:lnTo>
                      <a:lnTo>
                        <a:pt x="308" y="638"/>
                      </a:lnTo>
                      <a:lnTo>
                        <a:pt x="277" y="616"/>
                      </a:lnTo>
                      <a:lnTo>
                        <a:pt x="247" y="592"/>
                      </a:lnTo>
                      <a:lnTo>
                        <a:pt x="215" y="565"/>
                      </a:lnTo>
                      <a:lnTo>
                        <a:pt x="184" y="535"/>
                      </a:lnTo>
                      <a:lnTo>
                        <a:pt x="154" y="505"/>
                      </a:lnTo>
                      <a:lnTo>
                        <a:pt x="125" y="470"/>
                      </a:lnTo>
                      <a:lnTo>
                        <a:pt x="98" y="435"/>
                      </a:lnTo>
                      <a:lnTo>
                        <a:pt x="74" y="398"/>
                      </a:lnTo>
                      <a:lnTo>
                        <a:pt x="53" y="359"/>
                      </a:lnTo>
                      <a:lnTo>
                        <a:pt x="36" y="319"/>
                      </a:lnTo>
                      <a:lnTo>
                        <a:pt x="22" y="277"/>
                      </a:lnTo>
                      <a:lnTo>
                        <a:pt x="14" y="235"/>
                      </a:lnTo>
                      <a:lnTo>
                        <a:pt x="11" y="191"/>
                      </a:lnTo>
                      <a:lnTo>
                        <a:pt x="13" y="173"/>
                      </a:lnTo>
                      <a:lnTo>
                        <a:pt x="15" y="156"/>
                      </a:lnTo>
                      <a:lnTo>
                        <a:pt x="19" y="139"/>
                      </a:lnTo>
                      <a:lnTo>
                        <a:pt x="24" y="123"/>
                      </a:lnTo>
                      <a:lnTo>
                        <a:pt x="31" y="107"/>
                      </a:lnTo>
                      <a:lnTo>
                        <a:pt x="40" y="92"/>
                      </a:lnTo>
                      <a:lnTo>
                        <a:pt x="49" y="79"/>
                      </a:lnTo>
                      <a:lnTo>
                        <a:pt x="60" y="66"/>
                      </a:lnTo>
                      <a:lnTo>
                        <a:pt x="75" y="53"/>
                      </a:lnTo>
                      <a:lnTo>
                        <a:pt x="91" y="42"/>
                      </a:lnTo>
                      <a:lnTo>
                        <a:pt x="108" y="33"/>
                      </a:lnTo>
                      <a:lnTo>
                        <a:pt x="128" y="25"/>
                      </a:lnTo>
                      <a:lnTo>
                        <a:pt x="147" y="19"/>
                      </a:lnTo>
                      <a:lnTo>
                        <a:pt x="169" y="15"/>
                      </a:lnTo>
                      <a:lnTo>
                        <a:pt x="192" y="12"/>
                      </a:lnTo>
                      <a:lnTo>
                        <a:pt x="216" y="11"/>
                      </a:lnTo>
                      <a:lnTo>
                        <a:pt x="242" y="14"/>
                      </a:lnTo>
                      <a:lnTo>
                        <a:pt x="265" y="20"/>
                      </a:lnTo>
                      <a:lnTo>
                        <a:pt x="287" y="28"/>
                      </a:lnTo>
                      <a:lnTo>
                        <a:pt x="307" y="41"/>
                      </a:lnTo>
                      <a:lnTo>
                        <a:pt x="326" y="55"/>
                      </a:lnTo>
                      <a:lnTo>
                        <a:pt x="343" y="71"/>
                      </a:lnTo>
                      <a:lnTo>
                        <a:pt x="358" y="88"/>
                      </a:lnTo>
                      <a:lnTo>
                        <a:pt x="373" y="107"/>
                      </a:lnTo>
                      <a:lnTo>
                        <a:pt x="385" y="124"/>
                      </a:lnTo>
                      <a:lnTo>
                        <a:pt x="395" y="141"/>
                      </a:lnTo>
                      <a:lnTo>
                        <a:pt x="405" y="158"/>
                      </a:lnTo>
                      <a:lnTo>
                        <a:pt x="412" y="173"/>
                      </a:lnTo>
                      <a:lnTo>
                        <a:pt x="418" y="185"/>
                      </a:lnTo>
                      <a:lnTo>
                        <a:pt x="422" y="195"/>
                      </a:lnTo>
                      <a:lnTo>
                        <a:pt x="424" y="201"/>
                      </a:lnTo>
                      <a:lnTo>
                        <a:pt x="425" y="203"/>
                      </a:lnTo>
                      <a:lnTo>
                        <a:pt x="425" y="185"/>
                      </a:lnTo>
                      <a:close/>
                    </a:path>
                  </a:pathLst>
                </a:custGeom>
                <a:solidFill>
                  <a:srgbClr val="9900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76" name="Freeform 60"/>
                <p:cNvSpPr/>
                <p:nvPr/>
              </p:nvSpPr>
              <p:spPr bwMode="auto">
                <a:xfrm>
                  <a:off x="2383" y="1615"/>
                  <a:ext cx="361" cy="585"/>
                </a:xfrm>
                <a:custGeom>
                  <a:avLst/>
                  <a:gdLst>
                    <a:gd name="T0" fmla="*/ 353 w 361"/>
                    <a:gd name="T1" fmla="*/ 574 h 585"/>
                    <a:gd name="T2" fmla="*/ 339 w 361"/>
                    <a:gd name="T3" fmla="*/ 570 h 585"/>
                    <a:gd name="T4" fmla="*/ 315 w 361"/>
                    <a:gd name="T5" fmla="*/ 558 h 585"/>
                    <a:gd name="T6" fmla="*/ 271 w 361"/>
                    <a:gd name="T7" fmla="*/ 527 h 585"/>
                    <a:gd name="T8" fmla="*/ 219 w 361"/>
                    <a:gd name="T9" fmla="*/ 487 h 585"/>
                    <a:gd name="T10" fmla="*/ 165 w 361"/>
                    <a:gd name="T11" fmla="*/ 436 h 585"/>
                    <a:gd name="T12" fmla="*/ 114 w 361"/>
                    <a:gd name="T13" fmla="*/ 377 h 585"/>
                    <a:gd name="T14" fmla="*/ 68 w 361"/>
                    <a:gd name="T15" fmla="*/ 311 h 585"/>
                    <a:gd name="T16" fmla="*/ 34 w 361"/>
                    <a:gd name="T17" fmla="*/ 242 h 585"/>
                    <a:gd name="T18" fmla="*/ 15 w 361"/>
                    <a:gd name="T19" fmla="*/ 170 h 585"/>
                    <a:gd name="T20" fmla="*/ 15 w 361"/>
                    <a:gd name="T21" fmla="*/ 109 h 585"/>
                    <a:gd name="T22" fmla="*/ 29 w 361"/>
                    <a:gd name="T23" fmla="*/ 65 h 585"/>
                    <a:gd name="T24" fmla="*/ 53 w 361"/>
                    <a:gd name="T25" fmla="*/ 39 h 585"/>
                    <a:gd name="T26" fmla="*/ 76 w 361"/>
                    <a:gd name="T27" fmla="*/ 25 h 585"/>
                    <a:gd name="T28" fmla="*/ 103 w 361"/>
                    <a:gd name="T29" fmla="*/ 16 h 585"/>
                    <a:gd name="T30" fmla="*/ 135 w 361"/>
                    <a:gd name="T31" fmla="*/ 11 h 585"/>
                    <a:gd name="T32" fmla="*/ 182 w 361"/>
                    <a:gd name="T33" fmla="*/ 16 h 585"/>
                    <a:gd name="T34" fmla="*/ 235 w 361"/>
                    <a:gd name="T35" fmla="*/ 50 h 585"/>
                    <a:gd name="T36" fmla="*/ 278 w 361"/>
                    <a:gd name="T37" fmla="*/ 101 h 585"/>
                    <a:gd name="T38" fmla="*/ 310 w 361"/>
                    <a:gd name="T39" fmla="*/ 154 h 585"/>
                    <a:gd name="T40" fmla="*/ 324 w 361"/>
                    <a:gd name="T41" fmla="*/ 181 h 585"/>
                    <a:gd name="T42" fmla="*/ 334 w 361"/>
                    <a:gd name="T43" fmla="*/ 191 h 585"/>
                    <a:gd name="T44" fmla="*/ 344 w 361"/>
                    <a:gd name="T45" fmla="*/ 198 h 585"/>
                    <a:gd name="T46" fmla="*/ 355 w 361"/>
                    <a:gd name="T47" fmla="*/ 202 h 585"/>
                    <a:gd name="T48" fmla="*/ 361 w 361"/>
                    <a:gd name="T49" fmla="*/ 191 h 585"/>
                    <a:gd name="T50" fmla="*/ 344 w 361"/>
                    <a:gd name="T51" fmla="*/ 185 h 585"/>
                    <a:gd name="T52" fmla="*/ 331 w 361"/>
                    <a:gd name="T53" fmla="*/ 170 h 585"/>
                    <a:gd name="T54" fmla="*/ 305 w 361"/>
                    <a:gd name="T55" fmla="*/ 122 h 585"/>
                    <a:gd name="T56" fmla="*/ 264 w 361"/>
                    <a:gd name="T57" fmla="*/ 66 h 585"/>
                    <a:gd name="T58" fmla="*/ 213 w 361"/>
                    <a:gd name="T59" fmla="*/ 19 h 585"/>
                    <a:gd name="T60" fmla="*/ 153 w 361"/>
                    <a:gd name="T61" fmla="*/ 0 h 585"/>
                    <a:gd name="T62" fmla="*/ 88 w 361"/>
                    <a:gd name="T63" fmla="*/ 8 h 585"/>
                    <a:gd name="T64" fmla="*/ 40 w 361"/>
                    <a:gd name="T65" fmla="*/ 35 h 585"/>
                    <a:gd name="T66" fmla="*/ 10 w 361"/>
                    <a:gd name="T67" fmla="*/ 77 h 585"/>
                    <a:gd name="T68" fmla="*/ 0 w 361"/>
                    <a:gd name="T69" fmla="*/ 134 h 585"/>
                    <a:gd name="T70" fmla="*/ 10 w 361"/>
                    <a:gd name="T71" fmla="*/ 208 h 585"/>
                    <a:gd name="T72" fmla="*/ 38 w 361"/>
                    <a:gd name="T73" fmla="*/ 280 h 585"/>
                    <a:gd name="T74" fmla="*/ 80 w 361"/>
                    <a:gd name="T75" fmla="*/ 350 h 585"/>
                    <a:gd name="T76" fmla="*/ 130 w 361"/>
                    <a:gd name="T77" fmla="*/ 414 h 585"/>
                    <a:gd name="T78" fmla="*/ 185 w 361"/>
                    <a:gd name="T79" fmla="*/ 470 h 585"/>
                    <a:gd name="T80" fmla="*/ 239 w 361"/>
                    <a:gd name="T81" fmla="*/ 518 h 585"/>
                    <a:gd name="T82" fmla="*/ 288 w 361"/>
                    <a:gd name="T83" fmla="*/ 554 h 585"/>
                    <a:gd name="T84" fmla="*/ 328 w 361"/>
                    <a:gd name="T85" fmla="*/ 578 h 585"/>
                    <a:gd name="T86" fmla="*/ 343 w 361"/>
                    <a:gd name="T87" fmla="*/ 583 h 585"/>
                    <a:gd name="T88" fmla="*/ 361 w 361"/>
                    <a:gd name="T89" fmla="*/ 585 h 5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61" h="585">
                      <a:moveTo>
                        <a:pt x="361" y="574"/>
                      </a:moveTo>
                      <a:lnTo>
                        <a:pt x="353" y="574"/>
                      </a:lnTo>
                      <a:lnTo>
                        <a:pt x="345" y="573"/>
                      </a:lnTo>
                      <a:lnTo>
                        <a:pt x="339" y="570"/>
                      </a:lnTo>
                      <a:lnTo>
                        <a:pt x="333" y="568"/>
                      </a:lnTo>
                      <a:lnTo>
                        <a:pt x="315" y="558"/>
                      </a:lnTo>
                      <a:lnTo>
                        <a:pt x="294" y="545"/>
                      </a:lnTo>
                      <a:lnTo>
                        <a:pt x="271" y="527"/>
                      </a:lnTo>
                      <a:lnTo>
                        <a:pt x="245" y="509"/>
                      </a:lnTo>
                      <a:lnTo>
                        <a:pt x="219" y="487"/>
                      </a:lnTo>
                      <a:lnTo>
                        <a:pt x="192" y="463"/>
                      </a:lnTo>
                      <a:lnTo>
                        <a:pt x="165" y="436"/>
                      </a:lnTo>
                      <a:lnTo>
                        <a:pt x="140" y="406"/>
                      </a:lnTo>
                      <a:lnTo>
                        <a:pt x="114" y="377"/>
                      </a:lnTo>
                      <a:lnTo>
                        <a:pt x="91" y="345"/>
                      </a:lnTo>
                      <a:lnTo>
                        <a:pt x="68" y="311"/>
                      </a:lnTo>
                      <a:lnTo>
                        <a:pt x="50" y="276"/>
                      </a:lnTo>
                      <a:lnTo>
                        <a:pt x="34" y="242"/>
                      </a:lnTo>
                      <a:lnTo>
                        <a:pt x="22" y="207"/>
                      </a:lnTo>
                      <a:lnTo>
                        <a:pt x="15" y="170"/>
                      </a:lnTo>
                      <a:lnTo>
                        <a:pt x="12" y="134"/>
                      </a:lnTo>
                      <a:lnTo>
                        <a:pt x="15" y="109"/>
                      </a:lnTo>
                      <a:lnTo>
                        <a:pt x="20" y="85"/>
                      </a:lnTo>
                      <a:lnTo>
                        <a:pt x="29" y="65"/>
                      </a:lnTo>
                      <a:lnTo>
                        <a:pt x="43" y="47"/>
                      </a:lnTo>
                      <a:lnTo>
                        <a:pt x="53" y="39"/>
                      </a:lnTo>
                      <a:lnTo>
                        <a:pt x="64" y="32"/>
                      </a:lnTo>
                      <a:lnTo>
                        <a:pt x="76" y="25"/>
                      </a:lnTo>
                      <a:lnTo>
                        <a:pt x="89" y="19"/>
                      </a:lnTo>
                      <a:lnTo>
                        <a:pt x="103" y="16"/>
                      </a:lnTo>
                      <a:lnTo>
                        <a:pt x="119" y="13"/>
                      </a:lnTo>
                      <a:lnTo>
                        <a:pt x="135" y="11"/>
                      </a:lnTo>
                      <a:lnTo>
                        <a:pt x="153" y="11"/>
                      </a:lnTo>
                      <a:lnTo>
                        <a:pt x="182" y="16"/>
                      </a:lnTo>
                      <a:lnTo>
                        <a:pt x="209" y="29"/>
                      </a:lnTo>
                      <a:lnTo>
                        <a:pt x="235" y="50"/>
                      </a:lnTo>
                      <a:lnTo>
                        <a:pt x="258" y="74"/>
                      </a:lnTo>
                      <a:lnTo>
                        <a:pt x="278" y="101"/>
                      </a:lnTo>
                      <a:lnTo>
                        <a:pt x="296" y="128"/>
                      </a:lnTo>
                      <a:lnTo>
                        <a:pt x="310" y="154"/>
                      </a:lnTo>
                      <a:lnTo>
                        <a:pt x="321" y="175"/>
                      </a:lnTo>
                      <a:lnTo>
                        <a:pt x="324" y="181"/>
                      </a:lnTo>
                      <a:lnTo>
                        <a:pt x="329" y="186"/>
                      </a:lnTo>
                      <a:lnTo>
                        <a:pt x="334" y="191"/>
                      </a:lnTo>
                      <a:lnTo>
                        <a:pt x="339" y="194"/>
                      </a:lnTo>
                      <a:lnTo>
                        <a:pt x="344" y="198"/>
                      </a:lnTo>
                      <a:lnTo>
                        <a:pt x="349" y="200"/>
                      </a:lnTo>
                      <a:lnTo>
                        <a:pt x="355" y="202"/>
                      </a:lnTo>
                      <a:lnTo>
                        <a:pt x="360" y="202"/>
                      </a:lnTo>
                      <a:lnTo>
                        <a:pt x="361" y="191"/>
                      </a:lnTo>
                      <a:lnTo>
                        <a:pt x="353" y="189"/>
                      </a:lnTo>
                      <a:lnTo>
                        <a:pt x="344" y="185"/>
                      </a:lnTo>
                      <a:lnTo>
                        <a:pt x="337" y="178"/>
                      </a:lnTo>
                      <a:lnTo>
                        <a:pt x="331" y="170"/>
                      </a:lnTo>
                      <a:lnTo>
                        <a:pt x="320" y="148"/>
                      </a:lnTo>
                      <a:lnTo>
                        <a:pt x="305" y="122"/>
                      </a:lnTo>
                      <a:lnTo>
                        <a:pt x="287" y="94"/>
                      </a:lnTo>
                      <a:lnTo>
                        <a:pt x="264" y="66"/>
                      </a:lnTo>
                      <a:lnTo>
                        <a:pt x="240" y="40"/>
                      </a:lnTo>
                      <a:lnTo>
                        <a:pt x="213" y="19"/>
                      </a:lnTo>
                      <a:lnTo>
                        <a:pt x="185" y="5"/>
                      </a:lnTo>
                      <a:lnTo>
                        <a:pt x="153" y="0"/>
                      </a:lnTo>
                      <a:lnTo>
                        <a:pt x="119" y="2"/>
                      </a:lnTo>
                      <a:lnTo>
                        <a:pt x="88" y="8"/>
                      </a:lnTo>
                      <a:lnTo>
                        <a:pt x="62" y="19"/>
                      </a:lnTo>
                      <a:lnTo>
                        <a:pt x="40" y="35"/>
                      </a:lnTo>
                      <a:lnTo>
                        <a:pt x="23" y="54"/>
                      </a:lnTo>
                      <a:lnTo>
                        <a:pt x="10" y="77"/>
                      </a:lnTo>
                      <a:lnTo>
                        <a:pt x="2" y="104"/>
                      </a:lnTo>
                      <a:lnTo>
                        <a:pt x="0" y="134"/>
                      </a:lnTo>
                      <a:lnTo>
                        <a:pt x="2" y="171"/>
                      </a:lnTo>
                      <a:lnTo>
                        <a:pt x="10" y="208"/>
                      </a:lnTo>
                      <a:lnTo>
                        <a:pt x="22" y="245"/>
                      </a:lnTo>
                      <a:lnTo>
                        <a:pt x="38" y="280"/>
                      </a:lnTo>
                      <a:lnTo>
                        <a:pt x="57" y="316"/>
                      </a:lnTo>
                      <a:lnTo>
                        <a:pt x="80" y="350"/>
                      </a:lnTo>
                      <a:lnTo>
                        <a:pt x="104" y="382"/>
                      </a:lnTo>
                      <a:lnTo>
                        <a:pt x="130" y="414"/>
                      </a:lnTo>
                      <a:lnTo>
                        <a:pt x="157" y="443"/>
                      </a:lnTo>
                      <a:lnTo>
                        <a:pt x="185" y="470"/>
                      </a:lnTo>
                      <a:lnTo>
                        <a:pt x="212" y="496"/>
                      </a:lnTo>
                      <a:lnTo>
                        <a:pt x="239" y="518"/>
                      </a:lnTo>
                      <a:lnTo>
                        <a:pt x="264" y="537"/>
                      </a:lnTo>
                      <a:lnTo>
                        <a:pt x="288" y="554"/>
                      </a:lnTo>
                      <a:lnTo>
                        <a:pt x="310" y="568"/>
                      </a:lnTo>
                      <a:lnTo>
                        <a:pt x="328" y="578"/>
                      </a:lnTo>
                      <a:lnTo>
                        <a:pt x="336" y="580"/>
                      </a:lnTo>
                      <a:lnTo>
                        <a:pt x="343" y="583"/>
                      </a:lnTo>
                      <a:lnTo>
                        <a:pt x="353" y="584"/>
                      </a:lnTo>
                      <a:lnTo>
                        <a:pt x="361" y="585"/>
                      </a:lnTo>
                      <a:lnTo>
                        <a:pt x="361" y="574"/>
                      </a:lnTo>
                      <a:close/>
                    </a:path>
                  </a:pathLst>
                </a:custGeom>
                <a:solidFill>
                  <a:srgbClr val="9900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77" name="Freeform 61"/>
                <p:cNvSpPr/>
                <p:nvPr/>
              </p:nvSpPr>
              <p:spPr bwMode="auto">
                <a:xfrm>
                  <a:off x="2742" y="1552"/>
                  <a:ext cx="426" cy="704"/>
                </a:xfrm>
                <a:custGeom>
                  <a:avLst/>
                  <a:gdLst>
                    <a:gd name="T0" fmla="*/ 1 w 426"/>
                    <a:gd name="T1" fmla="*/ 183 h 704"/>
                    <a:gd name="T2" fmla="*/ 7 w 426"/>
                    <a:gd name="T3" fmla="*/ 167 h 704"/>
                    <a:gd name="T4" fmla="*/ 19 w 426"/>
                    <a:gd name="T5" fmla="*/ 141 h 704"/>
                    <a:gd name="T6" fmla="*/ 38 w 426"/>
                    <a:gd name="T7" fmla="*/ 109 h 704"/>
                    <a:gd name="T8" fmla="*/ 63 w 426"/>
                    <a:gd name="T9" fmla="*/ 75 h 704"/>
                    <a:gd name="T10" fmla="*/ 95 w 426"/>
                    <a:gd name="T11" fmla="*/ 43 h 704"/>
                    <a:gd name="T12" fmla="*/ 136 w 426"/>
                    <a:gd name="T13" fmla="*/ 17 h 704"/>
                    <a:gd name="T14" fmla="*/ 182 w 426"/>
                    <a:gd name="T15" fmla="*/ 3 h 704"/>
                    <a:gd name="T16" fmla="*/ 239 w 426"/>
                    <a:gd name="T17" fmla="*/ 1 h 704"/>
                    <a:gd name="T18" fmla="*/ 289 w 426"/>
                    <a:gd name="T19" fmla="*/ 10 h 704"/>
                    <a:gd name="T20" fmla="*/ 330 w 426"/>
                    <a:gd name="T21" fmla="*/ 27 h 704"/>
                    <a:gd name="T22" fmla="*/ 364 w 426"/>
                    <a:gd name="T23" fmla="*/ 49 h 704"/>
                    <a:gd name="T24" fmla="*/ 389 w 426"/>
                    <a:gd name="T25" fmla="*/ 77 h 704"/>
                    <a:gd name="T26" fmla="*/ 408 w 426"/>
                    <a:gd name="T27" fmla="*/ 108 h 704"/>
                    <a:gd name="T28" fmla="*/ 420 w 426"/>
                    <a:gd name="T29" fmla="*/ 141 h 704"/>
                    <a:gd name="T30" fmla="*/ 425 w 426"/>
                    <a:gd name="T31" fmla="*/ 174 h 704"/>
                    <a:gd name="T32" fmla="*/ 424 w 426"/>
                    <a:gd name="T33" fmla="*/ 235 h 704"/>
                    <a:gd name="T34" fmla="*/ 402 w 426"/>
                    <a:gd name="T35" fmla="*/ 322 h 704"/>
                    <a:gd name="T36" fmla="*/ 362 w 426"/>
                    <a:gd name="T37" fmla="*/ 402 h 704"/>
                    <a:gd name="T38" fmla="*/ 311 w 426"/>
                    <a:gd name="T39" fmla="*/ 477 h 704"/>
                    <a:gd name="T40" fmla="*/ 251 w 426"/>
                    <a:gd name="T41" fmla="*/ 543 h 704"/>
                    <a:gd name="T42" fmla="*/ 187 w 426"/>
                    <a:gd name="T43" fmla="*/ 600 h 704"/>
                    <a:gd name="T44" fmla="*/ 125 w 426"/>
                    <a:gd name="T45" fmla="*/ 647 h 704"/>
                    <a:gd name="T46" fmla="*/ 67 w 426"/>
                    <a:gd name="T47" fmla="*/ 682 h 704"/>
                    <a:gd name="T48" fmla="*/ 38 w 426"/>
                    <a:gd name="T49" fmla="*/ 697 h 704"/>
                    <a:gd name="T50" fmla="*/ 28 w 426"/>
                    <a:gd name="T51" fmla="*/ 701 h 704"/>
                    <a:gd name="T52" fmla="*/ 18 w 426"/>
                    <a:gd name="T53" fmla="*/ 703 h 704"/>
                    <a:gd name="T54" fmla="*/ 7 w 426"/>
                    <a:gd name="T55" fmla="*/ 704 h 704"/>
                    <a:gd name="T56" fmla="*/ 2 w 426"/>
                    <a:gd name="T57" fmla="*/ 693 h 704"/>
                    <a:gd name="T58" fmla="*/ 21 w 426"/>
                    <a:gd name="T59" fmla="*/ 691 h 704"/>
                    <a:gd name="T60" fmla="*/ 38 w 426"/>
                    <a:gd name="T61" fmla="*/ 686 h 704"/>
                    <a:gd name="T62" fmla="*/ 89 w 426"/>
                    <a:gd name="T63" fmla="*/ 657 h 704"/>
                    <a:gd name="T64" fmla="*/ 148 w 426"/>
                    <a:gd name="T65" fmla="*/ 616 h 704"/>
                    <a:gd name="T66" fmla="*/ 210 w 426"/>
                    <a:gd name="T67" fmla="*/ 565 h 704"/>
                    <a:gd name="T68" fmla="*/ 273 w 426"/>
                    <a:gd name="T69" fmla="*/ 505 h 704"/>
                    <a:gd name="T70" fmla="*/ 328 w 426"/>
                    <a:gd name="T71" fmla="*/ 435 h 704"/>
                    <a:gd name="T72" fmla="*/ 373 w 426"/>
                    <a:gd name="T73" fmla="*/ 359 h 704"/>
                    <a:gd name="T74" fmla="*/ 404 w 426"/>
                    <a:gd name="T75" fmla="*/ 277 h 704"/>
                    <a:gd name="T76" fmla="*/ 415 w 426"/>
                    <a:gd name="T77" fmla="*/ 191 h 704"/>
                    <a:gd name="T78" fmla="*/ 411 w 426"/>
                    <a:gd name="T79" fmla="*/ 156 h 704"/>
                    <a:gd name="T80" fmla="*/ 403 w 426"/>
                    <a:gd name="T81" fmla="*/ 123 h 704"/>
                    <a:gd name="T82" fmla="*/ 387 w 426"/>
                    <a:gd name="T83" fmla="*/ 92 h 704"/>
                    <a:gd name="T84" fmla="*/ 366 w 426"/>
                    <a:gd name="T85" fmla="*/ 66 h 704"/>
                    <a:gd name="T86" fmla="*/ 335 w 426"/>
                    <a:gd name="T87" fmla="*/ 42 h 704"/>
                    <a:gd name="T88" fmla="*/ 299 w 426"/>
                    <a:gd name="T89" fmla="*/ 25 h 704"/>
                    <a:gd name="T90" fmla="*/ 257 w 426"/>
                    <a:gd name="T91" fmla="*/ 15 h 704"/>
                    <a:gd name="T92" fmla="*/ 209 w 426"/>
                    <a:gd name="T93" fmla="*/ 11 h 704"/>
                    <a:gd name="T94" fmla="*/ 160 w 426"/>
                    <a:gd name="T95" fmla="*/ 20 h 704"/>
                    <a:gd name="T96" fmla="*/ 119 w 426"/>
                    <a:gd name="T97" fmla="*/ 41 h 704"/>
                    <a:gd name="T98" fmla="*/ 83 w 426"/>
                    <a:gd name="T99" fmla="*/ 71 h 704"/>
                    <a:gd name="T100" fmla="*/ 54 w 426"/>
                    <a:gd name="T101" fmla="*/ 107 h 704"/>
                    <a:gd name="T102" fmla="*/ 30 w 426"/>
                    <a:gd name="T103" fmla="*/ 141 h 704"/>
                    <a:gd name="T104" fmla="*/ 14 w 426"/>
                    <a:gd name="T105" fmla="*/ 173 h 704"/>
                    <a:gd name="T106" fmla="*/ 5 w 426"/>
                    <a:gd name="T107" fmla="*/ 195 h 704"/>
                    <a:gd name="T108" fmla="*/ 1 w 426"/>
                    <a:gd name="T109" fmla="*/ 203 h 7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26" h="704">
                      <a:moveTo>
                        <a:pt x="0" y="185"/>
                      </a:moveTo>
                      <a:lnTo>
                        <a:pt x="1" y="183"/>
                      </a:lnTo>
                      <a:lnTo>
                        <a:pt x="3" y="177"/>
                      </a:lnTo>
                      <a:lnTo>
                        <a:pt x="7" y="167"/>
                      </a:lnTo>
                      <a:lnTo>
                        <a:pt x="12" y="156"/>
                      </a:lnTo>
                      <a:lnTo>
                        <a:pt x="19" y="141"/>
                      </a:lnTo>
                      <a:lnTo>
                        <a:pt x="28" y="125"/>
                      </a:lnTo>
                      <a:lnTo>
                        <a:pt x="38" y="109"/>
                      </a:lnTo>
                      <a:lnTo>
                        <a:pt x="50" y="92"/>
                      </a:lnTo>
                      <a:lnTo>
                        <a:pt x="63" y="75"/>
                      </a:lnTo>
                      <a:lnTo>
                        <a:pt x="78" y="58"/>
                      </a:lnTo>
                      <a:lnTo>
                        <a:pt x="95" y="43"/>
                      </a:lnTo>
                      <a:lnTo>
                        <a:pt x="115" y="28"/>
                      </a:lnTo>
                      <a:lnTo>
                        <a:pt x="136" y="17"/>
                      </a:lnTo>
                      <a:lnTo>
                        <a:pt x="158" y="8"/>
                      </a:lnTo>
                      <a:lnTo>
                        <a:pt x="182" y="3"/>
                      </a:lnTo>
                      <a:lnTo>
                        <a:pt x="209" y="0"/>
                      </a:lnTo>
                      <a:lnTo>
                        <a:pt x="239" y="1"/>
                      </a:lnTo>
                      <a:lnTo>
                        <a:pt x="264" y="5"/>
                      </a:lnTo>
                      <a:lnTo>
                        <a:pt x="289" y="10"/>
                      </a:lnTo>
                      <a:lnTo>
                        <a:pt x="311" y="17"/>
                      </a:lnTo>
                      <a:lnTo>
                        <a:pt x="330" y="27"/>
                      </a:lnTo>
                      <a:lnTo>
                        <a:pt x="349" y="37"/>
                      </a:lnTo>
                      <a:lnTo>
                        <a:pt x="364" y="49"/>
                      </a:lnTo>
                      <a:lnTo>
                        <a:pt x="378" y="63"/>
                      </a:lnTo>
                      <a:lnTo>
                        <a:pt x="389" y="77"/>
                      </a:lnTo>
                      <a:lnTo>
                        <a:pt x="400" y="92"/>
                      </a:lnTo>
                      <a:lnTo>
                        <a:pt x="408" y="108"/>
                      </a:lnTo>
                      <a:lnTo>
                        <a:pt x="415" y="124"/>
                      </a:lnTo>
                      <a:lnTo>
                        <a:pt x="420" y="141"/>
                      </a:lnTo>
                      <a:lnTo>
                        <a:pt x="424" y="158"/>
                      </a:lnTo>
                      <a:lnTo>
                        <a:pt x="425" y="174"/>
                      </a:lnTo>
                      <a:lnTo>
                        <a:pt x="426" y="191"/>
                      </a:lnTo>
                      <a:lnTo>
                        <a:pt x="424" y="235"/>
                      </a:lnTo>
                      <a:lnTo>
                        <a:pt x="415" y="279"/>
                      </a:lnTo>
                      <a:lnTo>
                        <a:pt x="402" y="322"/>
                      </a:lnTo>
                      <a:lnTo>
                        <a:pt x="383" y="363"/>
                      </a:lnTo>
                      <a:lnTo>
                        <a:pt x="362" y="402"/>
                      </a:lnTo>
                      <a:lnTo>
                        <a:pt x="338" y="440"/>
                      </a:lnTo>
                      <a:lnTo>
                        <a:pt x="311" y="477"/>
                      </a:lnTo>
                      <a:lnTo>
                        <a:pt x="281" y="511"/>
                      </a:lnTo>
                      <a:lnTo>
                        <a:pt x="251" y="543"/>
                      </a:lnTo>
                      <a:lnTo>
                        <a:pt x="219" y="572"/>
                      </a:lnTo>
                      <a:lnTo>
                        <a:pt x="187" y="600"/>
                      </a:lnTo>
                      <a:lnTo>
                        <a:pt x="155" y="625"/>
                      </a:lnTo>
                      <a:lnTo>
                        <a:pt x="125" y="647"/>
                      </a:lnTo>
                      <a:lnTo>
                        <a:pt x="95" y="666"/>
                      </a:lnTo>
                      <a:lnTo>
                        <a:pt x="67" y="682"/>
                      </a:lnTo>
                      <a:lnTo>
                        <a:pt x="43" y="696"/>
                      </a:lnTo>
                      <a:lnTo>
                        <a:pt x="38" y="697"/>
                      </a:lnTo>
                      <a:lnTo>
                        <a:pt x="33" y="699"/>
                      </a:lnTo>
                      <a:lnTo>
                        <a:pt x="28" y="701"/>
                      </a:lnTo>
                      <a:lnTo>
                        <a:pt x="23" y="702"/>
                      </a:lnTo>
                      <a:lnTo>
                        <a:pt x="18" y="703"/>
                      </a:lnTo>
                      <a:lnTo>
                        <a:pt x="12" y="703"/>
                      </a:lnTo>
                      <a:lnTo>
                        <a:pt x="7" y="704"/>
                      </a:lnTo>
                      <a:lnTo>
                        <a:pt x="2" y="704"/>
                      </a:lnTo>
                      <a:lnTo>
                        <a:pt x="2" y="693"/>
                      </a:lnTo>
                      <a:lnTo>
                        <a:pt x="12" y="693"/>
                      </a:lnTo>
                      <a:lnTo>
                        <a:pt x="21" y="691"/>
                      </a:lnTo>
                      <a:lnTo>
                        <a:pt x="30" y="690"/>
                      </a:lnTo>
                      <a:lnTo>
                        <a:pt x="38" y="686"/>
                      </a:lnTo>
                      <a:lnTo>
                        <a:pt x="62" y="672"/>
                      </a:lnTo>
                      <a:lnTo>
                        <a:pt x="89" y="657"/>
                      </a:lnTo>
                      <a:lnTo>
                        <a:pt x="119" y="638"/>
                      </a:lnTo>
                      <a:lnTo>
                        <a:pt x="148" y="616"/>
                      </a:lnTo>
                      <a:lnTo>
                        <a:pt x="180" y="592"/>
                      </a:lnTo>
                      <a:lnTo>
                        <a:pt x="210" y="565"/>
                      </a:lnTo>
                      <a:lnTo>
                        <a:pt x="242" y="535"/>
                      </a:lnTo>
                      <a:lnTo>
                        <a:pt x="273" y="505"/>
                      </a:lnTo>
                      <a:lnTo>
                        <a:pt x="301" y="470"/>
                      </a:lnTo>
                      <a:lnTo>
                        <a:pt x="328" y="435"/>
                      </a:lnTo>
                      <a:lnTo>
                        <a:pt x="353" y="398"/>
                      </a:lnTo>
                      <a:lnTo>
                        <a:pt x="373" y="359"/>
                      </a:lnTo>
                      <a:lnTo>
                        <a:pt x="390" y="319"/>
                      </a:lnTo>
                      <a:lnTo>
                        <a:pt x="404" y="277"/>
                      </a:lnTo>
                      <a:lnTo>
                        <a:pt x="413" y="235"/>
                      </a:lnTo>
                      <a:lnTo>
                        <a:pt x="415" y="191"/>
                      </a:lnTo>
                      <a:lnTo>
                        <a:pt x="414" y="173"/>
                      </a:lnTo>
                      <a:lnTo>
                        <a:pt x="411" y="156"/>
                      </a:lnTo>
                      <a:lnTo>
                        <a:pt x="408" y="139"/>
                      </a:lnTo>
                      <a:lnTo>
                        <a:pt x="403" y="123"/>
                      </a:lnTo>
                      <a:lnTo>
                        <a:pt x="395" y="107"/>
                      </a:lnTo>
                      <a:lnTo>
                        <a:pt x="387" y="92"/>
                      </a:lnTo>
                      <a:lnTo>
                        <a:pt x="377" y="79"/>
                      </a:lnTo>
                      <a:lnTo>
                        <a:pt x="366" y="66"/>
                      </a:lnTo>
                      <a:lnTo>
                        <a:pt x="351" y="53"/>
                      </a:lnTo>
                      <a:lnTo>
                        <a:pt x="335" y="42"/>
                      </a:lnTo>
                      <a:lnTo>
                        <a:pt x="318" y="33"/>
                      </a:lnTo>
                      <a:lnTo>
                        <a:pt x="299" y="25"/>
                      </a:lnTo>
                      <a:lnTo>
                        <a:pt x="279" y="19"/>
                      </a:lnTo>
                      <a:lnTo>
                        <a:pt x="257" y="15"/>
                      </a:lnTo>
                      <a:lnTo>
                        <a:pt x="234" y="12"/>
                      </a:lnTo>
                      <a:lnTo>
                        <a:pt x="209" y="11"/>
                      </a:lnTo>
                      <a:lnTo>
                        <a:pt x="183" y="14"/>
                      </a:lnTo>
                      <a:lnTo>
                        <a:pt x="160" y="20"/>
                      </a:lnTo>
                      <a:lnTo>
                        <a:pt x="138" y="28"/>
                      </a:lnTo>
                      <a:lnTo>
                        <a:pt x="119" y="41"/>
                      </a:lnTo>
                      <a:lnTo>
                        <a:pt x="99" y="55"/>
                      </a:lnTo>
                      <a:lnTo>
                        <a:pt x="83" y="71"/>
                      </a:lnTo>
                      <a:lnTo>
                        <a:pt x="67" y="88"/>
                      </a:lnTo>
                      <a:lnTo>
                        <a:pt x="54" y="107"/>
                      </a:lnTo>
                      <a:lnTo>
                        <a:pt x="41" y="124"/>
                      </a:lnTo>
                      <a:lnTo>
                        <a:pt x="30" y="141"/>
                      </a:lnTo>
                      <a:lnTo>
                        <a:pt x="22" y="158"/>
                      </a:lnTo>
                      <a:lnTo>
                        <a:pt x="14" y="173"/>
                      </a:lnTo>
                      <a:lnTo>
                        <a:pt x="8" y="185"/>
                      </a:lnTo>
                      <a:lnTo>
                        <a:pt x="5" y="195"/>
                      </a:lnTo>
                      <a:lnTo>
                        <a:pt x="2" y="201"/>
                      </a:lnTo>
                      <a:lnTo>
                        <a:pt x="1" y="203"/>
                      </a:lnTo>
                      <a:lnTo>
                        <a:pt x="0" y="185"/>
                      </a:lnTo>
                      <a:close/>
                    </a:path>
                  </a:pathLst>
                </a:custGeom>
                <a:solidFill>
                  <a:srgbClr val="9900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78" name="Freeform 62"/>
                <p:cNvSpPr/>
                <p:nvPr/>
              </p:nvSpPr>
              <p:spPr bwMode="auto">
                <a:xfrm>
                  <a:off x="2744" y="1615"/>
                  <a:ext cx="362" cy="585"/>
                </a:xfrm>
                <a:custGeom>
                  <a:avLst/>
                  <a:gdLst>
                    <a:gd name="T0" fmla="*/ 8 w 362"/>
                    <a:gd name="T1" fmla="*/ 574 h 585"/>
                    <a:gd name="T2" fmla="*/ 21 w 362"/>
                    <a:gd name="T3" fmla="*/ 570 h 585"/>
                    <a:gd name="T4" fmla="*/ 46 w 362"/>
                    <a:gd name="T5" fmla="*/ 558 h 585"/>
                    <a:gd name="T6" fmla="*/ 90 w 362"/>
                    <a:gd name="T7" fmla="*/ 527 h 585"/>
                    <a:gd name="T8" fmla="*/ 142 w 362"/>
                    <a:gd name="T9" fmla="*/ 487 h 585"/>
                    <a:gd name="T10" fmla="*/ 196 w 362"/>
                    <a:gd name="T11" fmla="*/ 436 h 585"/>
                    <a:gd name="T12" fmla="*/ 248 w 362"/>
                    <a:gd name="T13" fmla="*/ 377 h 585"/>
                    <a:gd name="T14" fmla="*/ 293 w 362"/>
                    <a:gd name="T15" fmla="*/ 311 h 585"/>
                    <a:gd name="T16" fmla="*/ 328 w 362"/>
                    <a:gd name="T17" fmla="*/ 242 h 585"/>
                    <a:gd name="T18" fmla="*/ 348 w 362"/>
                    <a:gd name="T19" fmla="*/ 170 h 585"/>
                    <a:gd name="T20" fmla="*/ 348 w 362"/>
                    <a:gd name="T21" fmla="*/ 109 h 585"/>
                    <a:gd name="T22" fmla="*/ 332 w 362"/>
                    <a:gd name="T23" fmla="*/ 65 h 585"/>
                    <a:gd name="T24" fmla="*/ 309 w 362"/>
                    <a:gd name="T25" fmla="*/ 39 h 585"/>
                    <a:gd name="T26" fmla="*/ 286 w 362"/>
                    <a:gd name="T27" fmla="*/ 25 h 585"/>
                    <a:gd name="T28" fmla="*/ 257 w 362"/>
                    <a:gd name="T29" fmla="*/ 16 h 585"/>
                    <a:gd name="T30" fmla="*/ 226 w 362"/>
                    <a:gd name="T31" fmla="*/ 11 h 585"/>
                    <a:gd name="T32" fmla="*/ 179 w 362"/>
                    <a:gd name="T33" fmla="*/ 16 h 585"/>
                    <a:gd name="T34" fmla="*/ 126 w 362"/>
                    <a:gd name="T35" fmla="*/ 50 h 585"/>
                    <a:gd name="T36" fmla="*/ 82 w 362"/>
                    <a:gd name="T37" fmla="*/ 101 h 585"/>
                    <a:gd name="T38" fmla="*/ 50 w 362"/>
                    <a:gd name="T39" fmla="*/ 154 h 585"/>
                    <a:gd name="T40" fmla="*/ 36 w 362"/>
                    <a:gd name="T41" fmla="*/ 181 h 585"/>
                    <a:gd name="T42" fmla="*/ 27 w 362"/>
                    <a:gd name="T43" fmla="*/ 191 h 585"/>
                    <a:gd name="T44" fmla="*/ 16 w 362"/>
                    <a:gd name="T45" fmla="*/ 198 h 585"/>
                    <a:gd name="T46" fmla="*/ 5 w 362"/>
                    <a:gd name="T47" fmla="*/ 202 h 585"/>
                    <a:gd name="T48" fmla="*/ 0 w 362"/>
                    <a:gd name="T49" fmla="*/ 191 h 585"/>
                    <a:gd name="T50" fmla="*/ 16 w 362"/>
                    <a:gd name="T51" fmla="*/ 185 h 585"/>
                    <a:gd name="T52" fmla="*/ 30 w 362"/>
                    <a:gd name="T53" fmla="*/ 170 h 585"/>
                    <a:gd name="T54" fmla="*/ 55 w 362"/>
                    <a:gd name="T55" fmla="*/ 122 h 585"/>
                    <a:gd name="T56" fmla="*/ 96 w 362"/>
                    <a:gd name="T57" fmla="*/ 66 h 585"/>
                    <a:gd name="T58" fmla="*/ 147 w 362"/>
                    <a:gd name="T59" fmla="*/ 19 h 585"/>
                    <a:gd name="T60" fmla="*/ 207 w 362"/>
                    <a:gd name="T61" fmla="*/ 0 h 585"/>
                    <a:gd name="T62" fmla="*/ 272 w 362"/>
                    <a:gd name="T63" fmla="*/ 8 h 585"/>
                    <a:gd name="T64" fmla="*/ 321 w 362"/>
                    <a:gd name="T65" fmla="*/ 35 h 585"/>
                    <a:gd name="T66" fmla="*/ 352 w 362"/>
                    <a:gd name="T67" fmla="*/ 77 h 585"/>
                    <a:gd name="T68" fmla="*/ 362 w 362"/>
                    <a:gd name="T69" fmla="*/ 134 h 585"/>
                    <a:gd name="T70" fmla="*/ 351 w 362"/>
                    <a:gd name="T71" fmla="*/ 208 h 585"/>
                    <a:gd name="T72" fmla="*/ 322 w 362"/>
                    <a:gd name="T73" fmla="*/ 280 h 585"/>
                    <a:gd name="T74" fmla="*/ 281 w 362"/>
                    <a:gd name="T75" fmla="*/ 350 h 585"/>
                    <a:gd name="T76" fmla="*/ 230 w 362"/>
                    <a:gd name="T77" fmla="*/ 414 h 585"/>
                    <a:gd name="T78" fmla="*/ 177 w 362"/>
                    <a:gd name="T79" fmla="*/ 470 h 585"/>
                    <a:gd name="T80" fmla="*/ 121 w 362"/>
                    <a:gd name="T81" fmla="*/ 518 h 585"/>
                    <a:gd name="T82" fmla="*/ 72 w 362"/>
                    <a:gd name="T83" fmla="*/ 554 h 585"/>
                    <a:gd name="T84" fmla="*/ 32 w 362"/>
                    <a:gd name="T85" fmla="*/ 578 h 585"/>
                    <a:gd name="T86" fmla="*/ 17 w 362"/>
                    <a:gd name="T87" fmla="*/ 583 h 585"/>
                    <a:gd name="T88" fmla="*/ 0 w 362"/>
                    <a:gd name="T89" fmla="*/ 585 h 5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62" h="585">
                      <a:moveTo>
                        <a:pt x="0" y="574"/>
                      </a:moveTo>
                      <a:lnTo>
                        <a:pt x="8" y="574"/>
                      </a:lnTo>
                      <a:lnTo>
                        <a:pt x="15" y="573"/>
                      </a:lnTo>
                      <a:lnTo>
                        <a:pt x="21" y="570"/>
                      </a:lnTo>
                      <a:lnTo>
                        <a:pt x="27" y="568"/>
                      </a:lnTo>
                      <a:lnTo>
                        <a:pt x="46" y="558"/>
                      </a:lnTo>
                      <a:lnTo>
                        <a:pt x="66" y="545"/>
                      </a:lnTo>
                      <a:lnTo>
                        <a:pt x="90" y="527"/>
                      </a:lnTo>
                      <a:lnTo>
                        <a:pt x="115" y="509"/>
                      </a:lnTo>
                      <a:lnTo>
                        <a:pt x="142" y="487"/>
                      </a:lnTo>
                      <a:lnTo>
                        <a:pt x="169" y="463"/>
                      </a:lnTo>
                      <a:lnTo>
                        <a:pt x="196" y="436"/>
                      </a:lnTo>
                      <a:lnTo>
                        <a:pt x="222" y="406"/>
                      </a:lnTo>
                      <a:lnTo>
                        <a:pt x="248" y="377"/>
                      </a:lnTo>
                      <a:lnTo>
                        <a:pt x="272" y="345"/>
                      </a:lnTo>
                      <a:lnTo>
                        <a:pt x="293" y="311"/>
                      </a:lnTo>
                      <a:lnTo>
                        <a:pt x="313" y="276"/>
                      </a:lnTo>
                      <a:lnTo>
                        <a:pt x="328" y="242"/>
                      </a:lnTo>
                      <a:lnTo>
                        <a:pt x="341" y="207"/>
                      </a:lnTo>
                      <a:lnTo>
                        <a:pt x="348" y="170"/>
                      </a:lnTo>
                      <a:lnTo>
                        <a:pt x="351" y="134"/>
                      </a:lnTo>
                      <a:lnTo>
                        <a:pt x="348" y="109"/>
                      </a:lnTo>
                      <a:lnTo>
                        <a:pt x="342" y="85"/>
                      </a:lnTo>
                      <a:lnTo>
                        <a:pt x="332" y="65"/>
                      </a:lnTo>
                      <a:lnTo>
                        <a:pt x="319" y="47"/>
                      </a:lnTo>
                      <a:lnTo>
                        <a:pt x="309" y="39"/>
                      </a:lnTo>
                      <a:lnTo>
                        <a:pt x="298" y="32"/>
                      </a:lnTo>
                      <a:lnTo>
                        <a:pt x="286" y="25"/>
                      </a:lnTo>
                      <a:lnTo>
                        <a:pt x="272" y="19"/>
                      </a:lnTo>
                      <a:lnTo>
                        <a:pt x="257" y="16"/>
                      </a:lnTo>
                      <a:lnTo>
                        <a:pt x="242" y="13"/>
                      </a:lnTo>
                      <a:lnTo>
                        <a:pt x="226" y="11"/>
                      </a:lnTo>
                      <a:lnTo>
                        <a:pt x="207" y="11"/>
                      </a:lnTo>
                      <a:lnTo>
                        <a:pt x="179" y="16"/>
                      </a:lnTo>
                      <a:lnTo>
                        <a:pt x="151" y="29"/>
                      </a:lnTo>
                      <a:lnTo>
                        <a:pt x="126" y="50"/>
                      </a:lnTo>
                      <a:lnTo>
                        <a:pt x="103" y="74"/>
                      </a:lnTo>
                      <a:lnTo>
                        <a:pt x="82" y="101"/>
                      </a:lnTo>
                      <a:lnTo>
                        <a:pt x="65" y="128"/>
                      </a:lnTo>
                      <a:lnTo>
                        <a:pt x="50" y="154"/>
                      </a:lnTo>
                      <a:lnTo>
                        <a:pt x="39" y="175"/>
                      </a:lnTo>
                      <a:lnTo>
                        <a:pt x="36" y="181"/>
                      </a:lnTo>
                      <a:lnTo>
                        <a:pt x="31" y="186"/>
                      </a:lnTo>
                      <a:lnTo>
                        <a:pt x="27" y="191"/>
                      </a:lnTo>
                      <a:lnTo>
                        <a:pt x="22" y="194"/>
                      </a:lnTo>
                      <a:lnTo>
                        <a:pt x="16" y="198"/>
                      </a:lnTo>
                      <a:lnTo>
                        <a:pt x="11" y="200"/>
                      </a:lnTo>
                      <a:lnTo>
                        <a:pt x="5" y="202"/>
                      </a:lnTo>
                      <a:lnTo>
                        <a:pt x="0" y="202"/>
                      </a:lnTo>
                      <a:lnTo>
                        <a:pt x="0" y="191"/>
                      </a:lnTo>
                      <a:lnTo>
                        <a:pt x="9" y="189"/>
                      </a:lnTo>
                      <a:lnTo>
                        <a:pt x="16" y="185"/>
                      </a:lnTo>
                      <a:lnTo>
                        <a:pt x="23" y="178"/>
                      </a:lnTo>
                      <a:lnTo>
                        <a:pt x="30" y="170"/>
                      </a:lnTo>
                      <a:lnTo>
                        <a:pt x="41" y="148"/>
                      </a:lnTo>
                      <a:lnTo>
                        <a:pt x="55" y="122"/>
                      </a:lnTo>
                      <a:lnTo>
                        <a:pt x="74" y="94"/>
                      </a:lnTo>
                      <a:lnTo>
                        <a:pt x="96" y="66"/>
                      </a:lnTo>
                      <a:lnTo>
                        <a:pt x="120" y="40"/>
                      </a:lnTo>
                      <a:lnTo>
                        <a:pt x="147" y="19"/>
                      </a:lnTo>
                      <a:lnTo>
                        <a:pt x="177" y="5"/>
                      </a:lnTo>
                      <a:lnTo>
                        <a:pt x="207" y="0"/>
                      </a:lnTo>
                      <a:lnTo>
                        <a:pt x="242" y="2"/>
                      </a:lnTo>
                      <a:lnTo>
                        <a:pt x="272" y="8"/>
                      </a:lnTo>
                      <a:lnTo>
                        <a:pt x="299" y="19"/>
                      </a:lnTo>
                      <a:lnTo>
                        <a:pt x="321" y="35"/>
                      </a:lnTo>
                      <a:lnTo>
                        <a:pt x="338" y="54"/>
                      </a:lnTo>
                      <a:lnTo>
                        <a:pt x="352" y="77"/>
                      </a:lnTo>
                      <a:lnTo>
                        <a:pt x="359" y="104"/>
                      </a:lnTo>
                      <a:lnTo>
                        <a:pt x="362" y="134"/>
                      </a:lnTo>
                      <a:lnTo>
                        <a:pt x="359" y="171"/>
                      </a:lnTo>
                      <a:lnTo>
                        <a:pt x="351" y="208"/>
                      </a:lnTo>
                      <a:lnTo>
                        <a:pt x="339" y="245"/>
                      </a:lnTo>
                      <a:lnTo>
                        <a:pt x="322" y="280"/>
                      </a:lnTo>
                      <a:lnTo>
                        <a:pt x="304" y="316"/>
                      </a:lnTo>
                      <a:lnTo>
                        <a:pt x="281" y="350"/>
                      </a:lnTo>
                      <a:lnTo>
                        <a:pt x="256" y="382"/>
                      </a:lnTo>
                      <a:lnTo>
                        <a:pt x="230" y="414"/>
                      </a:lnTo>
                      <a:lnTo>
                        <a:pt x="204" y="443"/>
                      </a:lnTo>
                      <a:lnTo>
                        <a:pt x="177" y="470"/>
                      </a:lnTo>
                      <a:lnTo>
                        <a:pt x="148" y="496"/>
                      </a:lnTo>
                      <a:lnTo>
                        <a:pt x="121" y="518"/>
                      </a:lnTo>
                      <a:lnTo>
                        <a:pt x="96" y="537"/>
                      </a:lnTo>
                      <a:lnTo>
                        <a:pt x="72" y="554"/>
                      </a:lnTo>
                      <a:lnTo>
                        <a:pt x="50" y="568"/>
                      </a:lnTo>
                      <a:lnTo>
                        <a:pt x="32" y="578"/>
                      </a:lnTo>
                      <a:lnTo>
                        <a:pt x="25" y="580"/>
                      </a:lnTo>
                      <a:lnTo>
                        <a:pt x="17" y="583"/>
                      </a:lnTo>
                      <a:lnTo>
                        <a:pt x="9" y="584"/>
                      </a:lnTo>
                      <a:lnTo>
                        <a:pt x="0" y="585"/>
                      </a:lnTo>
                      <a:lnTo>
                        <a:pt x="0" y="574"/>
                      </a:lnTo>
                      <a:close/>
                    </a:path>
                  </a:pathLst>
                </a:custGeom>
                <a:solidFill>
                  <a:srgbClr val="9900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79" name="Freeform 63"/>
                <p:cNvSpPr/>
                <p:nvPr/>
              </p:nvSpPr>
              <p:spPr bwMode="auto">
                <a:xfrm>
                  <a:off x="2369" y="1577"/>
                  <a:ext cx="64" cy="35"/>
                </a:xfrm>
                <a:custGeom>
                  <a:avLst/>
                  <a:gdLst>
                    <a:gd name="T0" fmla="*/ 0 w 64"/>
                    <a:gd name="T1" fmla="*/ 12 h 35"/>
                    <a:gd name="T2" fmla="*/ 9 w 64"/>
                    <a:gd name="T3" fmla="*/ 12 h 35"/>
                    <a:gd name="T4" fmla="*/ 16 w 64"/>
                    <a:gd name="T5" fmla="*/ 13 h 35"/>
                    <a:gd name="T6" fmla="*/ 25 w 64"/>
                    <a:gd name="T7" fmla="*/ 14 h 35"/>
                    <a:gd name="T8" fmla="*/ 34 w 64"/>
                    <a:gd name="T9" fmla="*/ 17 h 35"/>
                    <a:gd name="T10" fmla="*/ 41 w 64"/>
                    <a:gd name="T11" fmla="*/ 21 h 35"/>
                    <a:gd name="T12" fmla="*/ 48 w 64"/>
                    <a:gd name="T13" fmla="*/ 24 h 35"/>
                    <a:gd name="T14" fmla="*/ 56 w 64"/>
                    <a:gd name="T15" fmla="*/ 29 h 35"/>
                    <a:gd name="T16" fmla="*/ 62 w 64"/>
                    <a:gd name="T17" fmla="*/ 35 h 35"/>
                    <a:gd name="T18" fmla="*/ 64 w 64"/>
                    <a:gd name="T19" fmla="*/ 18 h 35"/>
                    <a:gd name="T20" fmla="*/ 63 w 64"/>
                    <a:gd name="T21" fmla="*/ 17 h 35"/>
                    <a:gd name="T22" fmla="*/ 58 w 64"/>
                    <a:gd name="T23" fmla="*/ 16 h 35"/>
                    <a:gd name="T24" fmla="*/ 52 w 64"/>
                    <a:gd name="T25" fmla="*/ 12 h 35"/>
                    <a:gd name="T26" fmla="*/ 45 w 64"/>
                    <a:gd name="T27" fmla="*/ 8 h 35"/>
                    <a:gd name="T28" fmla="*/ 35 w 64"/>
                    <a:gd name="T29" fmla="*/ 5 h 35"/>
                    <a:gd name="T30" fmla="*/ 25 w 64"/>
                    <a:gd name="T31" fmla="*/ 2 h 35"/>
                    <a:gd name="T32" fmla="*/ 15 w 64"/>
                    <a:gd name="T33" fmla="*/ 0 h 35"/>
                    <a:gd name="T34" fmla="*/ 5 w 64"/>
                    <a:gd name="T35" fmla="*/ 0 h 35"/>
                    <a:gd name="T36" fmla="*/ 0 w 64"/>
                    <a:gd name="T37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4" h="35">
                      <a:moveTo>
                        <a:pt x="0" y="12"/>
                      </a:moveTo>
                      <a:lnTo>
                        <a:pt x="9" y="12"/>
                      </a:lnTo>
                      <a:lnTo>
                        <a:pt x="16" y="13"/>
                      </a:lnTo>
                      <a:lnTo>
                        <a:pt x="25" y="14"/>
                      </a:lnTo>
                      <a:lnTo>
                        <a:pt x="34" y="17"/>
                      </a:lnTo>
                      <a:lnTo>
                        <a:pt x="41" y="21"/>
                      </a:lnTo>
                      <a:lnTo>
                        <a:pt x="48" y="24"/>
                      </a:lnTo>
                      <a:lnTo>
                        <a:pt x="56" y="29"/>
                      </a:lnTo>
                      <a:lnTo>
                        <a:pt x="62" y="35"/>
                      </a:lnTo>
                      <a:lnTo>
                        <a:pt x="64" y="18"/>
                      </a:lnTo>
                      <a:lnTo>
                        <a:pt x="63" y="17"/>
                      </a:lnTo>
                      <a:lnTo>
                        <a:pt x="58" y="16"/>
                      </a:lnTo>
                      <a:lnTo>
                        <a:pt x="52" y="12"/>
                      </a:lnTo>
                      <a:lnTo>
                        <a:pt x="45" y="8"/>
                      </a:lnTo>
                      <a:lnTo>
                        <a:pt x="35" y="5"/>
                      </a:lnTo>
                      <a:lnTo>
                        <a:pt x="25" y="2"/>
                      </a:lnTo>
                      <a:lnTo>
                        <a:pt x="15" y="0"/>
                      </a:lnTo>
                      <a:lnTo>
                        <a:pt x="5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19680" name="Group 64"/>
              <p:cNvGrpSpPr/>
              <p:nvPr/>
            </p:nvGrpSpPr>
            <p:grpSpPr bwMode="auto">
              <a:xfrm flipH="1">
                <a:off x="2928" y="2952"/>
                <a:ext cx="848" cy="704"/>
                <a:chOff x="2320" y="1552"/>
                <a:chExt cx="848" cy="704"/>
              </a:xfrm>
            </p:grpSpPr>
            <p:sp>
              <p:nvSpPr>
                <p:cNvPr id="1519681" name="Freeform 65"/>
                <p:cNvSpPr/>
                <p:nvPr/>
              </p:nvSpPr>
              <p:spPr bwMode="auto">
                <a:xfrm>
                  <a:off x="2327" y="1557"/>
                  <a:ext cx="417" cy="694"/>
                </a:xfrm>
                <a:custGeom>
                  <a:avLst/>
                  <a:gdLst>
                    <a:gd name="T0" fmla="*/ 183 w 417"/>
                    <a:gd name="T1" fmla="*/ 1 h 694"/>
                    <a:gd name="T2" fmla="*/ 137 w 417"/>
                    <a:gd name="T3" fmla="*/ 9 h 694"/>
                    <a:gd name="T4" fmla="*/ 96 w 417"/>
                    <a:gd name="T5" fmla="*/ 23 h 694"/>
                    <a:gd name="T6" fmla="*/ 64 w 417"/>
                    <a:gd name="T7" fmla="*/ 44 h 694"/>
                    <a:gd name="T8" fmla="*/ 39 w 417"/>
                    <a:gd name="T9" fmla="*/ 70 h 694"/>
                    <a:gd name="T10" fmla="*/ 19 w 417"/>
                    <a:gd name="T11" fmla="*/ 99 h 694"/>
                    <a:gd name="T12" fmla="*/ 7 w 417"/>
                    <a:gd name="T13" fmla="*/ 132 h 694"/>
                    <a:gd name="T14" fmla="*/ 1 w 417"/>
                    <a:gd name="T15" fmla="*/ 168 h 694"/>
                    <a:gd name="T16" fmla="*/ 3 w 417"/>
                    <a:gd name="T17" fmla="*/ 232 h 694"/>
                    <a:gd name="T18" fmla="*/ 25 w 417"/>
                    <a:gd name="T19" fmla="*/ 320 h 694"/>
                    <a:gd name="T20" fmla="*/ 66 w 417"/>
                    <a:gd name="T21" fmla="*/ 401 h 694"/>
                    <a:gd name="T22" fmla="*/ 118 w 417"/>
                    <a:gd name="T23" fmla="*/ 475 h 694"/>
                    <a:gd name="T24" fmla="*/ 180 w 417"/>
                    <a:gd name="T25" fmla="*/ 540 h 694"/>
                    <a:gd name="T26" fmla="*/ 243 w 417"/>
                    <a:gd name="T27" fmla="*/ 596 h 694"/>
                    <a:gd name="T28" fmla="*/ 303 w 417"/>
                    <a:gd name="T29" fmla="*/ 642 h 694"/>
                    <a:gd name="T30" fmla="*/ 357 w 417"/>
                    <a:gd name="T31" fmla="*/ 675 h 694"/>
                    <a:gd name="T32" fmla="*/ 383 w 417"/>
                    <a:gd name="T33" fmla="*/ 687 h 694"/>
                    <a:gd name="T34" fmla="*/ 392 w 417"/>
                    <a:gd name="T35" fmla="*/ 691 h 694"/>
                    <a:gd name="T36" fmla="*/ 401 w 417"/>
                    <a:gd name="T37" fmla="*/ 693 h 694"/>
                    <a:gd name="T38" fmla="*/ 412 w 417"/>
                    <a:gd name="T39" fmla="*/ 694 h 694"/>
                    <a:gd name="T40" fmla="*/ 417 w 417"/>
                    <a:gd name="T41" fmla="*/ 637 h 694"/>
                    <a:gd name="T42" fmla="*/ 400 w 417"/>
                    <a:gd name="T43" fmla="*/ 636 h 694"/>
                    <a:gd name="T44" fmla="*/ 387 w 417"/>
                    <a:gd name="T45" fmla="*/ 631 h 694"/>
                    <a:gd name="T46" fmla="*/ 347 w 417"/>
                    <a:gd name="T47" fmla="*/ 607 h 694"/>
                    <a:gd name="T48" fmla="*/ 300 w 417"/>
                    <a:gd name="T49" fmla="*/ 572 h 694"/>
                    <a:gd name="T50" fmla="*/ 246 w 417"/>
                    <a:gd name="T51" fmla="*/ 525 h 694"/>
                    <a:gd name="T52" fmla="*/ 192 w 417"/>
                    <a:gd name="T53" fmla="*/ 469 h 694"/>
                    <a:gd name="T54" fmla="*/ 142 w 417"/>
                    <a:gd name="T55" fmla="*/ 407 h 694"/>
                    <a:gd name="T56" fmla="*/ 100 w 417"/>
                    <a:gd name="T57" fmla="*/ 338 h 694"/>
                    <a:gd name="T58" fmla="*/ 72 w 417"/>
                    <a:gd name="T59" fmla="*/ 266 h 694"/>
                    <a:gd name="T60" fmla="*/ 62 w 417"/>
                    <a:gd name="T61" fmla="*/ 192 h 694"/>
                    <a:gd name="T62" fmla="*/ 72 w 417"/>
                    <a:gd name="T63" fmla="*/ 140 h 694"/>
                    <a:gd name="T64" fmla="*/ 99 w 417"/>
                    <a:gd name="T65" fmla="*/ 98 h 694"/>
                    <a:gd name="T66" fmla="*/ 145 w 417"/>
                    <a:gd name="T67" fmla="*/ 72 h 694"/>
                    <a:gd name="T68" fmla="*/ 209 w 417"/>
                    <a:gd name="T69" fmla="*/ 64 h 694"/>
                    <a:gd name="T70" fmla="*/ 262 w 417"/>
                    <a:gd name="T71" fmla="*/ 80 h 694"/>
                    <a:gd name="T72" fmla="*/ 309 w 417"/>
                    <a:gd name="T73" fmla="*/ 119 h 694"/>
                    <a:gd name="T74" fmla="*/ 350 w 417"/>
                    <a:gd name="T75" fmla="*/ 173 h 694"/>
                    <a:gd name="T76" fmla="*/ 383 w 417"/>
                    <a:gd name="T77" fmla="*/ 230 h 694"/>
                    <a:gd name="T78" fmla="*/ 399 w 417"/>
                    <a:gd name="T79" fmla="*/ 247 h 694"/>
                    <a:gd name="T80" fmla="*/ 417 w 417"/>
                    <a:gd name="T81" fmla="*/ 254 h 694"/>
                    <a:gd name="T82" fmla="*/ 416 w 417"/>
                    <a:gd name="T83" fmla="*/ 184 h 694"/>
                    <a:gd name="T84" fmla="*/ 410 w 417"/>
                    <a:gd name="T85" fmla="*/ 169 h 694"/>
                    <a:gd name="T86" fmla="*/ 398 w 417"/>
                    <a:gd name="T87" fmla="*/ 143 h 694"/>
                    <a:gd name="T88" fmla="*/ 379 w 417"/>
                    <a:gd name="T89" fmla="*/ 110 h 694"/>
                    <a:gd name="T90" fmla="*/ 354 w 417"/>
                    <a:gd name="T91" fmla="*/ 76 h 694"/>
                    <a:gd name="T92" fmla="*/ 322 w 417"/>
                    <a:gd name="T93" fmla="*/ 43 h 694"/>
                    <a:gd name="T94" fmla="*/ 282 w 417"/>
                    <a:gd name="T95" fmla="*/ 17 h 694"/>
                    <a:gd name="T96" fmla="*/ 235 w 417"/>
                    <a:gd name="T97" fmla="*/ 3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17" h="694">
                      <a:moveTo>
                        <a:pt x="209" y="0"/>
                      </a:moveTo>
                      <a:lnTo>
                        <a:pt x="183" y="1"/>
                      </a:lnTo>
                      <a:lnTo>
                        <a:pt x="159" y="4"/>
                      </a:lnTo>
                      <a:lnTo>
                        <a:pt x="137" y="9"/>
                      </a:lnTo>
                      <a:lnTo>
                        <a:pt x="116" y="15"/>
                      </a:lnTo>
                      <a:lnTo>
                        <a:pt x="96" y="23"/>
                      </a:lnTo>
                      <a:lnTo>
                        <a:pt x="79" y="33"/>
                      </a:lnTo>
                      <a:lnTo>
                        <a:pt x="64" y="44"/>
                      </a:lnTo>
                      <a:lnTo>
                        <a:pt x="51" y="56"/>
                      </a:lnTo>
                      <a:lnTo>
                        <a:pt x="39" y="70"/>
                      </a:lnTo>
                      <a:lnTo>
                        <a:pt x="28" y="85"/>
                      </a:lnTo>
                      <a:lnTo>
                        <a:pt x="19" y="99"/>
                      </a:lnTo>
                      <a:lnTo>
                        <a:pt x="12" y="115"/>
                      </a:lnTo>
                      <a:lnTo>
                        <a:pt x="7" y="132"/>
                      </a:lnTo>
                      <a:lnTo>
                        <a:pt x="3" y="150"/>
                      </a:lnTo>
                      <a:lnTo>
                        <a:pt x="1" y="168"/>
                      </a:lnTo>
                      <a:lnTo>
                        <a:pt x="0" y="186"/>
                      </a:lnTo>
                      <a:lnTo>
                        <a:pt x="3" y="232"/>
                      </a:lnTo>
                      <a:lnTo>
                        <a:pt x="12" y="276"/>
                      </a:lnTo>
                      <a:lnTo>
                        <a:pt x="25" y="320"/>
                      </a:lnTo>
                      <a:lnTo>
                        <a:pt x="44" y="360"/>
                      </a:lnTo>
                      <a:lnTo>
                        <a:pt x="66" y="401"/>
                      </a:lnTo>
                      <a:lnTo>
                        <a:pt x="91" y="439"/>
                      </a:lnTo>
                      <a:lnTo>
                        <a:pt x="118" y="475"/>
                      </a:lnTo>
                      <a:lnTo>
                        <a:pt x="149" y="508"/>
                      </a:lnTo>
                      <a:lnTo>
                        <a:pt x="180" y="540"/>
                      </a:lnTo>
                      <a:lnTo>
                        <a:pt x="211" y="570"/>
                      </a:lnTo>
                      <a:lnTo>
                        <a:pt x="243" y="596"/>
                      </a:lnTo>
                      <a:lnTo>
                        <a:pt x="274" y="620"/>
                      </a:lnTo>
                      <a:lnTo>
                        <a:pt x="303" y="642"/>
                      </a:lnTo>
                      <a:lnTo>
                        <a:pt x="331" y="659"/>
                      </a:lnTo>
                      <a:lnTo>
                        <a:pt x="357" y="675"/>
                      </a:lnTo>
                      <a:lnTo>
                        <a:pt x="379" y="686"/>
                      </a:lnTo>
                      <a:lnTo>
                        <a:pt x="383" y="687"/>
                      </a:lnTo>
                      <a:lnTo>
                        <a:pt x="388" y="690"/>
                      </a:lnTo>
                      <a:lnTo>
                        <a:pt x="392" y="691"/>
                      </a:lnTo>
                      <a:lnTo>
                        <a:pt x="396" y="692"/>
                      </a:lnTo>
                      <a:lnTo>
                        <a:pt x="401" y="693"/>
                      </a:lnTo>
                      <a:lnTo>
                        <a:pt x="406" y="693"/>
                      </a:lnTo>
                      <a:lnTo>
                        <a:pt x="412" y="694"/>
                      </a:lnTo>
                      <a:lnTo>
                        <a:pt x="417" y="694"/>
                      </a:lnTo>
                      <a:lnTo>
                        <a:pt x="417" y="637"/>
                      </a:lnTo>
                      <a:lnTo>
                        <a:pt x="409" y="637"/>
                      </a:lnTo>
                      <a:lnTo>
                        <a:pt x="400" y="636"/>
                      </a:lnTo>
                      <a:lnTo>
                        <a:pt x="393" y="633"/>
                      </a:lnTo>
                      <a:lnTo>
                        <a:pt x="387" y="631"/>
                      </a:lnTo>
                      <a:lnTo>
                        <a:pt x="368" y="621"/>
                      </a:lnTo>
                      <a:lnTo>
                        <a:pt x="347" y="607"/>
                      </a:lnTo>
                      <a:lnTo>
                        <a:pt x="324" y="592"/>
                      </a:lnTo>
                      <a:lnTo>
                        <a:pt x="300" y="572"/>
                      </a:lnTo>
                      <a:lnTo>
                        <a:pt x="273" y="550"/>
                      </a:lnTo>
                      <a:lnTo>
                        <a:pt x="246" y="525"/>
                      </a:lnTo>
                      <a:lnTo>
                        <a:pt x="219" y="499"/>
                      </a:lnTo>
                      <a:lnTo>
                        <a:pt x="192" y="469"/>
                      </a:lnTo>
                      <a:lnTo>
                        <a:pt x="166" y="439"/>
                      </a:lnTo>
                      <a:lnTo>
                        <a:pt x="142" y="407"/>
                      </a:lnTo>
                      <a:lnTo>
                        <a:pt x="120" y="372"/>
                      </a:lnTo>
                      <a:lnTo>
                        <a:pt x="100" y="338"/>
                      </a:lnTo>
                      <a:lnTo>
                        <a:pt x="84" y="303"/>
                      </a:lnTo>
                      <a:lnTo>
                        <a:pt x="72" y="266"/>
                      </a:lnTo>
                      <a:lnTo>
                        <a:pt x="64" y="229"/>
                      </a:lnTo>
                      <a:lnTo>
                        <a:pt x="62" y="192"/>
                      </a:lnTo>
                      <a:lnTo>
                        <a:pt x="64" y="164"/>
                      </a:lnTo>
                      <a:lnTo>
                        <a:pt x="72" y="140"/>
                      </a:lnTo>
                      <a:lnTo>
                        <a:pt x="83" y="118"/>
                      </a:lnTo>
                      <a:lnTo>
                        <a:pt x="99" y="98"/>
                      </a:lnTo>
                      <a:lnTo>
                        <a:pt x="120" y="83"/>
                      </a:lnTo>
                      <a:lnTo>
                        <a:pt x="145" y="72"/>
                      </a:lnTo>
                      <a:lnTo>
                        <a:pt x="175" y="66"/>
                      </a:lnTo>
                      <a:lnTo>
                        <a:pt x="209" y="64"/>
                      </a:lnTo>
                      <a:lnTo>
                        <a:pt x="236" y="67"/>
                      </a:lnTo>
                      <a:lnTo>
                        <a:pt x="262" y="80"/>
                      </a:lnTo>
                      <a:lnTo>
                        <a:pt x="286" y="97"/>
                      </a:lnTo>
                      <a:lnTo>
                        <a:pt x="309" y="119"/>
                      </a:lnTo>
                      <a:lnTo>
                        <a:pt x="330" y="145"/>
                      </a:lnTo>
                      <a:lnTo>
                        <a:pt x="350" y="173"/>
                      </a:lnTo>
                      <a:lnTo>
                        <a:pt x="367" y="202"/>
                      </a:lnTo>
                      <a:lnTo>
                        <a:pt x="383" y="230"/>
                      </a:lnTo>
                      <a:lnTo>
                        <a:pt x="390" y="240"/>
                      </a:lnTo>
                      <a:lnTo>
                        <a:pt x="399" y="247"/>
                      </a:lnTo>
                      <a:lnTo>
                        <a:pt x="407" y="252"/>
                      </a:lnTo>
                      <a:lnTo>
                        <a:pt x="417" y="254"/>
                      </a:lnTo>
                      <a:lnTo>
                        <a:pt x="417" y="186"/>
                      </a:lnTo>
                      <a:lnTo>
                        <a:pt x="416" y="184"/>
                      </a:lnTo>
                      <a:lnTo>
                        <a:pt x="415" y="178"/>
                      </a:lnTo>
                      <a:lnTo>
                        <a:pt x="410" y="169"/>
                      </a:lnTo>
                      <a:lnTo>
                        <a:pt x="405" y="157"/>
                      </a:lnTo>
                      <a:lnTo>
                        <a:pt x="398" y="143"/>
                      </a:lnTo>
                      <a:lnTo>
                        <a:pt x="389" y="127"/>
                      </a:lnTo>
                      <a:lnTo>
                        <a:pt x="379" y="110"/>
                      </a:lnTo>
                      <a:lnTo>
                        <a:pt x="367" y="93"/>
                      </a:lnTo>
                      <a:lnTo>
                        <a:pt x="354" y="76"/>
                      </a:lnTo>
                      <a:lnTo>
                        <a:pt x="339" y="59"/>
                      </a:lnTo>
                      <a:lnTo>
                        <a:pt x="322" y="43"/>
                      </a:lnTo>
                      <a:lnTo>
                        <a:pt x="302" y="30"/>
                      </a:lnTo>
                      <a:lnTo>
                        <a:pt x="282" y="17"/>
                      </a:lnTo>
                      <a:lnTo>
                        <a:pt x="259" y="9"/>
                      </a:lnTo>
                      <a:lnTo>
                        <a:pt x="235" y="3"/>
                      </a:lnTo>
                      <a:lnTo>
                        <a:pt x="209" y="0"/>
                      </a:lnTo>
                      <a:close/>
                    </a:path>
                  </a:pathLst>
                </a:custGeom>
                <a:solidFill>
                  <a:srgbClr val="CC00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82" name="Freeform 66"/>
                <p:cNvSpPr/>
                <p:nvPr/>
              </p:nvSpPr>
              <p:spPr bwMode="auto">
                <a:xfrm>
                  <a:off x="2742" y="1557"/>
                  <a:ext cx="419" cy="694"/>
                </a:xfrm>
                <a:custGeom>
                  <a:avLst/>
                  <a:gdLst>
                    <a:gd name="T0" fmla="*/ 234 w 419"/>
                    <a:gd name="T1" fmla="*/ 1 h 694"/>
                    <a:gd name="T2" fmla="*/ 281 w 419"/>
                    <a:gd name="T3" fmla="*/ 9 h 694"/>
                    <a:gd name="T4" fmla="*/ 321 w 419"/>
                    <a:gd name="T5" fmla="*/ 23 h 694"/>
                    <a:gd name="T6" fmla="*/ 354 w 419"/>
                    <a:gd name="T7" fmla="*/ 44 h 694"/>
                    <a:gd name="T8" fmla="*/ 380 w 419"/>
                    <a:gd name="T9" fmla="*/ 70 h 694"/>
                    <a:gd name="T10" fmla="*/ 400 w 419"/>
                    <a:gd name="T11" fmla="*/ 99 h 694"/>
                    <a:gd name="T12" fmla="*/ 412 w 419"/>
                    <a:gd name="T13" fmla="*/ 132 h 694"/>
                    <a:gd name="T14" fmla="*/ 418 w 419"/>
                    <a:gd name="T15" fmla="*/ 168 h 694"/>
                    <a:gd name="T16" fmla="*/ 415 w 419"/>
                    <a:gd name="T17" fmla="*/ 232 h 694"/>
                    <a:gd name="T18" fmla="*/ 393 w 419"/>
                    <a:gd name="T19" fmla="*/ 320 h 694"/>
                    <a:gd name="T20" fmla="*/ 353 w 419"/>
                    <a:gd name="T21" fmla="*/ 401 h 694"/>
                    <a:gd name="T22" fmla="*/ 299 w 419"/>
                    <a:gd name="T23" fmla="*/ 475 h 694"/>
                    <a:gd name="T24" fmla="*/ 238 w 419"/>
                    <a:gd name="T25" fmla="*/ 540 h 694"/>
                    <a:gd name="T26" fmla="*/ 174 w 419"/>
                    <a:gd name="T27" fmla="*/ 596 h 694"/>
                    <a:gd name="T28" fmla="*/ 113 w 419"/>
                    <a:gd name="T29" fmla="*/ 642 h 694"/>
                    <a:gd name="T30" fmla="*/ 60 w 419"/>
                    <a:gd name="T31" fmla="*/ 675 h 694"/>
                    <a:gd name="T32" fmla="*/ 35 w 419"/>
                    <a:gd name="T33" fmla="*/ 687 h 694"/>
                    <a:gd name="T34" fmla="*/ 25 w 419"/>
                    <a:gd name="T35" fmla="*/ 691 h 694"/>
                    <a:gd name="T36" fmla="*/ 15 w 419"/>
                    <a:gd name="T37" fmla="*/ 693 h 694"/>
                    <a:gd name="T38" fmla="*/ 5 w 419"/>
                    <a:gd name="T39" fmla="*/ 694 h 694"/>
                    <a:gd name="T40" fmla="*/ 0 w 419"/>
                    <a:gd name="T41" fmla="*/ 637 h 694"/>
                    <a:gd name="T42" fmla="*/ 16 w 419"/>
                    <a:gd name="T43" fmla="*/ 636 h 694"/>
                    <a:gd name="T44" fmla="*/ 30 w 419"/>
                    <a:gd name="T45" fmla="*/ 631 h 694"/>
                    <a:gd name="T46" fmla="*/ 69 w 419"/>
                    <a:gd name="T47" fmla="*/ 607 h 694"/>
                    <a:gd name="T48" fmla="*/ 118 w 419"/>
                    <a:gd name="T49" fmla="*/ 572 h 694"/>
                    <a:gd name="T50" fmla="*/ 170 w 419"/>
                    <a:gd name="T51" fmla="*/ 525 h 694"/>
                    <a:gd name="T52" fmla="*/ 226 w 419"/>
                    <a:gd name="T53" fmla="*/ 469 h 694"/>
                    <a:gd name="T54" fmla="*/ 276 w 419"/>
                    <a:gd name="T55" fmla="*/ 407 h 694"/>
                    <a:gd name="T56" fmla="*/ 316 w 419"/>
                    <a:gd name="T57" fmla="*/ 338 h 694"/>
                    <a:gd name="T58" fmla="*/ 344 w 419"/>
                    <a:gd name="T59" fmla="*/ 266 h 694"/>
                    <a:gd name="T60" fmla="*/ 355 w 419"/>
                    <a:gd name="T61" fmla="*/ 192 h 694"/>
                    <a:gd name="T62" fmla="*/ 346 w 419"/>
                    <a:gd name="T63" fmla="*/ 140 h 694"/>
                    <a:gd name="T64" fmla="*/ 319 w 419"/>
                    <a:gd name="T65" fmla="*/ 98 h 694"/>
                    <a:gd name="T66" fmla="*/ 272 w 419"/>
                    <a:gd name="T67" fmla="*/ 72 h 694"/>
                    <a:gd name="T68" fmla="*/ 207 w 419"/>
                    <a:gd name="T69" fmla="*/ 64 h 694"/>
                    <a:gd name="T70" fmla="*/ 155 w 419"/>
                    <a:gd name="T71" fmla="*/ 80 h 694"/>
                    <a:gd name="T72" fmla="*/ 108 w 419"/>
                    <a:gd name="T73" fmla="*/ 119 h 694"/>
                    <a:gd name="T74" fmla="*/ 66 w 419"/>
                    <a:gd name="T75" fmla="*/ 173 h 694"/>
                    <a:gd name="T76" fmla="*/ 35 w 419"/>
                    <a:gd name="T77" fmla="*/ 230 h 694"/>
                    <a:gd name="T78" fmla="*/ 19 w 419"/>
                    <a:gd name="T79" fmla="*/ 247 h 694"/>
                    <a:gd name="T80" fmla="*/ 0 w 419"/>
                    <a:gd name="T81" fmla="*/ 254 h 694"/>
                    <a:gd name="T82" fmla="*/ 1 w 419"/>
                    <a:gd name="T83" fmla="*/ 184 h 694"/>
                    <a:gd name="T84" fmla="*/ 6 w 419"/>
                    <a:gd name="T85" fmla="*/ 169 h 694"/>
                    <a:gd name="T86" fmla="*/ 19 w 419"/>
                    <a:gd name="T87" fmla="*/ 143 h 694"/>
                    <a:gd name="T88" fmla="*/ 38 w 419"/>
                    <a:gd name="T89" fmla="*/ 110 h 694"/>
                    <a:gd name="T90" fmla="*/ 63 w 419"/>
                    <a:gd name="T91" fmla="*/ 76 h 694"/>
                    <a:gd name="T92" fmla="*/ 96 w 419"/>
                    <a:gd name="T93" fmla="*/ 43 h 694"/>
                    <a:gd name="T94" fmla="*/ 135 w 419"/>
                    <a:gd name="T95" fmla="*/ 17 h 694"/>
                    <a:gd name="T96" fmla="*/ 181 w 419"/>
                    <a:gd name="T97" fmla="*/ 3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19" h="694">
                      <a:moveTo>
                        <a:pt x="207" y="0"/>
                      </a:moveTo>
                      <a:lnTo>
                        <a:pt x="234" y="1"/>
                      </a:lnTo>
                      <a:lnTo>
                        <a:pt x="259" y="4"/>
                      </a:lnTo>
                      <a:lnTo>
                        <a:pt x="281" y="9"/>
                      </a:lnTo>
                      <a:lnTo>
                        <a:pt x="302" y="15"/>
                      </a:lnTo>
                      <a:lnTo>
                        <a:pt x="321" y="23"/>
                      </a:lnTo>
                      <a:lnTo>
                        <a:pt x="338" y="33"/>
                      </a:lnTo>
                      <a:lnTo>
                        <a:pt x="354" y="44"/>
                      </a:lnTo>
                      <a:lnTo>
                        <a:pt x="368" y="56"/>
                      </a:lnTo>
                      <a:lnTo>
                        <a:pt x="380" y="70"/>
                      </a:lnTo>
                      <a:lnTo>
                        <a:pt x="391" y="85"/>
                      </a:lnTo>
                      <a:lnTo>
                        <a:pt x="400" y="99"/>
                      </a:lnTo>
                      <a:lnTo>
                        <a:pt x="407" y="115"/>
                      </a:lnTo>
                      <a:lnTo>
                        <a:pt x="412" y="132"/>
                      </a:lnTo>
                      <a:lnTo>
                        <a:pt x="415" y="150"/>
                      </a:lnTo>
                      <a:lnTo>
                        <a:pt x="418" y="168"/>
                      </a:lnTo>
                      <a:lnTo>
                        <a:pt x="419" y="186"/>
                      </a:lnTo>
                      <a:lnTo>
                        <a:pt x="415" y="232"/>
                      </a:lnTo>
                      <a:lnTo>
                        <a:pt x="407" y="276"/>
                      </a:lnTo>
                      <a:lnTo>
                        <a:pt x="393" y="320"/>
                      </a:lnTo>
                      <a:lnTo>
                        <a:pt x="375" y="360"/>
                      </a:lnTo>
                      <a:lnTo>
                        <a:pt x="353" y="401"/>
                      </a:lnTo>
                      <a:lnTo>
                        <a:pt x="327" y="439"/>
                      </a:lnTo>
                      <a:lnTo>
                        <a:pt x="299" y="475"/>
                      </a:lnTo>
                      <a:lnTo>
                        <a:pt x="270" y="508"/>
                      </a:lnTo>
                      <a:lnTo>
                        <a:pt x="238" y="540"/>
                      </a:lnTo>
                      <a:lnTo>
                        <a:pt x="206" y="570"/>
                      </a:lnTo>
                      <a:lnTo>
                        <a:pt x="174" y="596"/>
                      </a:lnTo>
                      <a:lnTo>
                        <a:pt x="144" y="620"/>
                      </a:lnTo>
                      <a:lnTo>
                        <a:pt x="113" y="642"/>
                      </a:lnTo>
                      <a:lnTo>
                        <a:pt x="86" y="659"/>
                      </a:lnTo>
                      <a:lnTo>
                        <a:pt x="60" y="675"/>
                      </a:lnTo>
                      <a:lnTo>
                        <a:pt x="38" y="686"/>
                      </a:lnTo>
                      <a:lnTo>
                        <a:pt x="35" y="687"/>
                      </a:lnTo>
                      <a:lnTo>
                        <a:pt x="30" y="690"/>
                      </a:lnTo>
                      <a:lnTo>
                        <a:pt x="25" y="691"/>
                      </a:lnTo>
                      <a:lnTo>
                        <a:pt x="20" y="692"/>
                      </a:lnTo>
                      <a:lnTo>
                        <a:pt x="15" y="693"/>
                      </a:lnTo>
                      <a:lnTo>
                        <a:pt x="10" y="693"/>
                      </a:lnTo>
                      <a:lnTo>
                        <a:pt x="5" y="694"/>
                      </a:lnTo>
                      <a:lnTo>
                        <a:pt x="0" y="694"/>
                      </a:lnTo>
                      <a:lnTo>
                        <a:pt x="0" y="637"/>
                      </a:lnTo>
                      <a:lnTo>
                        <a:pt x="9" y="637"/>
                      </a:lnTo>
                      <a:lnTo>
                        <a:pt x="16" y="636"/>
                      </a:lnTo>
                      <a:lnTo>
                        <a:pt x="23" y="633"/>
                      </a:lnTo>
                      <a:lnTo>
                        <a:pt x="30" y="631"/>
                      </a:lnTo>
                      <a:lnTo>
                        <a:pt x="48" y="621"/>
                      </a:lnTo>
                      <a:lnTo>
                        <a:pt x="69" y="607"/>
                      </a:lnTo>
                      <a:lnTo>
                        <a:pt x="92" y="592"/>
                      </a:lnTo>
                      <a:lnTo>
                        <a:pt x="118" y="572"/>
                      </a:lnTo>
                      <a:lnTo>
                        <a:pt x="144" y="550"/>
                      </a:lnTo>
                      <a:lnTo>
                        <a:pt x="170" y="525"/>
                      </a:lnTo>
                      <a:lnTo>
                        <a:pt x="199" y="499"/>
                      </a:lnTo>
                      <a:lnTo>
                        <a:pt x="226" y="469"/>
                      </a:lnTo>
                      <a:lnTo>
                        <a:pt x="251" y="439"/>
                      </a:lnTo>
                      <a:lnTo>
                        <a:pt x="276" y="407"/>
                      </a:lnTo>
                      <a:lnTo>
                        <a:pt x="298" y="372"/>
                      </a:lnTo>
                      <a:lnTo>
                        <a:pt x="316" y="338"/>
                      </a:lnTo>
                      <a:lnTo>
                        <a:pt x="333" y="303"/>
                      </a:lnTo>
                      <a:lnTo>
                        <a:pt x="344" y="266"/>
                      </a:lnTo>
                      <a:lnTo>
                        <a:pt x="353" y="229"/>
                      </a:lnTo>
                      <a:lnTo>
                        <a:pt x="355" y="192"/>
                      </a:lnTo>
                      <a:lnTo>
                        <a:pt x="353" y="164"/>
                      </a:lnTo>
                      <a:lnTo>
                        <a:pt x="346" y="140"/>
                      </a:lnTo>
                      <a:lnTo>
                        <a:pt x="335" y="118"/>
                      </a:lnTo>
                      <a:lnTo>
                        <a:pt x="319" y="98"/>
                      </a:lnTo>
                      <a:lnTo>
                        <a:pt x="298" y="83"/>
                      </a:lnTo>
                      <a:lnTo>
                        <a:pt x="272" y="72"/>
                      </a:lnTo>
                      <a:lnTo>
                        <a:pt x="242" y="66"/>
                      </a:lnTo>
                      <a:lnTo>
                        <a:pt x="207" y="64"/>
                      </a:lnTo>
                      <a:lnTo>
                        <a:pt x="180" y="67"/>
                      </a:lnTo>
                      <a:lnTo>
                        <a:pt x="155" y="80"/>
                      </a:lnTo>
                      <a:lnTo>
                        <a:pt x="130" y="97"/>
                      </a:lnTo>
                      <a:lnTo>
                        <a:pt x="108" y="119"/>
                      </a:lnTo>
                      <a:lnTo>
                        <a:pt x="86" y="145"/>
                      </a:lnTo>
                      <a:lnTo>
                        <a:pt x="66" y="173"/>
                      </a:lnTo>
                      <a:lnTo>
                        <a:pt x="49" y="202"/>
                      </a:lnTo>
                      <a:lnTo>
                        <a:pt x="35" y="230"/>
                      </a:lnTo>
                      <a:lnTo>
                        <a:pt x="27" y="240"/>
                      </a:lnTo>
                      <a:lnTo>
                        <a:pt x="19" y="247"/>
                      </a:lnTo>
                      <a:lnTo>
                        <a:pt x="9" y="252"/>
                      </a:lnTo>
                      <a:lnTo>
                        <a:pt x="0" y="254"/>
                      </a:lnTo>
                      <a:lnTo>
                        <a:pt x="0" y="186"/>
                      </a:lnTo>
                      <a:lnTo>
                        <a:pt x="1" y="184"/>
                      </a:lnTo>
                      <a:lnTo>
                        <a:pt x="3" y="178"/>
                      </a:lnTo>
                      <a:lnTo>
                        <a:pt x="6" y="169"/>
                      </a:lnTo>
                      <a:lnTo>
                        <a:pt x="12" y="157"/>
                      </a:lnTo>
                      <a:lnTo>
                        <a:pt x="19" y="143"/>
                      </a:lnTo>
                      <a:lnTo>
                        <a:pt x="27" y="127"/>
                      </a:lnTo>
                      <a:lnTo>
                        <a:pt x="38" y="110"/>
                      </a:lnTo>
                      <a:lnTo>
                        <a:pt x="49" y="93"/>
                      </a:lnTo>
                      <a:lnTo>
                        <a:pt x="63" y="76"/>
                      </a:lnTo>
                      <a:lnTo>
                        <a:pt x="79" y="59"/>
                      </a:lnTo>
                      <a:lnTo>
                        <a:pt x="96" y="43"/>
                      </a:lnTo>
                      <a:lnTo>
                        <a:pt x="114" y="30"/>
                      </a:lnTo>
                      <a:lnTo>
                        <a:pt x="135" y="17"/>
                      </a:lnTo>
                      <a:lnTo>
                        <a:pt x="157" y="9"/>
                      </a:lnTo>
                      <a:lnTo>
                        <a:pt x="181" y="3"/>
                      </a:lnTo>
                      <a:lnTo>
                        <a:pt x="207" y="0"/>
                      </a:lnTo>
                      <a:close/>
                    </a:path>
                  </a:pathLst>
                </a:custGeom>
                <a:solidFill>
                  <a:srgbClr val="CC00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83" name="Freeform 67"/>
                <p:cNvSpPr/>
                <p:nvPr/>
              </p:nvSpPr>
              <p:spPr bwMode="auto">
                <a:xfrm>
                  <a:off x="2551" y="1575"/>
                  <a:ext cx="63" cy="36"/>
                </a:xfrm>
                <a:custGeom>
                  <a:avLst/>
                  <a:gdLst>
                    <a:gd name="T0" fmla="*/ 0 w 63"/>
                    <a:gd name="T1" fmla="*/ 13 h 36"/>
                    <a:gd name="T2" fmla="*/ 8 w 63"/>
                    <a:gd name="T3" fmla="*/ 13 h 36"/>
                    <a:gd name="T4" fmla="*/ 16 w 63"/>
                    <a:gd name="T5" fmla="*/ 14 h 36"/>
                    <a:gd name="T6" fmla="*/ 24 w 63"/>
                    <a:gd name="T7" fmla="*/ 15 h 36"/>
                    <a:gd name="T8" fmla="*/ 33 w 63"/>
                    <a:gd name="T9" fmla="*/ 18 h 36"/>
                    <a:gd name="T10" fmla="*/ 40 w 63"/>
                    <a:gd name="T11" fmla="*/ 21 h 36"/>
                    <a:gd name="T12" fmla="*/ 47 w 63"/>
                    <a:gd name="T13" fmla="*/ 25 h 36"/>
                    <a:gd name="T14" fmla="*/ 55 w 63"/>
                    <a:gd name="T15" fmla="*/ 30 h 36"/>
                    <a:gd name="T16" fmla="*/ 61 w 63"/>
                    <a:gd name="T17" fmla="*/ 36 h 36"/>
                    <a:gd name="T18" fmla="*/ 63 w 63"/>
                    <a:gd name="T19" fmla="*/ 19 h 36"/>
                    <a:gd name="T20" fmla="*/ 62 w 63"/>
                    <a:gd name="T21" fmla="*/ 18 h 36"/>
                    <a:gd name="T22" fmla="*/ 57 w 63"/>
                    <a:gd name="T23" fmla="*/ 15 h 36"/>
                    <a:gd name="T24" fmla="*/ 51 w 63"/>
                    <a:gd name="T25" fmla="*/ 13 h 36"/>
                    <a:gd name="T26" fmla="*/ 44 w 63"/>
                    <a:gd name="T27" fmla="*/ 9 h 36"/>
                    <a:gd name="T28" fmla="*/ 34 w 63"/>
                    <a:gd name="T29" fmla="*/ 5 h 36"/>
                    <a:gd name="T30" fmla="*/ 24 w 63"/>
                    <a:gd name="T31" fmla="*/ 2 h 36"/>
                    <a:gd name="T32" fmla="*/ 14 w 63"/>
                    <a:gd name="T33" fmla="*/ 0 h 36"/>
                    <a:gd name="T34" fmla="*/ 5 w 63"/>
                    <a:gd name="T35" fmla="*/ 0 h 36"/>
                    <a:gd name="T36" fmla="*/ 0 w 63"/>
                    <a:gd name="T37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3" h="36">
                      <a:moveTo>
                        <a:pt x="0" y="13"/>
                      </a:moveTo>
                      <a:lnTo>
                        <a:pt x="8" y="13"/>
                      </a:lnTo>
                      <a:lnTo>
                        <a:pt x="16" y="14"/>
                      </a:lnTo>
                      <a:lnTo>
                        <a:pt x="24" y="15"/>
                      </a:lnTo>
                      <a:lnTo>
                        <a:pt x="33" y="18"/>
                      </a:lnTo>
                      <a:lnTo>
                        <a:pt x="40" y="21"/>
                      </a:lnTo>
                      <a:lnTo>
                        <a:pt x="47" y="25"/>
                      </a:lnTo>
                      <a:lnTo>
                        <a:pt x="55" y="30"/>
                      </a:lnTo>
                      <a:lnTo>
                        <a:pt x="61" y="36"/>
                      </a:lnTo>
                      <a:lnTo>
                        <a:pt x="63" y="19"/>
                      </a:lnTo>
                      <a:lnTo>
                        <a:pt x="62" y="18"/>
                      </a:lnTo>
                      <a:lnTo>
                        <a:pt x="57" y="15"/>
                      </a:lnTo>
                      <a:lnTo>
                        <a:pt x="51" y="13"/>
                      </a:lnTo>
                      <a:lnTo>
                        <a:pt x="44" y="9"/>
                      </a:lnTo>
                      <a:lnTo>
                        <a:pt x="34" y="5"/>
                      </a:lnTo>
                      <a:lnTo>
                        <a:pt x="24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C00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84" name="Freeform 68"/>
                <p:cNvSpPr/>
                <p:nvPr/>
              </p:nvSpPr>
              <p:spPr bwMode="auto">
                <a:xfrm>
                  <a:off x="3032" y="1590"/>
                  <a:ext cx="65" cy="43"/>
                </a:xfrm>
                <a:custGeom>
                  <a:avLst/>
                  <a:gdLst>
                    <a:gd name="T0" fmla="*/ 59 w 65"/>
                    <a:gd name="T1" fmla="*/ 43 h 43"/>
                    <a:gd name="T2" fmla="*/ 53 w 65"/>
                    <a:gd name="T3" fmla="*/ 37 h 43"/>
                    <a:gd name="T4" fmla="*/ 47 w 65"/>
                    <a:gd name="T5" fmla="*/ 32 h 43"/>
                    <a:gd name="T6" fmla="*/ 40 w 65"/>
                    <a:gd name="T7" fmla="*/ 27 h 43"/>
                    <a:gd name="T8" fmla="*/ 33 w 65"/>
                    <a:gd name="T9" fmla="*/ 22 h 43"/>
                    <a:gd name="T10" fmla="*/ 26 w 65"/>
                    <a:gd name="T11" fmla="*/ 19 h 43"/>
                    <a:gd name="T12" fmla="*/ 17 w 65"/>
                    <a:gd name="T13" fmla="*/ 15 h 43"/>
                    <a:gd name="T14" fmla="*/ 9 w 65"/>
                    <a:gd name="T15" fmla="*/ 14 h 43"/>
                    <a:gd name="T16" fmla="*/ 0 w 65"/>
                    <a:gd name="T17" fmla="*/ 12 h 43"/>
                    <a:gd name="T18" fmla="*/ 12 w 65"/>
                    <a:gd name="T19" fmla="*/ 0 h 43"/>
                    <a:gd name="T20" fmla="*/ 14 w 65"/>
                    <a:gd name="T21" fmla="*/ 0 h 43"/>
                    <a:gd name="T22" fmla="*/ 18 w 65"/>
                    <a:gd name="T23" fmla="*/ 3 h 43"/>
                    <a:gd name="T24" fmla="*/ 25 w 65"/>
                    <a:gd name="T25" fmla="*/ 5 h 43"/>
                    <a:gd name="T26" fmla="*/ 33 w 65"/>
                    <a:gd name="T27" fmla="*/ 8 h 43"/>
                    <a:gd name="T28" fmla="*/ 42 w 65"/>
                    <a:gd name="T29" fmla="*/ 12 h 43"/>
                    <a:gd name="T30" fmla="*/ 50 w 65"/>
                    <a:gd name="T31" fmla="*/ 17 h 43"/>
                    <a:gd name="T32" fmla="*/ 58 w 65"/>
                    <a:gd name="T33" fmla="*/ 23 h 43"/>
                    <a:gd name="T34" fmla="*/ 65 w 65"/>
                    <a:gd name="T35" fmla="*/ 31 h 43"/>
                    <a:gd name="T36" fmla="*/ 59 w 65"/>
                    <a:gd name="T37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5" h="43">
                      <a:moveTo>
                        <a:pt x="59" y="43"/>
                      </a:moveTo>
                      <a:lnTo>
                        <a:pt x="53" y="37"/>
                      </a:lnTo>
                      <a:lnTo>
                        <a:pt x="47" y="32"/>
                      </a:lnTo>
                      <a:lnTo>
                        <a:pt x="40" y="27"/>
                      </a:lnTo>
                      <a:lnTo>
                        <a:pt x="33" y="22"/>
                      </a:lnTo>
                      <a:lnTo>
                        <a:pt x="26" y="19"/>
                      </a:lnTo>
                      <a:lnTo>
                        <a:pt x="17" y="15"/>
                      </a:lnTo>
                      <a:lnTo>
                        <a:pt x="9" y="14"/>
                      </a:lnTo>
                      <a:lnTo>
                        <a:pt x="0" y="12"/>
                      </a:lnTo>
                      <a:lnTo>
                        <a:pt x="12" y="0"/>
                      </a:lnTo>
                      <a:lnTo>
                        <a:pt x="14" y="0"/>
                      </a:lnTo>
                      <a:lnTo>
                        <a:pt x="18" y="3"/>
                      </a:lnTo>
                      <a:lnTo>
                        <a:pt x="25" y="5"/>
                      </a:lnTo>
                      <a:lnTo>
                        <a:pt x="33" y="8"/>
                      </a:lnTo>
                      <a:lnTo>
                        <a:pt x="42" y="12"/>
                      </a:lnTo>
                      <a:lnTo>
                        <a:pt x="50" y="17"/>
                      </a:lnTo>
                      <a:lnTo>
                        <a:pt x="58" y="23"/>
                      </a:lnTo>
                      <a:lnTo>
                        <a:pt x="65" y="31"/>
                      </a:lnTo>
                      <a:lnTo>
                        <a:pt x="59" y="43"/>
                      </a:lnTo>
                      <a:close/>
                    </a:path>
                  </a:pathLst>
                </a:custGeom>
                <a:solidFill>
                  <a:srgbClr val="CC00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85" name="Freeform 69"/>
                <p:cNvSpPr/>
                <p:nvPr/>
              </p:nvSpPr>
              <p:spPr bwMode="auto">
                <a:xfrm>
                  <a:off x="2320" y="1552"/>
                  <a:ext cx="425" cy="704"/>
                </a:xfrm>
                <a:custGeom>
                  <a:avLst/>
                  <a:gdLst>
                    <a:gd name="T0" fmla="*/ 424 w 425"/>
                    <a:gd name="T1" fmla="*/ 183 h 704"/>
                    <a:gd name="T2" fmla="*/ 418 w 425"/>
                    <a:gd name="T3" fmla="*/ 167 h 704"/>
                    <a:gd name="T4" fmla="*/ 406 w 425"/>
                    <a:gd name="T5" fmla="*/ 141 h 704"/>
                    <a:gd name="T6" fmla="*/ 387 w 425"/>
                    <a:gd name="T7" fmla="*/ 109 h 704"/>
                    <a:gd name="T8" fmla="*/ 362 w 425"/>
                    <a:gd name="T9" fmla="*/ 75 h 704"/>
                    <a:gd name="T10" fmla="*/ 330 w 425"/>
                    <a:gd name="T11" fmla="*/ 43 h 704"/>
                    <a:gd name="T12" fmla="*/ 289 w 425"/>
                    <a:gd name="T13" fmla="*/ 17 h 704"/>
                    <a:gd name="T14" fmla="*/ 243 w 425"/>
                    <a:gd name="T15" fmla="*/ 3 h 704"/>
                    <a:gd name="T16" fmla="*/ 188 w 425"/>
                    <a:gd name="T17" fmla="*/ 1 h 704"/>
                    <a:gd name="T18" fmla="*/ 136 w 425"/>
                    <a:gd name="T19" fmla="*/ 10 h 704"/>
                    <a:gd name="T20" fmla="*/ 96 w 425"/>
                    <a:gd name="T21" fmla="*/ 27 h 704"/>
                    <a:gd name="T22" fmla="*/ 62 w 425"/>
                    <a:gd name="T23" fmla="*/ 49 h 704"/>
                    <a:gd name="T24" fmla="*/ 37 w 425"/>
                    <a:gd name="T25" fmla="*/ 77 h 704"/>
                    <a:gd name="T26" fmla="*/ 19 w 425"/>
                    <a:gd name="T27" fmla="*/ 108 h 704"/>
                    <a:gd name="T28" fmla="*/ 7 w 425"/>
                    <a:gd name="T29" fmla="*/ 141 h 704"/>
                    <a:gd name="T30" fmla="*/ 2 w 425"/>
                    <a:gd name="T31" fmla="*/ 174 h 704"/>
                    <a:gd name="T32" fmla="*/ 3 w 425"/>
                    <a:gd name="T33" fmla="*/ 235 h 704"/>
                    <a:gd name="T34" fmla="*/ 25 w 425"/>
                    <a:gd name="T35" fmla="*/ 322 h 704"/>
                    <a:gd name="T36" fmla="*/ 64 w 425"/>
                    <a:gd name="T37" fmla="*/ 402 h 704"/>
                    <a:gd name="T38" fmla="*/ 116 w 425"/>
                    <a:gd name="T39" fmla="*/ 477 h 704"/>
                    <a:gd name="T40" fmla="*/ 176 w 425"/>
                    <a:gd name="T41" fmla="*/ 543 h 704"/>
                    <a:gd name="T42" fmla="*/ 239 w 425"/>
                    <a:gd name="T43" fmla="*/ 600 h 704"/>
                    <a:gd name="T44" fmla="*/ 302 w 425"/>
                    <a:gd name="T45" fmla="*/ 647 h 704"/>
                    <a:gd name="T46" fmla="*/ 359 w 425"/>
                    <a:gd name="T47" fmla="*/ 682 h 704"/>
                    <a:gd name="T48" fmla="*/ 389 w 425"/>
                    <a:gd name="T49" fmla="*/ 697 h 704"/>
                    <a:gd name="T50" fmla="*/ 397 w 425"/>
                    <a:gd name="T51" fmla="*/ 701 h 704"/>
                    <a:gd name="T52" fmla="*/ 408 w 425"/>
                    <a:gd name="T53" fmla="*/ 703 h 704"/>
                    <a:gd name="T54" fmla="*/ 419 w 425"/>
                    <a:gd name="T55" fmla="*/ 704 h 704"/>
                    <a:gd name="T56" fmla="*/ 424 w 425"/>
                    <a:gd name="T57" fmla="*/ 693 h 704"/>
                    <a:gd name="T58" fmla="*/ 405 w 425"/>
                    <a:gd name="T59" fmla="*/ 691 h 704"/>
                    <a:gd name="T60" fmla="*/ 389 w 425"/>
                    <a:gd name="T61" fmla="*/ 686 h 704"/>
                    <a:gd name="T62" fmla="*/ 337 w 425"/>
                    <a:gd name="T63" fmla="*/ 657 h 704"/>
                    <a:gd name="T64" fmla="*/ 277 w 425"/>
                    <a:gd name="T65" fmla="*/ 616 h 704"/>
                    <a:gd name="T66" fmla="*/ 215 w 425"/>
                    <a:gd name="T67" fmla="*/ 565 h 704"/>
                    <a:gd name="T68" fmla="*/ 154 w 425"/>
                    <a:gd name="T69" fmla="*/ 505 h 704"/>
                    <a:gd name="T70" fmla="*/ 98 w 425"/>
                    <a:gd name="T71" fmla="*/ 435 h 704"/>
                    <a:gd name="T72" fmla="*/ 53 w 425"/>
                    <a:gd name="T73" fmla="*/ 359 h 704"/>
                    <a:gd name="T74" fmla="*/ 22 w 425"/>
                    <a:gd name="T75" fmla="*/ 277 h 704"/>
                    <a:gd name="T76" fmla="*/ 11 w 425"/>
                    <a:gd name="T77" fmla="*/ 191 h 704"/>
                    <a:gd name="T78" fmla="*/ 15 w 425"/>
                    <a:gd name="T79" fmla="*/ 156 h 704"/>
                    <a:gd name="T80" fmla="*/ 24 w 425"/>
                    <a:gd name="T81" fmla="*/ 123 h 704"/>
                    <a:gd name="T82" fmla="*/ 40 w 425"/>
                    <a:gd name="T83" fmla="*/ 92 h 704"/>
                    <a:gd name="T84" fmla="*/ 60 w 425"/>
                    <a:gd name="T85" fmla="*/ 66 h 704"/>
                    <a:gd name="T86" fmla="*/ 91 w 425"/>
                    <a:gd name="T87" fmla="*/ 42 h 704"/>
                    <a:gd name="T88" fmla="*/ 128 w 425"/>
                    <a:gd name="T89" fmla="*/ 25 h 704"/>
                    <a:gd name="T90" fmla="*/ 169 w 425"/>
                    <a:gd name="T91" fmla="*/ 15 h 704"/>
                    <a:gd name="T92" fmla="*/ 216 w 425"/>
                    <a:gd name="T93" fmla="*/ 11 h 704"/>
                    <a:gd name="T94" fmla="*/ 265 w 425"/>
                    <a:gd name="T95" fmla="*/ 20 h 704"/>
                    <a:gd name="T96" fmla="*/ 307 w 425"/>
                    <a:gd name="T97" fmla="*/ 41 h 704"/>
                    <a:gd name="T98" fmla="*/ 343 w 425"/>
                    <a:gd name="T99" fmla="*/ 71 h 704"/>
                    <a:gd name="T100" fmla="*/ 373 w 425"/>
                    <a:gd name="T101" fmla="*/ 107 h 704"/>
                    <a:gd name="T102" fmla="*/ 395 w 425"/>
                    <a:gd name="T103" fmla="*/ 141 h 704"/>
                    <a:gd name="T104" fmla="*/ 412 w 425"/>
                    <a:gd name="T105" fmla="*/ 173 h 704"/>
                    <a:gd name="T106" fmla="*/ 422 w 425"/>
                    <a:gd name="T107" fmla="*/ 195 h 704"/>
                    <a:gd name="T108" fmla="*/ 425 w 425"/>
                    <a:gd name="T109" fmla="*/ 203 h 7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25" h="704">
                      <a:moveTo>
                        <a:pt x="425" y="185"/>
                      </a:moveTo>
                      <a:lnTo>
                        <a:pt x="424" y="183"/>
                      </a:lnTo>
                      <a:lnTo>
                        <a:pt x="422" y="177"/>
                      </a:lnTo>
                      <a:lnTo>
                        <a:pt x="418" y="167"/>
                      </a:lnTo>
                      <a:lnTo>
                        <a:pt x="413" y="156"/>
                      </a:lnTo>
                      <a:lnTo>
                        <a:pt x="406" y="141"/>
                      </a:lnTo>
                      <a:lnTo>
                        <a:pt x="397" y="125"/>
                      </a:lnTo>
                      <a:lnTo>
                        <a:pt x="387" y="109"/>
                      </a:lnTo>
                      <a:lnTo>
                        <a:pt x="375" y="92"/>
                      </a:lnTo>
                      <a:lnTo>
                        <a:pt x="362" y="75"/>
                      </a:lnTo>
                      <a:lnTo>
                        <a:pt x="347" y="58"/>
                      </a:lnTo>
                      <a:lnTo>
                        <a:pt x="330" y="43"/>
                      </a:lnTo>
                      <a:lnTo>
                        <a:pt x="310" y="28"/>
                      </a:lnTo>
                      <a:lnTo>
                        <a:pt x="289" y="17"/>
                      </a:lnTo>
                      <a:lnTo>
                        <a:pt x="267" y="8"/>
                      </a:lnTo>
                      <a:lnTo>
                        <a:pt x="243" y="3"/>
                      </a:lnTo>
                      <a:lnTo>
                        <a:pt x="216" y="0"/>
                      </a:lnTo>
                      <a:lnTo>
                        <a:pt x="188" y="1"/>
                      </a:lnTo>
                      <a:lnTo>
                        <a:pt x="161" y="5"/>
                      </a:lnTo>
                      <a:lnTo>
                        <a:pt x="136" y="10"/>
                      </a:lnTo>
                      <a:lnTo>
                        <a:pt x="116" y="17"/>
                      </a:lnTo>
                      <a:lnTo>
                        <a:pt x="96" y="27"/>
                      </a:lnTo>
                      <a:lnTo>
                        <a:pt x="78" y="37"/>
                      </a:lnTo>
                      <a:lnTo>
                        <a:pt x="62" y="49"/>
                      </a:lnTo>
                      <a:lnTo>
                        <a:pt x="48" y="63"/>
                      </a:lnTo>
                      <a:lnTo>
                        <a:pt x="37" y="77"/>
                      </a:lnTo>
                      <a:lnTo>
                        <a:pt x="26" y="92"/>
                      </a:lnTo>
                      <a:lnTo>
                        <a:pt x="19" y="108"/>
                      </a:lnTo>
                      <a:lnTo>
                        <a:pt x="11" y="124"/>
                      </a:lnTo>
                      <a:lnTo>
                        <a:pt x="7" y="141"/>
                      </a:lnTo>
                      <a:lnTo>
                        <a:pt x="3" y="158"/>
                      </a:lnTo>
                      <a:lnTo>
                        <a:pt x="2" y="174"/>
                      </a:lnTo>
                      <a:lnTo>
                        <a:pt x="0" y="191"/>
                      </a:lnTo>
                      <a:lnTo>
                        <a:pt x="3" y="235"/>
                      </a:lnTo>
                      <a:lnTo>
                        <a:pt x="11" y="279"/>
                      </a:lnTo>
                      <a:lnTo>
                        <a:pt x="25" y="322"/>
                      </a:lnTo>
                      <a:lnTo>
                        <a:pt x="42" y="363"/>
                      </a:lnTo>
                      <a:lnTo>
                        <a:pt x="64" y="402"/>
                      </a:lnTo>
                      <a:lnTo>
                        <a:pt x="89" y="440"/>
                      </a:lnTo>
                      <a:lnTo>
                        <a:pt x="116" y="477"/>
                      </a:lnTo>
                      <a:lnTo>
                        <a:pt x="145" y="511"/>
                      </a:lnTo>
                      <a:lnTo>
                        <a:pt x="176" y="543"/>
                      </a:lnTo>
                      <a:lnTo>
                        <a:pt x="207" y="572"/>
                      </a:lnTo>
                      <a:lnTo>
                        <a:pt x="239" y="600"/>
                      </a:lnTo>
                      <a:lnTo>
                        <a:pt x="271" y="625"/>
                      </a:lnTo>
                      <a:lnTo>
                        <a:pt x="302" y="647"/>
                      </a:lnTo>
                      <a:lnTo>
                        <a:pt x="331" y="666"/>
                      </a:lnTo>
                      <a:lnTo>
                        <a:pt x="359" y="682"/>
                      </a:lnTo>
                      <a:lnTo>
                        <a:pt x="384" y="696"/>
                      </a:lnTo>
                      <a:lnTo>
                        <a:pt x="389" y="697"/>
                      </a:lnTo>
                      <a:lnTo>
                        <a:pt x="392" y="699"/>
                      </a:lnTo>
                      <a:lnTo>
                        <a:pt x="397" y="701"/>
                      </a:lnTo>
                      <a:lnTo>
                        <a:pt x="402" y="702"/>
                      </a:lnTo>
                      <a:lnTo>
                        <a:pt x="408" y="703"/>
                      </a:lnTo>
                      <a:lnTo>
                        <a:pt x="413" y="703"/>
                      </a:lnTo>
                      <a:lnTo>
                        <a:pt x="419" y="704"/>
                      </a:lnTo>
                      <a:lnTo>
                        <a:pt x="424" y="704"/>
                      </a:lnTo>
                      <a:lnTo>
                        <a:pt x="424" y="693"/>
                      </a:lnTo>
                      <a:lnTo>
                        <a:pt x="414" y="693"/>
                      </a:lnTo>
                      <a:lnTo>
                        <a:pt x="405" y="691"/>
                      </a:lnTo>
                      <a:lnTo>
                        <a:pt x="396" y="690"/>
                      </a:lnTo>
                      <a:lnTo>
                        <a:pt x="389" y="686"/>
                      </a:lnTo>
                      <a:lnTo>
                        <a:pt x="364" y="672"/>
                      </a:lnTo>
                      <a:lnTo>
                        <a:pt x="337" y="657"/>
                      </a:lnTo>
                      <a:lnTo>
                        <a:pt x="308" y="638"/>
                      </a:lnTo>
                      <a:lnTo>
                        <a:pt x="277" y="616"/>
                      </a:lnTo>
                      <a:lnTo>
                        <a:pt x="247" y="592"/>
                      </a:lnTo>
                      <a:lnTo>
                        <a:pt x="215" y="565"/>
                      </a:lnTo>
                      <a:lnTo>
                        <a:pt x="184" y="535"/>
                      </a:lnTo>
                      <a:lnTo>
                        <a:pt x="154" y="505"/>
                      </a:lnTo>
                      <a:lnTo>
                        <a:pt x="125" y="470"/>
                      </a:lnTo>
                      <a:lnTo>
                        <a:pt x="98" y="435"/>
                      </a:lnTo>
                      <a:lnTo>
                        <a:pt x="74" y="398"/>
                      </a:lnTo>
                      <a:lnTo>
                        <a:pt x="53" y="359"/>
                      </a:lnTo>
                      <a:lnTo>
                        <a:pt x="36" y="319"/>
                      </a:lnTo>
                      <a:lnTo>
                        <a:pt x="22" y="277"/>
                      </a:lnTo>
                      <a:lnTo>
                        <a:pt x="14" y="235"/>
                      </a:lnTo>
                      <a:lnTo>
                        <a:pt x="11" y="191"/>
                      </a:lnTo>
                      <a:lnTo>
                        <a:pt x="13" y="173"/>
                      </a:lnTo>
                      <a:lnTo>
                        <a:pt x="15" y="156"/>
                      </a:lnTo>
                      <a:lnTo>
                        <a:pt x="19" y="139"/>
                      </a:lnTo>
                      <a:lnTo>
                        <a:pt x="24" y="123"/>
                      </a:lnTo>
                      <a:lnTo>
                        <a:pt x="31" y="107"/>
                      </a:lnTo>
                      <a:lnTo>
                        <a:pt x="40" y="92"/>
                      </a:lnTo>
                      <a:lnTo>
                        <a:pt x="49" y="79"/>
                      </a:lnTo>
                      <a:lnTo>
                        <a:pt x="60" y="66"/>
                      </a:lnTo>
                      <a:lnTo>
                        <a:pt x="75" y="53"/>
                      </a:lnTo>
                      <a:lnTo>
                        <a:pt x="91" y="42"/>
                      </a:lnTo>
                      <a:lnTo>
                        <a:pt x="108" y="33"/>
                      </a:lnTo>
                      <a:lnTo>
                        <a:pt x="128" y="25"/>
                      </a:lnTo>
                      <a:lnTo>
                        <a:pt x="147" y="19"/>
                      </a:lnTo>
                      <a:lnTo>
                        <a:pt x="169" y="15"/>
                      </a:lnTo>
                      <a:lnTo>
                        <a:pt x="192" y="12"/>
                      </a:lnTo>
                      <a:lnTo>
                        <a:pt x="216" y="11"/>
                      </a:lnTo>
                      <a:lnTo>
                        <a:pt x="242" y="14"/>
                      </a:lnTo>
                      <a:lnTo>
                        <a:pt x="265" y="20"/>
                      </a:lnTo>
                      <a:lnTo>
                        <a:pt x="287" y="28"/>
                      </a:lnTo>
                      <a:lnTo>
                        <a:pt x="307" y="41"/>
                      </a:lnTo>
                      <a:lnTo>
                        <a:pt x="326" y="55"/>
                      </a:lnTo>
                      <a:lnTo>
                        <a:pt x="343" y="71"/>
                      </a:lnTo>
                      <a:lnTo>
                        <a:pt x="358" y="88"/>
                      </a:lnTo>
                      <a:lnTo>
                        <a:pt x="373" y="107"/>
                      </a:lnTo>
                      <a:lnTo>
                        <a:pt x="385" y="124"/>
                      </a:lnTo>
                      <a:lnTo>
                        <a:pt x="395" y="141"/>
                      </a:lnTo>
                      <a:lnTo>
                        <a:pt x="405" y="158"/>
                      </a:lnTo>
                      <a:lnTo>
                        <a:pt x="412" y="173"/>
                      </a:lnTo>
                      <a:lnTo>
                        <a:pt x="418" y="185"/>
                      </a:lnTo>
                      <a:lnTo>
                        <a:pt x="422" y="195"/>
                      </a:lnTo>
                      <a:lnTo>
                        <a:pt x="424" y="201"/>
                      </a:lnTo>
                      <a:lnTo>
                        <a:pt x="425" y="203"/>
                      </a:lnTo>
                      <a:lnTo>
                        <a:pt x="425" y="185"/>
                      </a:lnTo>
                      <a:close/>
                    </a:path>
                  </a:pathLst>
                </a:custGeom>
                <a:solidFill>
                  <a:srgbClr val="CC00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86" name="Freeform 70"/>
                <p:cNvSpPr/>
                <p:nvPr/>
              </p:nvSpPr>
              <p:spPr bwMode="auto">
                <a:xfrm>
                  <a:off x="2383" y="1615"/>
                  <a:ext cx="361" cy="585"/>
                </a:xfrm>
                <a:custGeom>
                  <a:avLst/>
                  <a:gdLst>
                    <a:gd name="T0" fmla="*/ 353 w 361"/>
                    <a:gd name="T1" fmla="*/ 574 h 585"/>
                    <a:gd name="T2" fmla="*/ 339 w 361"/>
                    <a:gd name="T3" fmla="*/ 570 h 585"/>
                    <a:gd name="T4" fmla="*/ 315 w 361"/>
                    <a:gd name="T5" fmla="*/ 558 h 585"/>
                    <a:gd name="T6" fmla="*/ 271 w 361"/>
                    <a:gd name="T7" fmla="*/ 527 h 585"/>
                    <a:gd name="T8" fmla="*/ 219 w 361"/>
                    <a:gd name="T9" fmla="*/ 487 h 585"/>
                    <a:gd name="T10" fmla="*/ 165 w 361"/>
                    <a:gd name="T11" fmla="*/ 436 h 585"/>
                    <a:gd name="T12" fmla="*/ 114 w 361"/>
                    <a:gd name="T13" fmla="*/ 377 h 585"/>
                    <a:gd name="T14" fmla="*/ 68 w 361"/>
                    <a:gd name="T15" fmla="*/ 311 h 585"/>
                    <a:gd name="T16" fmla="*/ 34 w 361"/>
                    <a:gd name="T17" fmla="*/ 242 h 585"/>
                    <a:gd name="T18" fmla="*/ 15 w 361"/>
                    <a:gd name="T19" fmla="*/ 170 h 585"/>
                    <a:gd name="T20" fmla="*/ 15 w 361"/>
                    <a:gd name="T21" fmla="*/ 109 h 585"/>
                    <a:gd name="T22" fmla="*/ 29 w 361"/>
                    <a:gd name="T23" fmla="*/ 65 h 585"/>
                    <a:gd name="T24" fmla="*/ 53 w 361"/>
                    <a:gd name="T25" fmla="*/ 39 h 585"/>
                    <a:gd name="T26" fmla="*/ 76 w 361"/>
                    <a:gd name="T27" fmla="*/ 25 h 585"/>
                    <a:gd name="T28" fmla="*/ 103 w 361"/>
                    <a:gd name="T29" fmla="*/ 16 h 585"/>
                    <a:gd name="T30" fmla="*/ 135 w 361"/>
                    <a:gd name="T31" fmla="*/ 11 h 585"/>
                    <a:gd name="T32" fmla="*/ 182 w 361"/>
                    <a:gd name="T33" fmla="*/ 16 h 585"/>
                    <a:gd name="T34" fmla="*/ 235 w 361"/>
                    <a:gd name="T35" fmla="*/ 50 h 585"/>
                    <a:gd name="T36" fmla="*/ 278 w 361"/>
                    <a:gd name="T37" fmla="*/ 101 h 585"/>
                    <a:gd name="T38" fmla="*/ 310 w 361"/>
                    <a:gd name="T39" fmla="*/ 154 h 585"/>
                    <a:gd name="T40" fmla="*/ 324 w 361"/>
                    <a:gd name="T41" fmla="*/ 181 h 585"/>
                    <a:gd name="T42" fmla="*/ 334 w 361"/>
                    <a:gd name="T43" fmla="*/ 191 h 585"/>
                    <a:gd name="T44" fmla="*/ 344 w 361"/>
                    <a:gd name="T45" fmla="*/ 198 h 585"/>
                    <a:gd name="T46" fmla="*/ 355 w 361"/>
                    <a:gd name="T47" fmla="*/ 202 h 585"/>
                    <a:gd name="T48" fmla="*/ 361 w 361"/>
                    <a:gd name="T49" fmla="*/ 191 h 585"/>
                    <a:gd name="T50" fmla="*/ 344 w 361"/>
                    <a:gd name="T51" fmla="*/ 185 h 585"/>
                    <a:gd name="T52" fmla="*/ 331 w 361"/>
                    <a:gd name="T53" fmla="*/ 170 h 585"/>
                    <a:gd name="T54" fmla="*/ 305 w 361"/>
                    <a:gd name="T55" fmla="*/ 122 h 585"/>
                    <a:gd name="T56" fmla="*/ 264 w 361"/>
                    <a:gd name="T57" fmla="*/ 66 h 585"/>
                    <a:gd name="T58" fmla="*/ 213 w 361"/>
                    <a:gd name="T59" fmla="*/ 19 h 585"/>
                    <a:gd name="T60" fmla="*/ 153 w 361"/>
                    <a:gd name="T61" fmla="*/ 0 h 585"/>
                    <a:gd name="T62" fmla="*/ 88 w 361"/>
                    <a:gd name="T63" fmla="*/ 8 h 585"/>
                    <a:gd name="T64" fmla="*/ 40 w 361"/>
                    <a:gd name="T65" fmla="*/ 35 h 585"/>
                    <a:gd name="T66" fmla="*/ 10 w 361"/>
                    <a:gd name="T67" fmla="*/ 77 h 585"/>
                    <a:gd name="T68" fmla="*/ 0 w 361"/>
                    <a:gd name="T69" fmla="*/ 134 h 585"/>
                    <a:gd name="T70" fmla="*/ 10 w 361"/>
                    <a:gd name="T71" fmla="*/ 208 h 585"/>
                    <a:gd name="T72" fmla="*/ 38 w 361"/>
                    <a:gd name="T73" fmla="*/ 280 h 585"/>
                    <a:gd name="T74" fmla="*/ 80 w 361"/>
                    <a:gd name="T75" fmla="*/ 350 h 585"/>
                    <a:gd name="T76" fmla="*/ 130 w 361"/>
                    <a:gd name="T77" fmla="*/ 414 h 585"/>
                    <a:gd name="T78" fmla="*/ 185 w 361"/>
                    <a:gd name="T79" fmla="*/ 470 h 585"/>
                    <a:gd name="T80" fmla="*/ 239 w 361"/>
                    <a:gd name="T81" fmla="*/ 518 h 585"/>
                    <a:gd name="T82" fmla="*/ 288 w 361"/>
                    <a:gd name="T83" fmla="*/ 554 h 585"/>
                    <a:gd name="T84" fmla="*/ 328 w 361"/>
                    <a:gd name="T85" fmla="*/ 578 h 585"/>
                    <a:gd name="T86" fmla="*/ 343 w 361"/>
                    <a:gd name="T87" fmla="*/ 583 h 585"/>
                    <a:gd name="T88" fmla="*/ 361 w 361"/>
                    <a:gd name="T89" fmla="*/ 585 h 5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61" h="585">
                      <a:moveTo>
                        <a:pt x="361" y="574"/>
                      </a:moveTo>
                      <a:lnTo>
                        <a:pt x="353" y="574"/>
                      </a:lnTo>
                      <a:lnTo>
                        <a:pt x="345" y="573"/>
                      </a:lnTo>
                      <a:lnTo>
                        <a:pt x="339" y="570"/>
                      </a:lnTo>
                      <a:lnTo>
                        <a:pt x="333" y="568"/>
                      </a:lnTo>
                      <a:lnTo>
                        <a:pt x="315" y="558"/>
                      </a:lnTo>
                      <a:lnTo>
                        <a:pt x="294" y="545"/>
                      </a:lnTo>
                      <a:lnTo>
                        <a:pt x="271" y="527"/>
                      </a:lnTo>
                      <a:lnTo>
                        <a:pt x="245" y="509"/>
                      </a:lnTo>
                      <a:lnTo>
                        <a:pt x="219" y="487"/>
                      </a:lnTo>
                      <a:lnTo>
                        <a:pt x="192" y="463"/>
                      </a:lnTo>
                      <a:lnTo>
                        <a:pt x="165" y="436"/>
                      </a:lnTo>
                      <a:lnTo>
                        <a:pt x="140" y="406"/>
                      </a:lnTo>
                      <a:lnTo>
                        <a:pt x="114" y="377"/>
                      </a:lnTo>
                      <a:lnTo>
                        <a:pt x="91" y="345"/>
                      </a:lnTo>
                      <a:lnTo>
                        <a:pt x="68" y="311"/>
                      </a:lnTo>
                      <a:lnTo>
                        <a:pt x="50" y="276"/>
                      </a:lnTo>
                      <a:lnTo>
                        <a:pt x="34" y="242"/>
                      </a:lnTo>
                      <a:lnTo>
                        <a:pt x="22" y="207"/>
                      </a:lnTo>
                      <a:lnTo>
                        <a:pt x="15" y="170"/>
                      </a:lnTo>
                      <a:lnTo>
                        <a:pt x="12" y="134"/>
                      </a:lnTo>
                      <a:lnTo>
                        <a:pt x="15" y="109"/>
                      </a:lnTo>
                      <a:lnTo>
                        <a:pt x="20" y="85"/>
                      </a:lnTo>
                      <a:lnTo>
                        <a:pt x="29" y="65"/>
                      </a:lnTo>
                      <a:lnTo>
                        <a:pt x="43" y="47"/>
                      </a:lnTo>
                      <a:lnTo>
                        <a:pt x="53" y="39"/>
                      </a:lnTo>
                      <a:lnTo>
                        <a:pt x="64" y="32"/>
                      </a:lnTo>
                      <a:lnTo>
                        <a:pt x="76" y="25"/>
                      </a:lnTo>
                      <a:lnTo>
                        <a:pt x="89" y="19"/>
                      </a:lnTo>
                      <a:lnTo>
                        <a:pt x="103" y="16"/>
                      </a:lnTo>
                      <a:lnTo>
                        <a:pt x="119" y="13"/>
                      </a:lnTo>
                      <a:lnTo>
                        <a:pt x="135" y="11"/>
                      </a:lnTo>
                      <a:lnTo>
                        <a:pt x="153" y="11"/>
                      </a:lnTo>
                      <a:lnTo>
                        <a:pt x="182" y="16"/>
                      </a:lnTo>
                      <a:lnTo>
                        <a:pt x="209" y="29"/>
                      </a:lnTo>
                      <a:lnTo>
                        <a:pt x="235" y="50"/>
                      </a:lnTo>
                      <a:lnTo>
                        <a:pt x="258" y="74"/>
                      </a:lnTo>
                      <a:lnTo>
                        <a:pt x="278" y="101"/>
                      </a:lnTo>
                      <a:lnTo>
                        <a:pt x="296" y="128"/>
                      </a:lnTo>
                      <a:lnTo>
                        <a:pt x="310" y="154"/>
                      </a:lnTo>
                      <a:lnTo>
                        <a:pt x="321" y="175"/>
                      </a:lnTo>
                      <a:lnTo>
                        <a:pt x="324" y="181"/>
                      </a:lnTo>
                      <a:lnTo>
                        <a:pt x="329" y="186"/>
                      </a:lnTo>
                      <a:lnTo>
                        <a:pt x="334" y="191"/>
                      </a:lnTo>
                      <a:lnTo>
                        <a:pt x="339" y="194"/>
                      </a:lnTo>
                      <a:lnTo>
                        <a:pt x="344" y="198"/>
                      </a:lnTo>
                      <a:lnTo>
                        <a:pt x="349" y="200"/>
                      </a:lnTo>
                      <a:lnTo>
                        <a:pt x="355" y="202"/>
                      </a:lnTo>
                      <a:lnTo>
                        <a:pt x="360" y="202"/>
                      </a:lnTo>
                      <a:lnTo>
                        <a:pt x="361" y="191"/>
                      </a:lnTo>
                      <a:lnTo>
                        <a:pt x="353" y="189"/>
                      </a:lnTo>
                      <a:lnTo>
                        <a:pt x="344" y="185"/>
                      </a:lnTo>
                      <a:lnTo>
                        <a:pt x="337" y="178"/>
                      </a:lnTo>
                      <a:lnTo>
                        <a:pt x="331" y="170"/>
                      </a:lnTo>
                      <a:lnTo>
                        <a:pt x="320" y="148"/>
                      </a:lnTo>
                      <a:lnTo>
                        <a:pt x="305" y="122"/>
                      </a:lnTo>
                      <a:lnTo>
                        <a:pt x="287" y="94"/>
                      </a:lnTo>
                      <a:lnTo>
                        <a:pt x="264" y="66"/>
                      </a:lnTo>
                      <a:lnTo>
                        <a:pt x="240" y="40"/>
                      </a:lnTo>
                      <a:lnTo>
                        <a:pt x="213" y="19"/>
                      </a:lnTo>
                      <a:lnTo>
                        <a:pt x="185" y="5"/>
                      </a:lnTo>
                      <a:lnTo>
                        <a:pt x="153" y="0"/>
                      </a:lnTo>
                      <a:lnTo>
                        <a:pt x="119" y="2"/>
                      </a:lnTo>
                      <a:lnTo>
                        <a:pt x="88" y="8"/>
                      </a:lnTo>
                      <a:lnTo>
                        <a:pt x="62" y="19"/>
                      </a:lnTo>
                      <a:lnTo>
                        <a:pt x="40" y="35"/>
                      </a:lnTo>
                      <a:lnTo>
                        <a:pt x="23" y="54"/>
                      </a:lnTo>
                      <a:lnTo>
                        <a:pt x="10" y="77"/>
                      </a:lnTo>
                      <a:lnTo>
                        <a:pt x="2" y="104"/>
                      </a:lnTo>
                      <a:lnTo>
                        <a:pt x="0" y="134"/>
                      </a:lnTo>
                      <a:lnTo>
                        <a:pt x="2" y="171"/>
                      </a:lnTo>
                      <a:lnTo>
                        <a:pt x="10" y="208"/>
                      </a:lnTo>
                      <a:lnTo>
                        <a:pt x="22" y="245"/>
                      </a:lnTo>
                      <a:lnTo>
                        <a:pt x="38" y="280"/>
                      </a:lnTo>
                      <a:lnTo>
                        <a:pt x="57" y="316"/>
                      </a:lnTo>
                      <a:lnTo>
                        <a:pt x="80" y="350"/>
                      </a:lnTo>
                      <a:lnTo>
                        <a:pt x="104" y="382"/>
                      </a:lnTo>
                      <a:lnTo>
                        <a:pt x="130" y="414"/>
                      </a:lnTo>
                      <a:lnTo>
                        <a:pt x="157" y="443"/>
                      </a:lnTo>
                      <a:lnTo>
                        <a:pt x="185" y="470"/>
                      </a:lnTo>
                      <a:lnTo>
                        <a:pt x="212" y="496"/>
                      </a:lnTo>
                      <a:lnTo>
                        <a:pt x="239" y="518"/>
                      </a:lnTo>
                      <a:lnTo>
                        <a:pt x="264" y="537"/>
                      </a:lnTo>
                      <a:lnTo>
                        <a:pt x="288" y="554"/>
                      </a:lnTo>
                      <a:lnTo>
                        <a:pt x="310" y="568"/>
                      </a:lnTo>
                      <a:lnTo>
                        <a:pt x="328" y="578"/>
                      </a:lnTo>
                      <a:lnTo>
                        <a:pt x="336" y="580"/>
                      </a:lnTo>
                      <a:lnTo>
                        <a:pt x="343" y="583"/>
                      </a:lnTo>
                      <a:lnTo>
                        <a:pt x="353" y="584"/>
                      </a:lnTo>
                      <a:lnTo>
                        <a:pt x="361" y="585"/>
                      </a:lnTo>
                      <a:lnTo>
                        <a:pt x="361" y="574"/>
                      </a:lnTo>
                      <a:close/>
                    </a:path>
                  </a:pathLst>
                </a:custGeom>
                <a:solidFill>
                  <a:srgbClr val="CC00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87" name="Freeform 71"/>
                <p:cNvSpPr/>
                <p:nvPr/>
              </p:nvSpPr>
              <p:spPr bwMode="auto">
                <a:xfrm>
                  <a:off x="2742" y="1552"/>
                  <a:ext cx="426" cy="704"/>
                </a:xfrm>
                <a:custGeom>
                  <a:avLst/>
                  <a:gdLst>
                    <a:gd name="T0" fmla="*/ 1 w 426"/>
                    <a:gd name="T1" fmla="*/ 183 h 704"/>
                    <a:gd name="T2" fmla="*/ 7 w 426"/>
                    <a:gd name="T3" fmla="*/ 167 h 704"/>
                    <a:gd name="T4" fmla="*/ 19 w 426"/>
                    <a:gd name="T5" fmla="*/ 141 h 704"/>
                    <a:gd name="T6" fmla="*/ 38 w 426"/>
                    <a:gd name="T7" fmla="*/ 109 h 704"/>
                    <a:gd name="T8" fmla="*/ 63 w 426"/>
                    <a:gd name="T9" fmla="*/ 75 h 704"/>
                    <a:gd name="T10" fmla="*/ 95 w 426"/>
                    <a:gd name="T11" fmla="*/ 43 h 704"/>
                    <a:gd name="T12" fmla="*/ 136 w 426"/>
                    <a:gd name="T13" fmla="*/ 17 h 704"/>
                    <a:gd name="T14" fmla="*/ 182 w 426"/>
                    <a:gd name="T15" fmla="*/ 3 h 704"/>
                    <a:gd name="T16" fmla="*/ 239 w 426"/>
                    <a:gd name="T17" fmla="*/ 1 h 704"/>
                    <a:gd name="T18" fmla="*/ 289 w 426"/>
                    <a:gd name="T19" fmla="*/ 10 h 704"/>
                    <a:gd name="T20" fmla="*/ 330 w 426"/>
                    <a:gd name="T21" fmla="*/ 27 h 704"/>
                    <a:gd name="T22" fmla="*/ 364 w 426"/>
                    <a:gd name="T23" fmla="*/ 49 h 704"/>
                    <a:gd name="T24" fmla="*/ 389 w 426"/>
                    <a:gd name="T25" fmla="*/ 77 h 704"/>
                    <a:gd name="T26" fmla="*/ 408 w 426"/>
                    <a:gd name="T27" fmla="*/ 108 h 704"/>
                    <a:gd name="T28" fmla="*/ 420 w 426"/>
                    <a:gd name="T29" fmla="*/ 141 h 704"/>
                    <a:gd name="T30" fmla="*/ 425 w 426"/>
                    <a:gd name="T31" fmla="*/ 174 h 704"/>
                    <a:gd name="T32" fmla="*/ 424 w 426"/>
                    <a:gd name="T33" fmla="*/ 235 h 704"/>
                    <a:gd name="T34" fmla="*/ 402 w 426"/>
                    <a:gd name="T35" fmla="*/ 322 h 704"/>
                    <a:gd name="T36" fmla="*/ 362 w 426"/>
                    <a:gd name="T37" fmla="*/ 402 h 704"/>
                    <a:gd name="T38" fmla="*/ 311 w 426"/>
                    <a:gd name="T39" fmla="*/ 477 h 704"/>
                    <a:gd name="T40" fmla="*/ 251 w 426"/>
                    <a:gd name="T41" fmla="*/ 543 h 704"/>
                    <a:gd name="T42" fmla="*/ 187 w 426"/>
                    <a:gd name="T43" fmla="*/ 600 h 704"/>
                    <a:gd name="T44" fmla="*/ 125 w 426"/>
                    <a:gd name="T45" fmla="*/ 647 h 704"/>
                    <a:gd name="T46" fmla="*/ 67 w 426"/>
                    <a:gd name="T47" fmla="*/ 682 h 704"/>
                    <a:gd name="T48" fmla="*/ 38 w 426"/>
                    <a:gd name="T49" fmla="*/ 697 h 704"/>
                    <a:gd name="T50" fmla="*/ 28 w 426"/>
                    <a:gd name="T51" fmla="*/ 701 h 704"/>
                    <a:gd name="T52" fmla="*/ 18 w 426"/>
                    <a:gd name="T53" fmla="*/ 703 h 704"/>
                    <a:gd name="T54" fmla="*/ 7 w 426"/>
                    <a:gd name="T55" fmla="*/ 704 h 704"/>
                    <a:gd name="T56" fmla="*/ 2 w 426"/>
                    <a:gd name="T57" fmla="*/ 693 h 704"/>
                    <a:gd name="T58" fmla="*/ 21 w 426"/>
                    <a:gd name="T59" fmla="*/ 691 h 704"/>
                    <a:gd name="T60" fmla="*/ 38 w 426"/>
                    <a:gd name="T61" fmla="*/ 686 h 704"/>
                    <a:gd name="T62" fmla="*/ 89 w 426"/>
                    <a:gd name="T63" fmla="*/ 657 h 704"/>
                    <a:gd name="T64" fmla="*/ 148 w 426"/>
                    <a:gd name="T65" fmla="*/ 616 h 704"/>
                    <a:gd name="T66" fmla="*/ 210 w 426"/>
                    <a:gd name="T67" fmla="*/ 565 h 704"/>
                    <a:gd name="T68" fmla="*/ 273 w 426"/>
                    <a:gd name="T69" fmla="*/ 505 h 704"/>
                    <a:gd name="T70" fmla="*/ 328 w 426"/>
                    <a:gd name="T71" fmla="*/ 435 h 704"/>
                    <a:gd name="T72" fmla="*/ 373 w 426"/>
                    <a:gd name="T73" fmla="*/ 359 h 704"/>
                    <a:gd name="T74" fmla="*/ 404 w 426"/>
                    <a:gd name="T75" fmla="*/ 277 h 704"/>
                    <a:gd name="T76" fmla="*/ 415 w 426"/>
                    <a:gd name="T77" fmla="*/ 191 h 704"/>
                    <a:gd name="T78" fmla="*/ 411 w 426"/>
                    <a:gd name="T79" fmla="*/ 156 h 704"/>
                    <a:gd name="T80" fmla="*/ 403 w 426"/>
                    <a:gd name="T81" fmla="*/ 123 h 704"/>
                    <a:gd name="T82" fmla="*/ 387 w 426"/>
                    <a:gd name="T83" fmla="*/ 92 h 704"/>
                    <a:gd name="T84" fmla="*/ 366 w 426"/>
                    <a:gd name="T85" fmla="*/ 66 h 704"/>
                    <a:gd name="T86" fmla="*/ 335 w 426"/>
                    <a:gd name="T87" fmla="*/ 42 h 704"/>
                    <a:gd name="T88" fmla="*/ 299 w 426"/>
                    <a:gd name="T89" fmla="*/ 25 h 704"/>
                    <a:gd name="T90" fmla="*/ 257 w 426"/>
                    <a:gd name="T91" fmla="*/ 15 h 704"/>
                    <a:gd name="T92" fmla="*/ 209 w 426"/>
                    <a:gd name="T93" fmla="*/ 11 h 704"/>
                    <a:gd name="T94" fmla="*/ 160 w 426"/>
                    <a:gd name="T95" fmla="*/ 20 h 704"/>
                    <a:gd name="T96" fmla="*/ 119 w 426"/>
                    <a:gd name="T97" fmla="*/ 41 h 704"/>
                    <a:gd name="T98" fmla="*/ 83 w 426"/>
                    <a:gd name="T99" fmla="*/ 71 h 704"/>
                    <a:gd name="T100" fmla="*/ 54 w 426"/>
                    <a:gd name="T101" fmla="*/ 107 h 704"/>
                    <a:gd name="T102" fmla="*/ 30 w 426"/>
                    <a:gd name="T103" fmla="*/ 141 h 704"/>
                    <a:gd name="T104" fmla="*/ 14 w 426"/>
                    <a:gd name="T105" fmla="*/ 173 h 704"/>
                    <a:gd name="T106" fmla="*/ 5 w 426"/>
                    <a:gd name="T107" fmla="*/ 195 h 704"/>
                    <a:gd name="T108" fmla="*/ 1 w 426"/>
                    <a:gd name="T109" fmla="*/ 203 h 7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26" h="704">
                      <a:moveTo>
                        <a:pt x="0" y="185"/>
                      </a:moveTo>
                      <a:lnTo>
                        <a:pt x="1" y="183"/>
                      </a:lnTo>
                      <a:lnTo>
                        <a:pt x="3" y="177"/>
                      </a:lnTo>
                      <a:lnTo>
                        <a:pt x="7" y="167"/>
                      </a:lnTo>
                      <a:lnTo>
                        <a:pt x="12" y="156"/>
                      </a:lnTo>
                      <a:lnTo>
                        <a:pt x="19" y="141"/>
                      </a:lnTo>
                      <a:lnTo>
                        <a:pt x="28" y="125"/>
                      </a:lnTo>
                      <a:lnTo>
                        <a:pt x="38" y="109"/>
                      </a:lnTo>
                      <a:lnTo>
                        <a:pt x="50" y="92"/>
                      </a:lnTo>
                      <a:lnTo>
                        <a:pt x="63" y="75"/>
                      </a:lnTo>
                      <a:lnTo>
                        <a:pt x="78" y="58"/>
                      </a:lnTo>
                      <a:lnTo>
                        <a:pt x="95" y="43"/>
                      </a:lnTo>
                      <a:lnTo>
                        <a:pt x="115" y="28"/>
                      </a:lnTo>
                      <a:lnTo>
                        <a:pt x="136" y="17"/>
                      </a:lnTo>
                      <a:lnTo>
                        <a:pt x="158" y="8"/>
                      </a:lnTo>
                      <a:lnTo>
                        <a:pt x="182" y="3"/>
                      </a:lnTo>
                      <a:lnTo>
                        <a:pt x="209" y="0"/>
                      </a:lnTo>
                      <a:lnTo>
                        <a:pt x="239" y="1"/>
                      </a:lnTo>
                      <a:lnTo>
                        <a:pt x="264" y="5"/>
                      </a:lnTo>
                      <a:lnTo>
                        <a:pt x="289" y="10"/>
                      </a:lnTo>
                      <a:lnTo>
                        <a:pt x="311" y="17"/>
                      </a:lnTo>
                      <a:lnTo>
                        <a:pt x="330" y="27"/>
                      </a:lnTo>
                      <a:lnTo>
                        <a:pt x="349" y="37"/>
                      </a:lnTo>
                      <a:lnTo>
                        <a:pt x="364" y="49"/>
                      </a:lnTo>
                      <a:lnTo>
                        <a:pt x="378" y="63"/>
                      </a:lnTo>
                      <a:lnTo>
                        <a:pt x="389" y="77"/>
                      </a:lnTo>
                      <a:lnTo>
                        <a:pt x="400" y="92"/>
                      </a:lnTo>
                      <a:lnTo>
                        <a:pt x="408" y="108"/>
                      </a:lnTo>
                      <a:lnTo>
                        <a:pt x="415" y="124"/>
                      </a:lnTo>
                      <a:lnTo>
                        <a:pt x="420" y="141"/>
                      </a:lnTo>
                      <a:lnTo>
                        <a:pt x="424" y="158"/>
                      </a:lnTo>
                      <a:lnTo>
                        <a:pt x="425" y="174"/>
                      </a:lnTo>
                      <a:lnTo>
                        <a:pt x="426" y="191"/>
                      </a:lnTo>
                      <a:lnTo>
                        <a:pt x="424" y="235"/>
                      </a:lnTo>
                      <a:lnTo>
                        <a:pt x="415" y="279"/>
                      </a:lnTo>
                      <a:lnTo>
                        <a:pt x="402" y="322"/>
                      </a:lnTo>
                      <a:lnTo>
                        <a:pt x="383" y="363"/>
                      </a:lnTo>
                      <a:lnTo>
                        <a:pt x="362" y="402"/>
                      </a:lnTo>
                      <a:lnTo>
                        <a:pt x="338" y="440"/>
                      </a:lnTo>
                      <a:lnTo>
                        <a:pt x="311" y="477"/>
                      </a:lnTo>
                      <a:lnTo>
                        <a:pt x="281" y="511"/>
                      </a:lnTo>
                      <a:lnTo>
                        <a:pt x="251" y="543"/>
                      </a:lnTo>
                      <a:lnTo>
                        <a:pt x="219" y="572"/>
                      </a:lnTo>
                      <a:lnTo>
                        <a:pt x="187" y="600"/>
                      </a:lnTo>
                      <a:lnTo>
                        <a:pt x="155" y="625"/>
                      </a:lnTo>
                      <a:lnTo>
                        <a:pt x="125" y="647"/>
                      </a:lnTo>
                      <a:lnTo>
                        <a:pt x="95" y="666"/>
                      </a:lnTo>
                      <a:lnTo>
                        <a:pt x="67" y="682"/>
                      </a:lnTo>
                      <a:lnTo>
                        <a:pt x="43" y="696"/>
                      </a:lnTo>
                      <a:lnTo>
                        <a:pt x="38" y="697"/>
                      </a:lnTo>
                      <a:lnTo>
                        <a:pt x="33" y="699"/>
                      </a:lnTo>
                      <a:lnTo>
                        <a:pt x="28" y="701"/>
                      </a:lnTo>
                      <a:lnTo>
                        <a:pt x="23" y="702"/>
                      </a:lnTo>
                      <a:lnTo>
                        <a:pt x="18" y="703"/>
                      </a:lnTo>
                      <a:lnTo>
                        <a:pt x="12" y="703"/>
                      </a:lnTo>
                      <a:lnTo>
                        <a:pt x="7" y="704"/>
                      </a:lnTo>
                      <a:lnTo>
                        <a:pt x="2" y="704"/>
                      </a:lnTo>
                      <a:lnTo>
                        <a:pt x="2" y="693"/>
                      </a:lnTo>
                      <a:lnTo>
                        <a:pt x="12" y="693"/>
                      </a:lnTo>
                      <a:lnTo>
                        <a:pt x="21" y="691"/>
                      </a:lnTo>
                      <a:lnTo>
                        <a:pt x="30" y="690"/>
                      </a:lnTo>
                      <a:lnTo>
                        <a:pt x="38" y="686"/>
                      </a:lnTo>
                      <a:lnTo>
                        <a:pt x="62" y="672"/>
                      </a:lnTo>
                      <a:lnTo>
                        <a:pt x="89" y="657"/>
                      </a:lnTo>
                      <a:lnTo>
                        <a:pt x="119" y="638"/>
                      </a:lnTo>
                      <a:lnTo>
                        <a:pt x="148" y="616"/>
                      </a:lnTo>
                      <a:lnTo>
                        <a:pt x="180" y="592"/>
                      </a:lnTo>
                      <a:lnTo>
                        <a:pt x="210" y="565"/>
                      </a:lnTo>
                      <a:lnTo>
                        <a:pt x="242" y="535"/>
                      </a:lnTo>
                      <a:lnTo>
                        <a:pt x="273" y="505"/>
                      </a:lnTo>
                      <a:lnTo>
                        <a:pt x="301" y="470"/>
                      </a:lnTo>
                      <a:lnTo>
                        <a:pt x="328" y="435"/>
                      </a:lnTo>
                      <a:lnTo>
                        <a:pt x="353" y="398"/>
                      </a:lnTo>
                      <a:lnTo>
                        <a:pt x="373" y="359"/>
                      </a:lnTo>
                      <a:lnTo>
                        <a:pt x="390" y="319"/>
                      </a:lnTo>
                      <a:lnTo>
                        <a:pt x="404" y="277"/>
                      </a:lnTo>
                      <a:lnTo>
                        <a:pt x="413" y="235"/>
                      </a:lnTo>
                      <a:lnTo>
                        <a:pt x="415" y="191"/>
                      </a:lnTo>
                      <a:lnTo>
                        <a:pt x="414" y="173"/>
                      </a:lnTo>
                      <a:lnTo>
                        <a:pt x="411" y="156"/>
                      </a:lnTo>
                      <a:lnTo>
                        <a:pt x="408" y="139"/>
                      </a:lnTo>
                      <a:lnTo>
                        <a:pt x="403" y="123"/>
                      </a:lnTo>
                      <a:lnTo>
                        <a:pt x="395" y="107"/>
                      </a:lnTo>
                      <a:lnTo>
                        <a:pt x="387" y="92"/>
                      </a:lnTo>
                      <a:lnTo>
                        <a:pt x="377" y="79"/>
                      </a:lnTo>
                      <a:lnTo>
                        <a:pt x="366" y="66"/>
                      </a:lnTo>
                      <a:lnTo>
                        <a:pt x="351" y="53"/>
                      </a:lnTo>
                      <a:lnTo>
                        <a:pt x="335" y="42"/>
                      </a:lnTo>
                      <a:lnTo>
                        <a:pt x="318" y="33"/>
                      </a:lnTo>
                      <a:lnTo>
                        <a:pt x="299" y="25"/>
                      </a:lnTo>
                      <a:lnTo>
                        <a:pt x="279" y="19"/>
                      </a:lnTo>
                      <a:lnTo>
                        <a:pt x="257" y="15"/>
                      </a:lnTo>
                      <a:lnTo>
                        <a:pt x="234" y="12"/>
                      </a:lnTo>
                      <a:lnTo>
                        <a:pt x="209" y="11"/>
                      </a:lnTo>
                      <a:lnTo>
                        <a:pt x="183" y="14"/>
                      </a:lnTo>
                      <a:lnTo>
                        <a:pt x="160" y="20"/>
                      </a:lnTo>
                      <a:lnTo>
                        <a:pt x="138" y="28"/>
                      </a:lnTo>
                      <a:lnTo>
                        <a:pt x="119" y="41"/>
                      </a:lnTo>
                      <a:lnTo>
                        <a:pt x="99" y="55"/>
                      </a:lnTo>
                      <a:lnTo>
                        <a:pt x="83" y="71"/>
                      </a:lnTo>
                      <a:lnTo>
                        <a:pt x="67" y="88"/>
                      </a:lnTo>
                      <a:lnTo>
                        <a:pt x="54" y="107"/>
                      </a:lnTo>
                      <a:lnTo>
                        <a:pt x="41" y="124"/>
                      </a:lnTo>
                      <a:lnTo>
                        <a:pt x="30" y="141"/>
                      </a:lnTo>
                      <a:lnTo>
                        <a:pt x="22" y="158"/>
                      </a:lnTo>
                      <a:lnTo>
                        <a:pt x="14" y="173"/>
                      </a:lnTo>
                      <a:lnTo>
                        <a:pt x="8" y="185"/>
                      </a:lnTo>
                      <a:lnTo>
                        <a:pt x="5" y="195"/>
                      </a:lnTo>
                      <a:lnTo>
                        <a:pt x="2" y="201"/>
                      </a:lnTo>
                      <a:lnTo>
                        <a:pt x="1" y="203"/>
                      </a:lnTo>
                      <a:lnTo>
                        <a:pt x="0" y="185"/>
                      </a:lnTo>
                      <a:close/>
                    </a:path>
                  </a:pathLst>
                </a:custGeom>
                <a:solidFill>
                  <a:srgbClr val="CC00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88" name="Freeform 72"/>
                <p:cNvSpPr/>
                <p:nvPr/>
              </p:nvSpPr>
              <p:spPr bwMode="auto">
                <a:xfrm>
                  <a:off x="2744" y="1615"/>
                  <a:ext cx="362" cy="585"/>
                </a:xfrm>
                <a:custGeom>
                  <a:avLst/>
                  <a:gdLst>
                    <a:gd name="T0" fmla="*/ 8 w 362"/>
                    <a:gd name="T1" fmla="*/ 574 h 585"/>
                    <a:gd name="T2" fmla="*/ 21 w 362"/>
                    <a:gd name="T3" fmla="*/ 570 h 585"/>
                    <a:gd name="T4" fmla="*/ 46 w 362"/>
                    <a:gd name="T5" fmla="*/ 558 h 585"/>
                    <a:gd name="T6" fmla="*/ 90 w 362"/>
                    <a:gd name="T7" fmla="*/ 527 h 585"/>
                    <a:gd name="T8" fmla="*/ 142 w 362"/>
                    <a:gd name="T9" fmla="*/ 487 h 585"/>
                    <a:gd name="T10" fmla="*/ 196 w 362"/>
                    <a:gd name="T11" fmla="*/ 436 h 585"/>
                    <a:gd name="T12" fmla="*/ 248 w 362"/>
                    <a:gd name="T13" fmla="*/ 377 h 585"/>
                    <a:gd name="T14" fmla="*/ 293 w 362"/>
                    <a:gd name="T15" fmla="*/ 311 h 585"/>
                    <a:gd name="T16" fmla="*/ 328 w 362"/>
                    <a:gd name="T17" fmla="*/ 242 h 585"/>
                    <a:gd name="T18" fmla="*/ 348 w 362"/>
                    <a:gd name="T19" fmla="*/ 170 h 585"/>
                    <a:gd name="T20" fmla="*/ 348 w 362"/>
                    <a:gd name="T21" fmla="*/ 109 h 585"/>
                    <a:gd name="T22" fmla="*/ 332 w 362"/>
                    <a:gd name="T23" fmla="*/ 65 h 585"/>
                    <a:gd name="T24" fmla="*/ 309 w 362"/>
                    <a:gd name="T25" fmla="*/ 39 h 585"/>
                    <a:gd name="T26" fmla="*/ 286 w 362"/>
                    <a:gd name="T27" fmla="*/ 25 h 585"/>
                    <a:gd name="T28" fmla="*/ 257 w 362"/>
                    <a:gd name="T29" fmla="*/ 16 h 585"/>
                    <a:gd name="T30" fmla="*/ 226 w 362"/>
                    <a:gd name="T31" fmla="*/ 11 h 585"/>
                    <a:gd name="T32" fmla="*/ 179 w 362"/>
                    <a:gd name="T33" fmla="*/ 16 h 585"/>
                    <a:gd name="T34" fmla="*/ 126 w 362"/>
                    <a:gd name="T35" fmla="*/ 50 h 585"/>
                    <a:gd name="T36" fmla="*/ 82 w 362"/>
                    <a:gd name="T37" fmla="*/ 101 h 585"/>
                    <a:gd name="T38" fmla="*/ 50 w 362"/>
                    <a:gd name="T39" fmla="*/ 154 h 585"/>
                    <a:gd name="T40" fmla="*/ 36 w 362"/>
                    <a:gd name="T41" fmla="*/ 181 h 585"/>
                    <a:gd name="T42" fmla="*/ 27 w 362"/>
                    <a:gd name="T43" fmla="*/ 191 h 585"/>
                    <a:gd name="T44" fmla="*/ 16 w 362"/>
                    <a:gd name="T45" fmla="*/ 198 h 585"/>
                    <a:gd name="T46" fmla="*/ 5 w 362"/>
                    <a:gd name="T47" fmla="*/ 202 h 585"/>
                    <a:gd name="T48" fmla="*/ 0 w 362"/>
                    <a:gd name="T49" fmla="*/ 191 h 585"/>
                    <a:gd name="T50" fmla="*/ 16 w 362"/>
                    <a:gd name="T51" fmla="*/ 185 h 585"/>
                    <a:gd name="T52" fmla="*/ 30 w 362"/>
                    <a:gd name="T53" fmla="*/ 170 h 585"/>
                    <a:gd name="T54" fmla="*/ 55 w 362"/>
                    <a:gd name="T55" fmla="*/ 122 h 585"/>
                    <a:gd name="T56" fmla="*/ 96 w 362"/>
                    <a:gd name="T57" fmla="*/ 66 h 585"/>
                    <a:gd name="T58" fmla="*/ 147 w 362"/>
                    <a:gd name="T59" fmla="*/ 19 h 585"/>
                    <a:gd name="T60" fmla="*/ 207 w 362"/>
                    <a:gd name="T61" fmla="*/ 0 h 585"/>
                    <a:gd name="T62" fmla="*/ 272 w 362"/>
                    <a:gd name="T63" fmla="*/ 8 h 585"/>
                    <a:gd name="T64" fmla="*/ 321 w 362"/>
                    <a:gd name="T65" fmla="*/ 35 h 585"/>
                    <a:gd name="T66" fmla="*/ 352 w 362"/>
                    <a:gd name="T67" fmla="*/ 77 h 585"/>
                    <a:gd name="T68" fmla="*/ 362 w 362"/>
                    <a:gd name="T69" fmla="*/ 134 h 585"/>
                    <a:gd name="T70" fmla="*/ 351 w 362"/>
                    <a:gd name="T71" fmla="*/ 208 h 585"/>
                    <a:gd name="T72" fmla="*/ 322 w 362"/>
                    <a:gd name="T73" fmla="*/ 280 h 585"/>
                    <a:gd name="T74" fmla="*/ 281 w 362"/>
                    <a:gd name="T75" fmla="*/ 350 h 585"/>
                    <a:gd name="T76" fmla="*/ 230 w 362"/>
                    <a:gd name="T77" fmla="*/ 414 h 585"/>
                    <a:gd name="T78" fmla="*/ 177 w 362"/>
                    <a:gd name="T79" fmla="*/ 470 h 585"/>
                    <a:gd name="T80" fmla="*/ 121 w 362"/>
                    <a:gd name="T81" fmla="*/ 518 h 585"/>
                    <a:gd name="T82" fmla="*/ 72 w 362"/>
                    <a:gd name="T83" fmla="*/ 554 h 585"/>
                    <a:gd name="T84" fmla="*/ 32 w 362"/>
                    <a:gd name="T85" fmla="*/ 578 h 585"/>
                    <a:gd name="T86" fmla="*/ 17 w 362"/>
                    <a:gd name="T87" fmla="*/ 583 h 585"/>
                    <a:gd name="T88" fmla="*/ 0 w 362"/>
                    <a:gd name="T89" fmla="*/ 585 h 5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62" h="585">
                      <a:moveTo>
                        <a:pt x="0" y="574"/>
                      </a:moveTo>
                      <a:lnTo>
                        <a:pt x="8" y="574"/>
                      </a:lnTo>
                      <a:lnTo>
                        <a:pt x="15" y="573"/>
                      </a:lnTo>
                      <a:lnTo>
                        <a:pt x="21" y="570"/>
                      </a:lnTo>
                      <a:lnTo>
                        <a:pt x="27" y="568"/>
                      </a:lnTo>
                      <a:lnTo>
                        <a:pt x="46" y="558"/>
                      </a:lnTo>
                      <a:lnTo>
                        <a:pt x="66" y="545"/>
                      </a:lnTo>
                      <a:lnTo>
                        <a:pt x="90" y="527"/>
                      </a:lnTo>
                      <a:lnTo>
                        <a:pt x="115" y="509"/>
                      </a:lnTo>
                      <a:lnTo>
                        <a:pt x="142" y="487"/>
                      </a:lnTo>
                      <a:lnTo>
                        <a:pt x="169" y="463"/>
                      </a:lnTo>
                      <a:lnTo>
                        <a:pt x="196" y="436"/>
                      </a:lnTo>
                      <a:lnTo>
                        <a:pt x="222" y="406"/>
                      </a:lnTo>
                      <a:lnTo>
                        <a:pt x="248" y="377"/>
                      </a:lnTo>
                      <a:lnTo>
                        <a:pt x="272" y="345"/>
                      </a:lnTo>
                      <a:lnTo>
                        <a:pt x="293" y="311"/>
                      </a:lnTo>
                      <a:lnTo>
                        <a:pt x="313" y="276"/>
                      </a:lnTo>
                      <a:lnTo>
                        <a:pt x="328" y="242"/>
                      </a:lnTo>
                      <a:lnTo>
                        <a:pt x="341" y="207"/>
                      </a:lnTo>
                      <a:lnTo>
                        <a:pt x="348" y="170"/>
                      </a:lnTo>
                      <a:lnTo>
                        <a:pt x="351" y="134"/>
                      </a:lnTo>
                      <a:lnTo>
                        <a:pt x="348" y="109"/>
                      </a:lnTo>
                      <a:lnTo>
                        <a:pt x="342" y="85"/>
                      </a:lnTo>
                      <a:lnTo>
                        <a:pt x="332" y="65"/>
                      </a:lnTo>
                      <a:lnTo>
                        <a:pt x="319" y="47"/>
                      </a:lnTo>
                      <a:lnTo>
                        <a:pt x="309" y="39"/>
                      </a:lnTo>
                      <a:lnTo>
                        <a:pt x="298" y="32"/>
                      </a:lnTo>
                      <a:lnTo>
                        <a:pt x="286" y="25"/>
                      </a:lnTo>
                      <a:lnTo>
                        <a:pt x="272" y="19"/>
                      </a:lnTo>
                      <a:lnTo>
                        <a:pt x="257" y="16"/>
                      </a:lnTo>
                      <a:lnTo>
                        <a:pt x="242" y="13"/>
                      </a:lnTo>
                      <a:lnTo>
                        <a:pt x="226" y="11"/>
                      </a:lnTo>
                      <a:lnTo>
                        <a:pt x="207" y="11"/>
                      </a:lnTo>
                      <a:lnTo>
                        <a:pt x="179" y="16"/>
                      </a:lnTo>
                      <a:lnTo>
                        <a:pt x="151" y="29"/>
                      </a:lnTo>
                      <a:lnTo>
                        <a:pt x="126" y="50"/>
                      </a:lnTo>
                      <a:lnTo>
                        <a:pt x="103" y="74"/>
                      </a:lnTo>
                      <a:lnTo>
                        <a:pt x="82" y="101"/>
                      </a:lnTo>
                      <a:lnTo>
                        <a:pt x="65" y="128"/>
                      </a:lnTo>
                      <a:lnTo>
                        <a:pt x="50" y="154"/>
                      </a:lnTo>
                      <a:lnTo>
                        <a:pt x="39" y="175"/>
                      </a:lnTo>
                      <a:lnTo>
                        <a:pt x="36" y="181"/>
                      </a:lnTo>
                      <a:lnTo>
                        <a:pt x="31" y="186"/>
                      </a:lnTo>
                      <a:lnTo>
                        <a:pt x="27" y="191"/>
                      </a:lnTo>
                      <a:lnTo>
                        <a:pt x="22" y="194"/>
                      </a:lnTo>
                      <a:lnTo>
                        <a:pt x="16" y="198"/>
                      </a:lnTo>
                      <a:lnTo>
                        <a:pt x="11" y="200"/>
                      </a:lnTo>
                      <a:lnTo>
                        <a:pt x="5" y="202"/>
                      </a:lnTo>
                      <a:lnTo>
                        <a:pt x="0" y="202"/>
                      </a:lnTo>
                      <a:lnTo>
                        <a:pt x="0" y="191"/>
                      </a:lnTo>
                      <a:lnTo>
                        <a:pt x="9" y="189"/>
                      </a:lnTo>
                      <a:lnTo>
                        <a:pt x="16" y="185"/>
                      </a:lnTo>
                      <a:lnTo>
                        <a:pt x="23" y="178"/>
                      </a:lnTo>
                      <a:lnTo>
                        <a:pt x="30" y="170"/>
                      </a:lnTo>
                      <a:lnTo>
                        <a:pt x="41" y="148"/>
                      </a:lnTo>
                      <a:lnTo>
                        <a:pt x="55" y="122"/>
                      </a:lnTo>
                      <a:lnTo>
                        <a:pt x="74" y="94"/>
                      </a:lnTo>
                      <a:lnTo>
                        <a:pt x="96" y="66"/>
                      </a:lnTo>
                      <a:lnTo>
                        <a:pt x="120" y="40"/>
                      </a:lnTo>
                      <a:lnTo>
                        <a:pt x="147" y="19"/>
                      </a:lnTo>
                      <a:lnTo>
                        <a:pt x="177" y="5"/>
                      </a:lnTo>
                      <a:lnTo>
                        <a:pt x="207" y="0"/>
                      </a:lnTo>
                      <a:lnTo>
                        <a:pt x="242" y="2"/>
                      </a:lnTo>
                      <a:lnTo>
                        <a:pt x="272" y="8"/>
                      </a:lnTo>
                      <a:lnTo>
                        <a:pt x="299" y="19"/>
                      </a:lnTo>
                      <a:lnTo>
                        <a:pt x="321" y="35"/>
                      </a:lnTo>
                      <a:lnTo>
                        <a:pt x="338" y="54"/>
                      </a:lnTo>
                      <a:lnTo>
                        <a:pt x="352" y="77"/>
                      </a:lnTo>
                      <a:lnTo>
                        <a:pt x="359" y="104"/>
                      </a:lnTo>
                      <a:lnTo>
                        <a:pt x="362" y="134"/>
                      </a:lnTo>
                      <a:lnTo>
                        <a:pt x="359" y="171"/>
                      </a:lnTo>
                      <a:lnTo>
                        <a:pt x="351" y="208"/>
                      </a:lnTo>
                      <a:lnTo>
                        <a:pt x="339" y="245"/>
                      </a:lnTo>
                      <a:lnTo>
                        <a:pt x="322" y="280"/>
                      </a:lnTo>
                      <a:lnTo>
                        <a:pt x="304" y="316"/>
                      </a:lnTo>
                      <a:lnTo>
                        <a:pt x="281" y="350"/>
                      </a:lnTo>
                      <a:lnTo>
                        <a:pt x="256" y="382"/>
                      </a:lnTo>
                      <a:lnTo>
                        <a:pt x="230" y="414"/>
                      </a:lnTo>
                      <a:lnTo>
                        <a:pt x="204" y="443"/>
                      </a:lnTo>
                      <a:lnTo>
                        <a:pt x="177" y="470"/>
                      </a:lnTo>
                      <a:lnTo>
                        <a:pt x="148" y="496"/>
                      </a:lnTo>
                      <a:lnTo>
                        <a:pt x="121" y="518"/>
                      </a:lnTo>
                      <a:lnTo>
                        <a:pt x="96" y="537"/>
                      </a:lnTo>
                      <a:lnTo>
                        <a:pt x="72" y="554"/>
                      </a:lnTo>
                      <a:lnTo>
                        <a:pt x="50" y="568"/>
                      </a:lnTo>
                      <a:lnTo>
                        <a:pt x="32" y="578"/>
                      </a:lnTo>
                      <a:lnTo>
                        <a:pt x="25" y="580"/>
                      </a:lnTo>
                      <a:lnTo>
                        <a:pt x="17" y="583"/>
                      </a:lnTo>
                      <a:lnTo>
                        <a:pt x="9" y="584"/>
                      </a:lnTo>
                      <a:lnTo>
                        <a:pt x="0" y="585"/>
                      </a:lnTo>
                      <a:lnTo>
                        <a:pt x="0" y="574"/>
                      </a:lnTo>
                      <a:close/>
                    </a:path>
                  </a:pathLst>
                </a:custGeom>
                <a:solidFill>
                  <a:srgbClr val="CC00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89" name="Freeform 73"/>
                <p:cNvSpPr/>
                <p:nvPr/>
              </p:nvSpPr>
              <p:spPr bwMode="auto">
                <a:xfrm>
                  <a:off x="2369" y="1577"/>
                  <a:ext cx="64" cy="35"/>
                </a:xfrm>
                <a:custGeom>
                  <a:avLst/>
                  <a:gdLst>
                    <a:gd name="T0" fmla="*/ 0 w 64"/>
                    <a:gd name="T1" fmla="*/ 12 h 35"/>
                    <a:gd name="T2" fmla="*/ 9 w 64"/>
                    <a:gd name="T3" fmla="*/ 12 h 35"/>
                    <a:gd name="T4" fmla="*/ 16 w 64"/>
                    <a:gd name="T5" fmla="*/ 13 h 35"/>
                    <a:gd name="T6" fmla="*/ 25 w 64"/>
                    <a:gd name="T7" fmla="*/ 14 h 35"/>
                    <a:gd name="T8" fmla="*/ 34 w 64"/>
                    <a:gd name="T9" fmla="*/ 17 h 35"/>
                    <a:gd name="T10" fmla="*/ 41 w 64"/>
                    <a:gd name="T11" fmla="*/ 21 h 35"/>
                    <a:gd name="T12" fmla="*/ 48 w 64"/>
                    <a:gd name="T13" fmla="*/ 24 h 35"/>
                    <a:gd name="T14" fmla="*/ 56 w 64"/>
                    <a:gd name="T15" fmla="*/ 29 h 35"/>
                    <a:gd name="T16" fmla="*/ 62 w 64"/>
                    <a:gd name="T17" fmla="*/ 35 h 35"/>
                    <a:gd name="T18" fmla="*/ 64 w 64"/>
                    <a:gd name="T19" fmla="*/ 18 h 35"/>
                    <a:gd name="T20" fmla="*/ 63 w 64"/>
                    <a:gd name="T21" fmla="*/ 17 h 35"/>
                    <a:gd name="T22" fmla="*/ 58 w 64"/>
                    <a:gd name="T23" fmla="*/ 16 h 35"/>
                    <a:gd name="T24" fmla="*/ 52 w 64"/>
                    <a:gd name="T25" fmla="*/ 12 h 35"/>
                    <a:gd name="T26" fmla="*/ 45 w 64"/>
                    <a:gd name="T27" fmla="*/ 8 h 35"/>
                    <a:gd name="T28" fmla="*/ 35 w 64"/>
                    <a:gd name="T29" fmla="*/ 5 h 35"/>
                    <a:gd name="T30" fmla="*/ 25 w 64"/>
                    <a:gd name="T31" fmla="*/ 2 h 35"/>
                    <a:gd name="T32" fmla="*/ 15 w 64"/>
                    <a:gd name="T33" fmla="*/ 0 h 35"/>
                    <a:gd name="T34" fmla="*/ 5 w 64"/>
                    <a:gd name="T35" fmla="*/ 0 h 35"/>
                    <a:gd name="T36" fmla="*/ 0 w 64"/>
                    <a:gd name="T37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4" h="35">
                      <a:moveTo>
                        <a:pt x="0" y="12"/>
                      </a:moveTo>
                      <a:lnTo>
                        <a:pt x="9" y="12"/>
                      </a:lnTo>
                      <a:lnTo>
                        <a:pt x="16" y="13"/>
                      </a:lnTo>
                      <a:lnTo>
                        <a:pt x="25" y="14"/>
                      </a:lnTo>
                      <a:lnTo>
                        <a:pt x="34" y="17"/>
                      </a:lnTo>
                      <a:lnTo>
                        <a:pt x="41" y="21"/>
                      </a:lnTo>
                      <a:lnTo>
                        <a:pt x="48" y="24"/>
                      </a:lnTo>
                      <a:lnTo>
                        <a:pt x="56" y="29"/>
                      </a:lnTo>
                      <a:lnTo>
                        <a:pt x="62" y="35"/>
                      </a:lnTo>
                      <a:lnTo>
                        <a:pt x="64" y="18"/>
                      </a:lnTo>
                      <a:lnTo>
                        <a:pt x="63" y="17"/>
                      </a:lnTo>
                      <a:lnTo>
                        <a:pt x="58" y="16"/>
                      </a:lnTo>
                      <a:lnTo>
                        <a:pt x="52" y="12"/>
                      </a:lnTo>
                      <a:lnTo>
                        <a:pt x="45" y="8"/>
                      </a:lnTo>
                      <a:lnTo>
                        <a:pt x="35" y="5"/>
                      </a:lnTo>
                      <a:lnTo>
                        <a:pt x="25" y="2"/>
                      </a:lnTo>
                      <a:lnTo>
                        <a:pt x="15" y="0"/>
                      </a:lnTo>
                      <a:lnTo>
                        <a:pt x="5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C00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19690" name="AutoShape 74"/>
              <p:cNvSpPr>
                <a:spLocks noChangeArrowheads="1"/>
              </p:cNvSpPr>
              <p:nvPr/>
            </p:nvSpPr>
            <p:spPr bwMode="auto">
              <a:xfrm>
                <a:off x="3504" y="2592"/>
                <a:ext cx="912" cy="1152"/>
              </a:xfrm>
              <a:custGeom>
                <a:avLst/>
                <a:gdLst>
                  <a:gd name="G0" fmla="+- 9002 0 0"/>
                  <a:gd name="G1" fmla="+- 11702626 0 0"/>
                  <a:gd name="G2" fmla="+- 0 0 11702626"/>
                  <a:gd name="T0" fmla="*/ 0 256 1"/>
                  <a:gd name="T1" fmla="*/ 180 256 1"/>
                  <a:gd name="G3" fmla="+- 11702626 T0 T1"/>
                  <a:gd name="T2" fmla="*/ 0 256 1"/>
                  <a:gd name="T3" fmla="*/ 90 256 1"/>
                  <a:gd name="G4" fmla="+- 11702626 T2 T3"/>
                  <a:gd name="G5" fmla="*/ G4 2 1"/>
                  <a:gd name="T4" fmla="*/ 90 256 1"/>
                  <a:gd name="T5" fmla="*/ 0 256 1"/>
                  <a:gd name="G6" fmla="+- 11702626 T4 T5"/>
                  <a:gd name="G7" fmla="*/ G6 2 1"/>
                  <a:gd name="G8" fmla="abs 11702626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9002"/>
                  <a:gd name="G18" fmla="*/ 9002 1 2"/>
                  <a:gd name="G19" fmla="+- G18 5400 0"/>
                  <a:gd name="G20" fmla="cos G19 11702626"/>
                  <a:gd name="G21" fmla="sin G19 11702626"/>
                  <a:gd name="G22" fmla="+- G20 10800 0"/>
                  <a:gd name="G23" fmla="+- G21 10800 0"/>
                  <a:gd name="G24" fmla="+- 10800 0 G20"/>
                  <a:gd name="G25" fmla="+- 9002 10800 0"/>
                  <a:gd name="G26" fmla="?: G9 G17 G25"/>
                  <a:gd name="G27" fmla="?: G9 0 21600"/>
                  <a:gd name="G28" fmla="cos 10800 11702626"/>
                  <a:gd name="G29" fmla="sin 10800 11702626"/>
                  <a:gd name="G30" fmla="sin 9002 11702626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02626 G34 0"/>
                  <a:gd name="G36" fmla="?: G6 G35 G31"/>
                  <a:gd name="G37" fmla="+- 21600 0 G36"/>
                  <a:gd name="G38" fmla="?: G4 0 G33"/>
                  <a:gd name="G39" fmla="?: 11702626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902 w 21600"/>
                  <a:gd name="T15" fmla="*/ 11047 h 21600"/>
                  <a:gd name="T16" fmla="*/ 10800 w 21600"/>
                  <a:gd name="T17" fmla="*/ 1798 h 21600"/>
                  <a:gd name="T18" fmla="*/ 20698 w 21600"/>
                  <a:gd name="T19" fmla="*/ 1104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1800" y="11024"/>
                    </a:moveTo>
                    <a:cubicBezTo>
                      <a:pt x="1798" y="10950"/>
                      <a:pt x="1798" y="10875"/>
                      <a:pt x="1798" y="10800"/>
                    </a:cubicBezTo>
                    <a:cubicBezTo>
                      <a:pt x="1798" y="5828"/>
                      <a:pt x="5828" y="1798"/>
                      <a:pt x="10800" y="1798"/>
                    </a:cubicBezTo>
                    <a:cubicBezTo>
                      <a:pt x="15771" y="1798"/>
                      <a:pt x="19802" y="5828"/>
                      <a:pt x="19802" y="10800"/>
                    </a:cubicBezTo>
                    <a:cubicBezTo>
                      <a:pt x="19801" y="10875"/>
                      <a:pt x="19801" y="10950"/>
                      <a:pt x="19799" y="11024"/>
                    </a:cubicBezTo>
                    <a:lnTo>
                      <a:pt x="21596" y="11069"/>
                    </a:lnTo>
                    <a:cubicBezTo>
                      <a:pt x="21598" y="10979"/>
                      <a:pt x="21600" y="1088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0889"/>
                      <a:pt x="1" y="10979"/>
                      <a:pt x="3" y="110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9691" name="AutoShape 75"/>
              <p:cNvSpPr>
                <a:spLocks noChangeArrowheads="1"/>
              </p:cNvSpPr>
              <p:nvPr/>
            </p:nvSpPr>
            <p:spPr bwMode="auto">
              <a:xfrm>
                <a:off x="2268" y="2592"/>
                <a:ext cx="912" cy="1152"/>
              </a:xfrm>
              <a:custGeom>
                <a:avLst/>
                <a:gdLst>
                  <a:gd name="G0" fmla="+- 9002 0 0"/>
                  <a:gd name="G1" fmla="+- 11702626 0 0"/>
                  <a:gd name="G2" fmla="+- 0 0 11702626"/>
                  <a:gd name="T0" fmla="*/ 0 256 1"/>
                  <a:gd name="T1" fmla="*/ 180 256 1"/>
                  <a:gd name="G3" fmla="+- 11702626 T0 T1"/>
                  <a:gd name="T2" fmla="*/ 0 256 1"/>
                  <a:gd name="T3" fmla="*/ 90 256 1"/>
                  <a:gd name="G4" fmla="+- 11702626 T2 T3"/>
                  <a:gd name="G5" fmla="*/ G4 2 1"/>
                  <a:gd name="T4" fmla="*/ 90 256 1"/>
                  <a:gd name="T5" fmla="*/ 0 256 1"/>
                  <a:gd name="G6" fmla="+- 11702626 T4 T5"/>
                  <a:gd name="G7" fmla="*/ G6 2 1"/>
                  <a:gd name="G8" fmla="abs 11702626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9002"/>
                  <a:gd name="G18" fmla="*/ 9002 1 2"/>
                  <a:gd name="G19" fmla="+- G18 5400 0"/>
                  <a:gd name="G20" fmla="cos G19 11702626"/>
                  <a:gd name="G21" fmla="sin G19 11702626"/>
                  <a:gd name="G22" fmla="+- G20 10800 0"/>
                  <a:gd name="G23" fmla="+- G21 10800 0"/>
                  <a:gd name="G24" fmla="+- 10800 0 G20"/>
                  <a:gd name="G25" fmla="+- 9002 10800 0"/>
                  <a:gd name="G26" fmla="?: G9 G17 G25"/>
                  <a:gd name="G27" fmla="?: G9 0 21600"/>
                  <a:gd name="G28" fmla="cos 10800 11702626"/>
                  <a:gd name="G29" fmla="sin 10800 11702626"/>
                  <a:gd name="G30" fmla="sin 9002 11702626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02626 G34 0"/>
                  <a:gd name="G36" fmla="?: G6 G35 G31"/>
                  <a:gd name="G37" fmla="+- 21600 0 G36"/>
                  <a:gd name="G38" fmla="?: G4 0 G33"/>
                  <a:gd name="G39" fmla="?: 11702626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902 w 21600"/>
                  <a:gd name="T15" fmla="*/ 11047 h 21600"/>
                  <a:gd name="T16" fmla="*/ 10800 w 21600"/>
                  <a:gd name="T17" fmla="*/ 1798 h 21600"/>
                  <a:gd name="T18" fmla="*/ 20698 w 21600"/>
                  <a:gd name="T19" fmla="*/ 1104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1800" y="11024"/>
                    </a:moveTo>
                    <a:cubicBezTo>
                      <a:pt x="1798" y="10950"/>
                      <a:pt x="1798" y="10875"/>
                      <a:pt x="1798" y="10800"/>
                    </a:cubicBezTo>
                    <a:cubicBezTo>
                      <a:pt x="1798" y="5828"/>
                      <a:pt x="5828" y="1798"/>
                      <a:pt x="10800" y="1798"/>
                    </a:cubicBezTo>
                    <a:cubicBezTo>
                      <a:pt x="15771" y="1798"/>
                      <a:pt x="19802" y="5828"/>
                      <a:pt x="19802" y="10800"/>
                    </a:cubicBezTo>
                    <a:cubicBezTo>
                      <a:pt x="19801" y="10875"/>
                      <a:pt x="19801" y="10950"/>
                      <a:pt x="19799" y="11024"/>
                    </a:cubicBezTo>
                    <a:lnTo>
                      <a:pt x="21596" y="11069"/>
                    </a:lnTo>
                    <a:cubicBezTo>
                      <a:pt x="21598" y="10979"/>
                      <a:pt x="21600" y="1088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0889"/>
                      <a:pt x="1" y="10979"/>
                      <a:pt x="3" y="110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19692" name="Group 76"/>
            <p:cNvGrpSpPr/>
            <p:nvPr/>
          </p:nvGrpSpPr>
          <p:grpSpPr bwMode="auto">
            <a:xfrm rot="4638690">
              <a:off x="2873" y="2215"/>
              <a:ext cx="352" cy="241"/>
              <a:chOff x="4034" y="2080"/>
              <a:chExt cx="862" cy="452"/>
            </a:xfrm>
          </p:grpSpPr>
          <p:grpSp>
            <p:nvGrpSpPr>
              <p:cNvPr id="1519693" name="Group 77"/>
              <p:cNvGrpSpPr/>
              <p:nvPr/>
            </p:nvGrpSpPr>
            <p:grpSpPr bwMode="auto">
              <a:xfrm>
                <a:off x="4034" y="2080"/>
                <a:ext cx="326" cy="452"/>
                <a:chOff x="4034" y="2080"/>
                <a:chExt cx="326" cy="452"/>
              </a:xfrm>
            </p:grpSpPr>
            <p:sp>
              <p:nvSpPr>
                <p:cNvPr id="1519694" name="Oval 78"/>
                <p:cNvSpPr>
                  <a:spLocks noChangeArrowheads="1"/>
                </p:cNvSpPr>
                <p:nvPr/>
              </p:nvSpPr>
              <p:spPr bwMode="auto">
                <a:xfrm>
                  <a:off x="4034" y="2107"/>
                  <a:ext cx="326" cy="425"/>
                </a:xfrm>
                <a:prstGeom prst="ellipse">
                  <a:avLst/>
                </a:prstGeom>
                <a:solidFill>
                  <a:srgbClr val="606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95" name="Oval 79"/>
                <p:cNvSpPr>
                  <a:spLocks noChangeArrowheads="1"/>
                </p:cNvSpPr>
                <p:nvPr/>
              </p:nvSpPr>
              <p:spPr bwMode="auto">
                <a:xfrm>
                  <a:off x="4034" y="2080"/>
                  <a:ext cx="326" cy="42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696" name="Oval 80"/>
                <p:cNvSpPr>
                  <a:spLocks noChangeArrowheads="1"/>
                </p:cNvSpPr>
                <p:nvPr/>
              </p:nvSpPr>
              <p:spPr bwMode="auto">
                <a:xfrm>
                  <a:off x="4048" y="2098"/>
                  <a:ext cx="298" cy="404"/>
                </a:xfrm>
                <a:prstGeom prst="ellipse">
                  <a:avLst/>
                </a:prstGeom>
                <a:solidFill>
                  <a:srgbClr val="A0A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519697" name="Group 81"/>
                <p:cNvGrpSpPr/>
                <p:nvPr/>
              </p:nvGrpSpPr>
              <p:grpSpPr bwMode="auto">
                <a:xfrm>
                  <a:off x="4063" y="2243"/>
                  <a:ext cx="77" cy="118"/>
                  <a:chOff x="4063" y="2243"/>
                  <a:chExt cx="77" cy="118"/>
                </a:xfrm>
              </p:grpSpPr>
              <p:sp>
                <p:nvSpPr>
                  <p:cNvPr id="1519698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4063" y="2243"/>
                    <a:ext cx="77" cy="118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9699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2269"/>
                    <a:ext cx="61" cy="92"/>
                  </a:xfrm>
                  <a:prstGeom prst="ellipse">
                    <a:avLst/>
                  </a:pr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519700" name="Group 84"/>
              <p:cNvGrpSpPr/>
              <p:nvPr/>
            </p:nvGrpSpPr>
            <p:grpSpPr bwMode="auto">
              <a:xfrm>
                <a:off x="4334" y="2220"/>
                <a:ext cx="562" cy="172"/>
                <a:chOff x="4334" y="2220"/>
                <a:chExt cx="562" cy="172"/>
              </a:xfrm>
            </p:grpSpPr>
            <p:sp>
              <p:nvSpPr>
                <p:cNvPr id="1519701" name="Freeform 85"/>
                <p:cNvSpPr/>
                <p:nvPr/>
              </p:nvSpPr>
              <p:spPr bwMode="auto">
                <a:xfrm>
                  <a:off x="4334" y="2243"/>
                  <a:ext cx="562" cy="149"/>
                </a:xfrm>
                <a:custGeom>
                  <a:avLst/>
                  <a:gdLst>
                    <a:gd name="T0" fmla="*/ 0 w 1124"/>
                    <a:gd name="T1" fmla="*/ 0 h 297"/>
                    <a:gd name="T2" fmla="*/ 1124 w 1124"/>
                    <a:gd name="T3" fmla="*/ 99 h 297"/>
                    <a:gd name="T4" fmla="*/ 1124 w 1124"/>
                    <a:gd name="T5" fmla="*/ 149 h 297"/>
                    <a:gd name="T6" fmla="*/ 1050 w 1124"/>
                    <a:gd name="T7" fmla="*/ 297 h 297"/>
                    <a:gd name="T8" fmla="*/ 900 w 1124"/>
                    <a:gd name="T9" fmla="*/ 297 h 297"/>
                    <a:gd name="T10" fmla="*/ 900 w 1124"/>
                    <a:gd name="T11" fmla="*/ 224 h 297"/>
                    <a:gd name="T12" fmla="*/ 824 w 1124"/>
                    <a:gd name="T13" fmla="*/ 224 h 297"/>
                    <a:gd name="T14" fmla="*/ 824 w 1124"/>
                    <a:gd name="T15" fmla="*/ 297 h 297"/>
                    <a:gd name="T16" fmla="*/ 751 w 1124"/>
                    <a:gd name="T17" fmla="*/ 297 h 297"/>
                    <a:gd name="T18" fmla="*/ 751 w 1124"/>
                    <a:gd name="T19" fmla="*/ 224 h 297"/>
                    <a:gd name="T20" fmla="*/ 600 w 1124"/>
                    <a:gd name="T21" fmla="*/ 224 h 297"/>
                    <a:gd name="T22" fmla="*/ 600 w 1124"/>
                    <a:gd name="T23" fmla="*/ 297 h 297"/>
                    <a:gd name="T24" fmla="*/ 525 w 1124"/>
                    <a:gd name="T25" fmla="*/ 297 h 297"/>
                    <a:gd name="T26" fmla="*/ 450 w 1124"/>
                    <a:gd name="T27" fmla="*/ 224 h 297"/>
                    <a:gd name="T28" fmla="*/ 375 w 1124"/>
                    <a:gd name="T29" fmla="*/ 297 h 297"/>
                    <a:gd name="T30" fmla="*/ 299 w 1124"/>
                    <a:gd name="T31" fmla="*/ 224 h 297"/>
                    <a:gd name="T32" fmla="*/ 299 w 1124"/>
                    <a:gd name="T33" fmla="*/ 297 h 297"/>
                    <a:gd name="T34" fmla="*/ 224 w 1124"/>
                    <a:gd name="T35" fmla="*/ 297 h 297"/>
                    <a:gd name="T36" fmla="*/ 224 w 1124"/>
                    <a:gd name="T37" fmla="*/ 224 h 297"/>
                    <a:gd name="T38" fmla="*/ 150 w 1124"/>
                    <a:gd name="T39" fmla="*/ 224 h 297"/>
                    <a:gd name="T40" fmla="*/ 74 w 1124"/>
                    <a:gd name="T41" fmla="*/ 297 h 297"/>
                    <a:gd name="T42" fmla="*/ 0 w 1124"/>
                    <a:gd name="T43" fmla="*/ 297 h 297"/>
                    <a:gd name="T44" fmla="*/ 0 w 1124"/>
                    <a:gd name="T45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24" h="297">
                      <a:moveTo>
                        <a:pt x="0" y="0"/>
                      </a:moveTo>
                      <a:lnTo>
                        <a:pt x="1124" y="99"/>
                      </a:lnTo>
                      <a:lnTo>
                        <a:pt x="1124" y="149"/>
                      </a:lnTo>
                      <a:lnTo>
                        <a:pt x="1050" y="297"/>
                      </a:lnTo>
                      <a:lnTo>
                        <a:pt x="900" y="297"/>
                      </a:lnTo>
                      <a:lnTo>
                        <a:pt x="900" y="224"/>
                      </a:lnTo>
                      <a:lnTo>
                        <a:pt x="824" y="224"/>
                      </a:lnTo>
                      <a:lnTo>
                        <a:pt x="824" y="297"/>
                      </a:lnTo>
                      <a:lnTo>
                        <a:pt x="751" y="297"/>
                      </a:lnTo>
                      <a:lnTo>
                        <a:pt x="751" y="224"/>
                      </a:lnTo>
                      <a:lnTo>
                        <a:pt x="600" y="224"/>
                      </a:lnTo>
                      <a:lnTo>
                        <a:pt x="600" y="297"/>
                      </a:lnTo>
                      <a:lnTo>
                        <a:pt x="525" y="297"/>
                      </a:lnTo>
                      <a:lnTo>
                        <a:pt x="450" y="224"/>
                      </a:lnTo>
                      <a:lnTo>
                        <a:pt x="375" y="297"/>
                      </a:lnTo>
                      <a:lnTo>
                        <a:pt x="299" y="224"/>
                      </a:lnTo>
                      <a:lnTo>
                        <a:pt x="299" y="297"/>
                      </a:lnTo>
                      <a:lnTo>
                        <a:pt x="224" y="297"/>
                      </a:lnTo>
                      <a:lnTo>
                        <a:pt x="224" y="224"/>
                      </a:lnTo>
                      <a:lnTo>
                        <a:pt x="150" y="224"/>
                      </a:lnTo>
                      <a:lnTo>
                        <a:pt x="74" y="297"/>
                      </a:lnTo>
                      <a:lnTo>
                        <a:pt x="0" y="2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702" name="Freeform 86"/>
                <p:cNvSpPr/>
                <p:nvPr/>
              </p:nvSpPr>
              <p:spPr bwMode="auto">
                <a:xfrm>
                  <a:off x="4334" y="2220"/>
                  <a:ext cx="562" cy="148"/>
                </a:xfrm>
                <a:custGeom>
                  <a:avLst/>
                  <a:gdLst>
                    <a:gd name="T0" fmla="*/ 0 w 1124"/>
                    <a:gd name="T1" fmla="*/ 0 h 296"/>
                    <a:gd name="T2" fmla="*/ 1050 w 1124"/>
                    <a:gd name="T3" fmla="*/ 0 h 296"/>
                    <a:gd name="T4" fmla="*/ 1124 w 1124"/>
                    <a:gd name="T5" fmla="*/ 147 h 296"/>
                    <a:gd name="T6" fmla="*/ 1050 w 1124"/>
                    <a:gd name="T7" fmla="*/ 296 h 296"/>
                    <a:gd name="T8" fmla="*/ 900 w 1124"/>
                    <a:gd name="T9" fmla="*/ 296 h 296"/>
                    <a:gd name="T10" fmla="*/ 900 w 1124"/>
                    <a:gd name="T11" fmla="*/ 222 h 296"/>
                    <a:gd name="T12" fmla="*/ 824 w 1124"/>
                    <a:gd name="T13" fmla="*/ 222 h 296"/>
                    <a:gd name="T14" fmla="*/ 824 w 1124"/>
                    <a:gd name="T15" fmla="*/ 296 h 296"/>
                    <a:gd name="T16" fmla="*/ 751 w 1124"/>
                    <a:gd name="T17" fmla="*/ 296 h 296"/>
                    <a:gd name="T18" fmla="*/ 751 w 1124"/>
                    <a:gd name="T19" fmla="*/ 222 h 296"/>
                    <a:gd name="T20" fmla="*/ 600 w 1124"/>
                    <a:gd name="T21" fmla="*/ 222 h 296"/>
                    <a:gd name="T22" fmla="*/ 600 w 1124"/>
                    <a:gd name="T23" fmla="*/ 296 h 296"/>
                    <a:gd name="T24" fmla="*/ 525 w 1124"/>
                    <a:gd name="T25" fmla="*/ 296 h 296"/>
                    <a:gd name="T26" fmla="*/ 450 w 1124"/>
                    <a:gd name="T27" fmla="*/ 222 h 296"/>
                    <a:gd name="T28" fmla="*/ 375 w 1124"/>
                    <a:gd name="T29" fmla="*/ 296 h 296"/>
                    <a:gd name="T30" fmla="*/ 299 w 1124"/>
                    <a:gd name="T31" fmla="*/ 222 h 296"/>
                    <a:gd name="T32" fmla="*/ 299 w 1124"/>
                    <a:gd name="T33" fmla="*/ 296 h 296"/>
                    <a:gd name="T34" fmla="*/ 224 w 1124"/>
                    <a:gd name="T35" fmla="*/ 296 h 296"/>
                    <a:gd name="T36" fmla="*/ 224 w 1124"/>
                    <a:gd name="T37" fmla="*/ 222 h 296"/>
                    <a:gd name="T38" fmla="*/ 150 w 1124"/>
                    <a:gd name="T39" fmla="*/ 222 h 296"/>
                    <a:gd name="T40" fmla="*/ 74 w 1124"/>
                    <a:gd name="T41" fmla="*/ 296 h 296"/>
                    <a:gd name="T42" fmla="*/ 0 w 1124"/>
                    <a:gd name="T43" fmla="*/ 296 h 296"/>
                    <a:gd name="T44" fmla="*/ 0 w 1124"/>
                    <a:gd name="T45" fmla="*/ 0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24" h="296">
                      <a:moveTo>
                        <a:pt x="0" y="0"/>
                      </a:moveTo>
                      <a:lnTo>
                        <a:pt x="1050" y="0"/>
                      </a:lnTo>
                      <a:lnTo>
                        <a:pt x="1124" y="147"/>
                      </a:lnTo>
                      <a:lnTo>
                        <a:pt x="1050" y="296"/>
                      </a:lnTo>
                      <a:lnTo>
                        <a:pt x="900" y="296"/>
                      </a:lnTo>
                      <a:lnTo>
                        <a:pt x="900" y="222"/>
                      </a:lnTo>
                      <a:lnTo>
                        <a:pt x="824" y="222"/>
                      </a:lnTo>
                      <a:lnTo>
                        <a:pt x="824" y="296"/>
                      </a:lnTo>
                      <a:lnTo>
                        <a:pt x="751" y="296"/>
                      </a:lnTo>
                      <a:lnTo>
                        <a:pt x="751" y="222"/>
                      </a:lnTo>
                      <a:lnTo>
                        <a:pt x="600" y="222"/>
                      </a:lnTo>
                      <a:lnTo>
                        <a:pt x="600" y="296"/>
                      </a:lnTo>
                      <a:lnTo>
                        <a:pt x="525" y="296"/>
                      </a:lnTo>
                      <a:lnTo>
                        <a:pt x="450" y="222"/>
                      </a:lnTo>
                      <a:lnTo>
                        <a:pt x="375" y="296"/>
                      </a:lnTo>
                      <a:lnTo>
                        <a:pt x="299" y="222"/>
                      </a:lnTo>
                      <a:lnTo>
                        <a:pt x="299" y="296"/>
                      </a:lnTo>
                      <a:lnTo>
                        <a:pt x="224" y="296"/>
                      </a:lnTo>
                      <a:lnTo>
                        <a:pt x="224" y="222"/>
                      </a:lnTo>
                      <a:lnTo>
                        <a:pt x="150" y="222"/>
                      </a:lnTo>
                      <a:lnTo>
                        <a:pt x="74" y="296"/>
                      </a:lnTo>
                      <a:lnTo>
                        <a:pt x="0" y="2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0A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703" name="Freeform 87"/>
                <p:cNvSpPr/>
                <p:nvPr/>
              </p:nvSpPr>
              <p:spPr bwMode="auto">
                <a:xfrm>
                  <a:off x="4382" y="2256"/>
                  <a:ext cx="514" cy="38"/>
                </a:xfrm>
                <a:custGeom>
                  <a:avLst/>
                  <a:gdLst>
                    <a:gd name="T0" fmla="*/ 0 w 1029"/>
                    <a:gd name="T1" fmla="*/ 0 h 75"/>
                    <a:gd name="T2" fmla="*/ 994 w 1029"/>
                    <a:gd name="T3" fmla="*/ 0 h 75"/>
                    <a:gd name="T4" fmla="*/ 1029 w 1029"/>
                    <a:gd name="T5" fmla="*/ 75 h 75"/>
                    <a:gd name="T6" fmla="*/ 0 w 1029"/>
                    <a:gd name="T7" fmla="*/ 75 h 75"/>
                    <a:gd name="T8" fmla="*/ 0 w 1029"/>
                    <a:gd name="T9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9" h="75">
                      <a:moveTo>
                        <a:pt x="0" y="0"/>
                      </a:moveTo>
                      <a:lnTo>
                        <a:pt x="994" y="0"/>
                      </a:lnTo>
                      <a:lnTo>
                        <a:pt x="1029" y="75"/>
                      </a:lnTo>
                      <a:lnTo>
                        <a:pt x="0" y="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704" name="Rectangle 88"/>
                <p:cNvSpPr>
                  <a:spLocks noChangeArrowheads="1"/>
                </p:cNvSpPr>
                <p:nvPr/>
              </p:nvSpPr>
              <p:spPr bwMode="auto">
                <a:xfrm>
                  <a:off x="4390" y="2319"/>
                  <a:ext cx="486" cy="6"/>
                </a:xfrm>
                <a:prstGeom prst="rect">
                  <a:avLst/>
                </a:prstGeom>
                <a:solidFill>
                  <a:srgbClr val="8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705" name="Rectangle 89"/>
                <p:cNvSpPr>
                  <a:spLocks noChangeArrowheads="1"/>
                </p:cNvSpPr>
                <p:nvPr/>
              </p:nvSpPr>
              <p:spPr bwMode="auto">
                <a:xfrm>
                  <a:off x="4373" y="2227"/>
                  <a:ext cx="486" cy="6"/>
                </a:xfrm>
                <a:prstGeom prst="rect">
                  <a:avLst/>
                </a:prstGeom>
                <a:solidFill>
                  <a:srgbClr val="8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519706" name="Group 90"/>
            <p:cNvGrpSpPr/>
            <p:nvPr/>
          </p:nvGrpSpPr>
          <p:grpSpPr bwMode="auto">
            <a:xfrm rot="4638690">
              <a:off x="3065" y="3463"/>
              <a:ext cx="352" cy="241"/>
              <a:chOff x="4034" y="2080"/>
              <a:chExt cx="862" cy="452"/>
            </a:xfrm>
          </p:grpSpPr>
          <p:grpSp>
            <p:nvGrpSpPr>
              <p:cNvPr id="1519707" name="Group 91"/>
              <p:cNvGrpSpPr/>
              <p:nvPr/>
            </p:nvGrpSpPr>
            <p:grpSpPr bwMode="auto">
              <a:xfrm>
                <a:off x="4034" y="2080"/>
                <a:ext cx="326" cy="452"/>
                <a:chOff x="4034" y="2080"/>
                <a:chExt cx="326" cy="452"/>
              </a:xfrm>
            </p:grpSpPr>
            <p:sp>
              <p:nvSpPr>
                <p:cNvPr id="1519708" name="Oval 92"/>
                <p:cNvSpPr>
                  <a:spLocks noChangeArrowheads="1"/>
                </p:cNvSpPr>
                <p:nvPr/>
              </p:nvSpPr>
              <p:spPr bwMode="auto">
                <a:xfrm>
                  <a:off x="4034" y="2107"/>
                  <a:ext cx="326" cy="425"/>
                </a:xfrm>
                <a:prstGeom prst="ellipse">
                  <a:avLst/>
                </a:prstGeom>
                <a:solidFill>
                  <a:srgbClr val="606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709" name="Oval 93"/>
                <p:cNvSpPr>
                  <a:spLocks noChangeArrowheads="1"/>
                </p:cNvSpPr>
                <p:nvPr/>
              </p:nvSpPr>
              <p:spPr bwMode="auto">
                <a:xfrm>
                  <a:off x="4034" y="2080"/>
                  <a:ext cx="326" cy="42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710" name="Oval 94"/>
                <p:cNvSpPr>
                  <a:spLocks noChangeArrowheads="1"/>
                </p:cNvSpPr>
                <p:nvPr/>
              </p:nvSpPr>
              <p:spPr bwMode="auto">
                <a:xfrm>
                  <a:off x="4048" y="2098"/>
                  <a:ext cx="298" cy="404"/>
                </a:xfrm>
                <a:prstGeom prst="ellipse">
                  <a:avLst/>
                </a:prstGeom>
                <a:solidFill>
                  <a:srgbClr val="A0A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519711" name="Group 95"/>
                <p:cNvGrpSpPr/>
                <p:nvPr/>
              </p:nvGrpSpPr>
              <p:grpSpPr bwMode="auto">
                <a:xfrm>
                  <a:off x="4063" y="2243"/>
                  <a:ext cx="77" cy="118"/>
                  <a:chOff x="4063" y="2243"/>
                  <a:chExt cx="77" cy="118"/>
                </a:xfrm>
              </p:grpSpPr>
              <p:sp>
                <p:nvSpPr>
                  <p:cNvPr id="1519712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4063" y="2243"/>
                    <a:ext cx="77" cy="118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9713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2269"/>
                    <a:ext cx="61" cy="92"/>
                  </a:xfrm>
                  <a:prstGeom prst="ellipse">
                    <a:avLst/>
                  </a:pr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519714" name="Group 98"/>
              <p:cNvGrpSpPr/>
              <p:nvPr/>
            </p:nvGrpSpPr>
            <p:grpSpPr bwMode="auto">
              <a:xfrm>
                <a:off x="4334" y="2220"/>
                <a:ext cx="562" cy="172"/>
                <a:chOff x="4334" y="2220"/>
                <a:chExt cx="562" cy="172"/>
              </a:xfrm>
            </p:grpSpPr>
            <p:sp>
              <p:nvSpPr>
                <p:cNvPr id="1519715" name="Freeform 99"/>
                <p:cNvSpPr/>
                <p:nvPr/>
              </p:nvSpPr>
              <p:spPr bwMode="auto">
                <a:xfrm>
                  <a:off x="4334" y="2243"/>
                  <a:ext cx="562" cy="149"/>
                </a:xfrm>
                <a:custGeom>
                  <a:avLst/>
                  <a:gdLst>
                    <a:gd name="T0" fmla="*/ 0 w 1124"/>
                    <a:gd name="T1" fmla="*/ 0 h 297"/>
                    <a:gd name="T2" fmla="*/ 1124 w 1124"/>
                    <a:gd name="T3" fmla="*/ 99 h 297"/>
                    <a:gd name="T4" fmla="*/ 1124 w 1124"/>
                    <a:gd name="T5" fmla="*/ 149 h 297"/>
                    <a:gd name="T6" fmla="*/ 1050 w 1124"/>
                    <a:gd name="T7" fmla="*/ 297 h 297"/>
                    <a:gd name="T8" fmla="*/ 900 w 1124"/>
                    <a:gd name="T9" fmla="*/ 297 h 297"/>
                    <a:gd name="T10" fmla="*/ 900 w 1124"/>
                    <a:gd name="T11" fmla="*/ 224 h 297"/>
                    <a:gd name="T12" fmla="*/ 824 w 1124"/>
                    <a:gd name="T13" fmla="*/ 224 h 297"/>
                    <a:gd name="T14" fmla="*/ 824 w 1124"/>
                    <a:gd name="T15" fmla="*/ 297 h 297"/>
                    <a:gd name="T16" fmla="*/ 751 w 1124"/>
                    <a:gd name="T17" fmla="*/ 297 h 297"/>
                    <a:gd name="T18" fmla="*/ 751 w 1124"/>
                    <a:gd name="T19" fmla="*/ 224 h 297"/>
                    <a:gd name="T20" fmla="*/ 600 w 1124"/>
                    <a:gd name="T21" fmla="*/ 224 h 297"/>
                    <a:gd name="T22" fmla="*/ 600 w 1124"/>
                    <a:gd name="T23" fmla="*/ 297 h 297"/>
                    <a:gd name="T24" fmla="*/ 525 w 1124"/>
                    <a:gd name="T25" fmla="*/ 297 h 297"/>
                    <a:gd name="T26" fmla="*/ 450 w 1124"/>
                    <a:gd name="T27" fmla="*/ 224 h 297"/>
                    <a:gd name="T28" fmla="*/ 375 w 1124"/>
                    <a:gd name="T29" fmla="*/ 297 h 297"/>
                    <a:gd name="T30" fmla="*/ 299 w 1124"/>
                    <a:gd name="T31" fmla="*/ 224 h 297"/>
                    <a:gd name="T32" fmla="*/ 299 w 1124"/>
                    <a:gd name="T33" fmla="*/ 297 h 297"/>
                    <a:gd name="T34" fmla="*/ 224 w 1124"/>
                    <a:gd name="T35" fmla="*/ 297 h 297"/>
                    <a:gd name="T36" fmla="*/ 224 w 1124"/>
                    <a:gd name="T37" fmla="*/ 224 h 297"/>
                    <a:gd name="T38" fmla="*/ 150 w 1124"/>
                    <a:gd name="T39" fmla="*/ 224 h 297"/>
                    <a:gd name="T40" fmla="*/ 74 w 1124"/>
                    <a:gd name="T41" fmla="*/ 297 h 297"/>
                    <a:gd name="T42" fmla="*/ 0 w 1124"/>
                    <a:gd name="T43" fmla="*/ 297 h 297"/>
                    <a:gd name="T44" fmla="*/ 0 w 1124"/>
                    <a:gd name="T45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24" h="297">
                      <a:moveTo>
                        <a:pt x="0" y="0"/>
                      </a:moveTo>
                      <a:lnTo>
                        <a:pt x="1124" y="99"/>
                      </a:lnTo>
                      <a:lnTo>
                        <a:pt x="1124" y="149"/>
                      </a:lnTo>
                      <a:lnTo>
                        <a:pt x="1050" y="297"/>
                      </a:lnTo>
                      <a:lnTo>
                        <a:pt x="900" y="297"/>
                      </a:lnTo>
                      <a:lnTo>
                        <a:pt x="900" y="224"/>
                      </a:lnTo>
                      <a:lnTo>
                        <a:pt x="824" y="224"/>
                      </a:lnTo>
                      <a:lnTo>
                        <a:pt x="824" y="297"/>
                      </a:lnTo>
                      <a:lnTo>
                        <a:pt x="751" y="297"/>
                      </a:lnTo>
                      <a:lnTo>
                        <a:pt x="751" y="224"/>
                      </a:lnTo>
                      <a:lnTo>
                        <a:pt x="600" y="224"/>
                      </a:lnTo>
                      <a:lnTo>
                        <a:pt x="600" y="297"/>
                      </a:lnTo>
                      <a:lnTo>
                        <a:pt x="525" y="297"/>
                      </a:lnTo>
                      <a:lnTo>
                        <a:pt x="450" y="224"/>
                      </a:lnTo>
                      <a:lnTo>
                        <a:pt x="375" y="297"/>
                      </a:lnTo>
                      <a:lnTo>
                        <a:pt x="299" y="224"/>
                      </a:lnTo>
                      <a:lnTo>
                        <a:pt x="299" y="297"/>
                      </a:lnTo>
                      <a:lnTo>
                        <a:pt x="224" y="297"/>
                      </a:lnTo>
                      <a:lnTo>
                        <a:pt x="224" y="224"/>
                      </a:lnTo>
                      <a:lnTo>
                        <a:pt x="150" y="224"/>
                      </a:lnTo>
                      <a:lnTo>
                        <a:pt x="74" y="297"/>
                      </a:lnTo>
                      <a:lnTo>
                        <a:pt x="0" y="2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716" name="Freeform 100"/>
                <p:cNvSpPr/>
                <p:nvPr/>
              </p:nvSpPr>
              <p:spPr bwMode="auto">
                <a:xfrm>
                  <a:off x="4334" y="2220"/>
                  <a:ext cx="562" cy="148"/>
                </a:xfrm>
                <a:custGeom>
                  <a:avLst/>
                  <a:gdLst>
                    <a:gd name="T0" fmla="*/ 0 w 1124"/>
                    <a:gd name="T1" fmla="*/ 0 h 296"/>
                    <a:gd name="T2" fmla="*/ 1050 w 1124"/>
                    <a:gd name="T3" fmla="*/ 0 h 296"/>
                    <a:gd name="T4" fmla="*/ 1124 w 1124"/>
                    <a:gd name="T5" fmla="*/ 147 h 296"/>
                    <a:gd name="T6" fmla="*/ 1050 w 1124"/>
                    <a:gd name="T7" fmla="*/ 296 h 296"/>
                    <a:gd name="T8" fmla="*/ 900 w 1124"/>
                    <a:gd name="T9" fmla="*/ 296 h 296"/>
                    <a:gd name="T10" fmla="*/ 900 w 1124"/>
                    <a:gd name="T11" fmla="*/ 222 h 296"/>
                    <a:gd name="T12" fmla="*/ 824 w 1124"/>
                    <a:gd name="T13" fmla="*/ 222 h 296"/>
                    <a:gd name="T14" fmla="*/ 824 w 1124"/>
                    <a:gd name="T15" fmla="*/ 296 h 296"/>
                    <a:gd name="T16" fmla="*/ 751 w 1124"/>
                    <a:gd name="T17" fmla="*/ 296 h 296"/>
                    <a:gd name="T18" fmla="*/ 751 w 1124"/>
                    <a:gd name="T19" fmla="*/ 222 h 296"/>
                    <a:gd name="T20" fmla="*/ 600 w 1124"/>
                    <a:gd name="T21" fmla="*/ 222 h 296"/>
                    <a:gd name="T22" fmla="*/ 600 w 1124"/>
                    <a:gd name="T23" fmla="*/ 296 h 296"/>
                    <a:gd name="T24" fmla="*/ 525 w 1124"/>
                    <a:gd name="T25" fmla="*/ 296 h 296"/>
                    <a:gd name="T26" fmla="*/ 450 w 1124"/>
                    <a:gd name="T27" fmla="*/ 222 h 296"/>
                    <a:gd name="T28" fmla="*/ 375 w 1124"/>
                    <a:gd name="T29" fmla="*/ 296 h 296"/>
                    <a:gd name="T30" fmla="*/ 299 w 1124"/>
                    <a:gd name="T31" fmla="*/ 222 h 296"/>
                    <a:gd name="T32" fmla="*/ 299 w 1124"/>
                    <a:gd name="T33" fmla="*/ 296 h 296"/>
                    <a:gd name="T34" fmla="*/ 224 w 1124"/>
                    <a:gd name="T35" fmla="*/ 296 h 296"/>
                    <a:gd name="T36" fmla="*/ 224 w 1124"/>
                    <a:gd name="T37" fmla="*/ 222 h 296"/>
                    <a:gd name="T38" fmla="*/ 150 w 1124"/>
                    <a:gd name="T39" fmla="*/ 222 h 296"/>
                    <a:gd name="T40" fmla="*/ 74 w 1124"/>
                    <a:gd name="T41" fmla="*/ 296 h 296"/>
                    <a:gd name="T42" fmla="*/ 0 w 1124"/>
                    <a:gd name="T43" fmla="*/ 296 h 296"/>
                    <a:gd name="T44" fmla="*/ 0 w 1124"/>
                    <a:gd name="T45" fmla="*/ 0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24" h="296">
                      <a:moveTo>
                        <a:pt x="0" y="0"/>
                      </a:moveTo>
                      <a:lnTo>
                        <a:pt x="1050" y="0"/>
                      </a:lnTo>
                      <a:lnTo>
                        <a:pt x="1124" y="147"/>
                      </a:lnTo>
                      <a:lnTo>
                        <a:pt x="1050" y="296"/>
                      </a:lnTo>
                      <a:lnTo>
                        <a:pt x="900" y="296"/>
                      </a:lnTo>
                      <a:lnTo>
                        <a:pt x="900" y="222"/>
                      </a:lnTo>
                      <a:lnTo>
                        <a:pt x="824" y="222"/>
                      </a:lnTo>
                      <a:lnTo>
                        <a:pt x="824" y="296"/>
                      </a:lnTo>
                      <a:lnTo>
                        <a:pt x="751" y="296"/>
                      </a:lnTo>
                      <a:lnTo>
                        <a:pt x="751" y="222"/>
                      </a:lnTo>
                      <a:lnTo>
                        <a:pt x="600" y="222"/>
                      </a:lnTo>
                      <a:lnTo>
                        <a:pt x="600" y="296"/>
                      </a:lnTo>
                      <a:lnTo>
                        <a:pt x="525" y="296"/>
                      </a:lnTo>
                      <a:lnTo>
                        <a:pt x="450" y="222"/>
                      </a:lnTo>
                      <a:lnTo>
                        <a:pt x="375" y="296"/>
                      </a:lnTo>
                      <a:lnTo>
                        <a:pt x="299" y="222"/>
                      </a:lnTo>
                      <a:lnTo>
                        <a:pt x="299" y="296"/>
                      </a:lnTo>
                      <a:lnTo>
                        <a:pt x="224" y="296"/>
                      </a:lnTo>
                      <a:lnTo>
                        <a:pt x="224" y="222"/>
                      </a:lnTo>
                      <a:lnTo>
                        <a:pt x="150" y="222"/>
                      </a:lnTo>
                      <a:lnTo>
                        <a:pt x="74" y="296"/>
                      </a:lnTo>
                      <a:lnTo>
                        <a:pt x="0" y="2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0A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717" name="Freeform 101"/>
                <p:cNvSpPr/>
                <p:nvPr/>
              </p:nvSpPr>
              <p:spPr bwMode="auto">
                <a:xfrm>
                  <a:off x="4382" y="2256"/>
                  <a:ext cx="514" cy="38"/>
                </a:xfrm>
                <a:custGeom>
                  <a:avLst/>
                  <a:gdLst>
                    <a:gd name="T0" fmla="*/ 0 w 1029"/>
                    <a:gd name="T1" fmla="*/ 0 h 75"/>
                    <a:gd name="T2" fmla="*/ 994 w 1029"/>
                    <a:gd name="T3" fmla="*/ 0 h 75"/>
                    <a:gd name="T4" fmla="*/ 1029 w 1029"/>
                    <a:gd name="T5" fmla="*/ 75 h 75"/>
                    <a:gd name="T6" fmla="*/ 0 w 1029"/>
                    <a:gd name="T7" fmla="*/ 75 h 75"/>
                    <a:gd name="T8" fmla="*/ 0 w 1029"/>
                    <a:gd name="T9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9" h="75">
                      <a:moveTo>
                        <a:pt x="0" y="0"/>
                      </a:moveTo>
                      <a:lnTo>
                        <a:pt x="994" y="0"/>
                      </a:lnTo>
                      <a:lnTo>
                        <a:pt x="1029" y="75"/>
                      </a:lnTo>
                      <a:lnTo>
                        <a:pt x="0" y="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718" name="Rectangle 102"/>
                <p:cNvSpPr>
                  <a:spLocks noChangeArrowheads="1"/>
                </p:cNvSpPr>
                <p:nvPr/>
              </p:nvSpPr>
              <p:spPr bwMode="auto">
                <a:xfrm>
                  <a:off x="4390" y="2319"/>
                  <a:ext cx="486" cy="6"/>
                </a:xfrm>
                <a:prstGeom prst="rect">
                  <a:avLst/>
                </a:prstGeom>
                <a:solidFill>
                  <a:srgbClr val="8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9719" name="Rectangle 103"/>
                <p:cNvSpPr>
                  <a:spLocks noChangeArrowheads="1"/>
                </p:cNvSpPr>
                <p:nvPr/>
              </p:nvSpPr>
              <p:spPr bwMode="auto">
                <a:xfrm>
                  <a:off x="4373" y="2227"/>
                  <a:ext cx="486" cy="6"/>
                </a:xfrm>
                <a:prstGeom prst="rect">
                  <a:avLst/>
                </a:prstGeom>
                <a:solidFill>
                  <a:srgbClr val="8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519720" name="Text Box 104"/>
          <p:cNvSpPr txBox="1">
            <a:spLocks noChangeArrowheads="1"/>
          </p:cNvSpPr>
          <p:nvPr/>
        </p:nvSpPr>
        <p:spPr bwMode="auto">
          <a:xfrm>
            <a:off x="10022860" y="4066062"/>
            <a:ext cx="16985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“</a:t>
            </a:r>
            <a:r>
              <a:rPr lang="zh-CN" altLang="en-US" sz="1400" dirty="0">
                <a:ea typeface="华文宋体" panose="02010600040101010101" pitchFamily="2" charset="-122"/>
              </a:rPr>
              <a:t>与</a:t>
            </a:r>
            <a:r>
              <a:rPr lang="zh-CN" altLang="en-US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”</a:t>
            </a:r>
            <a:r>
              <a:rPr lang="zh-CN" altLang="en-US" sz="1400" dirty="0">
                <a:ea typeface="华文宋体" panose="02010600040101010101" pitchFamily="2" charset="-122"/>
              </a:rPr>
              <a:t>运算：两把钥匙都有才能开门</a:t>
            </a:r>
            <a:endParaRPr lang="zh-CN" altLang="en-US" sz="1400" dirty="0">
              <a:ea typeface="华文宋体" panose="02010600040101010101" pitchFamily="2" charset="-122"/>
            </a:endParaRPr>
          </a:p>
        </p:txBody>
      </p:sp>
      <p:sp>
        <p:nvSpPr>
          <p:cNvPr id="1519721" name="Text Box 105"/>
          <p:cNvSpPr txBox="1">
            <a:spLocks noChangeArrowheads="1"/>
          </p:cNvSpPr>
          <p:nvPr/>
        </p:nvSpPr>
        <p:spPr bwMode="auto">
          <a:xfrm>
            <a:off x="9830654" y="5531239"/>
            <a:ext cx="19914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“</a:t>
            </a:r>
            <a:r>
              <a:rPr lang="zh-CN" altLang="en-US" sz="1400" dirty="0">
                <a:ea typeface="华文宋体" panose="02010600040101010101" pitchFamily="2" charset="-122"/>
              </a:rPr>
              <a:t>或</a:t>
            </a:r>
            <a:r>
              <a:rPr lang="zh-CN" altLang="en-US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”</a:t>
            </a:r>
            <a:r>
              <a:rPr lang="zh-CN" altLang="en-US" sz="1400" dirty="0">
                <a:ea typeface="华文宋体" panose="02010600040101010101" pitchFamily="2" charset="-122"/>
              </a:rPr>
              <a:t>运算：只要有任何一把钥匙便能开门</a:t>
            </a:r>
            <a:endParaRPr lang="zh-CN" altLang="en-US" sz="1400" dirty="0">
              <a:ea typeface="华文宋体" panose="02010600040101010101" pitchFamily="2" charset="-122"/>
            </a:endParaRPr>
          </a:p>
        </p:txBody>
      </p:sp>
      <p:sp>
        <p:nvSpPr>
          <p:cNvPr id="1519728" name="Rectangle 112"/>
          <p:cNvSpPr>
            <a:spLocks noChangeArrowheads="1"/>
          </p:cNvSpPr>
          <p:nvPr/>
        </p:nvSpPr>
        <p:spPr bwMode="auto">
          <a:xfrm>
            <a:off x="2482117" y="5061048"/>
            <a:ext cx="3562350" cy="125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3333CC"/>
                </a:solidFill>
              </a:rPr>
              <a:t>F= X AND Y </a:t>
            </a:r>
            <a:r>
              <a:rPr lang="en-US" altLang="zh-CN" dirty="0" err="1">
                <a:solidFill>
                  <a:srgbClr val="3333CC"/>
                </a:solidFill>
              </a:rPr>
              <a:t>0R</a:t>
            </a:r>
            <a:r>
              <a:rPr lang="en-US" altLang="zh-CN" dirty="0">
                <a:solidFill>
                  <a:srgbClr val="3333CC"/>
                </a:solidFill>
              </a:rPr>
              <a:t>  (Z AND (NOT Y))</a:t>
            </a:r>
            <a:endParaRPr lang="zh-CN" altLang="en-US" dirty="0">
              <a:solidFill>
                <a:srgbClr val="3333CC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3333CC"/>
                </a:solidFill>
              </a:rPr>
              <a:t>E= (NOT X) AND  ((Y AND (NOT Z))</a:t>
            </a:r>
            <a:endParaRPr lang="en-US" altLang="zh-CN" dirty="0">
              <a:solidFill>
                <a:srgbClr val="3333CC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3333CC"/>
                </a:solidFill>
              </a:rPr>
              <a:t>P =  (NOT X) AND (NOT Y)</a:t>
            </a:r>
            <a:endParaRPr lang="zh-CN" altLang="en-US" dirty="0">
              <a:solidFill>
                <a:srgbClr val="3333CC"/>
              </a:solidFill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）基本逻辑运算</a:t>
            </a:r>
            <a:endParaRPr kumimoji="1"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0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的计算：基本逻辑运算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9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9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1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1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1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19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19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1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1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1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1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19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19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19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19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19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19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9720" grpId="0"/>
      <p:bldP spid="15197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666" name="Text Box 2"/>
          <p:cNvSpPr txBox="1">
            <a:spLocks noChangeArrowheads="1"/>
          </p:cNvSpPr>
          <p:nvPr/>
        </p:nvSpPr>
        <p:spPr bwMode="auto">
          <a:xfrm>
            <a:off x="748817" y="2147043"/>
            <a:ext cx="340756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来表示逻辑运算</a:t>
            </a:r>
            <a:endParaRPr lang="zh-CN" altLang="en-US" sz="24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buClr>
                <a:srgbClr val="FF5050"/>
              </a:buClr>
              <a:buFont typeface="Wingdings" panose="05000000000000000000" pitchFamily="2" charset="2"/>
              <a:buChar char="n"/>
            </a:pP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buClr>
                <a:srgbClr val="FF5050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【AND】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“与”运算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lnSpc>
                <a:spcPct val="130000"/>
              </a:lnSpc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有</a:t>
            </a:r>
            <a:r>
              <a:rPr lang="en-US" altLang="zh-CN" sz="200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sz="200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为</a:t>
            </a:r>
            <a:r>
              <a:rPr lang="en-US" altLang="zh-CN" sz="200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 </a:t>
            </a:r>
            <a:r>
              <a:rPr lang="zh-CN" altLang="en-US" sz="200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，全</a:t>
            </a:r>
            <a:r>
              <a:rPr lang="en-US" altLang="zh-CN" sz="200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为</a:t>
            </a:r>
            <a:r>
              <a:rPr lang="en-US" altLang="zh-CN" sz="200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en-US" altLang="zh-CN" sz="2000" dirty="0">
              <a:solidFill>
                <a:srgbClr val="3333CC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buClr>
                <a:srgbClr val="FF5050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【OR】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“或”运算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lnSpc>
                <a:spcPct val="130000"/>
              </a:lnSpc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有</a:t>
            </a:r>
            <a:r>
              <a:rPr lang="en-US" altLang="zh-CN" sz="200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为</a:t>
            </a:r>
            <a:r>
              <a:rPr lang="en-US" altLang="zh-CN" sz="200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，全</a:t>
            </a:r>
            <a:r>
              <a:rPr lang="en-US" altLang="zh-CN" sz="200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sz="200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为</a:t>
            </a:r>
            <a:r>
              <a:rPr lang="en-US" altLang="zh-CN" sz="200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en-US" altLang="zh-CN" sz="2000" dirty="0">
              <a:solidFill>
                <a:srgbClr val="3333CC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buClr>
                <a:srgbClr val="FF5050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【NOT】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“非”运算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lnSpc>
                <a:spcPct val="130000"/>
              </a:lnSpc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非</a:t>
            </a:r>
            <a:r>
              <a:rPr lang="en-US" altLang="zh-CN" sz="200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sz="200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则</a:t>
            </a:r>
            <a:r>
              <a:rPr lang="en-US" altLang="zh-CN" sz="200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，非</a:t>
            </a:r>
            <a:r>
              <a:rPr lang="en-US" altLang="zh-CN" sz="200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则</a:t>
            </a:r>
            <a:r>
              <a:rPr lang="en-US" altLang="zh-CN" sz="200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en-US" altLang="zh-CN" sz="2000" dirty="0">
              <a:solidFill>
                <a:srgbClr val="3333CC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buClr>
                <a:srgbClr val="FF5050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【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XOR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】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“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异或”运算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lnSpc>
                <a:spcPct val="130000"/>
              </a:lnSpc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相同为</a:t>
            </a:r>
            <a:r>
              <a:rPr lang="en-US" altLang="zh-CN" sz="200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sz="200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，不同为</a:t>
            </a:r>
            <a:r>
              <a:rPr lang="en-US" altLang="zh-CN" sz="200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en-US" altLang="zh-CN" sz="2000" dirty="0">
              <a:solidFill>
                <a:srgbClr val="3333CC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21667" name="Text Box 3"/>
          <p:cNvSpPr txBox="1">
            <a:spLocks noChangeArrowheads="1"/>
          </p:cNvSpPr>
          <p:nvPr/>
        </p:nvSpPr>
        <p:spPr bwMode="auto">
          <a:xfrm>
            <a:off x="6792358" y="2073277"/>
            <a:ext cx="25442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注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: 1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表示 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真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表示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假</a:t>
            </a: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521668" name="Group 4"/>
          <p:cNvGrpSpPr/>
          <p:nvPr/>
        </p:nvGrpSpPr>
        <p:grpSpPr bwMode="auto">
          <a:xfrm>
            <a:off x="4680857" y="2655598"/>
            <a:ext cx="5799138" cy="974725"/>
            <a:chOff x="2023" y="1687"/>
            <a:chExt cx="3653" cy="614"/>
          </a:xfrm>
        </p:grpSpPr>
        <p:grpSp>
          <p:nvGrpSpPr>
            <p:cNvPr id="1521669" name="Group 5"/>
            <p:cNvGrpSpPr/>
            <p:nvPr/>
          </p:nvGrpSpPr>
          <p:grpSpPr bwMode="auto">
            <a:xfrm>
              <a:off x="2023" y="1719"/>
              <a:ext cx="836" cy="582"/>
              <a:chOff x="2023" y="1719"/>
              <a:chExt cx="836" cy="582"/>
            </a:xfrm>
          </p:grpSpPr>
          <p:sp>
            <p:nvSpPr>
              <p:cNvPr id="1521670" name="Text Box 6"/>
              <p:cNvSpPr txBox="1">
                <a:spLocks noChangeArrowheads="1"/>
              </p:cNvSpPr>
              <p:nvPr/>
            </p:nvSpPr>
            <p:spPr bwMode="auto">
              <a:xfrm>
                <a:off x="2023" y="1719"/>
                <a:ext cx="779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	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AND   	0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	0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1671" name="Freeform 7"/>
              <p:cNvSpPr/>
              <p:nvPr/>
            </p:nvSpPr>
            <p:spPr bwMode="auto">
              <a:xfrm flipV="1">
                <a:off x="2050" y="2094"/>
                <a:ext cx="809" cy="7"/>
              </a:xfrm>
              <a:custGeom>
                <a:avLst/>
                <a:gdLst>
                  <a:gd name="T0" fmla="*/ 0 w 986"/>
                  <a:gd name="T1" fmla="*/ 0 h 1"/>
                  <a:gd name="T2" fmla="*/ 986 w 986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86" h="1">
                    <a:moveTo>
                      <a:pt x="0" y="0"/>
                    </a:moveTo>
                    <a:lnTo>
                      <a:pt x="986" y="1"/>
                    </a:lnTo>
                  </a:path>
                </a:pathLst>
              </a:custGeom>
              <a:noFill/>
              <a:ln w="38100" cmpd="sng">
                <a:solidFill>
                  <a:srgbClr val="CC0066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21672" name="Group 8"/>
            <p:cNvGrpSpPr/>
            <p:nvPr/>
          </p:nvGrpSpPr>
          <p:grpSpPr bwMode="auto">
            <a:xfrm>
              <a:off x="3031" y="1703"/>
              <a:ext cx="809" cy="582"/>
              <a:chOff x="3040" y="1703"/>
              <a:chExt cx="809" cy="582"/>
            </a:xfrm>
          </p:grpSpPr>
          <p:sp>
            <p:nvSpPr>
              <p:cNvPr id="1521673" name="Text Box 9"/>
              <p:cNvSpPr txBox="1">
                <a:spLocks noChangeArrowheads="1"/>
              </p:cNvSpPr>
              <p:nvPr/>
            </p:nvSpPr>
            <p:spPr bwMode="auto">
              <a:xfrm>
                <a:off x="3043" y="1703"/>
                <a:ext cx="779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		0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AND  	1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	0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1674" name="Freeform 10"/>
              <p:cNvSpPr/>
              <p:nvPr/>
            </p:nvSpPr>
            <p:spPr bwMode="auto">
              <a:xfrm flipV="1">
                <a:off x="3040" y="2078"/>
                <a:ext cx="809" cy="7"/>
              </a:xfrm>
              <a:custGeom>
                <a:avLst/>
                <a:gdLst>
                  <a:gd name="T0" fmla="*/ 0 w 986"/>
                  <a:gd name="T1" fmla="*/ 0 h 1"/>
                  <a:gd name="T2" fmla="*/ 986 w 986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86" h="1">
                    <a:moveTo>
                      <a:pt x="0" y="0"/>
                    </a:moveTo>
                    <a:lnTo>
                      <a:pt x="986" y="1"/>
                    </a:lnTo>
                  </a:path>
                </a:pathLst>
              </a:custGeom>
              <a:noFill/>
              <a:ln w="38100" cmpd="sng">
                <a:solidFill>
                  <a:srgbClr val="CC0066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21675" name="Group 11"/>
            <p:cNvGrpSpPr/>
            <p:nvPr/>
          </p:nvGrpSpPr>
          <p:grpSpPr bwMode="auto">
            <a:xfrm>
              <a:off x="3948" y="1687"/>
              <a:ext cx="848" cy="582"/>
              <a:chOff x="3967" y="1687"/>
              <a:chExt cx="848" cy="582"/>
            </a:xfrm>
          </p:grpSpPr>
          <p:sp>
            <p:nvSpPr>
              <p:cNvPr id="1521676" name="Text Box 12"/>
              <p:cNvSpPr txBox="1">
                <a:spLocks noChangeArrowheads="1"/>
              </p:cNvSpPr>
              <p:nvPr/>
            </p:nvSpPr>
            <p:spPr bwMode="auto">
              <a:xfrm>
                <a:off x="3967" y="1687"/>
                <a:ext cx="772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	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AND 	0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	0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1677" name="Freeform 13"/>
              <p:cNvSpPr/>
              <p:nvPr/>
            </p:nvSpPr>
            <p:spPr bwMode="auto">
              <a:xfrm flipV="1">
                <a:off x="4006" y="2070"/>
                <a:ext cx="809" cy="7"/>
              </a:xfrm>
              <a:custGeom>
                <a:avLst/>
                <a:gdLst>
                  <a:gd name="T0" fmla="*/ 0 w 986"/>
                  <a:gd name="T1" fmla="*/ 0 h 1"/>
                  <a:gd name="T2" fmla="*/ 986 w 986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86" h="1">
                    <a:moveTo>
                      <a:pt x="0" y="0"/>
                    </a:moveTo>
                    <a:lnTo>
                      <a:pt x="986" y="1"/>
                    </a:lnTo>
                  </a:path>
                </a:pathLst>
              </a:custGeom>
              <a:noFill/>
              <a:ln w="38100" cmpd="sng">
                <a:solidFill>
                  <a:srgbClr val="CC0066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21678" name="Group 14"/>
            <p:cNvGrpSpPr/>
            <p:nvPr/>
          </p:nvGrpSpPr>
          <p:grpSpPr bwMode="auto">
            <a:xfrm>
              <a:off x="4823" y="1687"/>
              <a:ext cx="853" cy="582"/>
              <a:chOff x="4823" y="1687"/>
              <a:chExt cx="853" cy="582"/>
            </a:xfrm>
          </p:grpSpPr>
          <p:sp>
            <p:nvSpPr>
              <p:cNvPr id="1521679" name="Text Box 15"/>
              <p:cNvSpPr txBox="1">
                <a:spLocks noChangeArrowheads="1"/>
              </p:cNvSpPr>
              <p:nvPr/>
            </p:nvSpPr>
            <p:spPr bwMode="auto">
              <a:xfrm>
                <a:off x="4823" y="1687"/>
                <a:ext cx="779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		1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AND  	1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	1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1680" name="Freeform 16"/>
              <p:cNvSpPr/>
              <p:nvPr/>
            </p:nvSpPr>
            <p:spPr bwMode="auto">
              <a:xfrm flipV="1">
                <a:off x="4867" y="2070"/>
                <a:ext cx="809" cy="7"/>
              </a:xfrm>
              <a:custGeom>
                <a:avLst/>
                <a:gdLst>
                  <a:gd name="T0" fmla="*/ 0 w 986"/>
                  <a:gd name="T1" fmla="*/ 0 h 1"/>
                  <a:gd name="T2" fmla="*/ 986 w 986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86" h="1">
                    <a:moveTo>
                      <a:pt x="0" y="0"/>
                    </a:moveTo>
                    <a:lnTo>
                      <a:pt x="986" y="1"/>
                    </a:lnTo>
                  </a:path>
                </a:pathLst>
              </a:custGeom>
              <a:noFill/>
              <a:ln w="38100" cmpd="sng">
                <a:solidFill>
                  <a:srgbClr val="CC0066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521681" name="Group 17"/>
          <p:cNvGrpSpPr/>
          <p:nvPr/>
        </p:nvGrpSpPr>
        <p:grpSpPr bwMode="auto">
          <a:xfrm>
            <a:off x="4691970" y="3706523"/>
            <a:ext cx="5776912" cy="923925"/>
            <a:chOff x="2083" y="2307"/>
            <a:chExt cx="3639" cy="582"/>
          </a:xfrm>
        </p:grpSpPr>
        <p:grpSp>
          <p:nvGrpSpPr>
            <p:cNvPr id="1521682" name="Group 18"/>
            <p:cNvGrpSpPr/>
            <p:nvPr/>
          </p:nvGrpSpPr>
          <p:grpSpPr bwMode="auto">
            <a:xfrm>
              <a:off x="4875" y="2307"/>
              <a:ext cx="847" cy="582"/>
              <a:chOff x="4911" y="2307"/>
              <a:chExt cx="847" cy="582"/>
            </a:xfrm>
          </p:grpSpPr>
          <p:sp>
            <p:nvSpPr>
              <p:cNvPr id="1521683" name="Text Box 19"/>
              <p:cNvSpPr txBox="1">
                <a:spLocks noChangeArrowheads="1"/>
              </p:cNvSpPr>
              <p:nvPr/>
            </p:nvSpPr>
            <p:spPr bwMode="auto">
              <a:xfrm>
                <a:off x="4911" y="2307"/>
                <a:ext cx="779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	1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OR    	1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	1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1684" name="Freeform 20"/>
              <p:cNvSpPr/>
              <p:nvPr/>
            </p:nvSpPr>
            <p:spPr bwMode="auto">
              <a:xfrm flipV="1">
                <a:off x="4949" y="2683"/>
                <a:ext cx="809" cy="7"/>
              </a:xfrm>
              <a:custGeom>
                <a:avLst/>
                <a:gdLst>
                  <a:gd name="T0" fmla="*/ 0 w 986"/>
                  <a:gd name="T1" fmla="*/ 0 h 1"/>
                  <a:gd name="T2" fmla="*/ 986 w 986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86" h="1">
                    <a:moveTo>
                      <a:pt x="0" y="0"/>
                    </a:moveTo>
                    <a:lnTo>
                      <a:pt x="986" y="1"/>
                    </a:lnTo>
                  </a:path>
                </a:pathLst>
              </a:custGeom>
              <a:noFill/>
              <a:ln w="38100" cmpd="sng">
                <a:solidFill>
                  <a:srgbClr val="CC0066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21685" name="Group 21"/>
            <p:cNvGrpSpPr/>
            <p:nvPr/>
          </p:nvGrpSpPr>
          <p:grpSpPr bwMode="auto">
            <a:xfrm>
              <a:off x="4007" y="2307"/>
              <a:ext cx="827" cy="582"/>
              <a:chOff x="4007" y="2307"/>
              <a:chExt cx="827" cy="582"/>
            </a:xfrm>
          </p:grpSpPr>
          <p:sp>
            <p:nvSpPr>
              <p:cNvPr id="1521686" name="Text Box 22"/>
              <p:cNvSpPr txBox="1">
                <a:spLocks noChangeArrowheads="1"/>
              </p:cNvSpPr>
              <p:nvPr/>
            </p:nvSpPr>
            <p:spPr bwMode="auto">
              <a:xfrm>
                <a:off x="4007" y="2307"/>
                <a:ext cx="772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	1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OR	0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	1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1687" name="Freeform 23"/>
              <p:cNvSpPr/>
              <p:nvPr/>
            </p:nvSpPr>
            <p:spPr bwMode="auto">
              <a:xfrm flipV="1">
                <a:off x="4025" y="2691"/>
                <a:ext cx="809" cy="7"/>
              </a:xfrm>
              <a:custGeom>
                <a:avLst/>
                <a:gdLst>
                  <a:gd name="T0" fmla="*/ 0 w 986"/>
                  <a:gd name="T1" fmla="*/ 0 h 1"/>
                  <a:gd name="T2" fmla="*/ 986 w 986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86" h="1">
                    <a:moveTo>
                      <a:pt x="0" y="0"/>
                    </a:moveTo>
                    <a:lnTo>
                      <a:pt x="986" y="1"/>
                    </a:lnTo>
                  </a:path>
                </a:pathLst>
              </a:custGeom>
              <a:noFill/>
              <a:ln w="38100" cmpd="sng">
                <a:solidFill>
                  <a:srgbClr val="CC0066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21688" name="Group 24"/>
            <p:cNvGrpSpPr/>
            <p:nvPr/>
          </p:nvGrpSpPr>
          <p:grpSpPr bwMode="auto">
            <a:xfrm>
              <a:off x="3079" y="2307"/>
              <a:ext cx="843" cy="582"/>
              <a:chOff x="3079" y="2307"/>
              <a:chExt cx="843" cy="582"/>
            </a:xfrm>
          </p:grpSpPr>
          <p:sp>
            <p:nvSpPr>
              <p:cNvPr id="1521689" name="Text Box 25"/>
              <p:cNvSpPr txBox="1">
                <a:spLocks noChangeArrowheads="1"/>
              </p:cNvSpPr>
              <p:nvPr/>
            </p:nvSpPr>
            <p:spPr bwMode="auto">
              <a:xfrm>
                <a:off x="3079" y="2307"/>
                <a:ext cx="772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		0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OR	1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	1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1690" name="Freeform 26"/>
              <p:cNvSpPr/>
              <p:nvPr/>
            </p:nvSpPr>
            <p:spPr bwMode="auto">
              <a:xfrm flipV="1">
                <a:off x="3113" y="2691"/>
                <a:ext cx="809" cy="7"/>
              </a:xfrm>
              <a:custGeom>
                <a:avLst/>
                <a:gdLst>
                  <a:gd name="T0" fmla="*/ 0 w 986"/>
                  <a:gd name="T1" fmla="*/ 0 h 1"/>
                  <a:gd name="T2" fmla="*/ 986 w 986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86" h="1">
                    <a:moveTo>
                      <a:pt x="0" y="0"/>
                    </a:moveTo>
                    <a:lnTo>
                      <a:pt x="986" y="1"/>
                    </a:lnTo>
                  </a:path>
                </a:pathLst>
              </a:custGeom>
              <a:noFill/>
              <a:ln w="38100" cmpd="sng">
                <a:solidFill>
                  <a:srgbClr val="CC0066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21691" name="Group 27"/>
            <p:cNvGrpSpPr/>
            <p:nvPr/>
          </p:nvGrpSpPr>
          <p:grpSpPr bwMode="auto">
            <a:xfrm>
              <a:off x="2083" y="2307"/>
              <a:ext cx="839" cy="582"/>
              <a:chOff x="2115" y="2307"/>
              <a:chExt cx="839" cy="582"/>
            </a:xfrm>
          </p:grpSpPr>
          <p:sp>
            <p:nvSpPr>
              <p:cNvPr id="1521692" name="Text Box 28"/>
              <p:cNvSpPr txBox="1">
                <a:spLocks noChangeArrowheads="1"/>
              </p:cNvSpPr>
              <p:nvPr/>
            </p:nvSpPr>
            <p:spPr bwMode="auto">
              <a:xfrm>
                <a:off x="2115" y="2307"/>
                <a:ext cx="772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　　　	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OR	0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	0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1693" name="Freeform 29"/>
              <p:cNvSpPr/>
              <p:nvPr/>
            </p:nvSpPr>
            <p:spPr bwMode="auto">
              <a:xfrm flipV="1">
                <a:off x="2145" y="2691"/>
                <a:ext cx="809" cy="7"/>
              </a:xfrm>
              <a:custGeom>
                <a:avLst/>
                <a:gdLst>
                  <a:gd name="T0" fmla="*/ 0 w 986"/>
                  <a:gd name="T1" fmla="*/ 0 h 1"/>
                  <a:gd name="T2" fmla="*/ 986 w 986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86" h="1">
                    <a:moveTo>
                      <a:pt x="0" y="0"/>
                    </a:moveTo>
                    <a:lnTo>
                      <a:pt x="986" y="1"/>
                    </a:lnTo>
                  </a:path>
                </a:pathLst>
              </a:custGeom>
              <a:noFill/>
              <a:ln w="38100" cmpd="sng">
                <a:solidFill>
                  <a:srgbClr val="CC0066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521694" name="Group 30"/>
          <p:cNvGrpSpPr/>
          <p:nvPr/>
        </p:nvGrpSpPr>
        <p:grpSpPr bwMode="auto">
          <a:xfrm>
            <a:off x="4680857" y="4782852"/>
            <a:ext cx="4337050" cy="671513"/>
            <a:chOff x="2023" y="3027"/>
            <a:chExt cx="2732" cy="423"/>
          </a:xfrm>
        </p:grpSpPr>
        <p:grpSp>
          <p:nvGrpSpPr>
            <p:cNvPr id="1521695" name="Group 31"/>
            <p:cNvGrpSpPr/>
            <p:nvPr/>
          </p:nvGrpSpPr>
          <p:grpSpPr bwMode="auto">
            <a:xfrm>
              <a:off x="2023" y="3043"/>
              <a:ext cx="842" cy="407"/>
              <a:chOff x="2037" y="3043"/>
              <a:chExt cx="842" cy="407"/>
            </a:xfrm>
          </p:grpSpPr>
          <p:sp>
            <p:nvSpPr>
              <p:cNvPr id="1521696" name="Text Box 32"/>
              <p:cNvSpPr txBox="1">
                <a:spLocks noChangeArrowheads="1"/>
              </p:cNvSpPr>
              <p:nvPr/>
            </p:nvSpPr>
            <p:spPr bwMode="auto">
              <a:xfrm>
                <a:off x="2037" y="3043"/>
                <a:ext cx="779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NOT 	0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	1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1697" name="Freeform 33"/>
              <p:cNvSpPr/>
              <p:nvPr/>
            </p:nvSpPr>
            <p:spPr bwMode="auto">
              <a:xfrm>
                <a:off x="2167" y="3246"/>
                <a:ext cx="712" cy="1"/>
              </a:xfrm>
              <a:custGeom>
                <a:avLst/>
                <a:gdLst>
                  <a:gd name="T0" fmla="*/ 0 w 712"/>
                  <a:gd name="T1" fmla="*/ 0 h 1"/>
                  <a:gd name="T2" fmla="*/ 712 w 71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12" h="1">
                    <a:moveTo>
                      <a:pt x="0" y="0"/>
                    </a:moveTo>
                    <a:lnTo>
                      <a:pt x="712" y="0"/>
                    </a:lnTo>
                  </a:path>
                </a:pathLst>
              </a:custGeom>
              <a:noFill/>
              <a:ln w="38100" cmpd="sng">
                <a:solidFill>
                  <a:srgbClr val="CC0066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21698" name="Group 34"/>
            <p:cNvGrpSpPr/>
            <p:nvPr/>
          </p:nvGrpSpPr>
          <p:grpSpPr bwMode="auto">
            <a:xfrm>
              <a:off x="3943" y="3027"/>
              <a:ext cx="812" cy="407"/>
              <a:chOff x="3951" y="3027"/>
              <a:chExt cx="812" cy="407"/>
            </a:xfrm>
          </p:grpSpPr>
          <p:sp>
            <p:nvSpPr>
              <p:cNvPr id="1521699" name="Text Box 35"/>
              <p:cNvSpPr txBox="1">
                <a:spLocks noChangeArrowheads="1"/>
              </p:cNvSpPr>
              <p:nvPr/>
            </p:nvSpPr>
            <p:spPr bwMode="auto">
              <a:xfrm>
                <a:off x="3951" y="3027"/>
                <a:ext cx="772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NOT 	1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	0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1700" name="Freeform 36"/>
              <p:cNvSpPr/>
              <p:nvPr/>
            </p:nvSpPr>
            <p:spPr bwMode="auto">
              <a:xfrm>
                <a:off x="4051" y="3230"/>
                <a:ext cx="712" cy="1"/>
              </a:xfrm>
              <a:custGeom>
                <a:avLst/>
                <a:gdLst>
                  <a:gd name="T0" fmla="*/ 0 w 712"/>
                  <a:gd name="T1" fmla="*/ 0 h 1"/>
                  <a:gd name="T2" fmla="*/ 712 w 71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12" h="1">
                    <a:moveTo>
                      <a:pt x="0" y="0"/>
                    </a:moveTo>
                    <a:lnTo>
                      <a:pt x="712" y="0"/>
                    </a:lnTo>
                  </a:path>
                </a:pathLst>
              </a:custGeom>
              <a:noFill/>
              <a:ln w="38100" cmpd="sng">
                <a:solidFill>
                  <a:srgbClr val="CC0066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521701" name="Group 37"/>
          <p:cNvGrpSpPr/>
          <p:nvPr/>
        </p:nvGrpSpPr>
        <p:grpSpPr bwMode="auto">
          <a:xfrm>
            <a:off x="4680857" y="5494054"/>
            <a:ext cx="5822950" cy="985839"/>
            <a:chOff x="2023" y="3475"/>
            <a:chExt cx="3668" cy="621"/>
          </a:xfrm>
        </p:grpSpPr>
        <p:grpSp>
          <p:nvGrpSpPr>
            <p:cNvPr id="1521702" name="Group 38"/>
            <p:cNvGrpSpPr/>
            <p:nvPr/>
          </p:nvGrpSpPr>
          <p:grpSpPr bwMode="auto">
            <a:xfrm>
              <a:off x="4823" y="3475"/>
              <a:ext cx="868" cy="582"/>
              <a:chOff x="4859" y="3475"/>
              <a:chExt cx="868" cy="582"/>
            </a:xfrm>
          </p:grpSpPr>
          <p:sp>
            <p:nvSpPr>
              <p:cNvPr id="1521703" name="Text Box 39"/>
              <p:cNvSpPr txBox="1">
                <a:spLocks noChangeArrowheads="1"/>
              </p:cNvSpPr>
              <p:nvPr/>
            </p:nvSpPr>
            <p:spPr bwMode="auto">
              <a:xfrm>
                <a:off x="4859" y="3475"/>
                <a:ext cx="779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	1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altLang="zh-CN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XOR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	1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	0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1704" name="Freeform 40"/>
              <p:cNvSpPr/>
              <p:nvPr/>
            </p:nvSpPr>
            <p:spPr bwMode="auto">
              <a:xfrm flipV="1">
                <a:off x="4918" y="3854"/>
                <a:ext cx="809" cy="7"/>
              </a:xfrm>
              <a:custGeom>
                <a:avLst/>
                <a:gdLst>
                  <a:gd name="T0" fmla="*/ 0 w 986"/>
                  <a:gd name="T1" fmla="*/ 0 h 1"/>
                  <a:gd name="T2" fmla="*/ 986 w 986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86" h="1">
                    <a:moveTo>
                      <a:pt x="0" y="0"/>
                    </a:moveTo>
                    <a:lnTo>
                      <a:pt x="986" y="1"/>
                    </a:lnTo>
                  </a:path>
                </a:pathLst>
              </a:custGeom>
              <a:noFill/>
              <a:ln w="38100" cmpd="sng">
                <a:solidFill>
                  <a:srgbClr val="CC0066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21705" name="Group 41"/>
            <p:cNvGrpSpPr/>
            <p:nvPr/>
          </p:nvGrpSpPr>
          <p:grpSpPr bwMode="auto">
            <a:xfrm>
              <a:off x="3943" y="3491"/>
              <a:ext cx="880" cy="582"/>
              <a:chOff x="3943" y="3491"/>
              <a:chExt cx="880" cy="582"/>
            </a:xfrm>
          </p:grpSpPr>
          <p:sp>
            <p:nvSpPr>
              <p:cNvPr id="1521706" name="Text Box 42"/>
              <p:cNvSpPr txBox="1">
                <a:spLocks noChangeArrowheads="1"/>
              </p:cNvSpPr>
              <p:nvPr/>
            </p:nvSpPr>
            <p:spPr bwMode="auto">
              <a:xfrm>
                <a:off x="3943" y="3491"/>
                <a:ext cx="779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	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altLang="zh-CN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XOR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	0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	1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1707" name="Freeform 43"/>
              <p:cNvSpPr/>
              <p:nvPr/>
            </p:nvSpPr>
            <p:spPr bwMode="auto">
              <a:xfrm flipV="1">
                <a:off x="4014" y="3866"/>
                <a:ext cx="809" cy="7"/>
              </a:xfrm>
              <a:custGeom>
                <a:avLst/>
                <a:gdLst>
                  <a:gd name="T0" fmla="*/ 0 w 986"/>
                  <a:gd name="T1" fmla="*/ 0 h 1"/>
                  <a:gd name="T2" fmla="*/ 986 w 986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86" h="1">
                    <a:moveTo>
                      <a:pt x="0" y="0"/>
                    </a:moveTo>
                    <a:lnTo>
                      <a:pt x="986" y="1"/>
                    </a:lnTo>
                  </a:path>
                </a:pathLst>
              </a:custGeom>
              <a:noFill/>
              <a:ln w="38100" cmpd="sng">
                <a:solidFill>
                  <a:srgbClr val="CC0066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21708" name="Group 44"/>
            <p:cNvGrpSpPr/>
            <p:nvPr/>
          </p:nvGrpSpPr>
          <p:grpSpPr bwMode="auto">
            <a:xfrm>
              <a:off x="3031" y="3491"/>
              <a:ext cx="872" cy="582"/>
              <a:chOff x="3031" y="3491"/>
              <a:chExt cx="872" cy="582"/>
            </a:xfrm>
          </p:grpSpPr>
          <p:sp>
            <p:nvSpPr>
              <p:cNvPr id="1521709" name="Text Box 45"/>
              <p:cNvSpPr txBox="1">
                <a:spLocks noChangeArrowheads="1"/>
              </p:cNvSpPr>
              <p:nvPr/>
            </p:nvSpPr>
            <p:spPr bwMode="auto">
              <a:xfrm>
                <a:off x="3031" y="3491"/>
                <a:ext cx="779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	0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altLang="zh-CN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XOR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	1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	1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1710" name="Freeform 46"/>
              <p:cNvSpPr/>
              <p:nvPr/>
            </p:nvSpPr>
            <p:spPr bwMode="auto">
              <a:xfrm flipV="1">
                <a:off x="3094" y="3870"/>
                <a:ext cx="809" cy="7"/>
              </a:xfrm>
              <a:custGeom>
                <a:avLst/>
                <a:gdLst>
                  <a:gd name="T0" fmla="*/ 0 w 986"/>
                  <a:gd name="T1" fmla="*/ 0 h 1"/>
                  <a:gd name="T2" fmla="*/ 986 w 986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86" h="1">
                    <a:moveTo>
                      <a:pt x="0" y="0"/>
                    </a:moveTo>
                    <a:lnTo>
                      <a:pt x="986" y="1"/>
                    </a:lnTo>
                  </a:path>
                </a:pathLst>
              </a:custGeom>
              <a:noFill/>
              <a:ln w="38100" cmpd="sng">
                <a:solidFill>
                  <a:srgbClr val="CC0066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21711" name="Group 47"/>
            <p:cNvGrpSpPr/>
            <p:nvPr/>
          </p:nvGrpSpPr>
          <p:grpSpPr bwMode="auto">
            <a:xfrm>
              <a:off x="2023" y="3514"/>
              <a:ext cx="872" cy="582"/>
              <a:chOff x="2055" y="3514"/>
              <a:chExt cx="872" cy="582"/>
            </a:xfrm>
          </p:grpSpPr>
          <p:sp>
            <p:nvSpPr>
              <p:cNvPr id="1521712" name="Text Box 48"/>
              <p:cNvSpPr txBox="1">
                <a:spLocks noChangeArrowheads="1"/>
              </p:cNvSpPr>
              <p:nvPr/>
            </p:nvSpPr>
            <p:spPr bwMode="auto">
              <a:xfrm>
                <a:off x="2055" y="3514"/>
                <a:ext cx="779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　　	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altLang="zh-CN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XOR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	0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	0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1713" name="Freeform 49"/>
              <p:cNvSpPr/>
              <p:nvPr/>
            </p:nvSpPr>
            <p:spPr bwMode="auto">
              <a:xfrm flipV="1">
                <a:off x="2118" y="3886"/>
                <a:ext cx="809" cy="7"/>
              </a:xfrm>
              <a:custGeom>
                <a:avLst/>
                <a:gdLst>
                  <a:gd name="T0" fmla="*/ 0 w 986"/>
                  <a:gd name="T1" fmla="*/ 0 h 1"/>
                  <a:gd name="T2" fmla="*/ 986 w 986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86" h="1">
                    <a:moveTo>
                      <a:pt x="0" y="0"/>
                    </a:moveTo>
                    <a:lnTo>
                      <a:pt x="986" y="1"/>
                    </a:lnTo>
                  </a:path>
                </a:pathLst>
              </a:custGeom>
              <a:noFill/>
              <a:ln w="38100" cmpd="sng">
                <a:solidFill>
                  <a:srgbClr val="CC0066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3" name="圆角矩形 52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）命题逻辑的符号化与计算</a:t>
            </a:r>
            <a:endParaRPr kumimoji="1"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4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的计算：基本逻辑运算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714" name="Text Box 2"/>
          <p:cNvSpPr txBox="1">
            <a:spLocks noChangeArrowheads="1"/>
          </p:cNvSpPr>
          <p:nvPr/>
        </p:nvSpPr>
        <p:spPr bwMode="auto">
          <a:xfrm>
            <a:off x="707569" y="2661210"/>
            <a:ext cx="10073319" cy="3934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800" i="0" dirty="0">
                <a:solidFill>
                  <a:srgbClr val="3333CC"/>
                </a:solidFill>
              </a:rPr>
              <a:t>    命题</a:t>
            </a:r>
            <a:r>
              <a:rPr lang="en-US" altLang="zh-CN" sz="1800" i="0" dirty="0">
                <a:solidFill>
                  <a:srgbClr val="3333CC"/>
                </a:solidFill>
              </a:rPr>
              <a:t>A</a:t>
            </a:r>
            <a:r>
              <a:rPr lang="zh-CN" altLang="en-US" sz="1800" i="0" dirty="0">
                <a:solidFill>
                  <a:srgbClr val="3333CC"/>
                </a:solidFill>
              </a:rPr>
              <a:t>：“有人及格</a:t>
            </a:r>
            <a:r>
              <a:rPr lang="en-US" altLang="zh-CN" sz="1800" i="0" dirty="0">
                <a:solidFill>
                  <a:srgbClr val="3333CC"/>
                </a:solidFill>
              </a:rPr>
              <a:t>”</a:t>
            </a:r>
            <a:endParaRPr lang="en-US" altLang="zh-CN" sz="1800" i="0" dirty="0">
              <a:solidFill>
                <a:srgbClr val="3333CC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1800" i="0" dirty="0">
                <a:solidFill>
                  <a:srgbClr val="3333CC"/>
                </a:solidFill>
              </a:rPr>
              <a:t>    命题</a:t>
            </a:r>
            <a:r>
              <a:rPr lang="en-US" altLang="zh-CN" sz="1800" i="0" dirty="0">
                <a:solidFill>
                  <a:srgbClr val="3333CC"/>
                </a:solidFill>
              </a:rPr>
              <a:t>B</a:t>
            </a:r>
            <a:r>
              <a:rPr lang="zh-CN" altLang="en-US" sz="1800" i="0" dirty="0">
                <a:solidFill>
                  <a:srgbClr val="3333CC"/>
                </a:solidFill>
              </a:rPr>
              <a:t>：“有人不及格”</a:t>
            </a:r>
            <a:endParaRPr lang="zh-CN" altLang="en-US" sz="1800" i="0" dirty="0">
              <a:solidFill>
                <a:srgbClr val="3333CC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1800" i="0" dirty="0">
                <a:solidFill>
                  <a:srgbClr val="3333CC"/>
                </a:solidFill>
              </a:rPr>
              <a:t>    命题</a:t>
            </a:r>
            <a:r>
              <a:rPr lang="en-US" altLang="zh-CN" sz="1800" i="0" dirty="0">
                <a:solidFill>
                  <a:srgbClr val="3333CC"/>
                </a:solidFill>
              </a:rPr>
              <a:t>C</a:t>
            </a:r>
            <a:r>
              <a:rPr lang="zh-CN" altLang="en-US" sz="1800" i="0" dirty="0">
                <a:solidFill>
                  <a:srgbClr val="3333CC"/>
                </a:solidFill>
              </a:rPr>
              <a:t>：“全班都不及格”</a:t>
            </a:r>
            <a:endParaRPr lang="zh-CN" altLang="en-US" sz="1800" i="0" dirty="0">
              <a:solidFill>
                <a:srgbClr val="3333CC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1800" i="0" dirty="0">
                <a:solidFill>
                  <a:srgbClr val="3333CC"/>
                </a:solidFill>
              </a:rPr>
              <a:t>    已知：</a:t>
            </a:r>
            <a:r>
              <a:rPr lang="en-US" altLang="zh-CN" sz="1800" i="0" dirty="0">
                <a:solidFill>
                  <a:srgbClr val="3333CC"/>
                </a:solidFill>
              </a:rPr>
              <a:t>((A AND (NOT C)) OR ((NOT A) AND C)) = 1 </a:t>
            </a:r>
            <a:r>
              <a:rPr lang="zh-CN" altLang="en-US" dirty="0">
                <a:solidFill>
                  <a:srgbClr val="3333CC"/>
                </a:solidFill>
              </a:rPr>
              <a:t>（</a:t>
            </a:r>
            <a:r>
              <a:rPr lang="en-US" altLang="zh-CN" dirty="0">
                <a:solidFill>
                  <a:srgbClr val="3333CC"/>
                </a:solidFill>
              </a:rPr>
              <a:t>A</a:t>
            </a:r>
            <a:r>
              <a:rPr lang="zh-CN" altLang="en-US" dirty="0">
                <a:solidFill>
                  <a:srgbClr val="3333CC"/>
                </a:solidFill>
              </a:rPr>
              <a:t>真则</a:t>
            </a:r>
            <a:r>
              <a:rPr lang="en-US" altLang="zh-CN" dirty="0">
                <a:solidFill>
                  <a:srgbClr val="3333CC"/>
                </a:solidFill>
              </a:rPr>
              <a:t>C</a:t>
            </a:r>
            <a:r>
              <a:rPr lang="zh-CN" altLang="en-US" dirty="0">
                <a:solidFill>
                  <a:srgbClr val="3333CC"/>
                </a:solidFill>
              </a:rPr>
              <a:t>假，</a:t>
            </a:r>
            <a:r>
              <a:rPr lang="en-US" altLang="zh-CN" dirty="0">
                <a:solidFill>
                  <a:srgbClr val="3333CC"/>
                </a:solidFill>
              </a:rPr>
              <a:t>A</a:t>
            </a:r>
            <a:r>
              <a:rPr lang="zh-CN" altLang="en-US" dirty="0">
                <a:solidFill>
                  <a:srgbClr val="3333CC"/>
                </a:solidFill>
              </a:rPr>
              <a:t>假则</a:t>
            </a:r>
            <a:r>
              <a:rPr lang="en-US" altLang="zh-CN" dirty="0">
                <a:solidFill>
                  <a:srgbClr val="3333CC"/>
                </a:solidFill>
              </a:rPr>
              <a:t>C</a:t>
            </a:r>
            <a:r>
              <a:rPr lang="zh-CN" altLang="en-US" dirty="0">
                <a:solidFill>
                  <a:srgbClr val="3333CC"/>
                </a:solidFill>
              </a:rPr>
              <a:t>真）</a:t>
            </a:r>
            <a:endParaRPr lang="en-US" altLang="zh-CN" sz="1800" i="0" dirty="0">
              <a:solidFill>
                <a:srgbClr val="3333CC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1800" i="0" dirty="0">
                <a:solidFill>
                  <a:srgbClr val="3333CC"/>
                </a:solidFill>
              </a:rPr>
              <a:t>               (NOT B) AND  ((A AND (NOT C)) OR ((NOT A) AND C))) = 1 </a:t>
            </a:r>
            <a:r>
              <a:rPr lang="zh-CN" altLang="en-US" dirty="0">
                <a:solidFill>
                  <a:srgbClr val="3333CC"/>
                </a:solidFill>
              </a:rPr>
              <a:t>（</a:t>
            </a:r>
            <a:r>
              <a:rPr lang="en-US" altLang="zh-CN" dirty="0">
                <a:solidFill>
                  <a:srgbClr val="3333CC"/>
                </a:solidFill>
              </a:rPr>
              <a:t>B</a:t>
            </a:r>
            <a:r>
              <a:rPr lang="zh-CN" altLang="en-US" dirty="0">
                <a:solidFill>
                  <a:srgbClr val="3333CC"/>
                </a:solidFill>
              </a:rPr>
              <a:t>假同时</a:t>
            </a:r>
            <a:r>
              <a:rPr lang="en-US" altLang="zh-CN" dirty="0">
                <a:solidFill>
                  <a:srgbClr val="3333CC"/>
                </a:solidFill>
              </a:rPr>
              <a:t>AC</a:t>
            </a:r>
            <a:r>
              <a:rPr lang="zh-CN" altLang="en-US" dirty="0">
                <a:solidFill>
                  <a:srgbClr val="3333CC"/>
                </a:solidFill>
              </a:rPr>
              <a:t>互反）</a:t>
            </a:r>
            <a:endParaRPr lang="en-US" altLang="zh-CN" sz="1800" i="0" dirty="0">
              <a:solidFill>
                <a:srgbClr val="3333CC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1800" i="0" dirty="0">
                <a:solidFill>
                  <a:srgbClr val="3333CC"/>
                </a:solidFill>
              </a:rPr>
              <a:t>               (NOT B) OR (NOT C) = 1 </a:t>
            </a:r>
            <a:r>
              <a:rPr lang="zh-CN" altLang="en-US" dirty="0">
                <a:solidFill>
                  <a:srgbClr val="3333CC"/>
                </a:solidFill>
              </a:rPr>
              <a:t>（</a:t>
            </a:r>
            <a:r>
              <a:rPr lang="en-US" altLang="zh-CN" dirty="0">
                <a:solidFill>
                  <a:srgbClr val="3333CC"/>
                </a:solidFill>
              </a:rPr>
              <a:t>B</a:t>
            </a:r>
            <a:r>
              <a:rPr lang="zh-CN" altLang="en-US" dirty="0">
                <a:solidFill>
                  <a:srgbClr val="3333CC"/>
                </a:solidFill>
              </a:rPr>
              <a:t>和</a:t>
            </a:r>
            <a:r>
              <a:rPr lang="en-US" altLang="zh-CN" dirty="0">
                <a:solidFill>
                  <a:srgbClr val="3333CC"/>
                </a:solidFill>
              </a:rPr>
              <a:t>C</a:t>
            </a:r>
            <a:r>
              <a:rPr lang="zh-CN" altLang="en-US" dirty="0">
                <a:solidFill>
                  <a:srgbClr val="3333CC"/>
                </a:solidFill>
              </a:rPr>
              <a:t>必有一个假）</a:t>
            </a:r>
            <a:endParaRPr lang="zh-CN" altLang="en-US" sz="1800" i="0" dirty="0">
              <a:solidFill>
                <a:srgbClr val="3333CC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1800" i="0" dirty="0">
                <a:solidFill>
                  <a:schemeClr val="tx2"/>
                </a:solidFill>
              </a:rPr>
              <a:t>组合形成所有可能解</a:t>
            </a:r>
            <a:endParaRPr lang="zh-CN" altLang="en-US" sz="1800" i="0" dirty="0">
              <a:solidFill>
                <a:schemeClr val="tx2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1800" i="0" dirty="0">
                <a:solidFill>
                  <a:schemeClr val="tx2"/>
                </a:solidFill>
              </a:rPr>
              <a:t>	{&lt;A=1</a:t>
            </a:r>
            <a:r>
              <a:rPr lang="zh-CN" altLang="en-US" sz="1800" i="0" dirty="0">
                <a:solidFill>
                  <a:schemeClr val="tx2"/>
                </a:solidFill>
              </a:rPr>
              <a:t>，</a:t>
            </a:r>
            <a:r>
              <a:rPr lang="en-US" altLang="zh-CN" sz="1800" i="0" dirty="0">
                <a:solidFill>
                  <a:schemeClr val="tx2"/>
                </a:solidFill>
              </a:rPr>
              <a:t>B=0</a:t>
            </a:r>
            <a:r>
              <a:rPr lang="zh-CN" altLang="en-US" sz="1800" i="0" dirty="0">
                <a:solidFill>
                  <a:schemeClr val="tx2"/>
                </a:solidFill>
              </a:rPr>
              <a:t>，</a:t>
            </a:r>
            <a:r>
              <a:rPr lang="en-US" altLang="zh-CN" sz="1800" i="0" dirty="0">
                <a:solidFill>
                  <a:schemeClr val="tx2"/>
                </a:solidFill>
              </a:rPr>
              <a:t>C=0&gt;</a:t>
            </a:r>
            <a:r>
              <a:rPr lang="en-US" altLang="zh-CN" sz="1800" i="0" dirty="0">
                <a:solidFill>
                  <a:srgbClr val="FF0000"/>
                </a:solidFill>
              </a:rPr>
              <a:t>, </a:t>
            </a:r>
            <a:r>
              <a:rPr lang="en-US" altLang="zh-CN" sz="1800" i="0" dirty="0">
                <a:solidFill>
                  <a:schemeClr val="tx2"/>
                </a:solidFill>
              </a:rPr>
              <a:t>&lt;A=0</a:t>
            </a:r>
            <a:r>
              <a:rPr lang="zh-CN" altLang="en-US" sz="1800" i="0" dirty="0">
                <a:solidFill>
                  <a:schemeClr val="tx2"/>
                </a:solidFill>
              </a:rPr>
              <a:t>，</a:t>
            </a:r>
            <a:r>
              <a:rPr lang="en-US" altLang="zh-CN" sz="1800" i="0" dirty="0">
                <a:solidFill>
                  <a:schemeClr val="tx2"/>
                </a:solidFill>
              </a:rPr>
              <a:t>B=1</a:t>
            </a:r>
            <a:r>
              <a:rPr lang="zh-CN" altLang="en-US" sz="1800" i="0" dirty="0">
                <a:solidFill>
                  <a:schemeClr val="tx2"/>
                </a:solidFill>
              </a:rPr>
              <a:t>，</a:t>
            </a:r>
            <a:r>
              <a:rPr lang="en-US" altLang="zh-CN" sz="1800" i="0" dirty="0">
                <a:solidFill>
                  <a:schemeClr val="tx2"/>
                </a:solidFill>
              </a:rPr>
              <a:t>C=0&gt;</a:t>
            </a:r>
            <a:r>
              <a:rPr lang="zh-CN" altLang="en-US" sz="1800" i="0" dirty="0">
                <a:solidFill>
                  <a:schemeClr val="tx2"/>
                </a:solidFill>
              </a:rPr>
              <a:t>，</a:t>
            </a:r>
            <a:r>
              <a:rPr lang="en-US" altLang="zh-CN" sz="1800" i="0" dirty="0">
                <a:solidFill>
                  <a:schemeClr val="tx2"/>
                </a:solidFill>
              </a:rPr>
              <a:t>&lt;A=0</a:t>
            </a:r>
            <a:r>
              <a:rPr lang="zh-CN" altLang="en-US" sz="1800" i="0" dirty="0">
                <a:solidFill>
                  <a:srgbClr val="FF0000"/>
                </a:solidFill>
              </a:rPr>
              <a:t>，</a:t>
            </a:r>
            <a:r>
              <a:rPr lang="en-US" altLang="zh-CN" sz="1800" i="0" dirty="0">
                <a:solidFill>
                  <a:schemeClr val="tx2"/>
                </a:solidFill>
              </a:rPr>
              <a:t>B=0</a:t>
            </a:r>
            <a:r>
              <a:rPr lang="zh-CN" altLang="en-US" sz="1800" i="0" dirty="0">
                <a:solidFill>
                  <a:schemeClr val="tx2"/>
                </a:solidFill>
              </a:rPr>
              <a:t>，</a:t>
            </a:r>
            <a:r>
              <a:rPr lang="en-US" altLang="zh-CN" sz="1800" i="0" dirty="0">
                <a:solidFill>
                  <a:schemeClr val="tx2"/>
                </a:solidFill>
              </a:rPr>
              <a:t>C=1&gt;</a:t>
            </a:r>
            <a:r>
              <a:rPr lang="zh-CN" altLang="en-US" sz="1800" i="0" dirty="0">
                <a:solidFill>
                  <a:schemeClr val="tx2"/>
                </a:solidFill>
              </a:rPr>
              <a:t> </a:t>
            </a:r>
            <a:r>
              <a:rPr lang="en-US" altLang="zh-CN" sz="1800" i="0" dirty="0">
                <a:solidFill>
                  <a:schemeClr val="tx2"/>
                </a:solidFill>
              </a:rPr>
              <a:t>}</a:t>
            </a:r>
            <a:endParaRPr lang="en-US" altLang="zh-CN" sz="1800" i="0" dirty="0">
              <a:solidFill>
                <a:schemeClr val="tx2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1800" i="0" dirty="0">
                <a:solidFill>
                  <a:schemeClr val="tx2"/>
                </a:solidFill>
              </a:rPr>
              <a:t>将上述可能解代入已知条件，使所有已知条件都满足的便是问题的解：</a:t>
            </a:r>
            <a:endParaRPr lang="zh-CN" altLang="en-US" sz="1800" i="0" dirty="0">
              <a:solidFill>
                <a:schemeClr val="tx2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1800" i="0" dirty="0">
                <a:solidFill>
                  <a:srgbClr val="3333CC"/>
                </a:solidFill>
              </a:rPr>
              <a:t>	</a:t>
            </a:r>
            <a:r>
              <a:rPr lang="en-US" altLang="zh-CN" sz="1800" i="0" dirty="0">
                <a:solidFill>
                  <a:srgbClr val="3333CC"/>
                </a:solidFill>
              </a:rPr>
              <a:t>&lt;A=1</a:t>
            </a:r>
            <a:r>
              <a:rPr lang="zh-CN" altLang="en-US" sz="1800" i="0" dirty="0">
                <a:solidFill>
                  <a:srgbClr val="3333CC"/>
                </a:solidFill>
              </a:rPr>
              <a:t>，</a:t>
            </a:r>
            <a:r>
              <a:rPr lang="en-US" altLang="zh-CN" sz="1800" i="0" dirty="0">
                <a:solidFill>
                  <a:srgbClr val="3333CC"/>
                </a:solidFill>
              </a:rPr>
              <a:t>B=0</a:t>
            </a:r>
            <a:r>
              <a:rPr lang="zh-CN" altLang="en-US" sz="1800" i="0" dirty="0">
                <a:solidFill>
                  <a:srgbClr val="3333CC"/>
                </a:solidFill>
              </a:rPr>
              <a:t>，</a:t>
            </a:r>
            <a:r>
              <a:rPr lang="en-US" altLang="zh-CN" sz="1800" i="0" dirty="0">
                <a:solidFill>
                  <a:srgbClr val="3333CC"/>
                </a:solidFill>
              </a:rPr>
              <a:t>C=0&gt;</a:t>
            </a:r>
            <a:r>
              <a:rPr lang="zh-CN" altLang="en-US" sz="1800" i="0" dirty="0">
                <a:solidFill>
                  <a:srgbClr val="3333CC"/>
                </a:solidFill>
              </a:rPr>
              <a:t>。</a:t>
            </a:r>
            <a:endParaRPr lang="zh-CN" altLang="en-US" sz="1800" i="0" dirty="0">
              <a:solidFill>
                <a:srgbClr val="3333CC"/>
              </a:solidFill>
            </a:endParaRPr>
          </a:p>
        </p:txBody>
      </p:sp>
      <p:sp>
        <p:nvSpPr>
          <p:cNvPr id="1523715" name="Text Box 3"/>
          <p:cNvSpPr txBox="1">
            <a:spLocks noChangeArrowheads="1"/>
          </p:cNvSpPr>
          <p:nvPr/>
        </p:nvSpPr>
        <p:spPr bwMode="auto">
          <a:xfrm>
            <a:off x="7844692" y="2281284"/>
            <a:ext cx="3607079" cy="1251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i="0">
                <a:solidFill>
                  <a:srgbClr val="CC0066"/>
                </a:solidFill>
              </a:rPr>
              <a:t>1 ---</a:t>
            </a:r>
            <a:r>
              <a:rPr lang="zh-CN" altLang="en-US" sz="2000" i="0">
                <a:solidFill>
                  <a:srgbClr val="CC0066"/>
                </a:solidFill>
              </a:rPr>
              <a:t>真         </a:t>
            </a:r>
            <a:r>
              <a:rPr lang="en-US" altLang="zh-CN" sz="2000" i="0">
                <a:solidFill>
                  <a:srgbClr val="CC0066"/>
                </a:solidFill>
              </a:rPr>
              <a:t>0 ---</a:t>
            </a:r>
            <a:r>
              <a:rPr lang="zh-CN" altLang="en-US" sz="2000" i="0">
                <a:solidFill>
                  <a:srgbClr val="CC0066"/>
                </a:solidFill>
              </a:rPr>
              <a:t>假</a:t>
            </a:r>
            <a:endParaRPr lang="zh-CN" altLang="en-US" sz="2000" i="0">
              <a:solidFill>
                <a:srgbClr val="CC0066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1800" i="0">
                <a:solidFill>
                  <a:srgbClr val="CC0066"/>
                </a:solidFill>
              </a:rPr>
              <a:t>一个命题用</a:t>
            </a:r>
            <a:r>
              <a:rPr lang="en-US" altLang="zh-CN" sz="1800" i="0">
                <a:solidFill>
                  <a:srgbClr val="CC0066"/>
                </a:solidFill>
              </a:rPr>
              <a:t>A</a:t>
            </a:r>
            <a:r>
              <a:rPr lang="zh-CN" altLang="en-US" sz="1800" i="0">
                <a:solidFill>
                  <a:srgbClr val="CC0066"/>
                </a:solidFill>
              </a:rPr>
              <a:t>、</a:t>
            </a:r>
            <a:r>
              <a:rPr lang="en-US" altLang="zh-CN" sz="1800" i="0">
                <a:solidFill>
                  <a:srgbClr val="CC0066"/>
                </a:solidFill>
              </a:rPr>
              <a:t>B</a:t>
            </a:r>
            <a:r>
              <a:rPr lang="zh-CN" altLang="en-US" sz="1800" i="0">
                <a:solidFill>
                  <a:srgbClr val="CC0066"/>
                </a:solidFill>
              </a:rPr>
              <a:t>等符号表达，其中符号的值可能为</a:t>
            </a:r>
            <a:r>
              <a:rPr lang="en-US" altLang="zh-CN" sz="1800" i="0">
                <a:solidFill>
                  <a:srgbClr val="CC0066"/>
                </a:solidFill>
              </a:rPr>
              <a:t>0</a:t>
            </a:r>
            <a:r>
              <a:rPr lang="zh-CN" altLang="en-US" sz="1800" i="0">
                <a:solidFill>
                  <a:srgbClr val="CC0066"/>
                </a:solidFill>
              </a:rPr>
              <a:t>，也可能为</a:t>
            </a:r>
            <a:r>
              <a:rPr lang="en-US" altLang="zh-CN" sz="1800" i="0">
                <a:solidFill>
                  <a:srgbClr val="CC0066"/>
                </a:solidFill>
              </a:rPr>
              <a:t>1</a:t>
            </a:r>
            <a:endParaRPr lang="en-US" altLang="zh-CN" sz="1800" i="0">
              <a:solidFill>
                <a:srgbClr val="CC0066"/>
              </a:solidFill>
            </a:endParaRPr>
          </a:p>
        </p:txBody>
      </p:sp>
      <p:sp>
        <p:nvSpPr>
          <p:cNvPr id="1523717" name="Text Box 5"/>
          <p:cNvSpPr txBox="1">
            <a:spLocks noChangeArrowheads="1"/>
          </p:cNvSpPr>
          <p:nvPr/>
        </p:nvSpPr>
        <p:spPr bwMode="auto">
          <a:xfrm>
            <a:off x="707570" y="1867551"/>
            <a:ext cx="697706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i="0" dirty="0">
                <a:solidFill>
                  <a:schemeClr val="tx2"/>
                </a:solidFill>
                <a:ea typeface="华文宋体" panose="02010600040101010101" pitchFamily="2" charset="-122"/>
              </a:rPr>
              <a:t>将逻辑表达为</a:t>
            </a:r>
            <a:r>
              <a:rPr lang="en-US" altLang="zh-CN" sz="2400" i="0" dirty="0">
                <a:solidFill>
                  <a:schemeClr val="tx2"/>
                </a:solidFill>
                <a:ea typeface="华文宋体" panose="02010600040101010101" pitchFamily="2" charset="-122"/>
              </a:rPr>
              <a:t>0</a:t>
            </a:r>
            <a:r>
              <a:rPr lang="zh-CN" altLang="en-US" sz="2400" i="0" dirty="0">
                <a:solidFill>
                  <a:schemeClr val="tx2"/>
                </a:solidFill>
                <a:ea typeface="华文宋体" panose="02010600040101010101" pitchFamily="2" charset="-122"/>
              </a:rPr>
              <a:t>和</a:t>
            </a:r>
            <a:r>
              <a:rPr lang="en-US" altLang="zh-CN" sz="2400" i="0" dirty="0">
                <a:solidFill>
                  <a:schemeClr val="tx2"/>
                </a:solidFill>
                <a:ea typeface="华文宋体" panose="02010600040101010101" pitchFamily="2" charset="-122"/>
              </a:rPr>
              <a:t>1</a:t>
            </a:r>
            <a:r>
              <a:rPr lang="zh-CN" altLang="en-US" sz="2400" i="0" dirty="0">
                <a:solidFill>
                  <a:schemeClr val="tx2"/>
                </a:solidFill>
                <a:ea typeface="华文宋体" panose="02010600040101010101" pitchFamily="2" charset="-122"/>
              </a:rPr>
              <a:t>及其运算</a:t>
            </a:r>
            <a:endParaRPr lang="zh-CN" altLang="en-US" sz="2400" i="0" dirty="0">
              <a:solidFill>
                <a:schemeClr val="tx2"/>
              </a:solidFill>
              <a:ea typeface="华文宋体" panose="02010600040101010101" pitchFamily="2" charset="-122"/>
            </a:endParaRPr>
          </a:p>
        </p:txBody>
      </p:sp>
      <p:sp>
        <p:nvSpPr>
          <p:cNvPr id="2" name="圆角矩形 73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(4)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怎样符号化逻辑并进行计算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707570" y="173268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的计算：基本逻辑运算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3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3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23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23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23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23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23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23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23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23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23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23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23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23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23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23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237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237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237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237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37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314" name="Rectangle 2"/>
          <p:cNvSpPr>
            <a:spLocks noChangeArrowheads="1"/>
          </p:cNvSpPr>
          <p:nvPr/>
        </p:nvSpPr>
        <p:spPr bwMode="auto">
          <a:xfrm>
            <a:off x="707570" y="1953630"/>
            <a:ext cx="3587983" cy="50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二进制的加法运算规则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49334" name="Group 22"/>
          <p:cNvGrpSpPr/>
          <p:nvPr/>
        </p:nvGrpSpPr>
        <p:grpSpPr bwMode="auto">
          <a:xfrm>
            <a:off x="6444566" y="2988892"/>
            <a:ext cx="1751013" cy="1570038"/>
            <a:chOff x="4484" y="1506"/>
            <a:chExt cx="1103" cy="989"/>
          </a:xfrm>
        </p:grpSpPr>
        <p:sp>
          <p:nvSpPr>
            <p:cNvPr id="1549321" name="Text Box 9"/>
            <p:cNvSpPr txBox="1">
              <a:spLocks noChangeArrowheads="1"/>
            </p:cNvSpPr>
            <p:nvPr/>
          </p:nvSpPr>
          <p:spPr bwMode="auto">
            <a:xfrm>
              <a:off x="4582" y="1506"/>
              <a:ext cx="910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           A</a:t>
              </a:r>
              <a:r>
                <a:rPr lang="en-US" altLang="zh-CN" sz="2400" b="1" baseline="-25000"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i</a:t>
              </a:r>
              <a:endParaRPr lang="en-US" altLang="zh-CN" sz="2400" b="1" baseline="-2500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endParaRPr>
            </a:p>
            <a:p>
              <a:r>
                <a:rPr lang="en-US" altLang="zh-CN" sz="2400" b="1"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+         B</a:t>
              </a:r>
              <a:r>
                <a:rPr lang="en-US" altLang="zh-CN" sz="2400" b="1" baseline="-25000"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i</a:t>
              </a:r>
              <a:endParaRPr lang="en-US" altLang="zh-CN" sz="2400" b="1" baseline="-2500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endParaRPr>
            </a:p>
            <a:p>
              <a:endParaRPr lang="en-US" altLang="zh-CN" sz="2400" b="1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endParaRPr>
            </a:p>
            <a:p>
              <a:r>
                <a:rPr lang="en-US" altLang="zh-CN" sz="2400" b="1"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C</a:t>
              </a:r>
              <a:r>
                <a:rPr lang="en-US" altLang="zh-CN" sz="2400" b="1" baseline="-25000"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i+1 </a:t>
              </a:r>
              <a:r>
                <a:rPr lang="en-US" altLang="zh-CN" sz="2400" b="1"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     S</a:t>
              </a:r>
              <a:r>
                <a:rPr lang="en-US" altLang="zh-CN" sz="2400" b="1" baseline="-25000"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i</a:t>
              </a:r>
              <a:endParaRPr lang="en-US" altLang="zh-CN" sz="2400" b="1" baseline="-2500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549322" name="Line 10"/>
            <p:cNvSpPr>
              <a:spLocks noChangeShapeType="1"/>
            </p:cNvSpPr>
            <p:nvPr/>
          </p:nvSpPr>
          <p:spPr bwMode="auto">
            <a:xfrm>
              <a:off x="4484" y="2094"/>
              <a:ext cx="11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49323" name="Rectangle 11"/>
          <p:cNvSpPr>
            <a:spLocks noChangeArrowheads="1"/>
          </p:cNvSpPr>
          <p:nvPr/>
        </p:nvSpPr>
        <p:spPr bwMode="auto">
          <a:xfrm>
            <a:off x="1900768" y="5851465"/>
            <a:ext cx="8717613" cy="681693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9324" name="Text Box 12"/>
          <p:cNvSpPr txBox="1">
            <a:spLocks noChangeArrowheads="1"/>
          </p:cNvSpPr>
          <p:nvPr/>
        </p:nvSpPr>
        <p:spPr bwMode="auto">
          <a:xfrm>
            <a:off x="3243639" y="4753813"/>
            <a:ext cx="51622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    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= (A</a:t>
            </a:r>
            <a:r>
              <a:rPr lang="en-US" altLang="zh-CN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en-US" altLang="zh-CN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C</a:t>
            </a:r>
            <a:r>
              <a:rPr lang="en-US" altLang="zh-CN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endParaRPr lang="en-US" altLang="zh-CN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20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i+1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= ((A</a:t>
            </a:r>
            <a:r>
              <a:rPr lang="en-US" altLang="zh-CN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en-US" altLang="zh-CN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)  AND C</a:t>
            </a:r>
            <a:r>
              <a:rPr lang="en-US" altLang="zh-CN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) OR (A</a:t>
            </a:r>
            <a:r>
              <a:rPr lang="en-US" altLang="zh-CN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AND B</a:t>
            </a:r>
            <a:r>
              <a:rPr lang="en-US" altLang="zh-CN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9325" name="Text Box 13"/>
          <p:cNvSpPr txBox="1">
            <a:spLocks noChangeArrowheads="1"/>
          </p:cNvSpPr>
          <p:nvPr/>
        </p:nvSpPr>
        <p:spPr bwMode="auto">
          <a:xfrm>
            <a:off x="3210599" y="3859189"/>
            <a:ext cx="20989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     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= A</a:t>
            </a:r>
            <a:r>
              <a:rPr lang="en-US" altLang="zh-CN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en-US" altLang="zh-CN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altLang="zh-CN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20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i+1</a:t>
            </a:r>
            <a:r>
              <a:rPr lang="en-US" altLang="zh-CN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= A</a:t>
            </a:r>
            <a:r>
              <a:rPr lang="en-US" altLang="zh-CN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AND B</a:t>
            </a:r>
            <a:r>
              <a:rPr lang="en-US" altLang="zh-CN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9326" name="Text Box 14"/>
          <p:cNvSpPr txBox="1">
            <a:spLocks noChangeArrowheads="1"/>
          </p:cNvSpPr>
          <p:nvPr/>
        </p:nvSpPr>
        <p:spPr bwMode="auto">
          <a:xfrm>
            <a:off x="1485301" y="4075688"/>
            <a:ext cx="1338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不考虑进位</a:t>
            </a:r>
            <a:endParaRPr lang="zh-CN" altLang="en-US" dirty="0"/>
          </a:p>
        </p:txBody>
      </p:sp>
      <p:sp>
        <p:nvSpPr>
          <p:cNvPr id="1549327" name="Text Box 15"/>
          <p:cNvSpPr txBox="1">
            <a:spLocks noChangeArrowheads="1"/>
          </p:cNvSpPr>
          <p:nvPr/>
        </p:nvSpPr>
        <p:spPr bwMode="auto">
          <a:xfrm>
            <a:off x="1716133" y="4875081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考虑进位</a:t>
            </a:r>
            <a:endParaRPr lang="zh-CN" altLang="en-US" dirty="0"/>
          </a:p>
        </p:txBody>
      </p:sp>
      <p:sp>
        <p:nvSpPr>
          <p:cNvPr id="1549328" name="AutoShape 16"/>
          <p:cNvSpPr/>
          <p:nvPr/>
        </p:nvSpPr>
        <p:spPr bwMode="auto">
          <a:xfrm>
            <a:off x="3035641" y="3931719"/>
            <a:ext cx="133350" cy="550863"/>
          </a:xfrm>
          <a:prstGeom prst="leftBrace">
            <a:avLst>
              <a:gd name="adj1" fmla="val 34425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9329" name="AutoShape 17"/>
          <p:cNvSpPr/>
          <p:nvPr/>
        </p:nvSpPr>
        <p:spPr bwMode="auto">
          <a:xfrm>
            <a:off x="2988064" y="4846068"/>
            <a:ext cx="133350" cy="550862"/>
          </a:xfrm>
          <a:prstGeom prst="leftBrace">
            <a:avLst>
              <a:gd name="adj1" fmla="val 34425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49330" name="Group 18"/>
          <p:cNvGrpSpPr/>
          <p:nvPr/>
        </p:nvGrpSpPr>
        <p:grpSpPr bwMode="auto">
          <a:xfrm>
            <a:off x="9087658" y="3513413"/>
            <a:ext cx="1751012" cy="1938338"/>
            <a:chOff x="3905" y="2070"/>
            <a:chExt cx="1103" cy="1221"/>
          </a:xfrm>
        </p:grpSpPr>
        <p:sp>
          <p:nvSpPr>
            <p:cNvPr id="1549331" name="Text Box 19"/>
            <p:cNvSpPr txBox="1">
              <a:spLocks noChangeArrowheads="1"/>
            </p:cNvSpPr>
            <p:nvPr/>
          </p:nvSpPr>
          <p:spPr bwMode="auto">
            <a:xfrm>
              <a:off x="4003" y="2070"/>
              <a:ext cx="910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           A</a:t>
              </a:r>
              <a:r>
                <a:rPr lang="en-US" altLang="zh-CN" sz="2400" b="1" baseline="-25000" dirty="0"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i</a:t>
              </a:r>
              <a:endParaRPr lang="en-US" altLang="zh-CN" sz="2400" b="1" baseline="-25000" dirty="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endParaRPr>
            </a:p>
            <a:p>
              <a:r>
                <a:rPr lang="en-US" altLang="zh-CN" sz="2400" b="1" dirty="0"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           B</a:t>
              </a:r>
              <a:r>
                <a:rPr lang="en-US" altLang="zh-CN" sz="2400" b="1" baseline="-25000" dirty="0"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i</a:t>
              </a:r>
              <a:endParaRPr lang="en-US" altLang="zh-CN" sz="2400" b="1" baseline="-25000" dirty="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endParaRPr>
            </a:p>
            <a:p>
              <a:r>
                <a:rPr lang="en-US" altLang="zh-CN" sz="2400" b="1" dirty="0"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+         C</a:t>
              </a:r>
              <a:r>
                <a:rPr lang="en-US" altLang="zh-CN" sz="2400" b="1" baseline="-25000" dirty="0"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i</a:t>
              </a:r>
              <a:endParaRPr lang="en-US" altLang="zh-CN" sz="2400" b="1" baseline="-25000" dirty="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endParaRPr>
            </a:p>
            <a:p>
              <a:endParaRPr lang="en-US" altLang="zh-CN" sz="2400" b="1" dirty="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endParaRPr>
            </a:p>
            <a:p>
              <a:r>
                <a:rPr lang="en-US" altLang="zh-CN" sz="2400" b="1" dirty="0" err="1"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C</a:t>
              </a:r>
              <a:r>
                <a:rPr lang="en-US" altLang="zh-CN" sz="2400" b="1" baseline="-25000" dirty="0" err="1"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i+1</a:t>
              </a:r>
              <a:r>
                <a:rPr lang="en-US" altLang="zh-CN" sz="2400" b="1" baseline="-25000" dirty="0"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 </a:t>
              </a:r>
              <a:r>
                <a:rPr lang="en-US" altLang="zh-CN" sz="2400" b="1" dirty="0"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     S</a:t>
              </a:r>
              <a:r>
                <a:rPr lang="en-US" altLang="zh-CN" sz="2400" b="1" baseline="-25000" dirty="0"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i</a:t>
              </a:r>
              <a:endParaRPr lang="en-US" altLang="zh-CN" sz="2400" b="1" baseline="-25000" dirty="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549332" name="Line 20"/>
            <p:cNvSpPr>
              <a:spLocks noChangeShapeType="1"/>
            </p:cNvSpPr>
            <p:nvPr/>
          </p:nvSpPr>
          <p:spPr bwMode="auto">
            <a:xfrm>
              <a:off x="3905" y="2890"/>
              <a:ext cx="11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）二进制加法运算可用逻辑计算来实现</a:t>
            </a:r>
            <a:endParaRPr kumimoji="1"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的计算：基本逻辑运算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-1" r="664" b="1369"/>
          <a:stretch>
            <a:fillRect/>
          </a:stretch>
        </p:blipFill>
        <p:spPr>
          <a:xfrm>
            <a:off x="1724467" y="2549633"/>
            <a:ext cx="3499663" cy="11373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09240" y="5860881"/>
            <a:ext cx="86693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乘除可转换为加减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减法又可转换为加法，而加法又可以用逻辑运算的组合来实现。</a:t>
            </a:r>
            <a:endParaRPr lang="en-US" altLang="zh-CN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chemeClr val="accent2"/>
              </a:buClr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机器只要能完成加法运算，再由一个可执行组合的机构，就可以实现任何运算。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" name="Group 2"/>
          <p:cNvGrpSpPr/>
          <p:nvPr/>
        </p:nvGrpSpPr>
        <p:grpSpPr bwMode="auto">
          <a:xfrm>
            <a:off x="707570" y="5760614"/>
            <a:ext cx="1202572" cy="904516"/>
            <a:chOff x="486" y="2211"/>
            <a:chExt cx="898" cy="748"/>
          </a:xfrm>
        </p:grpSpPr>
        <p:sp>
          <p:nvSpPr>
            <p:cNvPr id="24" name="AutoShape 39"/>
            <p:cNvSpPr>
              <a:spLocks noChangeArrowheads="1"/>
            </p:cNvSpPr>
            <p:nvPr/>
          </p:nvSpPr>
          <p:spPr bwMode="gray">
            <a:xfrm>
              <a:off x="486" y="2211"/>
              <a:ext cx="898" cy="748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Oval 40"/>
            <p:cNvSpPr>
              <a:spLocks noChangeArrowheads="1"/>
            </p:cNvSpPr>
            <p:nvPr/>
          </p:nvSpPr>
          <p:spPr bwMode="gray">
            <a:xfrm>
              <a:off x="560" y="2273"/>
              <a:ext cx="750" cy="625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Text Box 84"/>
            <p:cNvSpPr txBox="1">
              <a:spLocks noChangeArrowheads="1"/>
            </p:cNvSpPr>
            <p:nvPr/>
          </p:nvSpPr>
          <p:spPr bwMode="auto">
            <a:xfrm>
              <a:off x="560" y="2358"/>
              <a:ext cx="743" cy="38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启示</a:t>
              </a:r>
              <a:endParaRPr kumimoji="0"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9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9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49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9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49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49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9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9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49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4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4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4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49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49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49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49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49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49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9324" grpId="0"/>
      <p:bldP spid="1549325" grpId="0"/>
      <p:bldP spid="1549326" grpId="0"/>
      <p:bldP spid="15493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62" name="Rectangle 2"/>
          <p:cNvSpPr>
            <a:spLocks noChangeArrowheads="1"/>
          </p:cNvSpPr>
          <p:nvPr/>
        </p:nvSpPr>
        <p:spPr bwMode="auto">
          <a:xfrm>
            <a:off x="818872" y="1981854"/>
            <a:ext cx="10744201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en-US" sz="2400" i="0" dirty="0">
                <a:solidFill>
                  <a:schemeClr val="tx2"/>
                </a:solidFill>
                <a:ea typeface="华文宋体" panose="02010600040101010101" pitchFamily="2" charset="-122"/>
              </a:rPr>
              <a:t>可深入学习</a:t>
            </a:r>
            <a:endParaRPr lang="en-US" altLang="zh-CN" sz="2400" i="0" dirty="0">
              <a:solidFill>
                <a:schemeClr val="tx2"/>
              </a:solidFill>
              <a:ea typeface="华文宋体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i="0" dirty="0">
                <a:ea typeface="华文宋体" panose="02010600040101010101" pitchFamily="2" charset="-122"/>
              </a:rPr>
              <a:t>1)Aristotle (</a:t>
            </a:r>
            <a:r>
              <a:rPr lang="zh-CN" altLang="en-US" b="0" i="0" dirty="0">
                <a:ea typeface="华文宋体" panose="02010600040101010101" pitchFamily="2" charset="-122"/>
              </a:rPr>
              <a:t>亚里士多德</a:t>
            </a:r>
            <a:r>
              <a:rPr lang="en-US" altLang="zh-CN" b="0" i="0" dirty="0">
                <a:ea typeface="华文宋体" panose="02010600040101010101" pitchFamily="2" charset="-122"/>
              </a:rPr>
              <a:t>)(</a:t>
            </a:r>
            <a:r>
              <a:rPr lang="zh-CN" altLang="en-US" b="0" i="0" dirty="0">
                <a:ea typeface="华文宋体" panose="02010600040101010101" pitchFamily="2" charset="-122"/>
              </a:rPr>
              <a:t>公元前</a:t>
            </a:r>
            <a:r>
              <a:rPr lang="en-US" altLang="zh-CN" b="0" i="0" dirty="0">
                <a:ea typeface="华文宋体" panose="02010600040101010101" pitchFamily="2" charset="-122"/>
              </a:rPr>
              <a:t>384</a:t>
            </a:r>
            <a:r>
              <a:rPr lang="zh-CN" altLang="en-US" b="0" i="0" dirty="0">
                <a:ea typeface="华文宋体" panose="02010600040101010101" pitchFamily="2" charset="-122"/>
              </a:rPr>
              <a:t>－</a:t>
            </a:r>
            <a:r>
              <a:rPr lang="en-US" altLang="zh-CN" b="0" i="0" dirty="0">
                <a:ea typeface="华文宋体" panose="02010600040101010101" pitchFamily="2" charset="-122"/>
              </a:rPr>
              <a:t>322)</a:t>
            </a:r>
            <a:r>
              <a:rPr lang="zh-CN" altLang="en-US" b="0" i="0" dirty="0">
                <a:ea typeface="华文宋体" panose="02010600040101010101" pitchFamily="2" charset="-122"/>
              </a:rPr>
              <a:t>。古希腊哲学家：</a:t>
            </a:r>
            <a:r>
              <a:rPr lang="zh-CN" altLang="en-US" sz="2000" i="0" u="sng" dirty="0">
                <a:solidFill>
                  <a:srgbClr val="3333FF"/>
                </a:solidFill>
                <a:ea typeface="华文宋体" panose="02010600040101010101" pitchFamily="2" charset="-122"/>
              </a:rPr>
              <a:t>形式逻辑</a:t>
            </a:r>
            <a:r>
              <a:rPr lang="zh-CN" altLang="en-US" b="0" i="0" dirty="0">
                <a:ea typeface="华文宋体" panose="02010600040101010101" pitchFamily="2" charset="-122"/>
              </a:rPr>
              <a:t>。</a:t>
            </a:r>
            <a:endParaRPr lang="zh-CN" altLang="en-US" b="0" i="0" dirty="0">
              <a:ea typeface="华文宋体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0" i="0" dirty="0">
                <a:ea typeface="华文宋体" panose="02010600040101010101" pitchFamily="2" charset="-122"/>
              </a:rPr>
              <a:t>典型概念：</a:t>
            </a:r>
            <a:r>
              <a:rPr lang="zh-CN" altLang="en-US" sz="2400" i="0" dirty="0">
                <a:ea typeface="华文宋体" panose="02010600040101010101" pitchFamily="2" charset="-122"/>
              </a:rPr>
              <a:t>命题</a:t>
            </a:r>
            <a:r>
              <a:rPr lang="zh-CN" altLang="en-US" sz="2400" b="0" i="0" dirty="0">
                <a:ea typeface="华文宋体" panose="02010600040101010101" pitchFamily="2" charset="-122"/>
              </a:rPr>
              <a:t>，</a:t>
            </a:r>
            <a:r>
              <a:rPr lang="zh-CN" altLang="en-US" sz="2400" i="0" dirty="0">
                <a:ea typeface="华文宋体" panose="02010600040101010101" pitchFamily="2" charset="-122"/>
              </a:rPr>
              <a:t>推理</a:t>
            </a:r>
            <a:r>
              <a:rPr lang="zh-CN" altLang="en-US" sz="2400" b="0" i="0" dirty="0">
                <a:ea typeface="华文宋体" panose="02010600040101010101" pitchFamily="2" charset="-122"/>
              </a:rPr>
              <a:t>，</a:t>
            </a:r>
            <a:r>
              <a:rPr lang="zh-CN" altLang="en-US" sz="2400" i="0" dirty="0">
                <a:ea typeface="华文宋体" panose="02010600040101010101" pitchFamily="2" charset="-122"/>
              </a:rPr>
              <a:t>三段论</a:t>
            </a:r>
            <a:endParaRPr lang="en-US" altLang="zh-CN" sz="2400" i="0" dirty="0">
              <a:ea typeface="华文宋体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i="0" dirty="0">
                <a:ea typeface="华文宋体" panose="02010600040101010101" pitchFamily="2" charset="-122"/>
              </a:rPr>
              <a:t>2)Leibnitz (</a:t>
            </a:r>
            <a:r>
              <a:rPr lang="zh-CN" altLang="en-US" b="0" i="0" dirty="0">
                <a:ea typeface="华文宋体" panose="02010600040101010101" pitchFamily="2" charset="-122"/>
              </a:rPr>
              <a:t>莱布尼茨</a:t>
            </a:r>
            <a:r>
              <a:rPr lang="en-US" altLang="zh-CN" b="0" i="0" dirty="0">
                <a:ea typeface="华文宋体" panose="02010600040101010101" pitchFamily="2" charset="-122"/>
              </a:rPr>
              <a:t>)(1646</a:t>
            </a:r>
            <a:r>
              <a:rPr lang="zh-CN" altLang="en-US" b="0" i="0" dirty="0">
                <a:ea typeface="华文宋体" panose="02010600040101010101" pitchFamily="2" charset="-122"/>
              </a:rPr>
              <a:t>－</a:t>
            </a:r>
            <a:r>
              <a:rPr lang="en-US" altLang="zh-CN" b="0" i="0" dirty="0">
                <a:ea typeface="华文宋体" panose="02010600040101010101" pitchFamily="2" charset="-122"/>
              </a:rPr>
              <a:t>1716)</a:t>
            </a:r>
            <a:r>
              <a:rPr lang="zh-CN" altLang="en-US" b="0" i="0" dirty="0">
                <a:ea typeface="华文宋体" panose="02010600040101010101" pitchFamily="2" charset="-122"/>
              </a:rPr>
              <a:t>。德国数学家：</a:t>
            </a:r>
            <a:r>
              <a:rPr lang="zh-CN" altLang="en-US" sz="2000" i="0" u="sng" dirty="0">
                <a:solidFill>
                  <a:srgbClr val="3333FF"/>
                </a:solidFill>
                <a:ea typeface="华文宋体" panose="02010600040101010101" pitchFamily="2" charset="-122"/>
              </a:rPr>
              <a:t>数理逻辑</a:t>
            </a:r>
            <a:r>
              <a:rPr lang="zh-CN" altLang="en-US" b="0" i="0" dirty="0">
                <a:ea typeface="华文宋体" panose="02010600040101010101" pitchFamily="2" charset="-122"/>
              </a:rPr>
              <a:t>。</a:t>
            </a:r>
            <a:endParaRPr lang="zh-CN" altLang="en-US" b="0" i="0" dirty="0">
              <a:ea typeface="华文宋体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0" i="0" dirty="0"/>
              <a:t>典型概念：</a:t>
            </a:r>
            <a:r>
              <a:rPr lang="zh-CN" altLang="en-US" sz="2400" i="0" dirty="0">
                <a:ea typeface="华文宋体" panose="02010600040101010101" pitchFamily="2" charset="-122"/>
              </a:rPr>
              <a:t>谓词</a:t>
            </a:r>
            <a:r>
              <a:rPr lang="zh-CN" altLang="en-US" sz="2400" b="0" i="0" dirty="0"/>
              <a:t>，</a:t>
            </a:r>
            <a:r>
              <a:rPr lang="zh-CN" altLang="en-US" sz="2400" i="0" dirty="0">
                <a:ea typeface="华文宋体" panose="02010600040101010101" pitchFamily="2" charset="-122"/>
              </a:rPr>
              <a:t>谓词演算</a:t>
            </a:r>
            <a:r>
              <a:rPr lang="zh-CN" altLang="en-US" b="0" i="0" dirty="0"/>
              <a:t> </a:t>
            </a:r>
            <a:endParaRPr lang="zh-CN" altLang="en-US" b="0" i="0" dirty="0"/>
          </a:p>
          <a:p>
            <a:pPr>
              <a:lnSpc>
                <a:spcPct val="130000"/>
              </a:lnSpc>
            </a:pPr>
            <a:r>
              <a:rPr lang="en-US" altLang="zh-CN" b="0" i="0" dirty="0">
                <a:ea typeface="华文宋体" panose="02010600040101010101" pitchFamily="2" charset="-122"/>
              </a:rPr>
              <a:t>3) Boole (</a:t>
            </a:r>
            <a:r>
              <a:rPr lang="zh-CN" altLang="en-US" b="0" i="0" dirty="0">
                <a:ea typeface="华文宋体" panose="02010600040101010101" pitchFamily="2" charset="-122"/>
              </a:rPr>
              <a:t>布尔</a:t>
            </a:r>
            <a:r>
              <a:rPr lang="en-US" altLang="zh-CN" b="0" i="0" dirty="0">
                <a:ea typeface="华文宋体" panose="02010600040101010101" pitchFamily="2" charset="-122"/>
              </a:rPr>
              <a:t>) (1815</a:t>
            </a:r>
            <a:r>
              <a:rPr lang="zh-CN" altLang="en-US" b="0" i="0" dirty="0">
                <a:ea typeface="华文宋体" panose="02010600040101010101" pitchFamily="2" charset="-122"/>
              </a:rPr>
              <a:t>－</a:t>
            </a:r>
            <a:r>
              <a:rPr lang="en-US" altLang="zh-CN" b="0" i="0" dirty="0">
                <a:ea typeface="华文宋体" panose="02010600040101010101" pitchFamily="2" charset="-122"/>
              </a:rPr>
              <a:t>1864)</a:t>
            </a:r>
            <a:r>
              <a:rPr lang="zh-CN" altLang="en-US" b="0" i="0" dirty="0">
                <a:ea typeface="华文宋体" panose="02010600040101010101" pitchFamily="2" charset="-122"/>
              </a:rPr>
              <a:t>。英国数学家，</a:t>
            </a:r>
            <a:r>
              <a:rPr lang="zh-CN" altLang="en-US" sz="2000" i="0" u="sng" dirty="0">
                <a:solidFill>
                  <a:srgbClr val="3333FF"/>
                </a:solidFill>
                <a:ea typeface="华文宋体" panose="02010600040101010101" pitchFamily="2" charset="-122"/>
              </a:rPr>
              <a:t>布尔代数</a:t>
            </a:r>
            <a:endParaRPr lang="zh-CN" altLang="en-US" sz="2000" i="0" u="sng" dirty="0">
              <a:solidFill>
                <a:srgbClr val="3333FF"/>
              </a:solidFill>
              <a:ea typeface="华文宋体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0" i="0" dirty="0">
                <a:ea typeface="华文宋体" panose="02010600040101010101" pitchFamily="2" charset="-122"/>
              </a:rPr>
              <a:t>典型概念：</a:t>
            </a:r>
            <a:r>
              <a:rPr lang="zh-CN" altLang="en-US" sz="2400" i="0" dirty="0">
                <a:ea typeface="华文宋体" panose="02010600040101010101" pitchFamily="2" charset="-122"/>
              </a:rPr>
              <a:t>布尔量</a:t>
            </a:r>
            <a:r>
              <a:rPr lang="en-US" altLang="zh-CN" sz="2400" b="0" i="0" dirty="0">
                <a:ea typeface="华文宋体" panose="02010600040101010101" pitchFamily="2" charset="-122"/>
              </a:rPr>
              <a:t>, </a:t>
            </a:r>
            <a:r>
              <a:rPr lang="zh-CN" altLang="en-US" sz="2400" i="0" dirty="0">
                <a:ea typeface="华文宋体" panose="02010600040101010101" pitchFamily="2" charset="-122"/>
              </a:rPr>
              <a:t>布尔值</a:t>
            </a:r>
            <a:r>
              <a:rPr lang="en-US" altLang="zh-CN" sz="2400" b="0" i="0" dirty="0">
                <a:ea typeface="华文宋体" panose="02010600040101010101" pitchFamily="2" charset="-122"/>
              </a:rPr>
              <a:t>, </a:t>
            </a:r>
            <a:r>
              <a:rPr lang="zh-CN" altLang="en-US" sz="2400" i="0" dirty="0">
                <a:ea typeface="华文宋体" panose="02010600040101010101" pitchFamily="2" charset="-122"/>
              </a:rPr>
              <a:t>布尔运算</a:t>
            </a:r>
            <a:r>
              <a:rPr lang="en-US" altLang="zh-CN" sz="2400" b="0" i="0" dirty="0">
                <a:ea typeface="华文宋体" panose="02010600040101010101" pitchFamily="2" charset="-122"/>
              </a:rPr>
              <a:t>, </a:t>
            </a:r>
            <a:r>
              <a:rPr lang="zh-CN" altLang="en-US" sz="2400" i="0" dirty="0">
                <a:ea typeface="华文宋体" panose="02010600040101010101" pitchFamily="2" charset="-122"/>
              </a:rPr>
              <a:t>布尔操作</a:t>
            </a:r>
            <a:r>
              <a:rPr lang="zh-CN" altLang="en-US" b="0" i="0" dirty="0">
                <a:ea typeface="华文宋体" panose="02010600040101010101" pitchFamily="2" charset="-122"/>
              </a:rPr>
              <a:t> </a:t>
            </a:r>
            <a:endParaRPr lang="zh-CN" altLang="en-US" b="0" i="0" dirty="0">
              <a:ea typeface="华文宋体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i="0" dirty="0">
                <a:ea typeface="华文宋体" panose="02010600040101010101" pitchFamily="2" charset="-122"/>
              </a:rPr>
              <a:t>4)</a:t>
            </a:r>
            <a:r>
              <a:rPr lang="zh-CN" altLang="en-US" b="0" i="0" dirty="0">
                <a:ea typeface="华文宋体" panose="02010600040101010101" pitchFamily="2" charset="-122"/>
              </a:rPr>
              <a:t>其他：</a:t>
            </a:r>
            <a:r>
              <a:rPr lang="zh-CN" altLang="en-US" sz="2000" i="0" u="sng" dirty="0">
                <a:solidFill>
                  <a:srgbClr val="3333FF"/>
                </a:solidFill>
                <a:ea typeface="华文宋体" panose="02010600040101010101" pitchFamily="2" charset="-122"/>
              </a:rPr>
              <a:t>时序逻辑</a:t>
            </a:r>
            <a:r>
              <a:rPr lang="en-US" altLang="zh-CN" b="0" i="0" dirty="0">
                <a:ea typeface="华文宋体" panose="02010600040101010101" pitchFamily="2" charset="-122"/>
              </a:rPr>
              <a:t>(Temporal Logics)</a:t>
            </a:r>
            <a:r>
              <a:rPr lang="zh-CN" altLang="en-US" b="0" i="0" dirty="0">
                <a:ea typeface="华文宋体" panose="02010600040101010101" pitchFamily="2" charset="-122"/>
              </a:rPr>
              <a:t>、</a:t>
            </a:r>
            <a:r>
              <a:rPr lang="zh-CN" altLang="en-US" sz="2000" i="0" u="sng" dirty="0">
                <a:solidFill>
                  <a:srgbClr val="3333FF"/>
                </a:solidFill>
                <a:ea typeface="华文宋体" panose="02010600040101010101" pitchFamily="2" charset="-122"/>
              </a:rPr>
              <a:t>模态逻辑</a:t>
            </a:r>
            <a:r>
              <a:rPr lang="en-US" altLang="zh-CN" sz="2000" i="0" u="sng" dirty="0">
                <a:solidFill>
                  <a:srgbClr val="3333FF"/>
                </a:solidFill>
                <a:ea typeface="华文宋体" panose="02010600040101010101" pitchFamily="2" charset="-122"/>
              </a:rPr>
              <a:t>(</a:t>
            </a:r>
            <a:r>
              <a:rPr lang="en-US" altLang="zh-CN" b="0" i="0" dirty="0">
                <a:ea typeface="华文宋体" panose="02010600040101010101" pitchFamily="2" charset="-122"/>
              </a:rPr>
              <a:t>Modal Logics)</a:t>
            </a:r>
            <a:r>
              <a:rPr lang="zh-CN" altLang="en-US" b="0" i="0" dirty="0">
                <a:ea typeface="华文宋体" panose="02010600040101010101" pitchFamily="2" charset="-122"/>
              </a:rPr>
              <a:t>、</a:t>
            </a:r>
            <a:r>
              <a:rPr lang="zh-CN" altLang="en-US" sz="2000" i="0" u="sng" dirty="0">
                <a:solidFill>
                  <a:srgbClr val="3333FF"/>
                </a:solidFill>
                <a:ea typeface="华文宋体" panose="02010600040101010101" pitchFamily="2" charset="-122"/>
              </a:rPr>
              <a:t>归纳逻辑</a:t>
            </a:r>
            <a:r>
              <a:rPr lang="en-US" altLang="zh-CN" b="0" i="0" dirty="0">
                <a:ea typeface="华文宋体" panose="02010600040101010101" pitchFamily="2" charset="-122"/>
              </a:rPr>
              <a:t>(Inductive Logics)</a:t>
            </a:r>
            <a:r>
              <a:rPr lang="zh-CN" altLang="en-US" b="0" i="0" dirty="0">
                <a:ea typeface="华文宋体" panose="02010600040101010101" pitchFamily="2" charset="-122"/>
              </a:rPr>
              <a:t>、</a:t>
            </a:r>
            <a:r>
              <a:rPr lang="zh-CN" altLang="en-US" sz="2000" i="0" u="sng" dirty="0">
                <a:solidFill>
                  <a:srgbClr val="3333FF"/>
                </a:solidFill>
                <a:ea typeface="华文宋体" panose="02010600040101010101" pitchFamily="2" charset="-122"/>
              </a:rPr>
              <a:t>模糊逻辑</a:t>
            </a:r>
            <a:r>
              <a:rPr lang="en-US" altLang="zh-CN" b="0" i="0" dirty="0">
                <a:ea typeface="华文宋体" panose="02010600040101010101" pitchFamily="2" charset="-122"/>
              </a:rPr>
              <a:t>(Fuzzy Logics)</a:t>
            </a:r>
            <a:r>
              <a:rPr lang="zh-CN" altLang="en-US" b="0" i="0" dirty="0">
                <a:ea typeface="华文宋体" panose="02010600040101010101" pitchFamily="2" charset="-122"/>
              </a:rPr>
              <a:t>、</a:t>
            </a:r>
            <a:r>
              <a:rPr lang="zh-CN" altLang="en-US" sz="2000" i="0" u="sng" dirty="0">
                <a:solidFill>
                  <a:srgbClr val="3333FF"/>
                </a:solidFill>
                <a:ea typeface="华文宋体" panose="02010600040101010101" pitchFamily="2" charset="-122"/>
              </a:rPr>
              <a:t>粗糙逻辑</a:t>
            </a:r>
            <a:r>
              <a:rPr lang="en-US" altLang="zh-CN" b="0" i="0" dirty="0">
                <a:ea typeface="华文宋体" panose="02010600040101010101" pitchFamily="2" charset="-122"/>
              </a:rPr>
              <a:t>(Rough Logics)</a:t>
            </a:r>
            <a:r>
              <a:rPr lang="zh-CN" altLang="en-US" b="0" i="0" dirty="0">
                <a:ea typeface="华文宋体" panose="02010600040101010101" pitchFamily="2" charset="-122"/>
              </a:rPr>
              <a:t>、</a:t>
            </a:r>
            <a:r>
              <a:rPr lang="zh-CN" altLang="en-US" sz="2000" i="0" u="sng" dirty="0">
                <a:solidFill>
                  <a:srgbClr val="3333FF"/>
                </a:solidFill>
                <a:ea typeface="华文宋体" panose="02010600040101010101" pitchFamily="2" charset="-122"/>
              </a:rPr>
              <a:t>非单调逻辑</a:t>
            </a:r>
            <a:r>
              <a:rPr lang="zh-CN" altLang="en-US" b="0" i="0" dirty="0">
                <a:ea typeface="华文宋体" panose="02010600040101010101" pitchFamily="2" charset="-122"/>
              </a:rPr>
              <a:t>等 </a:t>
            </a:r>
            <a:endParaRPr lang="en-US" altLang="zh-CN" b="0" i="0" dirty="0">
              <a:ea typeface="华文宋体" panose="02010600040101010101" pitchFamily="2" charset="-122"/>
            </a:endParaRPr>
          </a:p>
        </p:txBody>
      </p:sp>
      <p:sp>
        <p:nvSpPr>
          <p:cNvPr id="2" name="圆角矩形 73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(6)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逻辑研究有哪些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707570" y="173268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的计算：基本逻辑运算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0806" y="111760"/>
            <a:ext cx="11073674" cy="878613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 符号化、计算化与自动化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一看计算机的本质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26396" y="1470479"/>
            <a:ext cx="8263801" cy="339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一、</a:t>
            </a: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符号化、计算化与自动化</a:t>
            </a:r>
            <a:r>
              <a:rPr lang="en-US" altLang="zh-CN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—</a:t>
            </a: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计算机的本质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二、数值性信息的表达：计数制与机器数</a:t>
            </a:r>
            <a:endParaRPr lang="en-US" altLang="zh-CN" sz="2800" b="1" dirty="0"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三、非数值性信息的表达：编码与组合</a:t>
            </a:r>
            <a:endParaRPr lang="en-US" altLang="zh-CN" sz="2800" b="1" dirty="0"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四、</a:t>
            </a:r>
            <a:r>
              <a:rPr lang="en-US" altLang="zh-CN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0</a:t>
            </a: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和</a:t>
            </a:r>
            <a:r>
              <a:rPr lang="en-US" altLang="zh-CN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1</a:t>
            </a: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的计算：基本逻辑运算</a:t>
            </a:r>
            <a:endParaRPr lang="en-US" altLang="zh-CN" sz="2800" b="1" dirty="0"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五、用电子技术实现</a:t>
            </a:r>
            <a:r>
              <a:rPr lang="en-US" altLang="zh-CN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0</a:t>
            </a: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和</a:t>
            </a:r>
            <a:r>
              <a:rPr lang="en-US" altLang="zh-CN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1</a:t>
            </a: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及其逻辑运算</a:t>
            </a:r>
            <a:endParaRPr lang="en-US" altLang="zh-CN" sz="2800" b="1" dirty="0"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800" b="1" dirty="0"/>
              <a:t>六、符号化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计算化的综合应用：利用图像隐藏信息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714110" y="6283667"/>
            <a:ext cx="10737660" cy="483189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8946" name="Text Box 2"/>
          <p:cNvSpPr txBox="1">
            <a:spLocks noChangeArrowheads="1"/>
          </p:cNvSpPr>
          <p:nvPr/>
        </p:nvSpPr>
        <p:spPr bwMode="auto">
          <a:xfrm>
            <a:off x="653829" y="1905207"/>
            <a:ext cx="48401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电信号：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0V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（低电平）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5V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（高电平）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18948" name="Group 4"/>
          <p:cNvGrpSpPr/>
          <p:nvPr/>
        </p:nvGrpSpPr>
        <p:grpSpPr bwMode="auto">
          <a:xfrm>
            <a:off x="5862055" y="2032490"/>
            <a:ext cx="2502424" cy="408676"/>
            <a:chOff x="1147" y="1667"/>
            <a:chExt cx="1900" cy="385"/>
          </a:xfrm>
        </p:grpSpPr>
        <p:sp>
          <p:nvSpPr>
            <p:cNvPr id="1618950" name="Freeform 6"/>
            <p:cNvSpPr/>
            <p:nvPr/>
          </p:nvSpPr>
          <p:spPr bwMode="auto">
            <a:xfrm>
              <a:off x="2219" y="1675"/>
              <a:ext cx="828" cy="336"/>
            </a:xfrm>
            <a:custGeom>
              <a:avLst/>
              <a:gdLst>
                <a:gd name="T0" fmla="*/ 0 w 828"/>
                <a:gd name="T1" fmla="*/ 336 h 336"/>
                <a:gd name="T2" fmla="*/ 256 w 828"/>
                <a:gd name="T3" fmla="*/ 336 h 336"/>
                <a:gd name="T4" fmla="*/ 256 w 828"/>
                <a:gd name="T5" fmla="*/ 0 h 336"/>
                <a:gd name="T6" fmla="*/ 563 w 828"/>
                <a:gd name="T7" fmla="*/ 0 h 336"/>
                <a:gd name="T8" fmla="*/ 563 w 828"/>
                <a:gd name="T9" fmla="*/ 336 h 336"/>
                <a:gd name="T10" fmla="*/ 828 w 828"/>
                <a:gd name="T11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8" h="336">
                  <a:moveTo>
                    <a:pt x="0" y="336"/>
                  </a:moveTo>
                  <a:lnTo>
                    <a:pt x="256" y="336"/>
                  </a:lnTo>
                  <a:lnTo>
                    <a:pt x="256" y="0"/>
                  </a:lnTo>
                  <a:lnTo>
                    <a:pt x="563" y="0"/>
                  </a:lnTo>
                  <a:lnTo>
                    <a:pt x="563" y="336"/>
                  </a:lnTo>
                  <a:lnTo>
                    <a:pt x="828" y="336"/>
                  </a:lnTo>
                </a:path>
              </a:pathLst>
            </a:custGeom>
            <a:noFill/>
            <a:ln w="57150" cmpd="sng">
              <a:solidFill>
                <a:srgbClr val="CC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8951" name="Line 7"/>
            <p:cNvSpPr>
              <a:spLocks noChangeShapeType="1"/>
            </p:cNvSpPr>
            <p:nvPr/>
          </p:nvSpPr>
          <p:spPr bwMode="auto">
            <a:xfrm>
              <a:off x="1147" y="2011"/>
              <a:ext cx="720" cy="0"/>
            </a:xfrm>
            <a:prstGeom prst="line">
              <a:avLst/>
            </a:prstGeom>
            <a:noFill/>
            <a:ln w="57150">
              <a:solidFill>
                <a:srgbClr val="CC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8952" name="Text Box 8"/>
            <p:cNvSpPr txBox="1">
              <a:spLocks noChangeArrowheads="1"/>
            </p:cNvSpPr>
            <p:nvPr/>
          </p:nvSpPr>
          <p:spPr bwMode="auto">
            <a:xfrm>
              <a:off x="1411" y="1667"/>
              <a:ext cx="249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3333CC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0</a:t>
              </a:r>
              <a:endParaRPr lang="en-US" altLang="zh-CN" sz="2000" b="1">
                <a:solidFill>
                  <a:srgbClr val="3333CC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618953" name="Text Box 9"/>
            <p:cNvSpPr txBox="1">
              <a:spLocks noChangeArrowheads="1"/>
            </p:cNvSpPr>
            <p:nvPr/>
          </p:nvSpPr>
          <p:spPr bwMode="auto">
            <a:xfrm>
              <a:off x="2507" y="1675"/>
              <a:ext cx="249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3333CC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1</a:t>
              </a:r>
              <a:endParaRPr lang="en-US" altLang="zh-CN" sz="2000" b="1">
                <a:solidFill>
                  <a:srgbClr val="3333CC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653829" y="2527547"/>
            <a:ext cx="5208226" cy="532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用二极管、三极管实现基本逻辑运算的电路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412046" y="5598531"/>
            <a:ext cx="1891671" cy="41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电路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5212029" y="5598531"/>
            <a:ext cx="1943100" cy="41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电路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8393908" y="5598531"/>
            <a:ext cx="1803400" cy="41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电路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2489546" y="5283603"/>
            <a:ext cx="17526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000" b="1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B</a:t>
            </a:r>
            <a:endParaRPr lang="en-US" altLang="zh-CN" sz="2000" b="1" baseline="-25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5407437" y="5283603"/>
            <a:ext cx="15522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000" b="1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B</a:t>
            </a:r>
            <a:endParaRPr lang="en-US" altLang="zh-CN" sz="2000" b="1" baseline="-25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8526560" y="5283603"/>
            <a:ext cx="13998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000" b="1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not A</a:t>
            </a:r>
            <a:endParaRPr lang="en-US" altLang="zh-CN" sz="2000" b="1" baseline="-25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）基本逻辑运算的电子实现：逻辑门</a:t>
            </a:r>
            <a:endParaRPr kumimoji="1"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5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用电子技术实现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及其逻辑运算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19831" y="6289732"/>
            <a:ext cx="9119677" cy="42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Clr>
                <a:srgbClr val="0066FF"/>
              </a:buClr>
            </a:pP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这些电路被封装成集成电路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芯片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，即所谓的逻辑门，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与门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或门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非门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2192" y="3050303"/>
            <a:ext cx="2447368" cy="22235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-5288" b="-2196"/>
          <a:stretch>
            <a:fillRect/>
          </a:stretch>
        </p:blipFill>
        <p:spPr>
          <a:xfrm>
            <a:off x="5071185" y="3051891"/>
            <a:ext cx="2447925" cy="2196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-2" t="-1" r="-3689" b="-2934"/>
          <a:stretch>
            <a:fillRect/>
          </a:stretch>
        </p:blipFill>
        <p:spPr>
          <a:xfrm>
            <a:off x="7981213" y="3050303"/>
            <a:ext cx="2434288" cy="22040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8" grpId="0"/>
      <p:bldP spid="31" grpId="0"/>
      <p:bldP spid="32" grpId="0"/>
      <p:bldP spid="33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5099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723" y="2062174"/>
            <a:ext cx="2819400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2510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685" y="4408524"/>
            <a:ext cx="285750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2510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566" y="4575122"/>
            <a:ext cx="2828925" cy="213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25103" name="Text Box 15"/>
          <p:cNvSpPr txBox="1">
            <a:spLocks noChangeArrowheads="1"/>
          </p:cNvSpPr>
          <p:nvPr/>
        </p:nvSpPr>
        <p:spPr bwMode="auto">
          <a:xfrm>
            <a:off x="8831900" y="2212738"/>
            <a:ext cx="2199961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1Y</a:t>
            </a:r>
            <a:r>
              <a:rPr lang="en-US" altLang="zh-CN" sz="2000" b="1" baseline="-25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1A</a:t>
            </a:r>
            <a:r>
              <a:rPr lang="en-US" altLang="zh-CN" sz="2000" b="1" baseline="-25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1B</a:t>
            </a:r>
            <a:endParaRPr lang="en-US" altLang="zh-CN" sz="20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2Y</a:t>
            </a:r>
            <a:r>
              <a:rPr lang="en-US" altLang="zh-CN" sz="2000" b="1" baseline="-25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2A</a:t>
            </a:r>
            <a:r>
              <a:rPr lang="en-US" altLang="zh-CN" sz="2000" b="1" baseline="-25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2B</a:t>
            </a:r>
            <a:endParaRPr lang="en-US" altLang="zh-CN" sz="20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3Y</a:t>
            </a:r>
            <a:r>
              <a:rPr lang="en-US" altLang="zh-CN" sz="2000" b="1" baseline="-25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3A</a:t>
            </a:r>
            <a:r>
              <a:rPr lang="en-US" altLang="zh-CN" sz="2000" b="1" baseline="-25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3B</a:t>
            </a:r>
            <a:endParaRPr lang="en-US" altLang="zh-CN" sz="20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4Y</a:t>
            </a:r>
            <a:r>
              <a:rPr lang="en-US" altLang="zh-CN" sz="2000" b="1" baseline="-25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4A</a:t>
            </a:r>
            <a:r>
              <a:rPr lang="en-US" altLang="zh-CN" sz="2000" b="1" baseline="-25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4B</a:t>
            </a:r>
            <a:endParaRPr lang="en-US" altLang="zh-CN" sz="2000" b="1" baseline="-250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用电子技术实现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及其逻辑运算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）集成电路示意</a:t>
            </a:r>
            <a:endParaRPr kumimoji="1"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347" y="2062174"/>
            <a:ext cx="2447368" cy="2196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662569" y="4585461"/>
            <a:ext cx="1891671" cy="41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电路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740069" y="4270533"/>
            <a:ext cx="17526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000" b="1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B</a:t>
            </a:r>
            <a:endParaRPr lang="en-US" altLang="zh-CN" sz="2000" b="1" baseline="-25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9"/>
          <p:cNvGrpSpPr/>
          <p:nvPr/>
        </p:nvGrpSpPr>
        <p:grpSpPr bwMode="auto">
          <a:xfrm>
            <a:off x="1835749" y="5503949"/>
            <a:ext cx="1731962" cy="493712"/>
            <a:chOff x="4362" y="3503"/>
            <a:chExt cx="1091" cy="311"/>
          </a:xfrm>
        </p:grpSpPr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4665" y="3503"/>
              <a:ext cx="481" cy="3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4362" y="3598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4363" y="3734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5150" y="3654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4711" y="350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隶书" panose="02010509060101010101" pitchFamily="49" charset="-122"/>
                </a:rPr>
                <a:t>&amp;</a:t>
              </a:r>
              <a:endParaRPr lang="en-US" altLang="zh-CN" sz="2400" dirty="0">
                <a:ea typeface="隶书" panose="02010509060101010101" pitchFamily="49" charset="-122"/>
              </a:endParaRPr>
            </a:p>
          </p:txBody>
        </p:sp>
      </p:grp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166409" y="5997661"/>
            <a:ext cx="30059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与门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电路符号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左侧是输入，右侧是输出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4" name="Picture 31" descr="pgf04121305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01" y="4624251"/>
            <a:ext cx="855428" cy="644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25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5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25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25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25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25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25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25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5103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7139" name="Group 3"/>
          <p:cNvGrpSpPr/>
          <p:nvPr/>
        </p:nvGrpSpPr>
        <p:grpSpPr bwMode="auto">
          <a:xfrm>
            <a:off x="7355871" y="5642558"/>
            <a:ext cx="1731962" cy="493713"/>
            <a:chOff x="4362" y="3503"/>
            <a:chExt cx="1091" cy="311"/>
          </a:xfrm>
        </p:grpSpPr>
        <p:sp>
          <p:nvSpPr>
            <p:cNvPr id="1627140" name="Rectangle 4"/>
            <p:cNvSpPr>
              <a:spLocks noChangeArrowheads="1"/>
            </p:cNvSpPr>
            <p:nvPr/>
          </p:nvSpPr>
          <p:spPr bwMode="auto">
            <a:xfrm>
              <a:off x="4665" y="3503"/>
              <a:ext cx="481" cy="31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7141" name="Line 5"/>
            <p:cNvSpPr>
              <a:spLocks noChangeShapeType="1"/>
            </p:cNvSpPr>
            <p:nvPr/>
          </p:nvSpPr>
          <p:spPr bwMode="auto">
            <a:xfrm>
              <a:off x="4362" y="3598"/>
              <a:ext cx="3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7142" name="Line 6"/>
            <p:cNvSpPr>
              <a:spLocks noChangeShapeType="1"/>
            </p:cNvSpPr>
            <p:nvPr/>
          </p:nvSpPr>
          <p:spPr bwMode="auto">
            <a:xfrm>
              <a:off x="4363" y="3734"/>
              <a:ext cx="3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7143" name="Line 7"/>
            <p:cNvSpPr>
              <a:spLocks noChangeShapeType="1"/>
            </p:cNvSpPr>
            <p:nvPr/>
          </p:nvSpPr>
          <p:spPr bwMode="auto">
            <a:xfrm>
              <a:off x="5150" y="3654"/>
              <a:ext cx="3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7144" name="Text Box 8"/>
            <p:cNvSpPr txBox="1">
              <a:spLocks noChangeArrowheads="1"/>
            </p:cNvSpPr>
            <p:nvPr/>
          </p:nvSpPr>
          <p:spPr bwMode="auto">
            <a:xfrm>
              <a:off x="4711" y="3505"/>
              <a:ext cx="311" cy="29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a typeface="隶书" panose="02010509060101010101" pitchFamily="49" charset="-122"/>
                </a:rPr>
                <a:t>=1</a:t>
              </a:r>
              <a:endParaRPr lang="en-US" altLang="zh-CN" sz="240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</p:grpSp>
      <p:grpSp>
        <p:nvGrpSpPr>
          <p:cNvPr id="1627145" name="Group 9"/>
          <p:cNvGrpSpPr/>
          <p:nvPr/>
        </p:nvGrpSpPr>
        <p:grpSpPr bwMode="auto">
          <a:xfrm>
            <a:off x="7346196" y="2084874"/>
            <a:ext cx="1731962" cy="493712"/>
            <a:chOff x="4362" y="3503"/>
            <a:chExt cx="1091" cy="311"/>
          </a:xfrm>
        </p:grpSpPr>
        <p:sp>
          <p:nvSpPr>
            <p:cNvPr id="1627146" name="Rectangle 10"/>
            <p:cNvSpPr>
              <a:spLocks noChangeArrowheads="1"/>
            </p:cNvSpPr>
            <p:nvPr/>
          </p:nvSpPr>
          <p:spPr bwMode="auto">
            <a:xfrm>
              <a:off x="4665" y="3503"/>
              <a:ext cx="481" cy="31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7147" name="Line 11"/>
            <p:cNvSpPr>
              <a:spLocks noChangeShapeType="1"/>
            </p:cNvSpPr>
            <p:nvPr/>
          </p:nvSpPr>
          <p:spPr bwMode="auto">
            <a:xfrm>
              <a:off x="4362" y="3598"/>
              <a:ext cx="3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7148" name="Line 12"/>
            <p:cNvSpPr>
              <a:spLocks noChangeShapeType="1"/>
            </p:cNvSpPr>
            <p:nvPr/>
          </p:nvSpPr>
          <p:spPr bwMode="auto">
            <a:xfrm>
              <a:off x="4363" y="3734"/>
              <a:ext cx="3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7149" name="Line 13"/>
            <p:cNvSpPr>
              <a:spLocks noChangeShapeType="1"/>
            </p:cNvSpPr>
            <p:nvPr/>
          </p:nvSpPr>
          <p:spPr bwMode="auto">
            <a:xfrm>
              <a:off x="5150" y="3654"/>
              <a:ext cx="3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7150" name="Text Box 14"/>
            <p:cNvSpPr txBox="1">
              <a:spLocks noChangeArrowheads="1"/>
            </p:cNvSpPr>
            <p:nvPr/>
          </p:nvSpPr>
          <p:spPr bwMode="auto">
            <a:xfrm>
              <a:off x="4711" y="3505"/>
              <a:ext cx="255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a typeface="隶书" panose="02010509060101010101" pitchFamily="49" charset="-122"/>
                </a:rPr>
                <a:t>&amp;</a:t>
              </a:r>
              <a:endParaRPr lang="en-US" altLang="zh-CN" sz="240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</p:grpSp>
      <p:grpSp>
        <p:nvGrpSpPr>
          <p:cNvPr id="1627151" name="Group 15"/>
          <p:cNvGrpSpPr/>
          <p:nvPr/>
        </p:nvGrpSpPr>
        <p:grpSpPr bwMode="auto">
          <a:xfrm>
            <a:off x="7355871" y="3234320"/>
            <a:ext cx="1731962" cy="493712"/>
            <a:chOff x="4362" y="3503"/>
            <a:chExt cx="1091" cy="311"/>
          </a:xfrm>
        </p:grpSpPr>
        <p:sp>
          <p:nvSpPr>
            <p:cNvPr id="1627152" name="Rectangle 16"/>
            <p:cNvSpPr>
              <a:spLocks noChangeArrowheads="1"/>
            </p:cNvSpPr>
            <p:nvPr/>
          </p:nvSpPr>
          <p:spPr bwMode="auto">
            <a:xfrm>
              <a:off x="4665" y="3503"/>
              <a:ext cx="481" cy="31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7153" name="Line 17"/>
            <p:cNvSpPr>
              <a:spLocks noChangeShapeType="1"/>
            </p:cNvSpPr>
            <p:nvPr/>
          </p:nvSpPr>
          <p:spPr bwMode="auto">
            <a:xfrm>
              <a:off x="4362" y="3598"/>
              <a:ext cx="3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7154" name="Line 18"/>
            <p:cNvSpPr>
              <a:spLocks noChangeShapeType="1"/>
            </p:cNvSpPr>
            <p:nvPr/>
          </p:nvSpPr>
          <p:spPr bwMode="auto">
            <a:xfrm>
              <a:off x="4363" y="3734"/>
              <a:ext cx="3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7155" name="Line 19"/>
            <p:cNvSpPr>
              <a:spLocks noChangeShapeType="1"/>
            </p:cNvSpPr>
            <p:nvPr/>
          </p:nvSpPr>
          <p:spPr bwMode="auto">
            <a:xfrm>
              <a:off x="5150" y="3654"/>
              <a:ext cx="3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7156" name="Text Box 20"/>
            <p:cNvSpPr txBox="1">
              <a:spLocks noChangeArrowheads="1"/>
            </p:cNvSpPr>
            <p:nvPr/>
          </p:nvSpPr>
          <p:spPr bwMode="auto">
            <a:xfrm>
              <a:off x="4711" y="3505"/>
              <a:ext cx="311" cy="29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cs typeface="Arial" panose="020B0604020202020204" pitchFamily="34" charset="0"/>
                </a:rPr>
                <a:t>≥1</a:t>
              </a:r>
              <a:endParaRPr lang="en-US" altLang="zh-CN" sz="24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627157" name="Group 21"/>
          <p:cNvGrpSpPr/>
          <p:nvPr/>
        </p:nvGrpSpPr>
        <p:grpSpPr bwMode="auto">
          <a:xfrm>
            <a:off x="7313008" y="4450345"/>
            <a:ext cx="1817688" cy="493712"/>
            <a:chOff x="4378" y="2797"/>
            <a:chExt cx="1145" cy="311"/>
          </a:xfrm>
        </p:grpSpPr>
        <p:sp>
          <p:nvSpPr>
            <p:cNvPr id="1627158" name="Rectangle 22"/>
            <p:cNvSpPr>
              <a:spLocks noChangeArrowheads="1"/>
            </p:cNvSpPr>
            <p:nvPr/>
          </p:nvSpPr>
          <p:spPr bwMode="auto">
            <a:xfrm>
              <a:off x="4681" y="2797"/>
              <a:ext cx="481" cy="31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7159" name="Line 23"/>
            <p:cNvSpPr>
              <a:spLocks noChangeShapeType="1"/>
            </p:cNvSpPr>
            <p:nvPr/>
          </p:nvSpPr>
          <p:spPr bwMode="auto">
            <a:xfrm>
              <a:off x="4378" y="2953"/>
              <a:ext cx="3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7160" name="Line 24"/>
            <p:cNvSpPr>
              <a:spLocks noChangeShapeType="1"/>
            </p:cNvSpPr>
            <p:nvPr/>
          </p:nvSpPr>
          <p:spPr bwMode="auto">
            <a:xfrm>
              <a:off x="5220" y="2952"/>
              <a:ext cx="3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7161" name="Text Box 25"/>
            <p:cNvSpPr txBox="1">
              <a:spLocks noChangeArrowheads="1"/>
            </p:cNvSpPr>
            <p:nvPr/>
          </p:nvSpPr>
          <p:spPr bwMode="auto">
            <a:xfrm>
              <a:off x="4727" y="2808"/>
              <a:ext cx="258" cy="29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a typeface="隶书" panose="02010509060101010101" pitchFamily="49" charset="-122"/>
                </a:rPr>
                <a:t>1 </a:t>
              </a:r>
              <a:endParaRPr lang="en-US" altLang="zh-CN" sz="240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627162" name="Oval 26"/>
            <p:cNvSpPr>
              <a:spLocks noChangeArrowheads="1"/>
            </p:cNvSpPr>
            <p:nvPr/>
          </p:nvSpPr>
          <p:spPr bwMode="auto">
            <a:xfrm>
              <a:off x="5167" y="2910"/>
              <a:ext cx="47" cy="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27163" name="Rectangle 27"/>
          <p:cNvSpPr>
            <a:spLocks noChangeArrowheads="1"/>
          </p:cNvSpPr>
          <p:nvPr/>
        </p:nvSpPr>
        <p:spPr bwMode="auto">
          <a:xfrm>
            <a:off x="7242936" y="2600721"/>
            <a:ext cx="2249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与门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电路符号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27164" name="Rectangle 28"/>
          <p:cNvSpPr>
            <a:spLocks noChangeArrowheads="1"/>
          </p:cNvSpPr>
          <p:nvPr/>
        </p:nvSpPr>
        <p:spPr bwMode="auto">
          <a:xfrm>
            <a:off x="7242936" y="3761370"/>
            <a:ext cx="2249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或门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电路符号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27165" name="Rectangle 29"/>
          <p:cNvSpPr>
            <a:spLocks noChangeArrowheads="1"/>
          </p:cNvSpPr>
          <p:nvPr/>
        </p:nvSpPr>
        <p:spPr bwMode="auto">
          <a:xfrm>
            <a:off x="7242936" y="4961520"/>
            <a:ext cx="2249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非门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电路符号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27166" name="Rectangle 30"/>
          <p:cNvSpPr>
            <a:spLocks noChangeArrowheads="1"/>
          </p:cNvSpPr>
          <p:nvPr/>
        </p:nvSpPr>
        <p:spPr bwMode="auto">
          <a:xfrm>
            <a:off x="7139542" y="6177545"/>
            <a:ext cx="24561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异或门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电路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符号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）逻辑门的符号表示</a:t>
            </a:r>
            <a:endParaRPr kumimoji="1"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用电子技术实现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及其逻辑运算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Group 15"/>
          <p:cNvGrpSpPr/>
          <p:nvPr/>
        </p:nvGrpSpPr>
        <p:grpSpPr bwMode="auto">
          <a:xfrm>
            <a:off x="2940885" y="3761370"/>
            <a:ext cx="1731962" cy="493712"/>
            <a:chOff x="4362" y="3503"/>
            <a:chExt cx="1091" cy="311"/>
          </a:xfrm>
        </p:grpSpPr>
        <p:sp>
          <p:nvSpPr>
            <p:cNvPr id="35" name="Rectangle 16"/>
            <p:cNvSpPr>
              <a:spLocks noChangeArrowheads="1"/>
            </p:cNvSpPr>
            <p:nvPr/>
          </p:nvSpPr>
          <p:spPr bwMode="auto">
            <a:xfrm>
              <a:off x="4665" y="3503"/>
              <a:ext cx="481" cy="31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17"/>
            <p:cNvSpPr>
              <a:spLocks noChangeShapeType="1"/>
            </p:cNvSpPr>
            <p:nvPr/>
          </p:nvSpPr>
          <p:spPr bwMode="auto">
            <a:xfrm>
              <a:off x="4362" y="3598"/>
              <a:ext cx="3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>
              <a:off x="4363" y="3734"/>
              <a:ext cx="3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>
              <a:off x="5150" y="3654"/>
              <a:ext cx="3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20"/>
            <p:cNvSpPr txBox="1">
              <a:spLocks noChangeArrowheads="1"/>
            </p:cNvSpPr>
            <p:nvPr/>
          </p:nvSpPr>
          <p:spPr bwMode="auto">
            <a:xfrm>
              <a:off x="4711" y="3505"/>
              <a:ext cx="311" cy="29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cs typeface="Arial" panose="020B0604020202020204" pitchFamily="34" charset="0"/>
                </a:rPr>
                <a:t>≥1</a:t>
              </a:r>
              <a:endParaRPr lang="en-US" altLang="zh-CN" sz="24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905259" y="4494795"/>
            <a:ext cx="35552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注意：左侧是输入，右侧是输出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输入是电信号的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或者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输出是对输入做相应的运算，也是电信号的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或者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91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370" y="2754314"/>
            <a:ext cx="5958261" cy="359423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29187" name="Text Box 3"/>
          <p:cNvSpPr txBox="1">
            <a:spLocks noChangeArrowheads="1"/>
          </p:cNvSpPr>
          <p:nvPr/>
        </p:nvSpPr>
        <p:spPr bwMode="auto">
          <a:xfrm>
            <a:off x="752974" y="1900782"/>
            <a:ext cx="2936967" cy="532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一位加法器的示例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）二进制加法运算用逻辑门电路的组合来实现</a:t>
            </a:r>
            <a:endParaRPr kumimoji="1"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用电子技术实现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及其逻辑运算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066" y="2026522"/>
            <a:ext cx="6300787" cy="382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146" y="2396410"/>
            <a:ext cx="1611313" cy="115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383" y="4263310"/>
            <a:ext cx="1731962" cy="124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Group 8"/>
          <p:cNvGrpSpPr/>
          <p:nvPr/>
        </p:nvGrpSpPr>
        <p:grpSpPr bwMode="auto">
          <a:xfrm>
            <a:off x="4881137" y="2372744"/>
            <a:ext cx="2185209" cy="1195387"/>
            <a:chOff x="1918" y="778"/>
            <a:chExt cx="1815" cy="1434"/>
          </a:xfrm>
        </p:grpSpPr>
        <p:pic>
          <p:nvPicPr>
            <p:cNvPr id="17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" y="778"/>
              <a:ext cx="1584" cy="1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AutoShape 10"/>
            <p:cNvSpPr>
              <a:spLocks noChangeArrowheads="1"/>
            </p:cNvSpPr>
            <p:nvPr/>
          </p:nvSpPr>
          <p:spPr bwMode="auto">
            <a:xfrm>
              <a:off x="1918" y="1372"/>
              <a:ext cx="294" cy="351"/>
            </a:xfrm>
            <a:prstGeom prst="rightArrow">
              <a:avLst>
                <a:gd name="adj1" fmla="val 50000"/>
                <a:gd name="adj2" fmla="val 26728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" name="Group 11"/>
          <p:cNvGrpSpPr/>
          <p:nvPr/>
        </p:nvGrpSpPr>
        <p:grpSpPr bwMode="auto">
          <a:xfrm>
            <a:off x="7377496" y="3597281"/>
            <a:ext cx="1724025" cy="1913803"/>
            <a:chOff x="3918" y="1706"/>
            <a:chExt cx="1560" cy="2295"/>
          </a:xfrm>
        </p:grpSpPr>
        <p:pic>
          <p:nvPicPr>
            <p:cNvPr id="2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" y="2519"/>
              <a:ext cx="1560" cy="1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AutoShape 13"/>
            <p:cNvSpPr>
              <a:spLocks noChangeArrowheads="1"/>
            </p:cNvSpPr>
            <p:nvPr/>
          </p:nvSpPr>
          <p:spPr bwMode="auto">
            <a:xfrm>
              <a:off x="4533" y="1706"/>
              <a:ext cx="331" cy="886"/>
            </a:xfrm>
            <a:prstGeom prst="downArrow">
              <a:avLst>
                <a:gd name="adj1" fmla="val 50000"/>
                <a:gd name="adj2" fmla="val 29456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" name="AutoShape 14"/>
          <p:cNvSpPr>
            <a:spLocks noChangeArrowheads="1"/>
          </p:cNvSpPr>
          <p:nvPr/>
        </p:nvSpPr>
        <p:spPr bwMode="auto">
          <a:xfrm>
            <a:off x="7043892" y="4644118"/>
            <a:ext cx="330436" cy="341966"/>
          </a:xfrm>
          <a:prstGeom prst="leftArrow">
            <a:avLst>
              <a:gd name="adj1" fmla="val 50000"/>
              <a:gd name="adj2" fmla="val 3101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3" name="Group 15"/>
          <p:cNvGrpSpPr/>
          <p:nvPr/>
        </p:nvGrpSpPr>
        <p:grpSpPr bwMode="auto">
          <a:xfrm>
            <a:off x="3275395" y="4270821"/>
            <a:ext cx="2077984" cy="1231900"/>
            <a:chOff x="422" y="2545"/>
            <a:chExt cx="1879" cy="1476"/>
          </a:xfrm>
        </p:grpSpPr>
        <p:pic>
          <p:nvPicPr>
            <p:cNvPr id="24" name="Picture 1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" y="2545"/>
              <a:ext cx="1764" cy="1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AutoShape 17"/>
            <p:cNvSpPr>
              <a:spLocks noChangeArrowheads="1"/>
            </p:cNvSpPr>
            <p:nvPr/>
          </p:nvSpPr>
          <p:spPr bwMode="auto">
            <a:xfrm>
              <a:off x="1951" y="3030"/>
              <a:ext cx="350" cy="334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" name="AutoShape 18"/>
          <p:cNvSpPr>
            <a:spLocks noChangeArrowheads="1"/>
          </p:cNvSpPr>
          <p:nvPr/>
        </p:nvSpPr>
        <p:spPr bwMode="auto">
          <a:xfrm>
            <a:off x="1013650" y="5974717"/>
            <a:ext cx="10149460" cy="461261"/>
          </a:xfrm>
          <a:prstGeom prst="roundRect">
            <a:avLst>
              <a:gd name="adj" fmla="val 16667"/>
            </a:avLst>
          </a:prstGeom>
          <a:solidFill>
            <a:schemeClr val="tx1">
              <a:lumMod val="95000"/>
              <a:lumOff val="5000"/>
              <a:alpha val="49019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语义符号化 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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符号计算化 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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计算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0(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和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)1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化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  0(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和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) 1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自动化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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分层构造化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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构造集成化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7" name="Group 19"/>
          <p:cNvGrpSpPr/>
          <p:nvPr/>
        </p:nvGrpSpPr>
        <p:grpSpPr bwMode="auto">
          <a:xfrm>
            <a:off x="563945" y="3252893"/>
            <a:ext cx="2451100" cy="1022350"/>
            <a:chOff x="796" y="1391"/>
            <a:chExt cx="1544" cy="644"/>
          </a:xfrm>
        </p:grpSpPr>
        <p:grpSp>
          <p:nvGrpSpPr>
            <p:cNvPr id="28" name="Group 20"/>
            <p:cNvGrpSpPr/>
            <p:nvPr/>
          </p:nvGrpSpPr>
          <p:grpSpPr bwMode="auto">
            <a:xfrm>
              <a:off x="796" y="1483"/>
              <a:ext cx="575" cy="539"/>
              <a:chOff x="3441" y="1073"/>
              <a:chExt cx="575" cy="539"/>
            </a:xfrm>
          </p:grpSpPr>
          <p:sp>
            <p:nvSpPr>
              <p:cNvPr id="34" name="AutoShape 39"/>
              <p:cNvSpPr>
                <a:spLocks noChangeArrowheads="1"/>
              </p:cNvSpPr>
              <p:nvPr/>
            </p:nvSpPr>
            <p:spPr bwMode="gray">
              <a:xfrm>
                <a:off x="3441" y="1073"/>
                <a:ext cx="575" cy="539"/>
              </a:xfrm>
              <a:custGeom>
                <a:avLst/>
                <a:gdLst>
                  <a:gd name="G0" fmla="+- 1914 0 0"/>
                  <a:gd name="G1" fmla="+- 21600 0 1914"/>
                  <a:gd name="G2" fmla="+- 21600 0 1914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914" y="10800"/>
                    </a:moveTo>
                    <a:cubicBezTo>
                      <a:pt x="1914" y="15708"/>
                      <a:pt x="5892" y="19686"/>
                      <a:pt x="10800" y="19686"/>
                    </a:cubicBezTo>
                    <a:cubicBezTo>
                      <a:pt x="15708" y="19686"/>
                      <a:pt x="19686" y="15708"/>
                      <a:pt x="19686" y="10800"/>
                    </a:cubicBezTo>
                    <a:cubicBezTo>
                      <a:pt x="19686" y="5892"/>
                      <a:pt x="15708" y="1914"/>
                      <a:pt x="10800" y="1914"/>
                    </a:cubicBezTo>
                    <a:cubicBezTo>
                      <a:pt x="5892" y="1914"/>
                      <a:pt x="1914" y="5892"/>
                      <a:pt x="1914" y="1080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5" name="Oval 40"/>
              <p:cNvSpPr>
                <a:spLocks noChangeArrowheads="1"/>
              </p:cNvSpPr>
              <p:nvPr/>
            </p:nvSpPr>
            <p:spPr bwMode="gray">
              <a:xfrm>
                <a:off x="3489" y="1117"/>
                <a:ext cx="479" cy="450"/>
              </a:xfrm>
              <a:prstGeom prst="ellipse">
                <a:avLst/>
              </a:prstGeom>
              <a:solidFill>
                <a:srgbClr val="666699"/>
              </a:solidFill>
              <a:ln w="28575" algn="ctr">
                <a:solidFill>
                  <a:srgbClr val="FFFFFF"/>
                </a:solidFill>
                <a:round/>
              </a:ln>
            </p:spPr>
            <p:txBody>
              <a:bodyPr wrap="none" anchor="ctr"/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Text Box 84"/>
              <p:cNvSpPr txBox="1">
                <a:spLocks noChangeArrowheads="1"/>
              </p:cNvSpPr>
              <p:nvPr/>
            </p:nvSpPr>
            <p:spPr bwMode="auto">
              <a:xfrm>
                <a:off x="3478" y="1198"/>
                <a:ext cx="5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知识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29" name="Group 24"/>
            <p:cNvGrpSpPr/>
            <p:nvPr/>
          </p:nvGrpSpPr>
          <p:grpSpPr bwMode="auto">
            <a:xfrm>
              <a:off x="1504" y="1391"/>
              <a:ext cx="836" cy="644"/>
              <a:chOff x="4166" y="1007"/>
              <a:chExt cx="836" cy="644"/>
            </a:xfrm>
          </p:grpSpPr>
          <p:sp>
            <p:nvSpPr>
              <p:cNvPr id="31" name="AutoShape 39"/>
              <p:cNvSpPr>
                <a:spLocks noChangeArrowheads="1"/>
              </p:cNvSpPr>
              <p:nvPr/>
            </p:nvSpPr>
            <p:spPr bwMode="gray">
              <a:xfrm>
                <a:off x="4222" y="1007"/>
                <a:ext cx="700" cy="644"/>
              </a:xfrm>
              <a:custGeom>
                <a:avLst/>
                <a:gdLst>
                  <a:gd name="G0" fmla="+- 1914 0 0"/>
                  <a:gd name="G1" fmla="+- 21600 0 1914"/>
                  <a:gd name="G2" fmla="+- 21600 0 1914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914" y="10800"/>
                    </a:moveTo>
                    <a:cubicBezTo>
                      <a:pt x="1914" y="15708"/>
                      <a:pt x="5892" y="19686"/>
                      <a:pt x="10800" y="19686"/>
                    </a:cubicBezTo>
                    <a:cubicBezTo>
                      <a:pt x="15708" y="19686"/>
                      <a:pt x="19686" y="15708"/>
                      <a:pt x="19686" y="10800"/>
                    </a:cubicBezTo>
                    <a:cubicBezTo>
                      <a:pt x="19686" y="5892"/>
                      <a:pt x="15708" y="1914"/>
                      <a:pt x="10800" y="1914"/>
                    </a:cubicBezTo>
                    <a:cubicBezTo>
                      <a:pt x="5892" y="1914"/>
                      <a:pt x="1914" y="5892"/>
                      <a:pt x="1914" y="1080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2" name="Oval 40"/>
              <p:cNvSpPr>
                <a:spLocks noChangeArrowheads="1"/>
              </p:cNvSpPr>
              <p:nvPr/>
            </p:nvSpPr>
            <p:spPr bwMode="gray">
              <a:xfrm>
                <a:off x="4281" y="1060"/>
                <a:ext cx="584" cy="538"/>
              </a:xfrm>
              <a:prstGeom prst="ellipse">
                <a:avLst/>
              </a:prstGeom>
              <a:solidFill>
                <a:srgbClr val="008000"/>
              </a:solidFill>
              <a:ln w="28575" algn="ctr">
                <a:solidFill>
                  <a:srgbClr val="FFFFFF"/>
                </a:solidFill>
                <a:round/>
              </a:ln>
            </p:spPr>
            <p:txBody>
              <a:bodyPr wrap="none" anchor="ctr"/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3" name="Text Box 84"/>
              <p:cNvSpPr txBox="1">
                <a:spLocks noChangeArrowheads="1"/>
              </p:cNvSpPr>
              <p:nvPr/>
            </p:nvSpPr>
            <p:spPr bwMode="auto">
              <a:xfrm>
                <a:off x="4166" y="1111"/>
                <a:ext cx="83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知识的贯通</a:t>
                </a:r>
                <a:r>
                  <a:rPr kumimoji="0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-</a:t>
                </a: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思维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361" y="1754"/>
              <a:ext cx="210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8" name="Group 30"/>
          <p:cNvGrpSpPr/>
          <p:nvPr/>
        </p:nvGrpSpPr>
        <p:grpSpPr bwMode="auto">
          <a:xfrm>
            <a:off x="9900472" y="2446540"/>
            <a:ext cx="1125538" cy="1022350"/>
            <a:chOff x="2662" y="489"/>
            <a:chExt cx="575" cy="539"/>
          </a:xfrm>
        </p:grpSpPr>
        <p:sp>
          <p:nvSpPr>
            <p:cNvPr id="47" name="AutoShape 39"/>
            <p:cNvSpPr>
              <a:spLocks noChangeArrowheads="1"/>
            </p:cNvSpPr>
            <p:nvPr/>
          </p:nvSpPr>
          <p:spPr bwMode="gray">
            <a:xfrm>
              <a:off x="2662" y="489"/>
              <a:ext cx="575" cy="539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" name="Oval 40"/>
            <p:cNvSpPr>
              <a:spLocks noChangeArrowheads="1"/>
            </p:cNvSpPr>
            <p:nvPr/>
          </p:nvSpPr>
          <p:spPr bwMode="gray">
            <a:xfrm>
              <a:off x="2710" y="534"/>
              <a:ext cx="479" cy="449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" name="Text Box 84"/>
            <p:cNvSpPr txBox="1">
              <a:spLocks noChangeArrowheads="1"/>
            </p:cNvSpPr>
            <p:nvPr/>
          </p:nvSpPr>
          <p:spPr bwMode="auto">
            <a:xfrm>
              <a:off x="2687" y="557"/>
              <a:ext cx="536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表层  含义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9" name="Group 34"/>
          <p:cNvGrpSpPr/>
          <p:nvPr/>
        </p:nvGrpSpPr>
        <p:grpSpPr bwMode="auto">
          <a:xfrm>
            <a:off x="9900472" y="3473295"/>
            <a:ext cx="1125538" cy="1022350"/>
            <a:chOff x="2661" y="490"/>
            <a:chExt cx="575" cy="539"/>
          </a:xfrm>
        </p:grpSpPr>
        <p:sp>
          <p:nvSpPr>
            <p:cNvPr id="44" name="AutoShape 39"/>
            <p:cNvSpPr>
              <a:spLocks noChangeArrowheads="1"/>
            </p:cNvSpPr>
            <p:nvPr/>
          </p:nvSpPr>
          <p:spPr bwMode="gray">
            <a:xfrm>
              <a:off x="2661" y="490"/>
              <a:ext cx="575" cy="539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" name="Oval 40"/>
            <p:cNvSpPr>
              <a:spLocks noChangeArrowheads="1"/>
            </p:cNvSpPr>
            <p:nvPr/>
          </p:nvSpPr>
          <p:spPr bwMode="gray">
            <a:xfrm>
              <a:off x="2710" y="534"/>
              <a:ext cx="479" cy="449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Text Box 84"/>
            <p:cNvSpPr txBox="1">
              <a:spLocks noChangeArrowheads="1"/>
            </p:cNvSpPr>
            <p:nvPr/>
          </p:nvSpPr>
          <p:spPr bwMode="auto">
            <a:xfrm>
              <a:off x="2687" y="557"/>
              <a:ext cx="536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深层  含义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0" name="Group 38"/>
          <p:cNvGrpSpPr/>
          <p:nvPr/>
        </p:nvGrpSpPr>
        <p:grpSpPr bwMode="auto">
          <a:xfrm>
            <a:off x="9897304" y="4472859"/>
            <a:ext cx="1125538" cy="1022350"/>
            <a:chOff x="2662" y="489"/>
            <a:chExt cx="575" cy="539"/>
          </a:xfrm>
        </p:grpSpPr>
        <p:sp>
          <p:nvSpPr>
            <p:cNvPr id="41" name="AutoShape 39"/>
            <p:cNvSpPr>
              <a:spLocks noChangeArrowheads="1"/>
            </p:cNvSpPr>
            <p:nvPr/>
          </p:nvSpPr>
          <p:spPr bwMode="gray">
            <a:xfrm>
              <a:off x="2662" y="489"/>
              <a:ext cx="575" cy="539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gray">
            <a:xfrm>
              <a:off x="2710" y="534"/>
              <a:ext cx="479" cy="449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3" name="Text Box 84"/>
            <p:cNvSpPr txBox="1">
              <a:spLocks noChangeArrowheads="1"/>
            </p:cNvSpPr>
            <p:nvPr/>
          </p:nvSpPr>
          <p:spPr bwMode="auto">
            <a:xfrm>
              <a:off x="2687" y="557"/>
              <a:ext cx="536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集成  含义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9" name="Group 5"/>
          <p:cNvGrpSpPr/>
          <p:nvPr/>
        </p:nvGrpSpPr>
        <p:grpSpPr bwMode="auto">
          <a:xfrm>
            <a:off x="7017647" y="2393234"/>
            <a:ext cx="2064821" cy="1181100"/>
            <a:chOff x="3614" y="781"/>
            <a:chExt cx="1868" cy="1416"/>
          </a:xfrm>
        </p:grpSpPr>
        <p:pic>
          <p:nvPicPr>
            <p:cNvPr id="12" name="Picture 6" descr="SNAGHTML1438367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6" y="781"/>
              <a:ext cx="1566" cy="1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3614" y="1296"/>
              <a:ext cx="359" cy="300"/>
            </a:xfrm>
            <a:prstGeom prst="rightArrow">
              <a:avLst>
                <a:gd name="adj1" fmla="val 50000"/>
                <a:gd name="adj2" fmla="val 26728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" name="圆角矩形 50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kumimoji="1" lang="zh-CN" altLang="en-US" sz="2400" b="1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）本讲要理解的计算思维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2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符号化、计算化与自动化：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思维概述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12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835" y="2871335"/>
            <a:ext cx="3729038" cy="22494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1235" name="Text Box 3"/>
          <p:cNvSpPr txBox="1">
            <a:spLocks noChangeArrowheads="1"/>
          </p:cNvSpPr>
          <p:nvPr/>
        </p:nvSpPr>
        <p:spPr bwMode="auto">
          <a:xfrm>
            <a:off x="2105660" y="2685597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  <a:ea typeface="隶书" panose="02010509060101010101" pitchFamily="49" charset="-122"/>
              </a:rPr>
              <a:t>1</a:t>
            </a:r>
            <a:endParaRPr lang="en-US" altLang="zh-CN" sz="2400">
              <a:solidFill>
                <a:srgbClr val="FF0066"/>
              </a:solidFill>
              <a:ea typeface="隶书" panose="02010509060101010101" pitchFamily="49" charset="-122"/>
            </a:endParaRPr>
          </a:p>
        </p:txBody>
      </p:sp>
      <p:sp>
        <p:nvSpPr>
          <p:cNvPr id="1631236" name="Text Box 4"/>
          <p:cNvSpPr txBox="1">
            <a:spLocks noChangeArrowheads="1"/>
          </p:cNvSpPr>
          <p:nvPr/>
        </p:nvSpPr>
        <p:spPr bwMode="auto">
          <a:xfrm>
            <a:off x="2105660" y="3003097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  <a:ea typeface="隶书" panose="02010509060101010101" pitchFamily="49" charset="-122"/>
              </a:rPr>
              <a:t>0</a:t>
            </a:r>
            <a:endParaRPr lang="en-US" altLang="zh-CN" sz="2400">
              <a:solidFill>
                <a:srgbClr val="FF0066"/>
              </a:solidFill>
              <a:ea typeface="隶书" panose="02010509060101010101" pitchFamily="49" charset="-122"/>
            </a:endParaRPr>
          </a:p>
        </p:txBody>
      </p:sp>
      <p:sp>
        <p:nvSpPr>
          <p:cNvPr id="1631237" name="Text Box 5"/>
          <p:cNvSpPr txBox="1">
            <a:spLocks noChangeArrowheads="1"/>
          </p:cNvSpPr>
          <p:nvPr/>
        </p:nvSpPr>
        <p:spPr bwMode="auto">
          <a:xfrm>
            <a:off x="2118360" y="3447597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  <a:ea typeface="隶书" panose="02010509060101010101" pitchFamily="49" charset="-122"/>
              </a:rPr>
              <a:t>1</a:t>
            </a:r>
            <a:endParaRPr lang="en-US" altLang="zh-CN" sz="2400">
              <a:solidFill>
                <a:srgbClr val="FF0066"/>
              </a:solidFill>
              <a:ea typeface="隶书" panose="02010509060101010101" pitchFamily="49" charset="-122"/>
            </a:endParaRPr>
          </a:p>
        </p:txBody>
      </p:sp>
      <p:sp>
        <p:nvSpPr>
          <p:cNvPr id="1631238" name="Text Box 6"/>
          <p:cNvSpPr txBox="1">
            <a:spLocks noChangeArrowheads="1"/>
          </p:cNvSpPr>
          <p:nvPr/>
        </p:nvSpPr>
        <p:spPr bwMode="auto">
          <a:xfrm>
            <a:off x="3235960" y="2825297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  <a:ea typeface="隶书" panose="02010509060101010101" pitchFamily="49" charset="-122"/>
              </a:rPr>
              <a:t>1</a:t>
            </a:r>
            <a:endParaRPr lang="en-US" altLang="zh-CN" sz="2400">
              <a:solidFill>
                <a:srgbClr val="FF0066"/>
              </a:solidFill>
              <a:ea typeface="隶书" panose="02010509060101010101" pitchFamily="49" charset="-122"/>
            </a:endParaRPr>
          </a:p>
        </p:txBody>
      </p:sp>
      <p:sp>
        <p:nvSpPr>
          <p:cNvPr id="1631239" name="Text Box 7"/>
          <p:cNvSpPr txBox="1">
            <a:spLocks noChangeArrowheads="1"/>
          </p:cNvSpPr>
          <p:nvPr/>
        </p:nvSpPr>
        <p:spPr bwMode="auto">
          <a:xfrm>
            <a:off x="4937760" y="2952297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  <a:ea typeface="隶书" panose="02010509060101010101" pitchFamily="49" charset="-122"/>
              </a:rPr>
              <a:t>0</a:t>
            </a:r>
            <a:endParaRPr lang="en-US" altLang="zh-CN" sz="2400">
              <a:solidFill>
                <a:srgbClr val="FF0066"/>
              </a:solidFill>
              <a:ea typeface="隶书" panose="02010509060101010101" pitchFamily="49" charset="-122"/>
            </a:endParaRPr>
          </a:p>
        </p:txBody>
      </p:sp>
      <p:sp>
        <p:nvSpPr>
          <p:cNvPr id="1631240" name="Text Box 8"/>
          <p:cNvSpPr txBox="1">
            <a:spLocks noChangeArrowheads="1"/>
          </p:cNvSpPr>
          <p:nvPr/>
        </p:nvSpPr>
        <p:spPr bwMode="auto">
          <a:xfrm>
            <a:off x="3794760" y="4019097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  <a:ea typeface="隶书" panose="02010509060101010101" pitchFamily="49" charset="-122"/>
              </a:rPr>
              <a:t>1</a:t>
            </a:r>
            <a:endParaRPr lang="en-US" altLang="zh-CN" sz="2400">
              <a:solidFill>
                <a:srgbClr val="FF0066"/>
              </a:solidFill>
              <a:ea typeface="隶书" panose="02010509060101010101" pitchFamily="49" charset="-122"/>
            </a:endParaRPr>
          </a:p>
        </p:txBody>
      </p:sp>
      <p:sp>
        <p:nvSpPr>
          <p:cNvPr id="1631241" name="Text Box 9"/>
          <p:cNvSpPr txBox="1">
            <a:spLocks noChangeArrowheads="1"/>
          </p:cNvSpPr>
          <p:nvPr/>
        </p:nvSpPr>
        <p:spPr bwMode="auto">
          <a:xfrm>
            <a:off x="3794760" y="4552497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  <a:ea typeface="隶书" panose="02010509060101010101" pitchFamily="49" charset="-122"/>
              </a:rPr>
              <a:t>0</a:t>
            </a:r>
            <a:endParaRPr lang="en-US" altLang="zh-CN" sz="2400">
              <a:solidFill>
                <a:srgbClr val="FF0066"/>
              </a:solidFill>
              <a:ea typeface="隶书" panose="02010509060101010101" pitchFamily="49" charset="-122"/>
            </a:endParaRPr>
          </a:p>
        </p:txBody>
      </p:sp>
      <p:sp>
        <p:nvSpPr>
          <p:cNvPr id="1631242" name="Text Box 10"/>
          <p:cNvSpPr txBox="1">
            <a:spLocks noChangeArrowheads="1"/>
          </p:cNvSpPr>
          <p:nvPr/>
        </p:nvSpPr>
        <p:spPr bwMode="auto">
          <a:xfrm>
            <a:off x="4239260" y="4095297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  <a:ea typeface="隶书" panose="02010509060101010101" pitchFamily="49" charset="-122"/>
              </a:rPr>
              <a:t>0</a:t>
            </a:r>
            <a:endParaRPr lang="en-US" altLang="zh-CN" sz="2400">
              <a:solidFill>
                <a:srgbClr val="FF0066"/>
              </a:solidFill>
              <a:ea typeface="隶书" panose="02010509060101010101" pitchFamily="49" charset="-122"/>
            </a:endParaRPr>
          </a:p>
        </p:txBody>
      </p:sp>
      <p:sp>
        <p:nvSpPr>
          <p:cNvPr id="1631243" name="Text Box 11"/>
          <p:cNvSpPr txBox="1">
            <a:spLocks noChangeArrowheads="1"/>
          </p:cNvSpPr>
          <p:nvPr/>
        </p:nvSpPr>
        <p:spPr bwMode="auto">
          <a:xfrm>
            <a:off x="4975860" y="4095297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  <a:ea typeface="隶书" panose="02010509060101010101" pitchFamily="49" charset="-122"/>
              </a:rPr>
              <a:t>1</a:t>
            </a:r>
            <a:endParaRPr lang="en-US" altLang="zh-CN" sz="2400">
              <a:solidFill>
                <a:srgbClr val="FF0066"/>
              </a:solidFill>
              <a:ea typeface="隶书" panose="02010509060101010101" pitchFamily="49" charset="-122"/>
            </a:endParaRPr>
          </a:p>
        </p:txBody>
      </p:sp>
      <p:grpSp>
        <p:nvGrpSpPr>
          <p:cNvPr id="1631244" name="Group 12"/>
          <p:cNvGrpSpPr/>
          <p:nvPr/>
        </p:nvGrpSpPr>
        <p:grpSpPr bwMode="auto">
          <a:xfrm>
            <a:off x="6918396" y="3026909"/>
            <a:ext cx="1751013" cy="1938338"/>
            <a:chOff x="3905" y="2070"/>
            <a:chExt cx="1103" cy="1221"/>
          </a:xfrm>
        </p:grpSpPr>
        <p:sp>
          <p:nvSpPr>
            <p:cNvPr id="1631245" name="Text Box 13"/>
            <p:cNvSpPr txBox="1">
              <a:spLocks noChangeArrowheads="1"/>
            </p:cNvSpPr>
            <p:nvPr/>
          </p:nvSpPr>
          <p:spPr bwMode="auto">
            <a:xfrm>
              <a:off x="4003" y="2070"/>
              <a:ext cx="743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隶书" panose="02010509060101010101" pitchFamily="49" charset="-122"/>
                </a:rPr>
                <a:t>           A</a:t>
              </a:r>
              <a:r>
                <a:rPr lang="en-US" altLang="zh-CN" sz="2400" baseline="-25000">
                  <a:ea typeface="隶书" panose="02010509060101010101" pitchFamily="49" charset="-122"/>
                </a:rPr>
                <a:t>i</a:t>
              </a:r>
              <a:endParaRPr lang="en-US" altLang="zh-CN" sz="2400" baseline="-25000">
                <a:ea typeface="隶书" panose="02010509060101010101" pitchFamily="49" charset="-122"/>
              </a:endParaRPr>
            </a:p>
            <a:p>
              <a:r>
                <a:rPr lang="en-US" altLang="zh-CN" sz="2400">
                  <a:ea typeface="隶书" panose="02010509060101010101" pitchFamily="49" charset="-122"/>
                </a:rPr>
                <a:t>           B</a:t>
              </a:r>
              <a:r>
                <a:rPr lang="en-US" altLang="zh-CN" sz="2400" baseline="-25000">
                  <a:ea typeface="隶书" panose="02010509060101010101" pitchFamily="49" charset="-122"/>
                </a:rPr>
                <a:t>i</a:t>
              </a:r>
              <a:endParaRPr lang="en-US" altLang="zh-CN" sz="2400" baseline="-25000">
                <a:ea typeface="隶书" panose="02010509060101010101" pitchFamily="49" charset="-122"/>
              </a:endParaRPr>
            </a:p>
            <a:p>
              <a:r>
                <a:rPr lang="en-US" altLang="zh-CN" sz="2400">
                  <a:ea typeface="隶书" panose="02010509060101010101" pitchFamily="49" charset="-122"/>
                </a:rPr>
                <a:t>+         C</a:t>
              </a:r>
              <a:r>
                <a:rPr lang="en-US" altLang="zh-CN" sz="2400" baseline="-25000">
                  <a:ea typeface="隶书" panose="02010509060101010101" pitchFamily="49" charset="-122"/>
                </a:rPr>
                <a:t>i</a:t>
              </a:r>
              <a:endParaRPr lang="en-US" altLang="zh-CN" sz="2400" baseline="-25000">
                <a:ea typeface="隶书" panose="02010509060101010101" pitchFamily="49" charset="-122"/>
              </a:endParaRPr>
            </a:p>
            <a:p>
              <a:endParaRPr lang="en-US" altLang="zh-CN" sz="2400">
                <a:ea typeface="隶书" panose="02010509060101010101" pitchFamily="49" charset="-122"/>
              </a:endParaRPr>
            </a:p>
            <a:p>
              <a:r>
                <a:rPr lang="en-US" altLang="zh-CN" sz="2400">
                  <a:ea typeface="隶书" panose="02010509060101010101" pitchFamily="49" charset="-122"/>
                </a:rPr>
                <a:t>C</a:t>
              </a:r>
              <a:r>
                <a:rPr lang="en-US" altLang="zh-CN" sz="2400" baseline="-25000">
                  <a:ea typeface="隶书" panose="02010509060101010101" pitchFamily="49" charset="-122"/>
                </a:rPr>
                <a:t>i+1 </a:t>
              </a:r>
              <a:r>
                <a:rPr lang="en-US" altLang="zh-CN" sz="2400">
                  <a:ea typeface="隶书" panose="02010509060101010101" pitchFamily="49" charset="-122"/>
                </a:rPr>
                <a:t>     S</a:t>
              </a:r>
              <a:r>
                <a:rPr lang="en-US" altLang="zh-CN" sz="2400" baseline="-25000">
                  <a:ea typeface="隶书" panose="02010509060101010101" pitchFamily="49" charset="-122"/>
                </a:rPr>
                <a:t>i</a:t>
              </a:r>
              <a:endParaRPr lang="en-US" altLang="zh-CN" sz="2400" baseline="-25000">
                <a:ea typeface="隶书" panose="02010509060101010101" pitchFamily="49" charset="-122"/>
              </a:endParaRPr>
            </a:p>
          </p:txBody>
        </p:sp>
        <p:sp>
          <p:nvSpPr>
            <p:cNvPr id="1631246" name="Line 14"/>
            <p:cNvSpPr>
              <a:spLocks noChangeShapeType="1"/>
            </p:cNvSpPr>
            <p:nvPr/>
          </p:nvSpPr>
          <p:spPr bwMode="auto">
            <a:xfrm>
              <a:off x="3905" y="2890"/>
              <a:ext cx="11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63124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038" y="5014162"/>
            <a:ext cx="1084262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1248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994" y="1989974"/>
            <a:ext cx="12763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1249" name="Text Box 17"/>
          <p:cNvSpPr txBox="1">
            <a:spLocks noChangeArrowheads="1"/>
          </p:cNvSpPr>
          <p:nvPr/>
        </p:nvSpPr>
        <p:spPr bwMode="auto">
          <a:xfrm>
            <a:off x="797322" y="1958844"/>
            <a:ext cx="58255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Clr>
                <a:srgbClr val="0066FF"/>
              </a:buClr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通过枚举输入，可验证一位加法器实现的正确性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4006307" y="4247697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66"/>
                </a:solidFill>
                <a:ea typeface="隶书" panose="02010509060101010101" pitchFamily="49" charset="-122"/>
              </a:rPr>
              <a:t>1</a:t>
            </a:r>
            <a:endParaRPr lang="en-US" altLang="zh-CN" sz="2400" dirty="0">
              <a:solidFill>
                <a:srgbClr val="FF0066"/>
              </a:solidFill>
              <a:ea typeface="隶书" panose="02010509060101010101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）二进制加法运算用逻辑门电路的组合来实现</a:t>
            </a:r>
            <a:endParaRPr kumimoji="1"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用电子技术实现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及其逻辑运算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1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1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1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1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1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1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1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1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1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1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31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31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1235" grpId="0"/>
      <p:bldP spid="1631236" grpId="0"/>
      <p:bldP spid="1631237" grpId="0"/>
      <p:bldP spid="1631238" grpId="0"/>
      <p:bldP spid="1631239" grpId="0"/>
      <p:bldP spid="1631240" grpId="0"/>
      <p:bldP spid="1631241" grpId="0"/>
      <p:bldP spid="1631242" grpId="0"/>
      <p:bldP spid="1631243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>
          <a:xfrm>
            <a:off x="707570" y="1247230"/>
            <a:ext cx="7957459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）二进制加法运算用逻辑门电路的组合来实现</a:t>
            </a:r>
            <a:endParaRPr kumimoji="1"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32262" name="Text Box 6"/>
          <p:cNvSpPr txBox="1">
            <a:spLocks noChangeArrowheads="1"/>
          </p:cNvSpPr>
          <p:nvPr/>
        </p:nvSpPr>
        <p:spPr bwMode="auto">
          <a:xfrm>
            <a:off x="673959" y="1918461"/>
            <a:ext cx="6861725" cy="190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Clr>
                <a:srgbClr val="0066FF"/>
              </a:buClr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多位加法器的实现</a:t>
            </a:r>
            <a:endParaRPr lang="zh-CN" altLang="en-US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40000"/>
              </a:lnSpc>
              <a:buClr>
                <a:srgbClr val="0066F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用已验证正确的一位加法器，来实现更为复杂的多位加法器</a:t>
            </a:r>
            <a:endParaRPr lang="zh-CN" altLang="en-US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40000"/>
              </a:lnSpc>
              <a:buClr>
                <a:srgbClr val="0066F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用已验证正确的多位加法器，来实现更为复杂的乘法器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除法器等</a:t>
            </a:r>
            <a:r>
              <a:rPr lang="en-US" altLang="zh-CN" sz="16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16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略</a:t>
            </a:r>
            <a:r>
              <a:rPr lang="en-US" altLang="zh-CN" sz="16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  <a:buClr>
                <a:srgbClr val="0066FF"/>
              </a:buClr>
            </a:pP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【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分层构造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】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低层电路已验证正确，可被封装起来；用已封装的已验证的低层电路可构造更为复杂的高层电路；如此一层层构造。</a:t>
            </a:r>
            <a:endParaRPr lang="zh-CN" altLang="en-US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632263" name="Text Box 16"/>
          <p:cNvSpPr txBox="1">
            <a:spLocks noChangeArrowheads="1"/>
          </p:cNvSpPr>
          <p:nvPr/>
        </p:nvSpPr>
        <p:spPr bwMode="auto">
          <a:xfrm>
            <a:off x="1687514" y="1"/>
            <a:ext cx="72923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>
                <a:solidFill>
                  <a:schemeClr val="bg1"/>
                </a:solidFill>
                <a:ea typeface="华文中宋" panose="02010600040101010101" pitchFamily="2" charset="-122"/>
              </a:rPr>
              <a:t>用逻辑实现加法，用硬件实现加法?</a:t>
            </a:r>
            <a:endParaRPr lang="zh-CN" altLang="en-US" sz="2000">
              <a:solidFill>
                <a:schemeClr val="bg1"/>
              </a:solidFill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solidFill>
                  <a:schemeClr val="bg1"/>
                </a:solidFill>
                <a:ea typeface="华文中宋" panose="02010600040101010101" pitchFamily="2" charset="-122"/>
              </a:rPr>
              <a:t>(5) </a:t>
            </a:r>
            <a:r>
              <a:rPr lang="zh-CN" altLang="en-US" sz="2000">
                <a:solidFill>
                  <a:schemeClr val="bg1"/>
                </a:solidFill>
                <a:ea typeface="华文中宋" panose="02010600040101010101" pitchFamily="2" charset="-122"/>
              </a:rPr>
              <a:t>如何用已实现的基本逻辑运算</a:t>
            </a:r>
            <a:r>
              <a:rPr lang="en-US" altLang="zh-CN" sz="2000">
                <a:solidFill>
                  <a:schemeClr val="bg1"/>
                </a:solidFill>
                <a:ea typeface="华文中宋" panose="02010600040101010101" pitchFamily="2" charset="-122"/>
              </a:rPr>
              <a:t>(</a:t>
            </a:r>
            <a:r>
              <a:rPr lang="zh-CN" altLang="en-US" sz="2000">
                <a:solidFill>
                  <a:schemeClr val="bg1"/>
                </a:solidFill>
                <a:ea typeface="华文中宋" panose="02010600040101010101" pitchFamily="2" charset="-122"/>
              </a:rPr>
              <a:t>门电路</a:t>
            </a:r>
            <a:r>
              <a:rPr lang="en-US" altLang="zh-CN" sz="2000">
                <a:solidFill>
                  <a:schemeClr val="bg1"/>
                </a:solidFill>
                <a:ea typeface="华文中宋" panose="02010600040101010101" pitchFamily="2" charset="-122"/>
              </a:rPr>
              <a:t>)</a:t>
            </a:r>
            <a:r>
              <a:rPr lang="zh-CN" altLang="en-US" sz="2000">
                <a:solidFill>
                  <a:schemeClr val="bg1"/>
                </a:solidFill>
                <a:ea typeface="华文中宋" panose="02010600040101010101" pitchFamily="2" charset="-122"/>
              </a:rPr>
              <a:t>来实现更复杂的运算</a:t>
            </a:r>
            <a:r>
              <a:rPr lang="en-US" altLang="zh-CN" sz="2000">
                <a:solidFill>
                  <a:schemeClr val="bg1"/>
                </a:solidFill>
                <a:ea typeface="华文中宋" panose="02010600040101010101" pitchFamily="2" charset="-122"/>
              </a:rPr>
              <a:t>?</a:t>
            </a:r>
            <a:endParaRPr lang="en-US" altLang="zh-CN" sz="2000">
              <a:solidFill>
                <a:schemeClr val="bg1"/>
              </a:solidFill>
              <a:ea typeface="华文中宋" panose="02010600040101010101" pitchFamily="2" charset="-122"/>
            </a:endParaRPr>
          </a:p>
        </p:txBody>
      </p:sp>
      <p:grpSp>
        <p:nvGrpSpPr>
          <p:cNvPr id="1632273" name="Group 17"/>
          <p:cNvGrpSpPr/>
          <p:nvPr/>
        </p:nvGrpSpPr>
        <p:grpSpPr bwMode="auto">
          <a:xfrm>
            <a:off x="7759521" y="1312500"/>
            <a:ext cx="3524251" cy="5461000"/>
            <a:chOff x="3500" y="691"/>
            <a:chExt cx="2220" cy="3440"/>
          </a:xfrm>
        </p:grpSpPr>
        <p:pic>
          <p:nvPicPr>
            <p:cNvPr id="1632259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" y="697"/>
              <a:ext cx="1665" cy="100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2260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4" y="1921"/>
              <a:ext cx="1665" cy="100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2261" name="Freeform 5"/>
            <p:cNvSpPr/>
            <p:nvPr/>
          </p:nvSpPr>
          <p:spPr bwMode="auto">
            <a:xfrm>
              <a:off x="3511" y="1429"/>
              <a:ext cx="1779" cy="926"/>
            </a:xfrm>
            <a:custGeom>
              <a:avLst/>
              <a:gdLst>
                <a:gd name="T0" fmla="*/ 1779 w 1779"/>
                <a:gd name="T1" fmla="*/ 0 h 926"/>
                <a:gd name="T2" fmla="*/ 1779 w 1779"/>
                <a:gd name="T3" fmla="*/ 411 h 926"/>
                <a:gd name="T4" fmla="*/ 0 w 1779"/>
                <a:gd name="T5" fmla="*/ 411 h 926"/>
                <a:gd name="T6" fmla="*/ 0 w 1779"/>
                <a:gd name="T7" fmla="*/ 918 h 926"/>
                <a:gd name="T8" fmla="*/ 445 w 1779"/>
                <a:gd name="T9" fmla="*/ 926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9" h="926">
                  <a:moveTo>
                    <a:pt x="1779" y="0"/>
                  </a:moveTo>
                  <a:lnTo>
                    <a:pt x="1779" y="411"/>
                  </a:lnTo>
                  <a:lnTo>
                    <a:pt x="0" y="411"/>
                  </a:lnTo>
                  <a:lnTo>
                    <a:pt x="0" y="918"/>
                  </a:lnTo>
                  <a:lnTo>
                    <a:pt x="445" y="92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32264" name="Picture 8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3" y="3127"/>
              <a:ext cx="1665" cy="100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2265" name="Freeform 9"/>
            <p:cNvSpPr/>
            <p:nvPr/>
          </p:nvSpPr>
          <p:spPr bwMode="auto">
            <a:xfrm>
              <a:off x="3500" y="2635"/>
              <a:ext cx="1779" cy="918"/>
            </a:xfrm>
            <a:custGeom>
              <a:avLst/>
              <a:gdLst>
                <a:gd name="T0" fmla="*/ 1779 w 1779"/>
                <a:gd name="T1" fmla="*/ 0 h 918"/>
                <a:gd name="T2" fmla="*/ 1779 w 1779"/>
                <a:gd name="T3" fmla="*/ 411 h 918"/>
                <a:gd name="T4" fmla="*/ 0 w 1779"/>
                <a:gd name="T5" fmla="*/ 411 h 918"/>
                <a:gd name="T6" fmla="*/ 0 w 1779"/>
                <a:gd name="T7" fmla="*/ 918 h 918"/>
                <a:gd name="T8" fmla="*/ 439 w 1779"/>
                <a:gd name="T9" fmla="*/ 914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9" h="918">
                  <a:moveTo>
                    <a:pt x="1779" y="0"/>
                  </a:moveTo>
                  <a:lnTo>
                    <a:pt x="1779" y="411"/>
                  </a:lnTo>
                  <a:lnTo>
                    <a:pt x="0" y="411"/>
                  </a:lnTo>
                  <a:lnTo>
                    <a:pt x="0" y="918"/>
                  </a:lnTo>
                  <a:lnTo>
                    <a:pt x="439" y="91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2267" name="Text Box 11"/>
            <p:cNvSpPr txBox="1">
              <a:spLocks noChangeArrowheads="1"/>
            </p:cNvSpPr>
            <p:nvPr/>
          </p:nvSpPr>
          <p:spPr bwMode="auto">
            <a:xfrm>
              <a:off x="3583" y="691"/>
              <a:ext cx="275" cy="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zh-CN" b="1" baseline="-250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zh-CN" b="1" baseline="-25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zh-CN" b="1" baseline="-250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zh-CN" b="1" baseline="-25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endParaRPr lang="en-US" altLang="zh-CN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zh-CN" b="1" baseline="-250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zh-CN" b="1" baseline="-25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2268" name="Text Box 12"/>
            <p:cNvSpPr txBox="1">
              <a:spLocks noChangeArrowheads="1"/>
            </p:cNvSpPr>
            <p:nvPr/>
          </p:nvSpPr>
          <p:spPr bwMode="auto">
            <a:xfrm>
              <a:off x="5439" y="836"/>
              <a:ext cx="275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zh-CN" b="1" baseline="-250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zh-CN" b="1" baseline="-25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endParaRPr lang="en-US" altLang="zh-CN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endParaRPr lang="en-US" altLang="zh-CN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endParaRPr lang="en-US" altLang="zh-CN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zh-CN" b="1" baseline="-250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zh-CN" b="1" baseline="-25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2269" name="Text Box 13"/>
            <p:cNvSpPr txBox="1">
              <a:spLocks noChangeArrowheads="1"/>
            </p:cNvSpPr>
            <p:nvPr/>
          </p:nvSpPr>
          <p:spPr bwMode="auto">
            <a:xfrm>
              <a:off x="3589" y="1928"/>
              <a:ext cx="275" cy="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zh-CN" b="1" baseline="-250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zh-CN" b="1" baseline="-25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zh-CN" b="1" baseline="-250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zh-CN" b="1" baseline="-25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endParaRPr lang="en-US" altLang="zh-CN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zh-CN" b="1" baseline="-250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zh-CN" b="1" baseline="-25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2270" name="Text Box 14"/>
            <p:cNvSpPr txBox="1">
              <a:spLocks noChangeArrowheads="1"/>
            </p:cNvSpPr>
            <p:nvPr/>
          </p:nvSpPr>
          <p:spPr bwMode="auto">
            <a:xfrm>
              <a:off x="5445" y="2073"/>
              <a:ext cx="275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zh-CN" b="1" baseline="-250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zh-CN" b="1" baseline="-25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endParaRPr lang="en-US" altLang="zh-CN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endParaRPr lang="en-US" altLang="zh-CN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endParaRPr lang="en-US" altLang="zh-CN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zh-CN" b="1" baseline="-250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zh-CN" b="1" baseline="-25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2271" name="Text Box 15"/>
            <p:cNvSpPr txBox="1">
              <a:spLocks noChangeArrowheads="1"/>
            </p:cNvSpPr>
            <p:nvPr/>
          </p:nvSpPr>
          <p:spPr bwMode="auto">
            <a:xfrm>
              <a:off x="3578" y="3126"/>
              <a:ext cx="275" cy="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zh-CN" b="1" baseline="-250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zh-CN" b="1" baseline="-25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zh-CN" b="1" baseline="-250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zh-CN" b="1" baseline="-25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endParaRPr lang="en-US" altLang="zh-CN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zh-CN" b="1" baseline="-250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zh-CN" b="1" baseline="-25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2272" name="Text Box 16"/>
            <p:cNvSpPr txBox="1">
              <a:spLocks noChangeArrowheads="1"/>
            </p:cNvSpPr>
            <p:nvPr/>
          </p:nvSpPr>
          <p:spPr bwMode="auto">
            <a:xfrm>
              <a:off x="5434" y="3271"/>
              <a:ext cx="275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zh-CN" b="1" baseline="-250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zh-CN" b="1" baseline="-25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endParaRPr lang="en-US" altLang="zh-CN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endParaRPr lang="en-US" altLang="zh-CN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endParaRPr lang="en-US" altLang="zh-CN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zh-CN" b="1" baseline="-250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zh-CN" b="1" baseline="-25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2289" name="Group 33"/>
          <p:cNvGrpSpPr/>
          <p:nvPr/>
        </p:nvGrpSpPr>
        <p:grpSpPr bwMode="auto">
          <a:xfrm>
            <a:off x="4191243" y="4447019"/>
            <a:ext cx="1876425" cy="1220787"/>
            <a:chOff x="1993" y="3287"/>
            <a:chExt cx="1182" cy="769"/>
          </a:xfrm>
        </p:grpSpPr>
        <p:grpSp>
          <p:nvGrpSpPr>
            <p:cNvPr id="1632278" name="Group 22"/>
            <p:cNvGrpSpPr/>
            <p:nvPr/>
          </p:nvGrpSpPr>
          <p:grpSpPr bwMode="auto">
            <a:xfrm>
              <a:off x="1993" y="3287"/>
              <a:ext cx="1182" cy="769"/>
              <a:chOff x="543" y="3287"/>
              <a:chExt cx="1182" cy="769"/>
            </a:xfrm>
          </p:grpSpPr>
          <p:sp>
            <p:nvSpPr>
              <p:cNvPr id="1632279" name="Text Box 23"/>
              <p:cNvSpPr txBox="1">
                <a:spLocks noChangeArrowheads="1"/>
              </p:cNvSpPr>
              <p:nvPr/>
            </p:nvSpPr>
            <p:spPr bwMode="auto">
              <a:xfrm>
                <a:off x="636" y="3287"/>
                <a:ext cx="1040" cy="7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      0</a:t>
                </a:r>
                <a:r>
                  <a:rPr lang="en-US" altLang="zh-CN" sz="2000" b="1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altLang="zh-CN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  0    1</a:t>
                </a:r>
                <a:r>
                  <a:rPr lang="en-US" altLang="zh-CN" sz="2000" b="1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zh-CN" sz="2000" b="1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      0</a:t>
                </a:r>
                <a:r>
                  <a:rPr lang="en-US" altLang="zh-CN" sz="2000" b="1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   1</a:t>
                </a:r>
                <a:r>
                  <a:rPr lang="en-US" altLang="zh-CN" sz="2000" b="1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    1</a:t>
                </a:r>
                <a:endParaRPr lang="en-US" altLang="zh-CN" sz="2000" b="1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b="1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zh-CN" sz="2000" b="1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b="1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en-US" altLang="zh-CN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  1    0    0</a:t>
                </a:r>
                <a:endParaRPr lang="en-US" altLang="zh-CN" sz="2000" b="1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2280" name="Text Box 24"/>
              <p:cNvSpPr txBox="1">
                <a:spLocks noChangeArrowheads="1"/>
              </p:cNvSpPr>
              <p:nvPr/>
            </p:nvSpPr>
            <p:spPr bwMode="auto">
              <a:xfrm>
                <a:off x="543" y="346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en-US" altLang="zh-CN" sz="2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2281" name="Line 25"/>
              <p:cNvSpPr>
                <a:spLocks noChangeShapeType="1"/>
              </p:cNvSpPr>
              <p:nvPr/>
            </p:nvSpPr>
            <p:spPr bwMode="auto">
              <a:xfrm>
                <a:off x="564" y="3766"/>
                <a:ext cx="11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32284" name="Rectangle 28"/>
            <p:cNvSpPr>
              <a:spLocks noChangeArrowheads="1"/>
            </p:cNvSpPr>
            <p:nvPr/>
          </p:nvSpPr>
          <p:spPr bwMode="auto">
            <a:xfrm>
              <a:off x="2351" y="3627"/>
              <a:ext cx="7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1    1    0</a:t>
              </a:r>
              <a:endParaRPr lang="en-US" altLang="zh-CN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2288" name="Group 32"/>
          <p:cNvGrpSpPr/>
          <p:nvPr/>
        </p:nvGrpSpPr>
        <p:grpSpPr bwMode="auto">
          <a:xfrm>
            <a:off x="1270307" y="4447020"/>
            <a:ext cx="2224088" cy="1220787"/>
            <a:chOff x="543" y="3287"/>
            <a:chExt cx="1401" cy="769"/>
          </a:xfrm>
        </p:grpSpPr>
        <p:grpSp>
          <p:nvGrpSpPr>
            <p:cNvPr id="1632277" name="Group 21"/>
            <p:cNvGrpSpPr/>
            <p:nvPr/>
          </p:nvGrpSpPr>
          <p:grpSpPr bwMode="auto">
            <a:xfrm>
              <a:off x="543" y="3287"/>
              <a:ext cx="1184" cy="769"/>
              <a:chOff x="543" y="3287"/>
              <a:chExt cx="1184" cy="769"/>
            </a:xfrm>
          </p:grpSpPr>
          <p:sp>
            <p:nvSpPr>
              <p:cNvPr id="1632274" name="Text Box 18"/>
              <p:cNvSpPr txBox="1">
                <a:spLocks noChangeArrowheads="1"/>
              </p:cNvSpPr>
              <p:nvPr/>
            </p:nvSpPr>
            <p:spPr bwMode="auto">
              <a:xfrm>
                <a:off x="636" y="3287"/>
                <a:ext cx="1091" cy="7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en-US" altLang="zh-CN" sz="20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altLang="zh-CN" sz="2000" b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altLang="zh-CN" sz="20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altLang="zh-CN" sz="2000" b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A</a:t>
                </a:r>
                <a:r>
                  <a:rPr lang="en-US" altLang="zh-CN" sz="20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zh-CN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en-US" altLang="zh-CN" sz="20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altLang="zh-CN" sz="2000" b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altLang="zh-CN" sz="20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altLang="zh-CN" sz="2000" b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altLang="zh-CN" sz="20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altLang="zh-CN" sz="2000" b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zh-CN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en-US" altLang="zh-CN" sz="20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zh-CN" sz="2000" b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altLang="zh-CN" sz="20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zh-CN" sz="2000" b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altLang="zh-CN" sz="20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zh-CN" sz="2000" b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zh-CN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2275" name="Text Box 19"/>
              <p:cNvSpPr txBox="1">
                <a:spLocks noChangeArrowheads="1"/>
              </p:cNvSpPr>
              <p:nvPr/>
            </p:nvSpPr>
            <p:spPr bwMode="auto">
              <a:xfrm>
                <a:off x="543" y="346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en-US" altLang="zh-CN" sz="2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2276" name="Line 20"/>
              <p:cNvSpPr>
                <a:spLocks noChangeShapeType="1"/>
              </p:cNvSpPr>
              <p:nvPr/>
            </p:nvSpPr>
            <p:spPr bwMode="auto">
              <a:xfrm>
                <a:off x="564" y="3766"/>
                <a:ext cx="11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32287" name="Rectangle 31"/>
            <p:cNvSpPr>
              <a:spLocks noChangeArrowheads="1"/>
            </p:cNvSpPr>
            <p:nvPr/>
          </p:nvSpPr>
          <p:spPr bwMode="auto">
            <a:xfrm>
              <a:off x="789" y="3645"/>
              <a:ext cx="1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zh-CN" b="1" baseline="-250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altLang="zh-CN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zh-CN" b="1" baseline="-250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altLang="zh-CN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zh-CN" b="1" baseline="-250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zh-CN" b="1" baseline="-250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zh-CN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用电子技术实现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及其逻辑运算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2" name="Text Box 2"/>
          <p:cNvSpPr txBox="1">
            <a:spLocks noChangeArrowheads="1"/>
          </p:cNvSpPr>
          <p:nvPr/>
        </p:nvSpPr>
        <p:spPr bwMode="auto">
          <a:xfrm>
            <a:off x="610165" y="1848063"/>
            <a:ext cx="995251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Clr>
                <a:srgbClr val="0066FF"/>
              </a:buClr>
            </a:pPr>
            <a:r>
              <a:rPr lang="en-US" altLang="zh-CN" sz="2000" dirty="0">
                <a:ea typeface="华文宋体" panose="02010600040101010101" pitchFamily="2" charset="-122"/>
              </a:rPr>
              <a:t>【2-4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译码器</a:t>
            </a:r>
            <a:r>
              <a:rPr lang="en-US" altLang="zh-CN" sz="2000" dirty="0">
                <a:ea typeface="华文宋体" panose="02010600040101010101" pitchFamily="2" charset="-122"/>
              </a:rPr>
              <a:t>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：输入是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位的编号（二进制），输出是对编号的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种识别结果，同一时刻只能有一条线为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，其它线均为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33283" name="Group 3"/>
          <p:cNvGrpSpPr/>
          <p:nvPr/>
        </p:nvGrpSpPr>
        <p:grpSpPr bwMode="auto">
          <a:xfrm>
            <a:off x="5590768" y="3388313"/>
            <a:ext cx="1398587" cy="493713"/>
            <a:chOff x="3047" y="1930"/>
            <a:chExt cx="881" cy="311"/>
          </a:xfrm>
        </p:grpSpPr>
        <p:sp>
          <p:nvSpPr>
            <p:cNvPr id="1633284" name="Rectangle 4"/>
            <p:cNvSpPr>
              <a:spLocks noChangeArrowheads="1"/>
            </p:cNvSpPr>
            <p:nvPr/>
          </p:nvSpPr>
          <p:spPr bwMode="auto">
            <a:xfrm>
              <a:off x="3294" y="1930"/>
              <a:ext cx="391" cy="31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3285" name="Line 5"/>
            <p:cNvSpPr>
              <a:spLocks noChangeShapeType="1"/>
            </p:cNvSpPr>
            <p:nvPr/>
          </p:nvSpPr>
          <p:spPr bwMode="auto">
            <a:xfrm>
              <a:off x="3047" y="2025"/>
              <a:ext cx="24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3286" name="Line 6"/>
            <p:cNvSpPr>
              <a:spLocks noChangeShapeType="1"/>
            </p:cNvSpPr>
            <p:nvPr/>
          </p:nvSpPr>
          <p:spPr bwMode="auto">
            <a:xfrm>
              <a:off x="3048" y="2161"/>
              <a:ext cx="24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3287" name="Text Box 7"/>
            <p:cNvSpPr txBox="1">
              <a:spLocks noChangeArrowheads="1"/>
            </p:cNvSpPr>
            <p:nvPr/>
          </p:nvSpPr>
          <p:spPr bwMode="auto">
            <a:xfrm>
              <a:off x="3331" y="193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&amp;</a:t>
              </a:r>
              <a:endPara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633288" name="Line 8"/>
            <p:cNvSpPr>
              <a:spLocks noChangeShapeType="1"/>
            </p:cNvSpPr>
            <p:nvPr/>
          </p:nvSpPr>
          <p:spPr bwMode="auto">
            <a:xfrm>
              <a:off x="3681" y="2081"/>
              <a:ext cx="24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3289" name="Group 9"/>
          <p:cNvGrpSpPr/>
          <p:nvPr/>
        </p:nvGrpSpPr>
        <p:grpSpPr bwMode="auto">
          <a:xfrm>
            <a:off x="5590768" y="4188413"/>
            <a:ext cx="1398587" cy="493713"/>
            <a:chOff x="3047" y="2434"/>
            <a:chExt cx="881" cy="311"/>
          </a:xfrm>
        </p:grpSpPr>
        <p:sp>
          <p:nvSpPr>
            <p:cNvPr id="1633290" name="Rectangle 10"/>
            <p:cNvSpPr>
              <a:spLocks noChangeArrowheads="1"/>
            </p:cNvSpPr>
            <p:nvPr/>
          </p:nvSpPr>
          <p:spPr bwMode="auto">
            <a:xfrm>
              <a:off x="3294" y="2434"/>
              <a:ext cx="391" cy="31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3291" name="Line 11"/>
            <p:cNvSpPr>
              <a:spLocks noChangeShapeType="1"/>
            </p:cNvSpPr>
            <p:nvPr/>
          </p:nvSpPr>
          <p:spPr bwMode="auto">
            <a:xfrm>
              <a:off x="3047" y="2529"/>
              <a:ext cx="24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3292" name="Line 12"/>
            <p:cNvSpPr>
              <a:spLocks noChangeShapeType="1"/>
            </p:cNvSpPr>
            <p:nvPr/>
          </p:nvSpPr>
          <p:spPr bwMode="auto">
            <a:xfrm>
              <a:off x="3048" y="2665"/>
              <a:ext cx="24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3293" name="Text Box 13"/>
            <p:cNvSpPr txBox="1">
              <a:spLocks noChangeArrowheads="1"/>
            </p:cNvSpPr>
            <p:nvPr/>
          </p:nvSpPr>
          <p:spPr bwMode="auto">
            <a:xfrm>
              <a:off x="3331" y="243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&amp;</a:t>
              </a:r>
              <a:endPara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633294" name="Line 14"/>
            <p:cNvSpPr>
              <a:spLocks noChangeShapeType="1"/>
            </p:cNvSpPr>
            <p:nvPr/>
          </p:nvSpPr>
          <p:spPr bwMode="auto">
            <a:xfrm>
              <a:off x="3681" y="2585"/>
              <a:ext cx="24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3295" name="Group 15"/>
          <p:cNvGrpSpPr/>
          <p:nvPr/>
        </p:nvGrpSpPr>
        <p:grpSpPr bwMode="auto">
          <a:xfrm>
            <a:off x="5590768" y="4988513"/>
            <a:ext cx="1398587" cy="493713"/>
            <a:chOff x="3047" y="2938"/>
            <a:chExt cx="881" cy="311"/>
          </a:xfrm>
        </p:grpSpPr>
        <p:sp>
          <p:nvSpPr>
            <p:cNvPr id="1633296" name="Rectangle 16"/>
            <p:cNvSpPr>
              <a:spLocks noChangeArrowheads="1"/>
            </p:cNvSpPr>
            <p:nvPr/>
          </p:nvSpPr>
          <p:spPr bwMode="auto">
            <a:xfrm>
              <a:off x="3294" y="2938"/>
              <a:ext cx="391" cy="31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3297" name="Line 17"/>
            <p:cNvSpPr>
              <a:spLocks noChangeShapeType="1"/>
            </p:cNvSpPr>
            <p:nvPr/>
          </p:nvSpPr>
          <p:spPr bwMode="auto">
            <a:xfrm>
              <a:off x="3047" y="3033"/>
              <a:ext cx="24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3298" name="Line 18"/>
            <p:cNvSpPr>
              <a:spLocks noChangeShapeType="1"/>
            </p:cNvSpPr>
            <p:nvPr/>
          </p:nvSpPr>
          <p:spPr bwMode="auto">
            <a:xfrm>
              <a:off x="3048" y="3169"/>
              <a:ext cx="24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3299" name="Text Box 19"/>
            <p:cNvSpPr txBox="1">
              <a:spLocks noChangeArrowheads="1"/>
            </p:cNvSpPr>
            <p:nvPr/>
          </p:nvSpPr>
          <p:spPr bwMode="auto">
            <a:xfrm>
              <a:off x="3331" y="294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&amp;</a:t>
              </a:r>
              <a:endPara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633300" name="Line 20"/>
            <p:cNvSpPr>
              <a:spLocks noChangeShapeType="1"/>
            </p:cNvSpPr>
            <p:nvPr/>
          </p:nvSpPr>
          <p:spPr bwMode="auto">
            <a:xfrm>
              <a:off x="3681" y="3089"/>
              <a:ext cx="24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3301" name="Group 21"/>
          <p:cNvGrpSpPr/>
          <p:nvPr/>
        </p:nvGrpSpPr>
        <p:grpSpPr bwMode="auto">
          <a:xfrm>
            <a:off x="5590768" y="5790200"/>
            <a:ext cx="1398587" cy="493712"/>
            <a:chOff x="3047" y="3443"/>
            <a:chExt cx="881" cy="311"/>
          </a:xfrm>
        </p:grpSpPr>
        <p:sp>
          <p:nvSpPr>
            <p:cNvPr id="1633302" name="Rectangle 22"/>
            <p:cNvSpPr>
              <a:spLocks noChangeArrowheads="1"/>
            </p:cNvSpPr>
            <p:nvPr/>
          </p:nvSpPr>
          <p:spPr bwMode="auto">
            <a:xfrm>
              <a:off x="3294" y="3443"/>
              <a:ext cx="391" cy="31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3303" name="Line 23"/>
            <p:cNvSpPr>
              <a:spLocks noChangeShapeType="1"/>
            </p:cNvSpPr>
            <p:nvPr/>
          </p:nvSpPr>
          <p:spPr bwMode="auto">
            <a:xfrm>
              <a:off x="3047" y="3538"/>
              <a:ext cx="24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3304" name="Line 24"/>
            <p:cNvSpPr>
              <a:spLocks noChangeShapeType="1"/>
            </p:cNvSpPr>
            <p:nvPr/>
          </p:nvSpPr>
          <p:spPr bwMode="auto">
            <a:xfrm>
              <a:off x="3048" y="3674"/>
              <a:ext cx="24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3305" name="Line 25"/>
            <p:cNvSpPr>
              <a:spLocks noChangeShapeType="1"/>
            </p:cNvSpPr>
            <p:nvPr/>
          </p:nvSpPr>
          <p:spPr bwMode="auto">
            <a:xfrm>
              <a:off x="3681" y="3594"/>
              <a:ext cx="24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3306" name="Text Box 26"/>
            <p:cNvSpPr txBox="1">
              <a:spLocks noChangeArrowheads="1"/>
            </p:cNvSpPr>
            <p:nvPr/>
          </p:nvSpPr>
          <p:spPr bwMode="auto">
            <a:xfrm>
              <a:off x="3331" y="344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&amp;</a:t>
              </a:r>
              <a:endPara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33307" name="Group 27"/>
          <p:cNvGrpSpPr/>
          <p:nvPr/>
        </p:nvGrpSpPr>
        <p:grpSpPr bwMode="auto">
          <a:xfrm>
            <a:off x="2434818" y="4623387"/>
            <a:ext cx="733425" cy="679450"/>
            <a:chOff x="592" y="1824"/>
            <a:chExt cx="462" cy="428"/>
          </a:xfrm>
        </p:grpSpPr>
        <p:sp>
          <p:nvSpPr>
            <p:cNvPr id="1633308" name="Line 28"/>
            <p:cNvSpPr>
              <a:spLocks noChangeShapeType="1"/>
            </p:cNvSpPr>
            <p:nvPr/>
          </p:nvSpPr>
          <p:spPr bwMode="auto">
            <a:xfrm>
              <a:off x="592" y="1824"/>
              <a:ext cx="46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3309" name="Line 29"/>
            <p:cNvSpPr>
              <a:spLocks noChangeShapeType="1"/>
            </p:cNvSpPr>
            <p:nvPr/>
          </p:nvSpPr>
          <p:spPr bwMode="auto">
            <a:xfrm>
              <a:off x="592" y="2252"/>
              <a:ext cx="46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33310" name="Freeform 30"/>
          <p:cNvSpPr/>
          <p:nvPr/>
        </p:nvSpPr>
        <p:spPr bwMode="auto">
          <a:xfrm>
            <a:off x="3144429" y="5290137"/>
            <a:ext cx="2438400" cy="869950"/>
          </a:xfrm>
          <a:custGeom>
            <a:avLst/>
            <a:gdLst>
              <a:gd name="T0" fmla="*/ 0 w 1536"/>
              <a:gd name="T1" fmla="*/ 5 h 548"/>
              <a:gd name="T2" fmla="*/ 95 w 1536"/>
              <a:gd name="T3" fmla="*/ 0 h 548"/>
              <a:gd name="T4" fmla="*/ 101 w 1536"/>
              <a:gd name="T5" fmla="*/ 546 h 548"/>
              <a:gd name="T6" fmla="*/ 1536 w 1536"/>
              <a:gd name="T7" fmla="*/ 548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548">
                <a:moveTo>
                  <a:pt x="0" y="5"/>
                </a:moveTo>
                <a:lnTo>
                  <a:pt x="95" y="0"/>
                </a:lnTo>
                <a:lnTo>
                  <a:pt x="101" y="546"/>
                </a:lnTo>
                <a:lnTo>
                  <a:pt x="1536" y="548"/>
                </a:lnTo>
              </a:path>
            </a:pathLst>
          </a:custGeom>
          <a:noFill/>
          <a:ln w="28575" cmpd="sng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3311" name="Freeform 31"/>
          <p:cNvSpPr/>
          <p:nvPr/>
        </p:nvSpPr>
        <p:spPr bwMode="auto">
          <a:xfrm>
            <a:off x="2933293" y="4623387"/>
            <a:ext cx="2682875" cy="1322388"/>
          </a:xfrm>
          <a:custGeom>
            <a:avLst/>
            <a:gdLst>
              <a:gd name="T0" fmla="*/ 0 w 1690"/>
              <a:gd name="T1" fmla="*/ 0 h 833"/>
              <a:gd name="T2" fmla="*/ 342 w 1690"/>
              <a:gd name="T3" fmla="*/ 0 h 833"/>
              <a:gd name="T4" fmla="*/ 342 w 1690"/>
              <a:gd name="T5" fmla="*/ 828 h 833"/>
              <a:gd name="T6" fmla="*/ 1690 w 1690"/>
              <a:gd name="T7" fmla="*/ 833 h 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0" h="833">
                <a:moveTo>
                  <a:pt x="0" y="0"/>
                </a:moveTo>
                <a:lnTo>
                  <a:pt x="342" y="0"/>
                </a:lnTo>
                <a:lnTo>
                  <a:pt x="342" y="828"/>
                </a:lnTo>
                <a:lnTo>
                  <a:pt x="1690" y="833"/>
                </a:lnTo>
              </a:path>
            </a:pathLst>
          </a:custGeom>
          <a:noFill/>
          <a:ln w="28575" cmpd="sng">
            <a:solidFill>
              <a:srgbClr val="CC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33312" name="Group 32"/>
          <p:cNvGrpSpPr/>
          <p:nvPr/>
        </p:nvGrpSpPr>
        <p:grpSpPr bwMode="auto">
          <a:xfrm>
            <a:off x="3719104" y="3847100"/>
            <a:ext cx="1208088" cy="493712"/>
            <a:chOff x="4378" y="2797"/>
            <a:chExt cx="1145" cy="311"/>
          </a:xfrm>
        </p:grpSpPr>
        <p:sp>
          <p:nvSpPr>
            <p:cNvPr id="1633313" name="Rectangle 33"/>
            <p:cNvSpPr>
              <a:spLocks noChangeArrowheads="1"/>
            </p:cNvSpPr>
            <p:nvPr/>
          </p:nvSpPr>
          <p:spPr bwMode="auto">
            <a:xfrm>
              <a:off x="4681" y="2797"/>
              <a:ext cx="481" cy="31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3314" name="Line 34"/>
            <p:cNvSpPr>
              <a:spLocks noChangeShapeType="1"/>
            </p:cNvSpPr>
            <p:nvPr/>
          </p:nvSpPr>
          <p:spPr bwMode="auto">
            <a:xfrm>
              <a:off x="4378" y="2953"/>
              <a:ext cx="30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3315" name="Line 35"/>
            <p:cNvSpPr>
              <a:spLocks noChangeShapeType="1"/>
            </p:cNvSpPr>
            <p:nvPr/>
          </p:nvSpPr>
          <p:spPr bwMode="auto">
            <a:xfrm>
              <a:off x="5220" y="2952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3316" name="Text Box 36"/>
            <p:cNvSpPr txBox="1">
              <a:spLocks noChangeArrowheads="1"/>
            </p:cNvSpPr>
            <p:nvPr/>
          </p:nvSpPr>
          <p:spPr bwMode="auto">
            <a:xfrm>
              <a:off x="4729" y="2808"/>
              <a:ext cx="4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1 </a:t>
              </a:r>
              <a:endPara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633317" name="Oval 37"/>
            <p:cNvSpPr>
              <a:spLocks noChangeArrowheads="1"/>
            </p:cNvSpPr>
            <p:nvPr/>
          </p:nvSpPr>
          <p:spPr bwMode="auto">
            <a:xfrm>
              <a:off x="5167" y="2910"/>
              <a:ext cx="47" cy="85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3318" name="Group 38"/>
          <p:cNvGrpSpPr/>
          <p:nvPr/>
        </p:nvGrpSpPr>
        <p:grpSpPr bwMode="auto">
          <a:xfrm>
            <a:off x="3711168" y="4737688"/>
            <a:ext cx="1208087" cy="493713"/>
            <a:chOff x="4378" y="2797"/>
            <a:chExt cx="1145" cy="311"/>
          </a:xfrm>
        </p:grpSpPr>
        <p:sp>
          <p:nvSpPr>
            <p:cNvPr id="1633319" name="Rectangle 39"/>
            <p:cNvSpPr>
              <a:spLocks noChangeArrowheads="1"/>
            </p:cNvSpPr>
            <p:nvPr/>
          </p:nvSpPr>
          <p:spPr bwMode="auto">
            <a:xfrm>
              <a:off x="4681" y="2797"/>
              <a:ext cx="481" cy="31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3320" name="Line 40"/>
            <p:cNvSpPr>
              <a:spLocks noChangeShapeType="1"/>
            </p:cNvSpPr>
            <p:nvPr/>
          </p:nvSpPr>
          <p:spPr bwMode="auto">
            <a:xfrm>
              <a:off x="4378" y="2953"/>
              <a:ext cx="30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3321" name="Line 41"/>
            <p:cNvSpPr>
              <a:spLocks noChangeShapeType="1"/>
            </p:cNvSpPr>
            <p:nvPr/>
          </p:nvSpPr>
          <p:spPr bwMode="auto">
            <a:xfrm>
              <a:off x="5220" y="2952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3322" name="Text Box 42"/>
            <p:cNvSpPr txBox="1">
              <a:spLocks noChangeArrowheads="1"/>
            </p:cNvSpPr>
            <p:nvPr/>
          </p:nvSpPr>
          <p:spPr bwMode="auto">
            <a:xfrm>
              <a:off x="4729" y="2808"/>
              <a:ext cx="4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1 </a:t>
              </a:r>
              <a:endPara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633323" name="Oval 43"/>
            <p:cNvSpPr>
              <a:spLocks noChangeArrowheads="1"/>
            </p:cNvSpPr>
            <p:nvPr/>
          </p:nvSpPr>
          <p:spPr bwMode="auto">
            <a:xfrm>
              <a:off x="5167" y="2910"/>
              <a:ext cx="47" cy="85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33324" name="Freeform 44"/>
          <p:cNvSpPr/>
          <p:nvPr/>
        </p:nvSpPr>
        <p:spPr bwMode="auto">
          <a:xfrm>
            <a:off x="3163479" y="4096338"/>
            <a:ext cx="560388" cy="512763"/>
          </a:xfrm>
          <a:custGeom>
            <a:avLst/>
            <a:gdLst>
              <a:gd name="T0" fmla="*/ 0 w 541"/>
              <a:gd name="T1" fmla="*/ 314 h 314"/>
              <a:gd name="T2" fmla="*/ 0 w 541"/>
              <a:gd name="T3" fmla="*/ 0 h 314"/>
              <a:gd name="T4" fmla="*/ 541 w 541"/>
              <a:gd name="T5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1" h="314">
                <a:moveTo>
                  <a:pt x="0" y="314"/>
                </a:moveTo>
                <a:lnTo>
                  <a:pt x="0" y="0"/>
                </a:lnTo>
                <a:lnTo>
                  <a:pt x="541" y="0"/>
                </a:lnTo>
              </a:path>
            </a:pathLst>
          </a:custGeom>
          <a:noFill/>
          <a:ln w="28575" cmpd="sng">
            <a:solidFill>
              <a:srgbClr val="CC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3325" name="Freeform 45"/>
          <p:cNvSpPr/>
          <p:nvPr/>
        </p:nvSpPr>
        <p:spPr bwMode="auto">
          <a:xfrm>
            <a:off x="3147604" y="4909138"/>
            <a:ext cx="547688" cy="365125"/>
          </a:xfrm>
          <a:custGeom>
            <a:avLst/>
            <a:gdLst>
              <a:gd name="T0" fmla="*/ 0 w 489"/>
              <a:gd name="T1" fmla="*/ 230 h 230"/>
              <a:gd name="T2" fmla="*/ 0 w 489"/>
              <a:gd name="T3" fmla="*/ 47 h 230"/>
              <a:gd name="T4" fmla="*/ 218 w 489"/>
              <a:gd name="T5" fmla="*/ 47 h 230"/>
              <a:gd name="T6" fmla="*/ 255 w 489"/>
              <a:gd name="T7" fmla="*/ 0 h 230"/>
              <a:gd name="T8" fmla="*/ 312 w 489"/>
              <a:gd name="T9" fmla="*/ 0 h 230"/>
              <a:gd name="T10" fmla="*/ 345 w 489"/>
              <a:gd name="T11" fmla="*/ 48 h 230"/>
              <a:gd name="T12" fmla="*/ 489 w 489"/>
              <a:gd name="T13" fmla="*/ 48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9" h="230">
                <a:moveTo>
                  <a:pt x="0" y="230"/>
                </a:moveTo>
                <a:lnTo>
                  <a:pt x="0" y="47"/>
                </a:lnTo>
                <a:lnTo>
                  <a:pt x="218" y="47"/>
                </a:lnTo>
                <a:lnTo>
                  <a:pt x="255" y="0"/>
                </a:lnTo>
                <a:lnTo>
                  <a:pt x="312" y="0"/>
                </a:lnTo>
                <a:lnTo>
                  <a:pt x="345" y="48"/>
                </a:lnTo>
                <a:lnTo>
                  <a:pt x="489" y="48"/>
                </a:lnTo>
              </a:path>
            </a:pathLst>
          </a:custGeom>
          <a:noFill/>
          <a:ln w="28575" cmpd="sng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3326" name="Freeform 46"/>
          <p:cNvSpPr/>
          <p:nvPr/>
        </p:nvSpPr>
        <p:spPr bwMode="auto">
          <a:xfrm>
            <a:off x="4924018" y="3537537"/>
            <a:ext cx="676275" cy="552450"/>
          </a:xfrm>
          <a:custGeom>
            <a:avLst/>
            <a:gdLst>
              <a:gd name="T0" fmla="*/ 0 w 426"/>
              <a:gd name="T1" fmla="*/ 354 h 354"/>
              <a:gd name="T2" fmla="*/ 0 w 426"/>
              <a:gd name="T3" fmla="*/ 0 h 354"/>
              <a:gd name="T4" fmla="*/ 426 w 426"/>
              <a:gd name="T5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6" h="354">
                <a:moveTo>
                  <a:pt x="0" y="354"/>
                </a:moveTo>
                <a:lnTo>
                  <a:pt x="0" y="0"/>
                </a:lnTo>
                <a:lnTo>
                  <a:pt x="426" y="0"/>
                </a:lnTo>
              </a:path>
            </a:pathLst>
          </a:custGeom>
          <a:noFill/>
          <a:ln w="28575" cmpd="sng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3327" name="Freeform 47"/>
          <p:cNvSpPr/>
          <p:nvPr/>
        </p:nvSpPr>
        <p:spPr bwMode="auto">
          <a:xfrm>
            <a:off x="4904967" y="3747087"/>
            <a:ext cx="723900" cy="1233488"/>
          </a:xfrm>
          <a:custGeom>
            <a:avLst/>
            <a:gdLst>
              <a:gd name="T0" fmla="*/ 0 w 456"/>
              <a:gd name="T1" fmla="*/ 774 h 774"/>
              <a:gd name="T2" fmla="*/ 120 w 456"/>
              <a:gd name="T3" fmla="*/ 774 h 774"/>
              <a:gd name="T4" fmla="*/ 120 w 456"/>
              <a:gd name="T5" fmla="*/ 0 h 774"/>
              <a:gd name="T6" fmla="*/ 456 w 456"/>
              <a:gd name="T7" fmla="*/ 0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6" h="774">
                <a:moveTo>
                  <a:pt x="0" y="774"/>
                </a:moveTo>
                <a:lnTo>
                  <a:pt x="120" y="774"/>
                </a:lnTo>
                <a:lnTo>
                  <a:pt x="120" y="0"/>
                </a:lnTo>
                <a:lnTo>
                  <a:pt x="456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3328" name="Text Box 48"/>
          <p:cNvSpPr txBox="1">
            <a:spLocks noChangeArrowheads="1"/>
          </p:cNvSpPr>
          <p:nvPr/>
        </p:nvSpPr>
        <p:spPr bwMode="auto">
          <a:xfrm>
            <a:off x="2603092" y="4274137"/>
            <a:ext cx="436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b="1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CN" b="1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3329" name="Text Box 49"/>
          <p:cNvSpPr txBox="1">
            <a:spLocks noChangeArrowheads="1"/>
          </p:cNvSpPr>
          <p:nvPr/>
        </p:nvSpPr>
        <p:spPr bwMode="auto">
          <a:xfrm>
            <a:off x="2612617" y="4988512"/>
            <a:ext cx="436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b="1" baseline="-250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altLang="zh-CN" b="1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3330" name="Text Box 50"/>
          <p:cNvSpPr txBox="1">
            <a:spLocks noChangeArrowheads="1"/>
          </p:cNvSpPr>
          <p:nvPr/>
        </p:nvSpPr>
        <p:spPr bwMode="auto">
          <a:xfrm>
            <a:off x="6841717" y="3274012"/>
            <a:ext cx="5084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CN" b="1" baseline="-2500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US" altLang="zh-CN" b="1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3331" name="Text Box 51"/>
          <p:cNvSpPr txBox="1">
            <a:spLocks noChangeArrowheads="1"/>
          </p:cNvSpPr>
          <p:nvPr/>
        </p:nvSpPr>
        <p:spPr bwMode="auto">
          <a:xfrm>
            <a:off x="6851242" y="4102687"/>
            <a:ext cx="5084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CN" b="1" baseline="-2500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altLang="zh-CN" b="1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3332" name="Text Box 52"/>
          <p:cNvSpPr txBox="1">
            <a:spLocks noChangeArrowheads="1"/>
          </p:cNvSpPr>
          <p:nvPr/>
        </p:nvSpPr>
        <p:spPr bwMode="auto">
          <a:xfrm>
            <a:off x="6841717" y="4893262"/>
            <a:ext cx="5084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CN" b="1" baseline="-2500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altLang="zh-CN" b="1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3333" name="Text Box 53"/>
          <p:cNvSpPr txBox="1">
            <a:spLocks noChangeArrowheads="1"/>
          </p:cNvSpPr>
          <p:nvPr/>
        </p:nvSpPr>
        <p:spPr bwMode="auto">
          <a:xfrm>
            <a:off x="6832192" y="5655262"/>
            <a:ext cx="5000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CN" b="1" baseline="-2500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altLang="zh-CN" b="1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3334" name="Freeform 54"/>
          <p:cNvSpPr/>
          <p:nvPr/>
        </p:nvSpPr>
        <p:spPr bwMode="auto">
          <a:xfrm>
            <a:off x="4924018" y="4080463"/>
            <a:ext cx="657225" cy="257175"/>
          </a:xfrm>
          <a:custGeom>
            <a:avLst/>
            <a:gdLst>
              <a:gd name="T0" fmla="*/ 0 w 420"/>
              <a:gd name="T1" fmla="*/ 0 h 162"/>
              <a:gd name="T2" fmla="*/ 0 w 420"/>
              <a:gd name="T3" fmla="*/ 162 h 162"/>
              <a:gd name="T4" fmla="*/ 59 w 420"/>
              <a:gd name="T5" fmla="*/ 161 h 162"/>
              <a:gd name="T6" fmla="*/ 96 w 420"/>
              <a:gd name="T7" fmla="*/ 114 h 162"/>
              <a:gd name="T8" fmla="*/ 153 w 420"/>
              <a:gd name="T9" fmla="*/ 114 h 162"/>
              <a:gd name="T10" fmla="*/ 186 w 420"/>
              <a:gd name="T11" fmla="*/ 162 h 162"/>
              <a:gd name="T12" fmla="*/ 420 w 420"/>
              <a:gd name="T13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0" h="162">
                <a:moveTo>
                  <a:pt x="0" y="0"/>
                </a:moveTo>
                <a:lnTo>
                  <a:pt x="0" y="162"/>
                </a:lnTo>
                <a:lnTo>
                  <a:pt x="59" y="161"/>
                </a:lnTo>
                <a:lnTo>
                  <a:pt x="96" y="114"/>
                </a:lnTo>
                <a:lnTo>
                  <a:pt x="153" y="114"/>
                </a:lnTo>
                <a:lnTo>
                  <a:pt x="186" y="162"/>
                </a:lnTo>
                <a:lnTo>
                  <a:pt x="420" y="162"/>
                </a:lnTo>
              </a:path>
            </a:pathLst>
          </a:custGeom>
          <a:noFill/>
          <a:ln w="28575" cmpd="sng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3335" name="Freeform 55"/>
          <p:cNvSpPr/>
          <p:nvPr/>
        </p:nvSpPr>
        <p:spPr bwMode="auto">
          <a:xfrm>
            <a:off x="3157130" y="4537663"/>
            <a:ext cx="2443163" cy="1095375"/>
          </a:xfrm>
          <a:custGeom>
            <a:avLst/>
            <a:gdLst>
              <a:gd name="T0" fmla="*/ 0 w 1539"/>
              <a:gd name="T1" fmla="*/ 473 h 690"/>
              <a:gd name="T2" fmla="*/ 154 w 1539"/>
              <a:gd name="T3" fmla="*/ 473 h 690"/>
              <a:gd name="T4" fmla="*/ 180 w 1539"/>
              <a:gd name="T5" fmla="*/ 426 h 690"/>
              <a:gd name="T6" fmla="*/ 220 w 1539"/>
              <a:gd name="T7" fmla="*/ 426 h 690"/>
              <a:gd name="T8" fmla="*/ 297 w 1539"/>
              <a:gd name="T9" fmla="*/ 690 h 690"/>
              <a:gd name="T10" fmla="*/ 1329 w 1539"/>
              <a:gd name="T11" fmla="*/ 690 h 690"/>
              <a:gd name="T12" fmla="*/ 1323 w 1539"/>
              <a:gd name="T13" fmla="*/ 0 h 690"/>
              <a:gd name="T14" fmla="*/ 1539 w 1539"/>
              <a:gd name="T15" fmla="*/ 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9" h="690">
                <a:moveTo>
                  <a:pt x="0" y="473"/>
                </a:moveTo>
                <a:lnTo>
                  <a:pt x="154" y="473"/>
                </a:lnTo>
                <a:lnTo>
                  <a:pt x="180" y="426"/>
                </a:lnTo>
                <a:lnTo>
                  <a:pt x="220" y="426"/>
                </a:lnTo>
                <a:lnTo>
                  <a:pt x="297" y="690"/>
                </a:lnTo>
                <a:lnTo>
                  <a:pt x="1329" y="690"/>
                </a:lnTo>
                <a:lnTo>
                  <a:pt x="1323" y="0"/>
                </a:lnTo>
                <a:lnTo>
                  <a:pt x="1539" y="0"/>
                </a:lnTo>
              </a:path>
            </a:pathLst>
          </a:custGeom>
          <a:noFill/>
          <a:ln w="28575" cmpd="sng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3336" name="Freeform 56"/>
          <p:cNvSpPr/>
          <p:nvPr/>
        </p:nvSpPr>
        <p:spPr bwMode="auto">
          <a:xfrm>
            <a:off x="5419317" y="5137737"/>
            <a:ext cx="190500" cy="819150"/>
          </a:xfrm>
          <a:custGeom>
            <a:avLst/>
            <a:gdLst>
              <a:gd name="T0" fmla="*/ 0 w 138"/>
              <a:gd name="T1" fmla="*/ 516 h 516"/>
              <a:gd name="T2" fmla="*/ 0 w 138"/>
              <a:gd name="T3" fmla="*/ 0 h 516"/>
              <a:gd name="T4" fmla="*/ 138 w 138"/>
              <a:gd name="T5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" h="516">
                <a:moveTo>
                  <a:pt x="0" y="516"/>
                </a:moveTo>
                <a:lnTo>
                  <a:pt x="0" y="0"/>
                </a:lnTo>
                <a:lnTo>
                  <a:pt x="138" y="0"/>
                </a:lnTo>
              </a:path>
            </a:pathLst>
          </a:custGeom>
          <a:noFill/>
          <a:ln w="28575" cmpd="sng">
            <a:solidFill>
              <a:srgbClr val="CC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3337" name="Freeform 57"/>
          <p:cNvSpPr/>
          <p:nvPr/>
        </p:nvSpPr>
        <p:spPr bwMode="auto">
          <a:xfrm>
            <a:off x="4909729" y="4990100"/>
            <a:ext cx="700088" cy="366712"/>
          </a:xfrm>
          <a:custGeom>
            <a:avLst/>
            <a:gdLst>
              <a:gd name="T0" fmla="*/ 0 w 441"/>
              <a:gd name="T1" fmla="*/ 0 h 231"/>
              <a:gd name="T2" fmla="*/ 3 w 441"/>
              <a:gd name="T3" fmla="*/ 231 h 231"/>
              <a:gd name="T4" fmla="*/ 153 w 441"/>
              <a:gd name="T5" fmla="*/ 231 h 231"/>
              <a:gd name="T6" fmla="*/ 189 w 441"/>
              <a:gd name="T7" fmla="*/ 171 h 231"/>
              <a:gd name="T8" fmla="*/ 360 w 441"/>
              <a:gd name="T9" fmla="*/ 171 h 231"/>
              <a:gd name="T10" fmla="*/ 402 w 441"/>
              <a:gd name="T11" fmla="*/ 228 h 231"/>
              <a:gd name="T12" fmla="*/ 441 w 441"/>
              <a:gd name="T13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231">
                <a:moveTo>
                  <a:pt x="0" y="0"/>
                </a:moveTo>
                <a:lnTo>
                  <a:pt x="3" y="231"/>
                </a:lnTo>
                <a:lnTo>
                  <a:pt x="153" y="231"/>
                </a:lnTo>
                <a:lnTo>
                  <a:pt x="189" y="171"/>
                </a:lnTo>
                <a:lnTo>
                  <a:pt x="360" y="171"/>
                </a:lnTo>
                <a:lnTo>
                  <a:pt x="402" y="228"/>
                </a:lnTo>
                <a:lnTo>
                  <a:pt x="441" y="231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3338" name="Line 58"/>
          <p:cNvSpPr>
            <a:spLocks noChangeShapeType="1"/>
          </p:cNvSpPr>
          <p:nvPr/>
        </p:nvSpPr>
        <p:spPr bwMode="auto">
          <a:xfrm>
            <a:off x="6838542" y="3629612"/>
            <a:ext cx="615950" cy="0"/>
          </a:xfrm>
          <a:prstGeom prst="line">
            <a:avLst/>
          </a:prstGeom>
          <a:noFill/>
          <a:ln w="9525">
            <a:solidFill>
              <a:srgbClr val="CC006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3339" name="Line 59"/>
          <p:cNvSpPr>
            <a:spLocks noChangeShapeType="1"/>
          </p:cNvSpPr>
          <p:nvPr/>
        </p:nvSpPr>
        <p:spPr bwMode="auto">
          <a:xfrm>
            <a:off x="6816317" y="4429712"/>
            <a:ext cx="615950" cy="0"/>
          </a:xfrm>
          <a:prstGeom prst="line">
            <a:avLst/>
          </a:prstGeom>
          <a:noFill/>
          <a:ln w="9525">
            <a:solidFill>
              <a:srgbClr val="CC006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3340" name="Line 60"/>
          <p:cNvSpPr>
            <a:spLocks noChangeShapeType="1"/>
          </p:cNvSpPr>
          <p:nvPr/>
        </p:nvSpPr>
        <p:spPr bwMode="auto">
          <a:xfrm>
            <a:off x="6794092" y="5223462"/>
            <a:ext cx="615950" cy="0"/>
          </a:xfrm>
          <a:prstGeom prst="line">
            <a:avLst/>
          </a:prstGeom>
          <a:noFill/>
          <a:ln w="9525">
            <a:solidFill>
              <a:srgbClr val="CC006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3341" name="Line 61"/>
          <p:cNvSpPr>
            <a:spLocks noChangeShapeType="1"/>
          </p:cNvSpPr>
          <p:nvPr/>
        </p:nvSpPr>
        <p:spPr bwMode="auto">
          <a:xfrm>
            <a:off x="6819492" y="6023562"/>
            <a:ext cx="615950" cy="0"/>
          </a:xfrm>
          <a:prstGeom prst="line">
            <a:avLst/>
          </a:prstGeom>
          <a:noFill/>
          <a:ln w="9525">
            <a:solidFill>
              <a:srgbClr val="CC006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3342" name="Rectangle 62"/>
          <p:cNvSpPr>
            <a:spLocks noChangeArrowheads="1"/>
          </p:cNvSpPr>
          <p:nvPr/>
        </p:nvSpPr>
        <p:spPr bwMode="auto">
          <a:xfrm>
            <a:off x="2971392" y="3251787"/>
            <a:ext cx="3886200" cy="3162300"/>
          </a:xfrm>
          <a:prstGeom prst="rect">
            <a:avLst/>
          </a:prstGeom>
          <a:solidFill>
            <a:schemeClr val="bg1">
              <a:alpha val="71001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）典型的集成电路：译码器</a:t>
            </a:r>
            <a:endParaRPr kumimoji="1"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7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用电子技术实现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及其逻辑运算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0467" y="3127061"/>
            <a:ext cx="865031" cy="122244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287" y="5078954"/>
            <a:ext cx="2059393" cy="1383681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>
            <a:off x="9412150" y="4434830"/>
            <a:ext cx="241663" cy="5588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3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3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3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3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3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3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3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3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3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3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33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33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33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33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33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33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33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33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33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33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3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3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3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3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3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3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3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63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3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3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3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3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3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3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33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633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633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633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633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633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633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633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633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633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3328" grpId="0"/>
      <p:bldP spid="1633329" grpId="0"/>
      <p:bldP spid="1633330" grpId="0"/>
      <p:bldP spid="1633331" grpId="0"/>
      <p:bldP spid="1633332" grpId="0"/>
      <p:bldP spid="16333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5330" name="Group 2"/>
          <p:cNvGrpSpPr/>
          <p:nvPr/>
        </p:nvGrpSpPr>
        <p:grpSpPr bwMode="auto">
          <a:xfrm>
            <a:off x="6361114" y="3419476"/>
            <a:ext cx="1398587" cy="493713"/>
            <a:chOff x="3047" y="1930"/>
            <a:chExt cx="881" cy="311"/>
          </a:xfrm>
        </p:grpSpPr>
        <p:sp>
          <p:nvSpPr>
            <p:cNvPr id="1635331" name="Rectangle 3"/>
            <p:cNvSpPr>
              <a:spLocks noChangeArrowheads="1"/>
            </p:cNvSpPr>
            <p:nvPr/>
          </p:nvSpPr>
          <p:spPr bwMode="auto">
            <a:xfrm>
              <a:off x="3294" y="1930"/>
              <a:ext cx="391" cy="31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5332" name="Line 4"/>
            <p:cNvSpPr>
              <a:spLocks noChangeShapeType="1"/>
            </p:cNvSpPr>
            <p:nvPr/>
          </p:nvSpPr>
          <p:spPr bwMode="auto">
            <a:xfrm>
              <a:off x="3047" y="2025"/>
              <a:ext cx="24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5333" name="Line 5"/>
            <p:cNvSpPr>
              <a:spLocks noChangeShapeType="1"/>
            </p:cNvSpPr>
            <p:nvPr/>
          </p:nvSpPr>
          <p:spPr bwMode="auto">
            <a:xfrm>
              <a:off x="3048" y="2161"/>
              <a:ext cx="24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5334" name="Text Box 6"/>
            <p:cNvSpPr txBox="1">
              <a:spLocks noChangeArrowheads="1"/>
            </p:cNvSpPr>
            <p:nvPr/>
          </p:nvSpPr>
          <p:spPr bwMode="auto">
            <a:xfrm>
              <a:off x="3331" y="193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a typeface="隶书" panose="02010509060101010101" pitchFamily="49" charset="-122"/>
                </a:rPr>
                <a:t>&amp;</a:t>
              </a:r>
              <a:endParaRPr lang="en-US" altLang="zh-CN" sz="240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635335" name="Line 7"/>
            <p:cNvSpPr>
              <a:spLocks noChangeShapeType="1"/>
            </p:cNvSpPr>
            <p:nvPr/>
          </p:nvSpPr>
          <p:spPr bwMode="auto">
            <a:xfrm>
              <a:off x="3681" y="2081"/>
              <a:ext cx="24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5336" name="Group 8"/>
          <p:cNvGrpSpPr/>
          <p:nvPr/>
        </p:nvGrpSpPr>
        <p:grpSpPr bwMode="auto">
          <a:xfrm>
            <a:off x="6361114" y="4219576"/>
            <a:ext cx="1398587" cy="493713"/>
            <a:chOff x="3047" y="2434"/>
            <a:chExt cx="881" cy="311"/>
          </a:xfrm>
        </p:grpSpPr>
        <p:sp>
          <p:nvSpPr>
            <p:cNvPr id="1635337" name="Rectangle 9"/>
            <p:cNvSpPr>
              <a:spLocks noChangeArrowheads="1"/>
            </p:cNvSpPr>
            <p:nvPr/>
          </p:nvSpPr>
          <p:spPr bwMode="auto">
            <a:xfrm>
              <a:off x="3294" y="2434"/>
              <a:ext cx="391" cy="31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5338" name="Line 10"/>
            <p:cNvSpPr>
              <a:spLocks noChangeShapeType="1"/>
            </p:cNvSpPr>
            <p:nvPr/>
          </p:nvSpPr>
          <p:spPr bwMode="auto">
            <a:xfrm>
              <a:off x="3047" y="2529"/>
              <a:ext cx="24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5339" name="Line 11"/>
            <p:cNvSpPr>
              <a:spLocks noChangeShapeType="1"/>
            </p:cNvSpPr>
            <p:nvPr/>
          </p:nvSpPr>
          <p:spPr bwMode="auto">
            <a:xfrm>
              <a:off x="3048" y="2665"/>
              <a:ext cx="24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5340" name="Text Box 12"/>
            <p:cNvSpPr txBox="1">
              <a:spLocks noChangeArrowheads="1"/>
            </p:cNvSpPr>
            <p:nvPr/>
          </p:nvSpPr>
          <p:spPr bwMode="auto">
            <a:xfrm>
              <a:off x="3331" y="243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a typeface="隶书" panose="02010509060101010101" pitchFamily="49" charset="-122"/>
                </a:rPr>
                <a:t>&amp;</a:t>
              </a:r>
              <a:endParaRPr lang="en-US" altLang="zh-CN" sz="240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635341" name="Line 13"/>
            <p:cNvSpPr>
              <a:spLocks noChangeShapeType="1"/>
            </p:cNvSpPr>
            <p:nvPr/>
          </p:nvSpPr>
          <p:spPr bwMode="auto">
            <a:xfrm>
              <a:off x="3681" y="2585"/>
              <a:ext cx="24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5342" name="Group 14"/>
          <p:cNvGrpSpPr/>
          <p:nvPr/>
        </p:nvGrpSpPr>
        <p:grpSpPr bwMode="auto">
          <a:xfrm>
            <a:off x="6361114" y="5019676"/>
            <a:ext cx="1398587" cy="493713"/>
            <a:chOff x="3047" y="2938"/>
            <a:chExt cx="881" cy="311"/>
          </a:xfrm>
        </p:grpSpPr>
        <p:sp>
          <p:nvSpPr>
            <p:cNvPr id="1635343" name="Rectangle 15"/>
            <p:cNvSpPr>
              <a:spLocks noChangeArrowheads="1"/>
            </p:cNvSpPr>
            <p:nvPr/>
          </p:nvSpPr>
          <p:spPr bwMode="auto">
            <a:xfrm>
              <a:off x="3294" y="2938"/>
              <a:ext cx="391" cy="31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5344" name="Line 16"/>
            <p:cNvSpPr>
              <a:spLocks noChangeShapeType="1"/>
            </p:cNvSpPr>
            <p:nvPr/>
          </p:nvSpPr>
          <p:spPr bwMode="auto">
            <a:xfrm>
              <a:off x="3047" y="3033"/>
              <a:ext cx="24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5345" name="Line 17"/>
            <p:cNvSpPr>
              <a:spLocks noChangeShapeType="1"/>
            </p:cNvSpPr>
            <p:nvPr/>
          </p:nvSpPr>
          <p:spPr bwMode="auto">
            <a:xfrm>
              <a:off x="3048" y="3169"/>
              <a:ext cx="24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5346" name="Text Box 18"/>
            <p:cNvSpPr txBox="1">
              <a:spLocks noChangeArrowheads="1"/>
            </p:cNvSpPr>
            <p:nvPr/>
          </p:nvSpPr>
          <p:spPr bwMode="auto">
            <a:xfrm>
              <a:off x="3331" y="294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a typeface="隶书" panose="02010509060101010101" pitchFamily="49" charset="-122"/>
                </a:rPr>
                <a:t>&amp;</a:t>
              </a:r>
              <a:endParaRPr lang="en-US" altLang="zh-CN" sz="240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635347" name="Line 19"/>
            <p:cNvSpPr>
              <a:spLocks noChangeShapeType="1"/>
            </p:cNvSpPr>
            <p:nvPr/>
          </p:nvSpPr>
          <p:spPr bwMode="auto">
            <a:xfrm>
              <a:off x="3681" y="3089"/>
              <a:ext cx="24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5348" name="Group 20"/>
          <p:cNvGrpSpPr/>
          <p:nvPr/>
        </p:nvGrpSpPr>
        <p:grpSpPr bwMode="auto">
          <a:xfrm>
            <a:off x="6361114" y="5821363"/>
            <a:ext cx="1398587" cy="493712"/>
            <a:chOff x="3047" y="3443"/>
            <a:chExt cx="881" cy="311"/>
          </a:xfrm>
        </p:grpSpPr>
        <p:sp>
          <p:nvSpPr>
            <p:cNvPr id="1635349" name="Rectangle 21"/>
            <p:cNvSpPr>
              <a:spLocks noChangeArrowheads="1"/>
            </p:cNvSpPr>
            <p:nvPr/>
          </p:nvSpPr>
          <p:spPr bwMode="auto">
            <a:xfrm>
              <a:off x="3294" y="3443"/>
              <a:ext cx="391" cy="31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5350" name="Line 22"/>
            <p:cNvSpPr>
              <a:spLocks noChangeShapeType="1"/>
            </p:cNvSpPr>
            <p:nvPr/>
          </p:nvSpPr>
          <p:spPr bwMode="auto">
            <a:xfrm>
              <a:off x="3047" y="3538"/>
              <a:ext cx="24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5351" name="Line 23"/>
            <p:cNvSpPr>
              <a:spLocks noChangeShapeType="1"/>
            </p:cNvSpPr>
            <p:nvPr/>
          </p:nvSpPr>
          <p:spPr bwMode="auto">
            <a:xfrm>
              <a:off x="3048" y="3674"/>
              <a:ext cx="24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5352" name="Line 24"/>
            <p:cNvSpPr>
              <a:spLocks noChangeShapeType="1"/>
            </p:cNvSpPr>
            <p:nvPr/>
          </p:nvSpPr>
          <p:spPr bwMode="auto">
            <a:xfrm>
              <a:off x="3681" y="3594"/>
              <a:ext cx="24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5353" name="Text Box 25"/>
            <p:cNvSpPr txBox="1">
              <a:spLocks noChangeArrowheads="1"/>
            </p:cNvSpPr>
            <p:nvPr/>
          </p:nvSpPr>
          <p:spPr bwMode="auto">
            <a:xfrm>
              <a:off x="3331" y="344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a typeface="隶书" panose="02010509060101010101" pitchFamily="49" charset="-122"/>
                </a:rPr>
                <a:t>&amp;</a:t>
              </a:r>
              <a:endParaRPr lang="en-US" altLang="zh-CN" sz="240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</p:grpSp>
      <p:grpSp>
        <p:nvGrpSpPr>
          <p:cNvPr id="1635354" name="Group 26"/>
          <p:cNvGrpSpPr/>
          <p:nvPr/>
        </p:nvGrpSpPr>
        <p:grpSpPr bwMode="auto">
          <a:xfrm>
            <a:off x="3205164" y="4654550"/>
            <a:ext cx="733425" cy="679450"/>
            <a:chOff x="592" y="1824"/>
            <a:chExt cx="462" cy="428"/>
          </a:xfrm>
        </p:grpSpPr>
        <p:sp>
          <p:nvSpPr>
            <p:cNvPr id="1635355" name="Line 27"/>
            <p:cNvSpPr>
              <a:spLocks noChangeShapeType="1"/>
            </p:cNvSpPr>
            <p:nvPr/>
          </p:nvSpPr>
          <p:spPr bwMode="auto">
            <a:xfrm>
              <a:off x="592" y="1824"/>
              <a:ext cx="46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5356" name="Line 28"/>
            <p:cNvSpPr>
              <a:spLocks noChangeShapeType="1"/>
            </p:cNvSpPr>
            <p:nvPr/>
          </p:nvSpPr>
          <p:spPr bwMode="auto">
            <a:xfrm>
              <a:off x="592" y="2252"/>
              <a:ext cx="46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5357" name="Freeform 29"/>
          <p:cNvSpPr/>
          <p:nvPr/>
        </p:nvSpPr>
        <p:spPr bwMode="auto">
          <a:xfrm>
            <a:off x="3914775" y="5321300"/>
            <a:ext cx="2438400" cy="869950"/>
          </a:xfrm>
          <a:custGeom>
            <a:avLst/>
            <a:gdLst>
              <a:gd name="T0" fmla="*/ 0 w 1536"/>
              <a:gd name="T1" fmla="*/ 5 h 548"/>
              <a:gd name="T2" fmla="*/ 95 w 1536"/>
              <a:gd name="T3" fmla="*/ 0 h 548"/>
              <a:gd name="T4" fmla="*/ 101 w 1536"/>
              <a:gd name="T5" fmla="*/ 546 h 548"/>
              <a:gd name="T6" fmla="*/ 1536 w 1536"/>
              <a:gd name="T7" fmla="*/ 548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548">
                <a:moveTo>
                  <a:pt x="0" y="5"/>
                </a:moveTo>
                <a:lnTo>
                  <a:pt x="95" y="0"/>
                </a:lnTo>
                <a:lnTo>
                  <a:pt x="101" y="546"/>
                </a:lnTo>
                <a:lnTo>
                  <a:pt x="1536" y="548"/>
                </a:lnTo>
              </a:path>
            </a:pathLst>
          </a:custGeom>
          <a:noFill/>
          <a:ln w="28575" cmpd="sng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5358" name="Freeform 30"/>
          <p:cNvSpPr/>
          <p:nvPr/>
        </p:nvSpPr>
        <p:spPr bwMode="auto">
          <a:xfrm>
            <a:off x="3703639" y="4654550"/>
            <a:ext cx="2682875" cy="1322388"/>
          </a:xfrm>
          <a:custGeom>
            <a:avLst/>
            <a:gdLst>
              <a:gd name="T0" fmla="*/ 0 w 1690"/>
              <a:gd name="T1" fmla="*/ 0 h 833"/>
              <a:gd name="T2" fmla="*/ 342 w 1690"/>
              <a:gd name="T3" fmla="*/ 0 h 833"/>
              <a:gd name="T4" fmla="*/ 342 w 1690"/>
              <a:gd name="T5" fmla="*/ 828 h 833"/>
              <a:gd name="T6" fmla="*/ 1690 w 1690"/>
              <a:gd name="T7" fmla="*/ 833 h 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0" h="833">
                <a:moveTo>
                  <a:pt x="0" y="0"/>
                </a:moveTo>
                <a:lnTo>
                  <a:pt x="342" y="0"/>
                </a:lnTo>
                <a:lnTo>
                  <a:pt x="342" y="828"/>
                </a:lnTo>
                <a:lnTo>
                  <a:pt x="1690" y="833"/>
                </a:lnTo>
              </a:path>
            </a:pathLst>
          </a:custGeom>
          <a:noFill/>
          <a:ln w="28575" cmpd="sng">
            <a:solidFill>
              <a:srgbClr val="CC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35359" name="Group 31"/>
          <p:cNvGrpSpPr/>
          <p:nvPr/>
        </p:nvGrpSpPr>
        <p:grpSpPr bwMode="auto">
          <a:xfrm>
            <a:off x="4489450" y="3878263"/>
            <a:ext cx="1208088" cy="493712"/>
            <a:chOff x="4378" y="2797"/>
            <a:chExt cx="1145" cy="311"/>
          </a:xfrm>
        </p:grpSpPr>
        <p:sp>
          <p:nvSpPr>
            <p:cNvPr id="1635360" name="Rectangle 32"/>
            <p:cNvSpPr>
              <a:spLocks noChangeArrowheads="1"/>
            </p:cNvSpPr>
            <p:nvPr/>
          </p:nvSpPr>
          <p:spPr bwMode="auto">
            <a:xfrm>
              <a:off x="4681" y="2797"/>
              <a:ext cx="481" cy="31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5361" name="Line 33"/>
            <p:cNvSpPr>
              <a:spLocks noChangeShapeType="1"/>
            </p:cNvSpPr>
            <p:nvPr/>
          </p:nvSpPr>
          <p:spPr bwMode="auto">
            <a:xfrm>
              <a:off x="4378" y="2953"/>
              <a:ext cx="30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5362" name="Line 34"/>
            <p:cNvSpPr>
              <a:spLocks noChangeShapeType="1"/>
            </p:cNvSpPr>
            <p:nvPr/>
          </p:nvSpPr>
          <p:spPr bwMode="auto">
            <a:xfrm>
              <a:off x="5220" y="2952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5363" name="Text Box 35"/>
            <p:cNvSpPr txBox="1">
              <a:spLocks noChangeArrowheads="1"/>
            </p:cNvSpPr>
            <p:nvPr/>
          </p:nvSpPr>
          <p:spPr bwMode="auto">
            <a:xfrm>
              <a:off x="4729" y="2808"/>
              <a:ext cx="3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a typeface="隶书" panose="02010509060101010101" pitchFamily="49" charset="-122"/>
                </a:rPr>
                <a:t>1 </a:t>
              </a:r>
              <a:endParaRPr lang="en-US" altLang="zh-CN" sz="240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635364" name="Oval 36"/>
            <p:cNvSpPr>
              <a:spLocks noChangeArrowheads="1"/>
            </p:cNvSpPr>
            <p:nvPr/>
          </p:nvSpPr>
          <p:spPr bwMode="auto">
            <a:xfrm>
              <a:off x="5167" y="2910"/>
              <a:ext cx="47" cy="85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35365" name="Group 37"/>
          <p:cNvGrpSpPr/>
          <p:nvPr/>
        </p:nvGrpSpPr>
        <p:grpSpPr bwMode="auto">
          <a:xfrm>
            <a:off x="4481514" y="4768851"/>
            <a:ext cx="1208087" cy="493713"/>
            <a:chOff x="4378" y="2797"/>
            <a:chExt cx="1145" cy="311"/>
          </a:xfrm>
        </p:grpSpPr>
        <p:sp>
          <p:nvSpPr>
            <p:cNvPr id="1635366" name="Rectangle 38"/>
            <p:cNvSpPr>
              <a:spLocks noChangeArrowheads="1"/>
            </p:cNvSpPr>
            <p:nvPr/>
          </p:nvSpPr>
          <p:spPr bwMode="auto">
            <a:xfrm>
              <a:off x="4681" y="2797"/>
              <a:ext cx="481" cy="31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5367" name="Line 39"/>
            <p:cNvSpPr>
              <a:spLocks noChangeShapeType="1"/>
            </p:cNvSpPr>
            <p:nvPr/>
          </p:nvSpPr>
          <p:spPr bwMode="auto">
            <a:xfrm>
              <a:off x="4378" y="2953"/>
              <a:ext cx="30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5368" name="Line 40"/>
            <p:cNvSpPr>
              <a:spLocks noChangeShapeType="1"/>
            </p:cNvSpPr>
            <p:nvPr/>
          </p:nvSpPr>
          <p:spPr bwMode="auto">
            <a:xfrm>
              <a:off x="5220" y="2952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5369" name="Text Box 41"/>
            <p:cNvSpPr txBox="1">
              <a:spLocks noChangeArrowheads="1"/>
            </p:cNvSpPr>
            <p:nvPr/>
          </p:nvSpPr>
          <p:spPr bwMode="auto">
            <a:xfrm>
              <a:off x="4729" y="2808"/>
              <a:ext cx="3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a typeface="隶书" panose="02010509060101010101" pitchFamily="49" charset="-122"/>
                </a:rPr>
                <a:t>1 </a:t>
              </a:r>
              <a:endParaRPr lang="en-US" altLang="zh-CN" sz="240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635370" name="Oval 42"/>
            <p:cNvSpPr>
              <a:spLocks noChangeArrowheads="1"/>
            </p:cNvSpPr>
            <p:nvPr/>
          </p:nvSpPr>
          <p:spPr bwMode="auto">
            <a:xfrm>
              <a:off x="5167" y="2910"/>
              <a:ext cx="47" cy="85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5371" name="Freeform 43"/>
          <p:cNvSpPr/>
          <p:nvPr/>
        </p:nvSpPr>
        <p:spPr bwMode="auto">
          <a:xfrm>
            <a:off x="3933825" y="4127501"/>
            <a:ext cx="560388" cy="512763"/>
          </a:xfrm>
          <a:custGeom>
            <a:avLst/>
            <a:gdLst>
              <a:gd name="T0" fmla="*/ 0 w 541"/>
              <a:gd name="T1" fmla="*/ 314 h 314"/>
              <a:gd name="T2" fmla="*/ 0 w 541"/>
              <a:gd name="T3" fmla="*/ 0 h 314"/>
              <a:gd name="T4" fmla="*/ 541 w 541"/>
              <a:gd name="T5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1" h="314">
                <a:moveTo>
                  <a:pt x="0" y="314"/>
                </a:moveTo>
                <a:lnTo>
                  <a:pt x="0" y="0"/>
                </a:lnTo>
                <a:lnTo>
                  <a:pt x="541" y="0"/>
                </a:lnTo>
              </a:path>
            </a:pathLst>
          </a:custGeom>
          <a:noFill/>
          <a:ln w="28575" cmpd="sng">
            <a:solidFill>
              <a:srgbClr val="CC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5372" name="Freeform 44"/>
          <p:cNvSpPr/>
          <p:nvPr/>
        </p:nvSpPr>
        <p:spPr bwMode="auto">
          <a:xfrm>
            <a:off x="3917950" y="4940301"/>
            <a:ext cx="547688" cy="365125"/>
          </a:xfrm>
          <a:custGeom>
            <a:avLst/>
            <a:gdLst>
              <a:gd name="T0" fmla="*/ 0 w 489"/>
              <a:gd name="T1" fmla="*/ 230 h 230"/>
              <a:gd name="T2" fmla="*/ 0 w 489"/>
              <a:gd name="T3" fmla="*/ 47 h 230"/>
              <a:gd name="T4" fmla="*/ 218 w 489"/>
              <a:gd name="T5" fmla="*/ 47 h 230"/>
              <a:gd name="T6" fmla="*/ 255 w 489"/>
              <a:gd name="T7" fmla="*/ 0 h 230"/>
              <a:gd name="T8" fmla="*/ 312 w 489"/>
              <a:gd name="T9" fmla="*/ 0 h 230"/>
              <a:gd name="T10" fmla="*/ 345 w 489"/>
              <a:gd name="T11" fmla="*/ 48 h 230"/>
              <a:gd name="T12" fmla="*/ 489 w 489"/>
              <a:gd name="T13" fmla="*/ 48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9" h="230">
                <a:moveTo>
                  <a:pt x="0" y="230"/>
                </a:moveTo>
                <a:lnTo>
                  <a:pt x="0" y="47"/>
                </a:lnTo>
                <a:lnTo>
                  <a:pt x="218" y="47"/>
                </a:lnTo>
                <a:lnTo>
                  <a:pt x="255" y="0"/>
                </a:lnTo>
                <a:lnTo>
                  <a:pt x="312" y="0"/>
                </a:lnTo>
                <a:lnTo>
                  <a:pt x="345" y="48"/>
                </a:lnTo>
                <a:lnTo>
                  <a:pt x="489" y="48"/>
                </a:lnTo>
              </a:path>
            </a:pathLst>
          </a:custGeom>
          <a:noFill/>
          <a:ln w="28575" cmpd="sng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5373" name="Freeform 45"/>
          <p:cNvSpPr/>
          <p:nvPr/>
        </p:nvSpPr>
        <p:spPr bwMode="auto">
          <a:xfrm>
            <a:off x="5694364" y="3568700"/>
            <a:ext cx="676275" cy="552450"/>
          </a:xfrm>
          <a:custGeom>
            <a:avLst/>
            <a:gdLst>
              <a:gd name="T0" fmla="*/ 0 w 426"/>
              <a:gd name="T1" fmla="*/ 354 h 354"/>
              <a:gd name="T2" fmla="*/ 0 w 426"/>
              <a:gd name="T3" fmla="*/ 0 h 354"/>
              <a:gd name="T4" fmla="*/ 426 w 426"/>
              <a:gd name="T5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6" h="354">
                <a:moveTo>
                  <a:pt x="0" y="354"/>
                </a:moveTo>
                <a:lnTo>
                  <a:pt x="0" y="0"/>
                </a:lnTo>
                <a:lnTo>
                  <a:pt x="426" y="0"/>
                </a:lnTo>
              </a:path>
            </a:pathLst>
          </a:custGeom>
          <a:noFill/>
          <a:ln w="28575" cmpd="sng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5374" name="Freeform 46"/>
          <p:cNvSpPr/>
          <p:nvPr/>
        </p:nvSpPr>
        <p:spPr bwMode="auto">
          <a:xfrm>
            <a:off x="5675313" y="3778250"/>
            <a:ext cx="723900" cy="1233488"/>
          </a:xfrm>
          <a:custGeom>
            <a:avLst/>
            <a:gdLst>
              <a:gd name="T0" fmla="*/ 0 w 456"/>
              <a:gd name="T1" fmla="*/ 774 h 774"/>
              <a:gd name="T2" fmla="*/ 120 w 456"/>
              <a:gd name="T3" fmla="*/ 774 h 774"/>
              <a:gd name="T4" fmla="*/ 120 w 456"/>
              <a:gd name="T5" fmla="*/ 0 h 774"/>
              <a:gd name="T6" fmla="*/ 456 w 456"/>
              <a:gd name="T7" fmla="*/ 0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6" h="774">
                <a:moveTo>
                  <a:pt x="0" y="774"/>
                </a:moveTo>
                <a:lnTo>
                  <a:pt x="120" y="774"/>
                </a:lnTo>
                <a:lnTo>
                  <a:pt x="120" y="0"/>
                </a:lnTo>
                <a:lnTo>
                  <a:pt x="456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5375" name="Text Box 47"/>
          <p:cNvSpPr txBox="1">
            <a:spLocks noChangeArrowheads="1"/>
          </p:cNvSpPr>
          <p:nvPr/>
        </p:nvSpPr>
        <p:spPr bwMode="auto">
          <a:xfrm>
            <a:off x="3373438" y="4305300"/>
            <a:ext cx="3962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A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1635376" name="Text Box 48"/>
          <p:cNvSpPr txBox="1">
            <a:spLocks noChangeArrowheads="1"/>
          </p:cNvSpPr>
          <p:nvPr/>
        </p:nvSpPr>
        <p:spPr bwMode="auto">
          <a:xfrm>
            <a:off x="3382963" y="5019675"/>
            <a:ext cx="3962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A</a:t>
            </a:r>
            <a:r>
              <a:rPr lang="en-US" altLang="zh-CN" baseline="-25000"/>
              <a:t>0</a:t>
            </a:r>
            <a:endParaRPr lang="en-US" altLang="zh-CN" baseline="-25000"/>
          </a:p>
        </p:txBody>
      </p:sp>
      <p:sp>
        <p:nvSpPr>
          <p:cNvPr id="1635377" name="Text Box 49"/>
          <p:cNvSpPr txBox="1">
            <a:spLocks noChangeArrowheads="1"/>
          </p:cNvSpPr>
          <p:nvPr/>
        </p:nvSpPr>
        <p:spPr bwMode="auto">
          <a:xfrm>
            <a:off x="7612063" y="3305175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Y</a:t>
            </a:r>
            <a:r>
              <a:rPr lang="en-US" altLang="zh-CN" baseline="-25000"/>
              <a:t>00</a:t>
            </a:r>
            <a:endParaRPr lang="en-US" altLang="zh-CN" baseline="-25000"/>
          </a:p>
        </p:txBody>
      </p:sp>
      <p:sp>
        <p:nvSpPr>
          <p:cNvPr id="1635378" name="Text Box 50"/>
          <p:cNvSpPr txBox="1">
            <a:spLocks noChangeArrowheads="1"/>
          </p:cNvSpPr>
          <p:nvPr/>
        </p:nvSpPr>
        <p:spPr bwMode="auto">
          <a:xfrm>
            <a:off x="7621588" y="4133850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Y</a:t>
            </a:r>
            <a:r>
              <a:rPr lang="en-US" altLang="zh-CN" baseline="-25000"/>
              <a:t>01</a:t>
            </a:r>
            <a:endParaRPr lang="en-US" altLang="zh-CN" baseline="-25000"/>
          </a:p>
        </p:txBody>
      </p:sp>
      <p:sp>
        <p:nvSpPr>
          <p:cNvPr id="1635379" name="Text Box 51"/>
          <p:cNvSpPr txBox="1">
            <a:spLocks noChangeArrowheads="1"/>
          </p:cNvSpPr>
          <p:nvPr/>
        </p:nvSpPr>
        <p:spPr bwMode="auto">
          <a:xfrm>
            <a:off x="7612063" y="4924425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Y</a:t>
            </a:r>
            <a:r>
              <a:rPr lang="en-US" altLang="zh-CN" baseline="-25000"/>
              <a:t>10</a:t>
            </a:r>
            <a:endParaRPr lang="en-US" altLang="zh-CN" baseline="-25000"/>
          </a:p>
        </p:txBody>
      </p:sp>
      <p:sp>
        <p:nvSpPr>
          <p:cNvPr id="1635380" name="Text Box 52"/>
          <p:cNvSpPr txBox="1">
            <a:spLocks noChangeArrowheads="1"/>
          </p:cNvSpPr>
          <p:nvPr/>
        </p:nvSpPr>
        <p:spPr bwMode="auto">
          <a:xfrm>
            <a:off x="7602538" y="5686425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Y</a:t>
            </a:r>
            <a:r>
              <a:rPr lang="en-US" altLang="zh-CN" baseline="-25000"/>
              <a:t>11</a:t>
            </a:r>
            <a:endParaRPr lang="en-US" altLang="zh-CN" baseline="-25000"/>
          </a:p>
        </p:txBody>
      </p:sp>
      <p:sp>
        <p:nvSpPr>
          <p:cNvPr id="1635381" name="Freeform 53"/>
          <p:cNvSpPr/>
          <p:nvPr/>
        </p:nvSpPr>
        <p:spPr bwMode="auto">
          <a:xfrm>
            <a:off x="5694364" y="4111626"/>
            <a:ext cx="657225" cy="257175"/>
          </a:xfrm>
          <a:custGeom>
            <a:avLst/>
            <a:gdLst>
              <a:gd name="T0" fmla="*/ 0 w 420"/>
              <a:gd name="T1" fmla="*/ 0 h 162"/>
              <a:gd name="T2" fmla="*/ 0 w 420"/>
              <a:gd name="T3" fmla="*/ 162 h 162"/>
              <a:gd name="T4" fmla="*/ 59 w 420"/>
              <a:gd name="T5" fmla="*/ 161 h 162"/>
              <a:gd name="T6" fmla="*/ 96 w 420"/>
              <a:gd name="T7" fmla="*/ 114 h 162"/>
              <a:gd name="T8" fmla="*/ 153 w 420"/>
              <a:gd name="T9" fmla="*/ 114 h 162"/>
              <a:gd name="T10" fmla="*/ 186 w 420"/>
              <a:gd name="T11" fmla="*/ 162 h 162"/>
              <a:gd name="T12" fmla="*/ 420 w 420"/>
              <a:gd name="T13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0" h="162">
                <a:moveTo>
                  <a:pt x="0" y="0"/>
                </a:moveTo>
                <a:lnTo>
                  <a:pt x="0" y="162"/>
                </a:lnTo>
                <a:lnTo>
                  <a:pt x="59" y="161"/>
                </a:lnTo>
                <a:lnTo>
                  <a:pt x="96" y="114"/>
                </a:lnTo>
                <a:lnTo>
                  <a:pt x="153" y="114"/>
                </a:lnTo>
                <a:lnTo>
                  <a:pt x="186" y="162"/>
                </a:lnTo>
                <a:lnTo>
                  <a:pt x="420" y="162"/>
                </a:lnTo>
              </a:path>
            </a:pathLst>
          </a:custGeom>
          <a:noFill/>
          <a:ln w="28575" cmpd="sng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5382" name="Freeform 54"/>
          <p:cNvSpPr/>
          <p:nvPr/>
        </p:nvSpPr>
        <p:spPr bwMode="auto">
          <a:xfrm>
            <a:off x="3927476" y="4568826"/>
            <a:ext cx="2443163" cy="1095375"/>
          </a:xfrm>
          <a:custGeom>
            <a:avLst/>
            <a:gdLst>
              <a:gd name="T0" fmla="*/ 0 w 1539"/>
              <a:gd name="T1" fmla="*/ 473 h 690"/>
              <a:gd name="T2" fmla="*/ 154 w 1539"/>
              <a:gd name="T3" fmla="*/ 473 h 690"/>
              <a:gd name="T4" fmla="*/ 180 w 1539"/>
              <a:gd name="T5" fmla="*/ 426 h 690"/>
              <a:gd name="T6" fmla="*/ 220 w 1539"/>
              <a:gd name="T7" fmla="*/ 426 h 690"/>
              <a:gd name="T8" fmla="*/ 297 w 1539"/>
              <a:gd name="T9" fmla="*/ 690 h 690"/>
              <a:gd name="T10" fmla="*/ 1329 w 1539"/>
              <a:gd name="T11" fmla="*/ 690 h 690"/>
              <a:gd name="T12" fmla="*/ 1323 w 1539"/>
              <a:gd name="T13" fmla="*/ 0 h 690"/>
              <a:gd name="T14" fmla="*/ 1539 w 1539"/>
              <a:gd name="T15" fmla="*/ 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9" h="690">
                <a:moveTo>
                  <a:pt x="0" y="473"/>
                </a:moveTo>
                <a:lnTo>
                  <a:pt x="154" y="473"/>
                </a:lnTo>
                <a:lnTo>
                  <a:pt x="180" y="426"/>
                </a:lnTo>
                <a:lnTo>
                  <a:pt x="220" y="426"/>
                </a:lnTo>
                <a:lnTo>
                  <a:pt x="297" y="690"/>
                </a:lnTo>
                <a:lnTo>
                  <a:pt x="1329" y="690"/>
                </a:lnTo>
                <a:lnTo>
                  <a:pt x="1323" y="0"/>
                </a:lnTo>
                <a:lnTo>
                  <a:pt x="1539" y="0"/>
                </a:lnTo>
              </a:path>
            </a:pathLst>
          </a:custGeom>
          <a:noFill/>
          <a:ln w="28575" cmpd="sng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5383" name="Freeform 55"/>
          <p:cNvSpPr/>
          <p:nvPr/>
        </p:nvSpPr>
        <p:spPr bwMode="auto">
          <a:xfrm>
            <a:off x="6189663" y="5168900"/>
            <a:ext cx="190500" cy="819150"/>
          </a:xfrm>
          <a:custGeom>
            <a:avLst/>
            <a:gdLst>
              <a:gd name="T0" fmla="*/ 0 w 138"/>
              <a:gd name="T1" fmla="*/ 516 h 516"/>
              <a:gd name="T2" fmla="*/ 0 w 138"/>
              <a:gd name="T3" fmla="*/ 0 h 516"/>
              <a:gd name="T4" fmla="*/ 138 w 138"/>
              <a:gd name="T5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" h="516">
                <a:moveTo>
                  <a:pt x="0" y="516"/>
                </a:moveTo>
                <a:lnTo>
                  <a:pt x="0" y="0"/>
                </a:lnTo>
                <a:lnTo>
                  <a:pt x="138" y="0"/>
                </a:lnTo>
              </a:path>
            </a:pathLst>
          </a:custGeom>
          <a:noFill/>
          <a:ln w="28575" cmpd="sng">
            <a:solidFill>
              <a:srgbClr val="CC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5384" name="Freeform 56"/>
          <p:cNvSpPr/>
          <p:nvPr/>
        </p:nvSpPr>
        <p:spPr bwMode="auto">
          <a:xfrm>
            <a:off x="5680075" y="5021263"/>
            <a:ext cx="700088" cy="366712"/>
          </a:xfrm>
          <a:custGeom>
            <a:avLst/>
            <a:gdLst>
              <a:gd name="T0" fmla="*/ 0 w 441"/>
              <a:gd name="T1" fmla="*/ 0 h 231"/>
              <a:gd name="T2" fmla="*/ 3 w 441"/>
              <a:gd name="T3" fmla="*/ 231 h 231"/>
              <a:gd name="T4" fmla="*/ 153 w 441"/>
              <a:gd name="T5" fmla="*/ 231 h 231"/>
              <a:gd name="T6" fmla="*/ 189 w 441"/>
              <a:gd name="T7" fmla="*/ 171 h 231"/>
              <a:gd name="T8" fmla="*/ 360 w 441"/>
              <a:gd name="T9" fmla="*/ 171 h 231"/>
              <a:gd name="T10" fmla="*/ 402 w 441"/>
              <a:gd name="T11" fmla="*/ 228 h 231"/>
              <a:gd name="T12" fmla="*/ 441 w 441"/>
              <a:gd name="T13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231">
                <a:moveTo>
                  <a:pt x="0" y="0"/>
                </a:moveTo>
                <a:lnTo>
                  <a:pt x="3" y="231"/>
                </a:lnTo>
                <a:lnTo>
                  <a:pt x="153" y="231"/>
                </a:lnTo>
                <a:lnTo>
                  <a:pt x="189" y="171"/>
                </a:lnTo>
                <a:lnTo>
                  <a:pt x="360" y="171"/>
                </a:lnTo>
                <a:lnTo>
                  <a:pt x="402" y="228"/>
                </a:lnTo>
                <a:lnTo>
                  <a:pt x="441" y="231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5385" name="Line 57"/>
          <p:cNvSpPr>
            <a:spLocks noChangeShapeType="1"/>
          </p:cNvSpPr>
          <p:nvPr/>
        </p:nvSpPr>
        <p:spPr bwMode="auto">
          <a:xfrm>
            <a:off x="7608888" y="3651250"/>
            <a:ext cx="615950" cy="0"/>
          </a:xfrm>
          <a:prstGeom prst="line">
            <a:avLst/>
          </a:prstGeom>
          <a:noFill/>
          <a:ln w="9525">
            <a:solidFill>
              <a:srgbClr val="CC006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5386" name="Line 58"/>
          <p:cNvSpPr>
            <a:spLocks noChangeShapeType="1"/>
          </p:cNvSpPr>
          <p:nvPr/>
        </p:nvSpPr>
        <p:spPr bwMode="auto">
          <a:xfrm>
            <a:off x="7586663" y="4451350"/>
            <a:ext cx="615950" cy="0"/>
          </a:xfrm>
          <a:prstGeom prst="line">
            <a:avLst/>
          </a:prstGeom>
          <a:noFill/>
          <a:ln w="9525">
            <a:solidFill>
              <a:srgbClr val="CC006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5387" name="Line 59"/>
          <p:cNvSpPr>
            <a:spLocks noChangeShapeType="1"/>
          </p:cNvSpPr>
          <p:nvPr/>
        </p:nvSpPr>
        <p:spPr bwMode="auto">
          <a:xfrm>
            <a:off x="7564438" y="5254625"/>
            <a:ext cx="615950" cy="0"/>
          </a:xfrm>
          <a:prstGeom prst="line">
            <a:avLst/>
          </a:prstGeom>
          <a:noFill/>
          <a:ln w="9525">
            <a:solidFill>
              <a:srgbClr val="CC006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5388" name="Line 60"/>
          <p:cNvSpPr>
            <a:spLocks noChangeShapeType="1"/>
          </p:cNvSpPr>
          <p:nvPr/>
        </p:nvSpPr>
        <p:spPr bwMode="auto">
          <a:xfrm>
            <a:off x="7589838" y="6064250"/>
            <a:ext cx="615950" cy="0"/>
          </a:xfrm>
          <a:prstGeom prst="line">
            <a:avLst/>
          </a:prstGeom>
          <a:noFill/>
          <a:ln w="9525">
            <a:solidFill>
              <a:srgbClr val="CC006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5389" name="Text Box 61"/>
          <p:cNvSpPr txBox="1">
            <a:spLocks noChangeArrowheads="1"/>
          </p:cNvSpPr>
          <p:nvPr/>
        </p:nvSpPr>
        <p:spPr bwMode="auto">
          <a:xfrm>
            <a:off x="2944813" y="5076826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1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635390" name="Text Box 62"/>
          <p:cNvSpPr txBox="1">
            <a:spLocks noChangeArrowheads="1"/>
          </p:cNvSpPr>
          <p:nvPr/>
        </p:nvSpPr>
        <p:spPr bwMode="auto">
          <a:xfrm>
            <a:off x="2938463" y="4403726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0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635391" name="Text Box 63"/>
          <p:cNvSpPr txBox="1">
            <a:spLocks noChangeArrowheads="1"/>
          </p:cNvSpPr>
          <p:nvPr/>
        </p:nvSpPr>
        <p:spPr bwMode="auto">
          <a:xfrm>
            <a:off x="5405438" y="3873501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1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635392" name="Text Box 64"/>
          <p:cNvSpPr txBox="1">
            <a:spLocks noChangeArrowheads="1"/>
          </p:cNvSpPr>
          <p:nvPr/>
        </p:nvSpPr>
        <p:spPr bwMode="auto">
          <a:xfrm>
            <a:off x="5405438" y="4745039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0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635393" name="Text Box 65"/>
          <p:cNvSpPr txBox="1">
            <a:spLocks noChangeArrowheads="1"/>
          </p:cNvSpPr>
          <p:nvPr/>
        </p:nvSpPr>
        <p:spPr bwMode="auto">
          <a:xfrm>
            <a:off x="5405438" y="5708651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0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635394" name="Text Box 66"/>
          <p:cNvSpPr txBox="1">
            <a:spLocks noChangeArrowheads="1"/>
          </p:cNvSpPr>
          <p:nvPr/>
        </p:nvSpPr>
        <p:spPr bwMode="auto">
          <a:xfrm>
            <a:off x="5405438" y="5972176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1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635395" name="Text Box 67"/>
          <p:cNvSpPr txBox="1">
            <a:spLocks noChangeArrowheads="1"/>
          </p:cNvSpPr>
          <p:nvPr/>
        </p:nvSpPr>
        <p:spPr bwMode="auto">
          <a:xfrm>
            <a:off x="8097838" y="5800726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0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635396" name="Text Box 68"/>
          <p:cNvSpPr txBox="1">
            <a:spLocks noChangeArrowheads="1"/>
          </p:cNvSpPr>
          <p:nvPr/>
        </p:nvSpPr>
        <p:spPr bwMode="auto">
          <a:xfrm>
            <a:off x="8097838" y="5000626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0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635397" name="Text Box 69"/>
          <p:cNvSpPr txBox="1">
            <a:spLocks noChangeArrowheads="1"/>
          </p:cNvSpPr>
          <p:nvPr/>
        </p:nvSpPr>
        <p:spPr bwMode="auto">
          <a:xfrm>
            <a:off x="8097838" y="4232276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1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635398" name="Text Box 70"/>
          <p:cNvSpPr txBox="1">
            <a:spLocks noChangeArrowheads="1"/>
          </p:cNvSpPr>
          <p:nvPr/>
        </p:nvSpPr>
        <p:spPr bwMode="auto">
          <a:xfrm>
            <a:off x="8097838" y="3417889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0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635399" name="Text Box 71"/>
          <p:cNvSpPr txBox="1">
            <a:spLocks noChangeArrowheads="1"/>
          </p:cNvSpPr>
          <p:nvPr/>
        </p:nvSpPr>
        <p:spPr bwMode="auto">
          <a:xfrm>
            <a:off x="5383213" y="5394326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1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）典型的集成电路：译码器</a:t>
            </a:r>
            <a:endParaRPr kumimoji="1"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5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用电子技术实现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及其逻辑运算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 Box 2"/>
          <p:cNvSpPr txBox="1">
            <a:spLocks noChangeArrowheads="1"/>
          </p:cNvSpPr>
          <p:nvPr/>
        </p:nvSpPr>
        <p:spPr bwMode="auto">
          <a:xfrm>
            <a:off x="610166" y="1848063"/>
            <a:ext cx="1002953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Clr>
                <a:srgbClr val="0066FF"/>
              </a:buClr>
            </a:pPr>
            <a:r>
              <a:rPr lang="en-US" altLang="zh-CN" sz="2000" dirty="0">
                <a:ea typeface="华文宋体" panose="02010600040101010101" pitchFamily="2" charset="-122"/>
              </a:rPr>
              <a:t>【2-4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译码器</a:t>
            </a:r>
            <a:r>
              <a:rPr lang="en-US" altLang="zh-CN" sz="2000" dirty="0">
                <a:ea typeface="华文宋体" panose="02010600040101010101" pitchFamily="2" charset="-122"/>
              </a:rPr>
              <a:t>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：输入是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位的编号（二进制），输出是对编号的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种识别结果，同一时刻只能有一条线为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，其它线均为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buClr>
                <a:srgbClr val="0066FF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验证正确性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：输入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位二进制数编号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01,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检查是否是第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条线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Y01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其它均为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5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5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5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5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5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5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5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5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5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5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5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5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5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5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5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5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3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3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35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3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389" grpId="0"/>
      <p:bldP spid="1635390" grpId="0"/>
      <p:bldP spid="1635391" grpId="0"/>
      <p:bldP spid="1635392" grpId="0"/>
      <p:bldP spid="1635393" grpId="0"/>
      <p:bldP spid="1635394" grpId="0"/>
      <p:bldP spid="1635395" grpId="0"/>
      <p:bldP spid="1635396" grpId="0"/>
      <p:bldP spid="1635397" grpId="0"/>
      <p:bldP spid="1635398" grpId="0"/>
      <p:bldP spid="163539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7" name="Text Box 5"/>
          <p:cNvSpPr txBox="1">
            <a:spLocks noChangeArrowheads="1"/>
          </p:cNvSpPr>
          <p:nvPr/>
        </p:nvSpPr>
        <p:spPr bwMode="auto">
          <a:xfrm>
            <a:off x="1124714" y="3973965"/>
            <a:ext cx="4919753" cy="1948592"/>
          </a:xfrm>
          <a:prstGeom prst="roundRect">
            <a:avLst>
              <a:gd name="adj" fmla="val 9874"/>
            </a:avLst>
          </a:prstGeom>
          <a:solidFill>
            <a:srgbClr val="A5002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10译码器及其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电路实现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将用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表示的二进制数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(10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以内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翻译成一位十进制数。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b="1" baseline="-250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-Y</a:t>
            </a:r>
            <a:r>
              <a:rPr lang="en-US" altLang="zh-CN" b="1" baseline="-250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分别对应十进制的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至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。其中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输入的是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1, 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b="1" baseline="-250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-Y</a:t>
            </a:r>
            <a:r>
              <a:rPr lang="en-US" altLang="zh-CN" b="1" baseline="-250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如果为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则有效且同时只能有一个有效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）复杂一些的集成电路：译码器</a:t>
            </a:r>
            <a:endParaRPr kumimoji="1"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用电子技术实现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及其逻辑运算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514" y="2580404"/>
            <a:ext cx="4368800" cy="390511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10166" y="1848063"/>
            <a:ext cx="10029531" cy="88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Clr>
                <a:srgbClr val="0066FF"/>
              </a:buClr>
            </a:pPr>
            <a:r>
              <a:rPr lang="en-US" altLang="zh-CN" sz="2000" dirty="0">
                <a:ea typeface="华文宋体" panose="02010600040101010101" pitchFamily="2" charset="-122"/>
              </a:rPr>
              <a:t>【4-10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译码器</a:t>
            </a:r>
            <a:r>
              <a:rPr lang="en-US" altLang="zh-CN" sz="2000" dirty="0">
                <a:ea typeface="华文宋体" panose="02010600040101010101" pitchFamily="2" charset="-122"/>
              </a:rPr>
              <a:t>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：输入是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位的地址编号（二进制），输出是对地址编号的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种识别结果，同一时刻只能有一条线为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0(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低电平有效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，其它线均为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049" name="Group 41"/>
          <p:cNvGrpSpPr/>
          <p:nvPr/>
        </p:nvGrpSpPr>
        <p:grpSpPr bwMode="auto">
          <a:xfrm>
            <a:off x="7001514" y="2553416"/>
            <a:ext cx="4368800" cy="3929063"/>
            <a:chOff x="2895" y="769"/>
            <a:chExt cx="2752" cy="2475"/>
          </a:xfrm>
        </p:grpSpPr>
        <p:pic>
          <p:nvPicPr>
            <p:cNvPr id="299012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" y="786"/>
              <a:ext cx="2752" cy="245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9027" name="Text Box 19"/>
            <p:cNvSpPr txBox="1">
              <a:spLocks noChangeArrowheads="1"/>
            </p:cNvSpPr>
            <p:nvPr/>
          </p:nvSpPr>
          <p:spPr bwMode="auto">
            <a:xfrm>
              <a:off x="3014" y="1185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66"/>
                  </a:solidFill>
                  <a:ea typeface="隶书" panose="02010509060101010101" pitchFamily="49" charset="-122"/>
                </a:rPr>
                <a:t>1</a:t>
              </a:r>
              <a:endParaRPr lang="en-US" altLang="zh-CN" sz="2400" b="1">
                <a:solidFill>
                  <a:srgbClr val="FF0066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299028" name="Text Box 20"/>
            <p:cNvSpPr txBox="1">
              <a:spLocks noChangeArrowheads="1"/>
            </p:cNvSpPr>
            <p:nvPr/>
          </p:nvSpPr>
          <p:spPr bwMode="auto">
            <a:xfrm>
              <a:off x="3022" y="1657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66"/>
                  </a:solidFill>
                  <a:ea typeface="隶书" panose="02010509060101010101" pitchFamily="49" charset="-122"/>
                </a:rPr>
                <a:t>1</a:t>
              </a:r>
              <a:endParaRPr lang="en-US" altLang="zh-CN" sz="2400" b="1">
                <a:solidFill>
                  <a:srgbClr val="FF0066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299029" name="Text Box 21"/>
            <p:cNvSpPr txBox="1">
              <a:spLocks noChangeArrowheads="1"/>
            </p:cNvSpPr>
            <p:nvPr/>
          </p:nvSpPr>
          <p:spPr bwMode="auto">
            <a:xfrm>
              <a:off x="3022" y="2169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66"/>
                  </a:solidFill>
                  <a:ea typeface="隶书" panose="02010509060101010101" pitchFamily="49" charset="-122"/>
                </a:rPr>
                <a:t>0</a:t>
              </a:r>
              <a:endParaRPr lang="en-US" altLang="zh-CN" sz="2400" b="1">
                <a:solidFill>
                  <a:srgbClr val="FF0066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299030" name="Text Box 22"/>
            <p:cNvSpPr txBox="1">
              <a:spLocks noChangeArrowheads="1"/>
            </p:cNvSpPr>
            <p:nvPr/>
          </p:nvSpPr>
          <p:spPr bwMode="auto">
            <a:xfrm>
              <a:off x="3030" y="2649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66"/>
                  </a:solidFill>
                  <a:ea typeface="隶书" panose="02010509060101010101" pitchFamily="49" charset="-122"/>
                </a:rPr>
                <a:t>0</a:t>
              </a:r>
              <a:endParaRPr lang="en-US" altLang="zh-CN" sz="2400" b="1">
                <a:solidFill>
                  <a:srgbClr val="FF0066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299031" name="Text Box 23"/>
            <p:cNvSpPr txBox="1">
              <a:spLocks noChangeArrowheads="1"/>
            </p:cNvSpPr>
            <p:nvPr/>
          </p:nvSpPr>
          <p:spPr bwMode="auto">
            <a:xfrm>
              <a:off x="3390" y="99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66"/>
                  </a:solidFill>
                  <a:ea typeface="隶书" panose="02010509060101010101" pitchFamily="49" charset="-122"/>
                </a:rPr>
                <a:t>0</a:t>
              </a:r>
              <a:endParaRPr lang="en-US" altLang="zh-CN" sz="2400" b="1">
                <a:solidFill>
                  <a:srgbClr val="FF0066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299032" name="Text Box 24"/>
            <p:cNvSpPr txBox="1">
              <a:spLocks noChangeArrowheads="1"/>
            </p:cNvSpPr>
            <p:nvPr/>
          </p:nvSpPr>
          <p:spPr bwMode="auto">
            <a:xfrm>
              <a:off x="3390" y="1977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66"/>
                  </a:solidFill>
                  <a:ea typeface="隶书" panose="02010509060101010101" pitchFamily="49" charset="-122"/>
                </a:rPr>
                <a:t>1</a:t>
              </a:r>
              <a:endParaRPr lang="en-US" altLang="zh-CN" sz="2400" b="1">
                <a:solidFill>
                  <a:srgbClr val="FF0066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299033" name="Text Box 25"/>
            <p:cNvSpPr txBox="1">
              <a:spLocks noChangeArrowheads="1"/>
            </p:cNvSpPr>
            <p:nvPr/>
          </p:nvSpPr>
          <p:spPr bwMode="auto">
            <a:xfrm>
              <a:off x="3414" y="1489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66"/>
                  </a:solidFill>
                  <a:ea typeface="隶书" panose="02010509060101010101" pitchFamily="49" charset="-122"/>
                </a:rPr>
                <a:t>0</a:t>
              </a:r>
              <a:endParaRPr lang="en-US" altLang="zh-CN" sz="2400" b="1">
                <a:solidFill>
                  <a:srgbClr val="FF0066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299034" name="Text Box 26"/>
            <p:cNvSpPr txBox="1">
              <a:spLocks noChangeArrowheads="1"/>
            </p:cNvSpPr>
            <p:nvPr/>
          </p:nvSpPr>
          <p:spPr bwMode="auto">
            <a:xfrm>
              <a:off x="3406" y="2457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66"/>
                  </a:solidFill>
                  <a:ea typeface="隶书" panose="02010509060101010101" pitchFamily="49" charset="-122"/>
                </a:rPr>
                <a:t>1</a:t>
              </a:r>
              <a:endParaRPr lang="en-US" altLang="zh-CN" sz="2400" b="1">
                <a:solidFill>
                  <a:srgbClr val="FF0066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299035" name="Text Box 27"/>
            <p:cNvSpPr txBox="1">
              <a:spLocks noChangeArrowheads="1"/>
            </p:cNvSpPr>
            <p:nvPr/>
          </p:nvSpPr>
          <p:spPr bwMode="auto">
            <a:xfrm>
              <a:off x="3606" y="1209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66"/>
                  </a:solidFill>
                  <a:ea typeface="隶书" panose="02010509060101010101" pitchFamily="49" charset="-122"/>
                </a:rPr>
                <a:t>1</a:t>
              </a:r>
              <a:endParaRPr lang="en-US" altLang="zh-CN" sz="2400" b="1">
                <a:solidFill>
                  <a:srgbClr val="FF0066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299036" name="Text Box 28"/>
            <p:cNvSpPr txBox="1">
              <a:spLocks noChangeArrowheads="1"/>
            </p:cNvSpPr>
            <p:nvPr/>
          </p:nvSpPr>
          <p:spPr bwMode="auto">
            <a:xfrm>
              <a:off x="3622" y="2169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66"/>
                  </a:solidFill>
                  <a:ea typeface="隶书" panose="02010509060101010101" pitchFamily="49" charset="-122"/>
                </a:rPr>
                <a:t>0</a:t>
              </a:r>
              <a:endParaRPr lang="en-US" altLang="zh-CN" sz="2400" b="1">
                <a:solidFill>
                  <a:srgbClr val="FF0066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299037" name="Text Box 29"/>
            <p:cNvSpPr txBox="1">
              <a:spLocks noChangeArrowheads="1"/>
            </p:cNvSpPr>
            <p:nvPr/>
          </p:nvSpPr>
          <p:spPr bwMode="auto">
            <a:xfrm>
              <a:off x="3622" y="2665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66"/>
                  </a:solidFill>
                  <a:ea typeface="隶书" panose="02010509060101010101" pitchFamily="49" charset="-122"/>
                </a:rPr>
                <a:t>0</a:t>
              </a:r>
              <a:endParaRPr lang="en-US" altLang="zh-CN" sz="2400" b="1">
                <a:solidFill>
                  <a:srgbClr val="FF0066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299038" name="Text Box 30"/>
            <p:cNvSpPr txBox="1">
              <a:spLocks noChangeArrowheads="1"/>
            </p:cNvSpPr>
            <p:nvPr/>
          </p:nvSpPr>
          <p:spPr bwMode="auto">
            <a:xfrm>
              <a:off x="3622" y="1681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66"/>
                  </a:solidFill>
                  <a:ea typeface="隶书" panose="02010509060101010101" pitchFamily="49" charset="-122"/>
                </a:rPr>
                <a:t>1</a:t>
              </a:r>
              <a:endParaRPr lang="en-US" altLang="zh-CN" sz="2400" b="1">
                <a:solidFill>
                  <a:srgbClr val="FF0066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299039" name="Text Box 31"/>
            <p:cNvSpPr txBox="1">
              <a:spLocks noChangeArrowheads="1"/>
            </p:cNvSpPr>
            <p:nvPr/>
          </p:nvSpPr>
          <p:spPr bwMode="auto">
            <a:xfrm>
              <a:off x="4446" y="769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66"/>
                  </a:solidFill>
                  <a:ea typeface="隶书" panose="02010509060101010101" pitchFamily="49" charset="-122"/>
                </a:rPr>
                <a:t>1</a:t>
              </a:r>
              <a:endParaRPr lang="en-US" altLang="zh-CN" sz="2400" b="1">
                <a:solidFill>
                  <a:srgbClr val="FF0066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299040" name="Text Box 32"/>
            <p:cNvSpPr txBox="1">
              <a:spLocks noChangeArrowheads="1"/>
            </p:cNvSpPr>
            <p:nvPr/>
          </p:nvSpPr>
          <p:spPr bwMode="auto">
            <a:xfrm>
              <a:off x="4446" y="99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66"/>
                  </a:solidFill>
                  <a:ea typeface="隶书" panose="02010509060101010101" pitchFamily="49" charset="-122"/>
                </a:rPr>
                <a:t>1</a:t>
              </a:r>
              <a:endParaRPr lang="en-US" altLang="zh-CN" sz="2400" b="1">
                <a:solidFill>
                  <a:srgbClr val="FF0066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299041" name="Text Box 33"/>
            <p:cNvSpPr txBox="1">
              <a:spLocks noChangeArrowheads="1"/>
            </p:cNvSpPr>
            <p:nvPr/>
          </p:nvSpPr>
          <p:spPr bwMode="auto">
            <a:xfrm>
              <a:off x="4446" y="1241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66"/>
                  </a:solidFill>
                  <a:ea typeface="隶书" panose="02010509060101010101" pitchFamily="49" charset="-122"/>
                </a:rPr>
                <a:t>1</a:t>
              </a:r>
              <a:endParaRPr lang="en-US" altLang="zh-CN" sz="2400" b="1">
                <a:solidFill>
                  <a:srgbClr val="FF0066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299042" name="Text Box 34"/>
            <p:cNvSpPr txBox="1">
              <a:spLocks noChangeArrowheads="1"/>
            </p:cNvSpPr>
            <p:nvPr/>
          </p:nvSpPr>
          <p:spPr bwMode="auto">
            <a:xfrm>
              <a:off x="4446" y="1489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66"/>
                  </a:solidFill>
                  <a:ea typeface="隶书" panose="02010509060101010101" pitchFamily="49" charset="-122"/>
                </a:rPr>
                <a:t>0</a:t>
              </a:r>
              <a:endParaRPr lang="en-US" altLang="zh-CN" sz="2400" b="1">
                <a:solidFill>
                  <a:srgbClr val="FF0066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299043" name="Text Box 35"/>
            <p:cNvSpPr txBox="1">
              <a:spLocks noChangeArrowheads="1"/>
            </p:cNvSpPr>
            <p:nvPr/>
          </p:nvSpPr>
          <p:spPr bwMode="auto">
            <a:xfrm>
              <a:off x="4446" y="1721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66"/>
                  </a:solidFill>
                  <a:ea typeface="隶书" panose="02010509060101010101" pitchFamily="49" charset="-122"/>
                </a:rPr>
                <a:t>1</a:t>
              </a:r>
              <a:endParaRPr lang="en-US" altLang="zh-CN" sz="2400" b="1">
                <a:solidFill>
                  <a:srgbClr val="FF0066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299044" name="Text Box 36"/>
            <p:cNvSpPr txBox="1">
              <a:spLocks noChangeArrowheads="1"/>
            </p:cNvSpPr>
            <p:nvPr/>
          </p:nvSpPr>
          <p:spPr bwMode="auto">
            <a:xfrm>
              <a:off x="4446" y="1969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66"/>
                  </a:solidFill>
                  <a:ea typeface="隶书" panose="02010509060101010101" pitchFamily="49" charset="-122"/>
                </a:rPr>
                <a:t>1</a:t>
              </a:r>
              <a:endParaRPr lang="en-US" altLang="zh-CN" sz="2400" b="1">
                <a:solidFill>
                  <a:srgbClr val="FF0066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299045" name="Text Box 37"/>
            <p:cNvSpPr txBox="1">
              <a:spLocks noChangeArrowheads="1"/>
            </p:cNvSpPr>
            <p:nvPr/>
          </p:nvSpPr>
          <p:spPr bwMode="auto">
            <a:xfrm>
              <a:off x="4446" y="2225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66"/>
                  </a:solidFill>
                  <a:ea typeface="隶书" panose="02010509060101010101" pitchFamily="49" charset="-122"/>
                </a:rPr>
                <a:t>1</a:t>
              </a:r>
              <a:endParaRPr lang="en-US" altLang="zh-CN" sz="2400" b="1">
                <a:solidFill>
                  <a:srgbClr val="FF0066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299046" name="Text Box 38"/>
            <p:cNvSpPr txBox="1">
              <a:spLocks noChangeArrowheads="1"/>
            </p:cNvSpPr>
            <p:nvPr/>
          </p:nvSpPr>
          <p:spPr bwMode="auto">
            <a:xfrm>
              <a:off x="4446" y="2465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66"/>
                  </a:solidFill>
                  <a:ea typeface="隶书" panose="02010509060101010101" pitchFamily="49" charset="-122"/>
                </a:rPr>
                <a:t>1</a:t>
              </a:r>
              <a:endParaRPr lang="en-US" altLang="zh-CN" sz="2400" b="1">
                <a:solidFill>
                  <a:srgbClr val="FF0066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299047" name="Text Box 39"/>
            <p:cNvSpPr txBox="1">
              <a:spLocks noChangeArrowheads="1"/>
            </p:cNvSpPr>
            <p:nvPr/>
          </p:nvSpPr>
          <p:spPr bwMode="auto">
            <a:xfrm>
              <a:off x="4446" y="2705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66"/>
                  </a:solidFill>
                  <a:ea typeface="隶书" panose="02010509060101010101" pitchFamily="49" charset="-122"/>
                </a:rPr>
                <a:t>1</a:t>
              </a:r>
              <a:endParaRPr lang="en-US" altLang="zh-CN" sz="2400" b="1">
                <a:solidFill>
                  <a:srgbClr val="FF0066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299048" name="Text Box 40"/>
            <p:cNvSpPr txBox="1">
              <a:spLocks noChangeArrowheads="1"/>
            </p:cNvSpPr>
            <p:nvPr/>
          </p:nvSpPr>
          <p:spPr bwMode="auto">
            <a:xfrm>
              <a:off x="4446" y="295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66"/>
                  </a:solidFill>
                  <a:ea typeface="隶书" panose="02010509060101010101" pitchFamily="49" charset="-122"/>
                </a:rPr>
                <a:t>1</a:t>
              </a:r>
              <a:endParaRPr lang="en-US" altLang="zh-CN" sz="2400" b="1">
                <a:solidFill>
                  <a:srgbClr val="FF0066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）复杂一些的集成电路：译码器</a:t>
            </a:r>
            <a:endParaRPr kumimoji="1"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用电子技术实现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及其逻辑运算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610166" y="1848063"/>
            <a:ext cx="1002953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Clr>
                <a:srgbClr val="0066FF"/>
              </a:buClr>
            </a:pPr>
            <a:r>
              <a:rPr lang="en-US" altLang="zh-CN" sz="2000" dirty="0">
                <a:ea typeface="华文宋体" panose="02010600040101010101" pitchFamily="2" charset="-122"/>
              </a:rPr>
              <a:t>【4-10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译码器</a:t>
            </a:r>
            <a:r>
              <a:rPr lang="en-US" altLang="zh-CN" sz="2000" dirty="0">
                <a:ea typeface="华文宋体" panose="02010600040101010101" pitchFamily="2" charset="-122"/>
              </a:rPr>
              <a:t>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：输入是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位的地址编号（二进制），输出是对地址编号的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种识别结果，同一时刻只能有一条线为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0(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低电平有效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，其它线均为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buClr>
                <a:srgbClr val="0066FF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验证正确性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：输入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位二进制数编号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0011, 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buClr>
                <a:srgbClr val="0066FF"/>
              </a:buClr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检查是否是第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条线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Y3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其它均为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635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261" y="2342139"/>
            <a:ext cx="3538538" cy="344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6354" name="Text Box 2"/>
          <p:cNvSpPr txBox="1">
            <a:spLocks noChangeArrowheads="1"/>
          </p:cNvSpPr>
          <p:nvPr/>
        </p:nvSpPr>
        <p:spPr bwMode="auto">
          <a:xfrm>
            <a:off x="707570" y="2636058"/>
            <a:ext cx="3783781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buClr>
                <a:srgbClr val="0066FF"/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微处理器芯片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即是复杂组合逻辑集成在一块板上并封装而成的电路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Intel4004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b="1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12平方毫米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的芯片上集成了</a:t>
            </a:r>
            <a:r>
              <a:rPr lang="en-US" altLang="zh-CN" b="1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2250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颗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晶体管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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Pentium 4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处理器内建了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4200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万颗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晶体管，以及采用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0.18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微米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的电路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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再到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英特尔的</a:t>
            </a:r>
            <a:r>
              <a:rPr lang="zh-CN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45纳米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C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0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re 2至尊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/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至强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四核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处理器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上装载了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8.2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亿颗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晶体管。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pic>
        <p:nvPicPr>
          <p:cNvPr id="16363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415" y="2340552"/>
            <a:ext cx="3760787" cy="34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6357" name="Text Box 5"/>
          <p:cNvSpPr txBox="1">
            <a:spLocks noChangeArrowheads="1"/>
          </p:cNvSpPr>
          <p:nvPr/>
        </p:nvSpPr>
        <p:spPr bwMode="auto">
          <a:xfrm>
            <a:off x="707570" y="2062779"/>
            <a:ext cx="40559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复杂的硬件部件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芯片、主板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6358" name="Text Box 6"/>
          <p:cNvSpPr txBox="1">
            <a:spLocks noChangeArrowheads="1"/>
          </p:cNvSpPr>
          <p:nvPr/>
        </p:nvSpPr>
        <p:spPr bwMode="auto">
          <a:xfrm>
            <a:off x="6519250" y="5830779"/>
            <a:ext cx="3924504" cy="442674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rgbClr val="FFFF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为什么需要如此多的晶体管呢？</a:t>
            </a:r>
            <a:endParaRPr lang="zh-CN" altLang="en-US" sz="2000" b="1">
              <a:solidFill>
                <a:srgbClr val="FFFF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）集成电路是这样的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endParaRPr kumimoji="1"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用电子技术实现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及其逻辑运算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565" name="Text Box 13"/>
          <p:cNvSpPr txBox="1">
            <a:spLocks noChangeArrowheads="1"/>
          </p:cNvSpPr>
          <p:nvPr/>
        </p:nvSpPr>
        <p:spPr bwMode="auto">
          <a:xfrm>
            <a:off x="707571" y="2468965"/>
            <a:ext cx="10722429" cy="2541210"/>
          </a:xfrm>
          <a:prstGeom prst="roundRect">
            <a:avLst>
              <a:gd name="adj" fmla="val 419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cs typeface="Times New Roman" panose="02020603050405020304" pitchFamily="18" charset="0"/>
              </a:rPr>
              <a:t>假设基本门电路的符号为                                                  ，已知电路如右图示意。问该电路所实现的正确的逻辑运算为</a:t>
            </a:r>
            <a:r>
              <a:rPr lang="en-US" altLang="zh-CN" sz="2000" b="1" dirty="0">
                <a:cs typeface="Times New Roman" panose="02020603050405020304" pitchFamily="18" charset="0"/>
              </a:rPr>
              <a:t>______</a:t>
            </a:r>
            <a:r>
              <a:rPr lang="zh-CN" altLang="en-US" sz="2000" b="1" dirty="0"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cs typeface="Times New Roman" panose="02020603050405020304" pitchFamily="18" charset="0"/>
              </a:rPr>
              <a:t>       (A) P = (A  AND  (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N0T</a:t>
            </a:r>
            <a:r>
              <a:rPr lang="en-US" altLang="zh-CN" sz="2000" b="1" dirty="0">
                <a:cs typeface="Times New Roman" panose="02020603050405020304" pitchFamily="18" charset="0"/>
              </a:rPr>
              <a:t>  B)) AND ((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N0T</a:t>
            </a:r>
            <a:r>
              <a:rPr lang="en-US" altLang="zh-CN" sz="2000" b="1" dirty="0">
                <a:cs typeface="Times New Roman" panose="02020603050405020304" pitchFamily="18" charset="0"/>
              </a:rPr>
              <a:t>  A)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0R</a:t>
            </a:r>
            <a:r>
              <a:rPr lang="en-US" altLang="zh-CN" sz="2000" b="1" dirty="0">
                <a:cs typeface="Times New Roman" panose="02020603050405020304" pitchFamily="18" charset="0"/>
              </a:rPr>
              <a:t>  B) </a:t>
            </a:r>
            <a:r>
              <a:rPr lang="zh-CN" altLang="en-US" sz="2000" b="1" dirty="0">
                <a:cs typeface="Times New Roman" panose="02020603050405020304" pitchFamily="18" charset="0"/>
              </a:rPr>
              <a:t>；</a:t>
            </a:r>
            <a:endParaRPr lang="zh-CN" altLang="en-US" sz="2000" b="1" dirty="0"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cs typeface="Times New Roman" panose="02020603050405020304" pitchFamily="18" charset="0"/>
              </a:rPr>
              <a:t>       (B) P = A 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X0R</a:t>
            </a:r>
            <a:r>
              <a:rPr lang="en-US" altLang="zh-CN" sz="2000" b="1" dirty="0">
                <a:cs typeface="Times New Roman" panose="02020603050405020304" pitchFamily="18" charset="0"/>
              </a:rPr>
              <a:t>  B</a:t>
            </a:r>
            <a:r>
              <a:rPr lang="zh-CN" altLang="en-US" sz="2000" b="1" dirty="0">
                <a:cs typeface="Times New Roman" panose="02020603050405020304" pitchFamily="18" charset="0"/>
              </a:rPr>
              <a:t>；</a:t>
            </a:r>
            <a:endParaRPr lang="zh-CN" altLang="en-US" sz="2000" b="1" dirty="0"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cs typeface="Times New Roman" panose="02020603050405020304" pitchFamily="18" charset="0"/>
              </a:rPr>
              <a:t>       (C) P =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N0T</a:t>
            </a:r>
            <a:r>
              <a:rPr lang="en-US" altLang="zh-CN" sz="2000" b="1" dirty="0">
                <a:cs typeface="Times New Roman" panose="02020603050405020304" pitchFamily="18" charset="0"/>
              </a:rPr>
              <a:t> (A  AND  B)  AND  (A  AND  B)</a:t>
            </a:r>
            <a:r>
              <a:rPr lang="zh-CN" altLang="en-US" sz="2000" b="1" dirty="0">
                <a:cs typeface="Times New Roman" panose="02020603050405020304" pitchFamily="18" charset="0"/>
              </a:rPr>
              <a:t>；     </a:t>
            </a:r>
            <a:endParaRPr lang="zh-CN" altLang="en-US" sz="2000" b="1" dirty="0"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cs typeface="Times New Roman" panose="02020603050405020304" pitchFamily="18" charset="0"/>
              </a:rPr>
              <a:t>       (D) P = (A 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0R</a:t>
            </a:r>
            <a:r>
              <a:rPr lang="en-US" altLang="zh-CN" sz="2000" b="1" dirty="0">
                <a:cs typeface="Times New Roman" panose="02020603050405020304" pitchFamily="18" charset="0"/>
              </a:rPr>
              <a:t>  B)  AND  (A  AND  (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N0T</a:t>
            </a:r>
            <a:r>
              <a:rPr lang="en-US" altLang="zh-CN" sz="2000" b="1" dirty="0">
                <a:cs typeface="Times New Roman" panose="02020603050405020304" pitchFamily="18" charset="0"/>
              </a:rPr>
              <a:t>  B))</a:t>
            </a:r>
            <a:r>
              <a:rPr lang="zh-CN" altLang="en-US" sz="2000" b="1" dirty="0">
                <a:cs typeface="Times New Roman" panose="02020603050405020304" pitchFamily="18" charset="0"/>
              </a:rPr>
              <a:t>；</a:t>
            </a:r>
            <a:endParaRPr lang="zh-CN" altLang="en-US" sz="2000" b="1" dirty="0">
              <a:cs typeface="Times New Roman" panose="02020603050405020304" pitchFamily="18" charset="0"/>
            </a:endParaRPr>
          </a:p>
        </p:txBody>
      </p:sp>
      <p:pic>
        <p:nvPicPr>
          <p:cNvPr id="1687567" name="Picture 15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793" y="3174274"/>
            <a:ext cx="4469234" cy="1711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87568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189" y="2528001"/>
            <a:ext cx="27241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用电子技术实现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及其逻辑运算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）练习题</a:t>
            </a:r>
            <a:endParaRPr kumimoji="1"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45963" y="5088136"/>
            <a:ext cx="6617568" cy="1744684"/>
            <a:chOff x="611351" y="4998189"/>
            <a:chExt cx="6617568" cy="1744684"/>
          </a:xfrm>
        </p:grpSpPr>
        <p:pic>
          <p:nvPicPr>
            <p:cNvPr id="1688579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351" y="4998189"/>
              <a:ext cx="6298526" cy="17446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1796736" y="5015949"/>
              <a:ext cx="5432183" cy="1688824"/>
              <a:chOff x="3390343" y="4972051"/>
              <a:chExt cx="5645708" cy="1752600"/>
            </a:xfrm>
          </p:grpSpPr>
          <p:sp>
            <p:nvSpPr>
              <p:cNvPr id="1688580" name="Rectangle 4"/>
              <p:cNvSpPr>
                <a:spLocks noChangeArrowheads="1"/>
              </p:cNvSpPr>
              <p:nvPr/>
            </p:nvSpPr>
            <p:spPr bwMode="auto">
              <a:xfrm>
                <a:off x="6351589" y="6327776"/>
                <a:ext cx="325437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US" altLang="zh-CN" sz="20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8581" name="Rectangle 5"/>
              <p:cNvSpPr>
                <a:spLocks noChangeArrowheads="1"/>
              </p:cNvSpPr>
              <p:nvPr/>
            </p:nvSpPr>
            <p:spPr bwMode="auto">
              <a:xfrm>
                <a:off x="6364289" y="5011739"/>
                <a:ext cx="325437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0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8582" name="Rectangle 6"/>
              <p:cNvSpPr>
                <a:spLocks noChangeArrowheads="1"/>
              </p:cNvSpPr>
              <p:nvPr/>
            </p:nvSpPr>
            <p:spPr bwMode="auto">
              <a:xfrm>
                <a:off x="8418514" y="5605464"/>
                <a:ext cx="617537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US" altLang="zh-CN" sz="20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8583" name="Rectangle 7"/>
              <p:cNvSpPr>
                <a:spLocks noChangeArrowheads="1"/>
              </p:cNvSpPr>
              <p:nvPr/>
            </p:nvSpPr>
            <p:spPr bwMode="auto">
              <a:xfrm>
                <a:off x="5227639" y="5462589"/>
                <a:ext cx="325437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0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8584" name="Rectangle 8"/>
              <p:cNvSpPr>
                <a:spLocks noChangeArrowheads="1"/>
              </p:cNvSpPr>
              <p:nvPr/>
            </p:nvSpPr>
            <p:spPr bwMode="auto">
              <a:xfrm>
                <a:off x="5219700" y="5951539"/>
                <a:ext cx="3254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0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8585" name="Rectangle 9"/>
              <p:cNvSpPr>
                <a:spLocks noChangeArrowheads="1"/>
              </p:cNvSpPr>
              <p:nvPr/>
            </p:nvSpPr>
            <p:spPr bwMode="auto">
              <a:xfrm>
                <a:off x="3405189" y="4972051"/>
                <a:ext cx="325437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20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8586" name="Rectangle 10"/>
              <p:cNvSpPr>
                <a:spLocks noChangeArrowheads="1"/>
              </p:cNvSpPr>
              <p:nvPr/>
            </p:nvSpPr>
            <p:spPr bwMode="auto">
              <a:xfrm>
                <a:off x="3398839" y="5330826"/>
                <a:ext cx="325437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20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8587" name="Rectangle 11"/>
              <p:cNvSpPr>
                <a:spLocks noChangeArrowheads="1"/>
              </p:cNvSpPr>
              <p:nvPr/>
            </p:nvSpPr>
            <p:spPr bwMode="auto">
              <a:xfrm>
                <a:off x="3392489" y="5816601"/>
                <a:ext cx="325437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20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8588" name="Rectangle 12"/>
              <p:cNvSpPr>
                <a:spLocks noChangeArrowheads="1"/>
              </p:cNvSpPr>
              <p:nvPr/>
            </p:nvSpPr>
            <p:spPr bwMode="auto">
              <a:xfrm>
                <a:off x="3390343" y="6191251"/>
                <a:ext cx="325437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2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6341316" y="3820620"/>
            <a:ext cx="5518188" cy="1323439"/>
            <a:chOff x="5542329" y="3993446"/>
            <a:chExt cx="8347490" cy="2263972"/>
          </a:xfrm>
        </p:grpSpPr>
        <p:grpSp>
          <p:nvGrpSpPr>
            <p:cNvPr id="1688589" name="Group 13"/>
            <p:cNvGrpSpPr/>
            <p:nvPr/>
          </p:nvGrpSpPr>
          <p:grpSpPr bwMode="auto">
            <a:xfrm>
              <a:off x="5591140" y="4148325"/>
              <a:ext cx="6015038" cy="1860421"/>
              <a:chOff x="940" y="1071"/>
              <a:chExt cx="3789" cy="1379"/>
            </a:xfrm>
          </p:grpSpPr>
          <p:sp>
            <p:nvSpPr>
              <p:cNvPr id="1688590" name="Line 14"/>
              <p:cNvSpPr>
                <a:spLocks noChangeShapeType="1"/>
              </p:cNvSpPr>
              <p:nvPr/>
            </p:nvSpPr>
            <p:spPr bwMode="auto">
              <a:xfrm>
                <a:off x="940" y="1294"/>
                <a:ext cx="37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/>
              </a:p>
            </p:txBody>
          </p:sp>
          <p:sp>
            <p:nvSpPr>
              <p:cNvPr id="1688591" name="Line 15"/>
              <p:cNvSpPr>
                <a:spLocks noChangeShapeType="1"/>
              </p:cNvSpPr>
              <p:nvPr/>
            </p:nvSpPr>
            <p:spPr bwMode="auto">
              <a:xfrm>
                <a:off x="2984" y="1071"/>
                <a:ext cx="0" cy="13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/>
              </a:p>
            </p:txBody>
          </p:sp>
          <p:sp>
            <p:nvSpPr>
              <p:cNvPr id="1688592" name="Line 16"/>
              <p:cNvSpPr>
                <a:spLocks noChangeShapeType="1"/>
              </p:cNvSpPr>
              <p:nvPr/>
            </p:nvSpPr>
            <p:spPr bwMode="auto">
              <a:xfrm>
                <a:off x="1350" y="1076"/>
                <a:ext cx="0" cy="13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/>
              </a:p>
            </p:txBody>
          </p:sp>
          <p:sp>
            <p:nvSpPr>
              <p:cNvPr id="1688593" name="Line 17"/>
              <p:cNvSpPr>
                <a:spLocks noChangeShapeType="1"/>
              </p:cNvSpPr>
              <p:nvPr/>
            </p:nvSpPr>
            <p:spPr bwMode="auto">
              <a:xfrm>
                <a:off x="1796" y="1072"/>
                <a:ext cx="0" cy="13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/>
              </a:p>
            </p:txBody>
          </p:sp>
        </p:grpSp>
        <p:sp>
          <p:nvSpPr>
            <p:cNvPr id="1688594" name="Text Box 18"/>
            <p:cNvSpPr txBox="1">
              <a:spLocks noChangeArrowheads="1"/>
            </p:cNvSpPr>
            <p:nvPr/>
          </p:nvSpPr>
          <p:spPr bwMode="auto">
            <a:xfrm>
              <a:off x="5542329" y="3993446"/>
              <a:ext cx="8347490" cy="22639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600" b="1" dirty="0"/>
                <a:t>A       B            A  </a:t>
              </a:r>
              <a:r>
                <a:rPr lang="en-US" altLang="zh-CN" sz="1600" b="1" dirty="0" err="1"/>
                <a:t>XOR</a:t>
              </a:r>
              <a:r>
                <a:rPr lang="en-US" altLang="zh-CN" sz="1600" b="1" dirty="0"/>
                <a:t>  B       (A AND (NOT B)) OR ((NOT A) and B)</a:t>
              </a:r>
              <a:endParaRPr lang="en-US" altLang="zh-CN" sz="1600" b="1" dirty="0"/>
            </a:p>
            <a:p>
              <a:r>
                <a:rPr lang="en-US" altLang="zh-CN" sz="1600" b="1" dirty="0"/>
                <a:t>0        0               0                                     0</a:t>
              </a:r>
              <a:endParaRPr lang="en-US" altLang="zh-CN" sz="1600" b="1" dirty="0"/>
            </a:p>
            <a:p>
              <a:r>
                <a:rPr lang="en-US" altLang="zh-CN" sz="1600" b="1" dirty="0"/>
                <a:t>0        1               1                                     1</a:t>
              </a:r>
              <a:endParaRPr lang="en-US" altLang="zh-CN" sz="1600" b="1" dirty="0"/>
            </a:p>
            <a:p>
              <a:r>
                <a:rPr lang="en-US" altLang="zh-CN" sz="1600" b="1" dirty="0"/>
                <a:t>1        0               1                                     1</a:t>
              </a:r>
              <a:endParaRPr lang="en-US" altLang="zh-CN" sz="1600" b="1" dirty="0"/>
            </a:p>
            <a:p>
              <a:r>
                <a:rPr lang="en-US" altLang="zh-CN" sz="1600" b="1" dirty="0"/>
                <a:t>1        1               0                                     0 </a:t>
              </a:r>
              <a:endParaRPr lang="en-US" altLang="zh-CN" sz="1600" b="1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83758" y="1910250"/>
            <a:ext cx="7900124" cy="1890285"/>
            <a:chOff x="518390" y="1907109"/>
            <a:chExt cx="7900124" cy="1890285"/>
          </a:xfrm>
        </p:grpSpPr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390" y="2009869"/>
              <a:ext cx="6453187" cy="178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" name="组合 1"/>
            <p:cNvGrpSpPr/>
            <p:nvPr/>
          </p:nvGrpSpPr>
          <p:grpSpPr>
            <a:xfrm>
              <a:off x="1656927" y="1907109"/>
              <a:ext cx="6761587" cy="1841102"/>
              <a:chOff x="1465334" y="1483642"/>
              <a:chExt cx="8601660" cy="2390118"/>
            </a:xfrm>
          </p:grpSpPr>
          <p:sp>
            <p:nvSpPr>
              <p:cNvPr id="21" name="Rectangle 4"/>
              <p:cNvSpPr>
                <a:spLocks noChangeArrowheads="1"/>
              </p:cNvSpPr>
              <p:nvPr/>
            </p:nvSpPr>
            <p:spPr bwMode="auto">
              <a:xfrm>
                <a:off x="5186743" y="3474204"/>
                <a:ext cx="2016562" cy="399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((NOT A) AND B)</a:t>
                </a:r>
                <a:endParaRPr lang="en-US" altLang="zh-CN" sz="14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5"/>
              <p:cNvSpPr>
                <a:spLocks noChangeArrowheads="1"/>
              </p:cNvSpPr>
              <p:nvPr/>
            </p:nvSpPr>
            <p:spPr bwMode="auto">
              <a:xfrm>
                <a:off x="5238030" y="1807199"/>
                <a:ext cx="2122928" cy="399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  and  (NOT B)) </a:t>
                </a:r>
                <a:endParaRPr lang="zh-CN" altLang="en-US" sz="14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6"/>
              <p:cNvSpPr>
                <a:spLocks noChangeArrowheads="1"/>
              </p:cNvSpPr>
              <p:nvPr/>
            </p:nvSpPr>
            <p:spPr bwMode="auto">
              <a:xfrm>
                <a:off x="7679006" y="1483642"/>
                <a:ext cx="2387988" cy="9589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  and  (NOT B)) OR </a:t>
                </a:r>
                <a:endParaRPr lang="en-US" altLang="zh-CN" sz="14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14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((NOT A) AND B)</a:t>
                </a:r>
                <a:endParaRPr lang="en-US" altLang="zh-CN" sz="14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7"/>
              <p:cNvSpPr>
                <a:spLocks noChangeArrowheads="1"/>
              </p:cNvSpPr>
              <p:nvPr/>
            </p:nvSpPr>
            <p:spPr bwMode="auto">
              <a:xfrm>
                <a:off x="3824956" y="2442575"/>
                <a:ext cx="1095478" cy="399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(NOT B)</a:t>
                </a:r>
                <a:endParaRPr lang="zh-CN" altLang="en-US" sz="14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8"/>
              <p:cNvSpPr>
                <a:spLocks noChangeArrowheads="1"/>
              </p:cNvSpPr>
              <p:nvPr/>
            </p:nvSpPr>
            <p:spPr bwMode="auto">
              <a:xfrm>
                <a:off x="3824956" y="2817363"/>
                <a:ext cx="1086996" cy="399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(NOT A)</a:t>
                </a:r>
                <a:endParaRPr lang="zh-CN" altLang="en-US" sz="14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tangle 9"/>
              <p:cNvSpPr>
                <a:spLocks noChangeArrowheads="1"/>
              </p:cNvSpPr>
              <p:nvPr/>
            </p:nvSpPr>
            <p:spPr bwMode="auto">
              <a:xfrm>
                <a:off x="1486517" y="1716218"/>
                <a:ext cx="400100" cy="399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4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10"/>
              <p:cNvSpPr>
                <a:spLocks noChangeArrowheads="1"/>
              </p:cNvSpPr>
              <p:nvPr/>
            </p:nvSpPr>
            <p:spPr bwMode="auto">
              <a:xfrm>
                <a:off x="1480168" y="2074992"/>
                <a:ext cx="400100" cy="399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4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1473817" y="2560769"/>
                <a:ext cx="400100" cy="399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zh-CN" altLang="en-US" sz="14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12"/>
              <p:cNvSpPr>
                <a:spLocks noChangeArrowheads="1"/>
              </p:cNvSpPr>
              <p:nvPr/>
            </p:nvSpPr>
            <p:spPr bwMode="auto">
              <a:xfrm>
                <a:off x="1465334" y="2930739"/>
                <a:ext cx="400100" cy="399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zh-CN" altLang="en-US" sz="14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3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用电子技术实现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及其逻辑运算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）练习题的求解思维</a:t>
            </a:r>
            <a:endParaRPr kumimoji="1"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6" name="Group 21"/>
          <p:cNvGrpSpPr/>
          <p:nvPr/>
        </p:nvGrpSpPr>
        <p:grpSpPr bwMode="auto">
          <a:xfrm>
            <a:off x="8858360" y="5202790"/>
            <a:ext cx="1809960" cy="1433846"/>
            <a:chOff x="4773" y="1482"/>
            <a:chExt cx="899" cy="806"/>
          </a:xfrm>
        </p:grpSpPr>
        <p:sp>
          <p:nvSpPr>
            <p:cNvPr id="38" name="Oval 40"/>
            <p:cNvSpPr>
              <a:spLocks noChangeArrowheads="1"/>
            </p:cNvSpPr>
            <p:nvPr/>
          </p:nvSpPr>
          <p:spPr bwMode="gray">
            <a:xfrm>
              <a:off x="4783" y="1482"/>
              <a:ext cx="889" cy="806"/>
            </a:xfrm>
            <a:prstGeom prst="ellipse">
              <a:avLst/>
            </a:prstGeom>
            <a:solidFill>
              <a:srgbClr val="002060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" name="Text Box 84"/>
            <p:cNvSpPr txBox="1">
              <a:spLocks noChangeArrowheads="1"/>
            </p:cNvSpPr>
            <p:nvPr/>
          </p:nvSpPr>
          <p:spPr bwMode="auto">
            <a:xfrm>
              <a:off x="4773" y="1599"/>
              <a:ext cx="881" cy="57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kumimoji="0" lang="zh-CN" altLang="en-US" sz="20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运用计算思维求解：枚举</a:t>
              </a:r>
              <a:r>
                <a:rPr kumimoji="0" lang="en-US" altLang="zh-CN" sz="20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kumimoji="0" lang="zh-CN" altLang="en-US" sz="20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计算</a:t>
              </a:r>
              <a:r>
                <a:rPr kumimoji="0" lang="en-US" altLang="zh-CN" sz="20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kumimoji="0" lang="zh-CN" altLang="en-US" sz="20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验证</a:t>
              </a:r>
              <a:endParaRPr kumimoji="0" lang="zh-CN" altLang="en-US" sz="20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0806" y="111760"/>
            <a:ext cx="11073674" cy="878613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 符号化、计算化与自动化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一看计算机的本质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26396" y="1470479"/>
            <a:ext cx="8263801" cy="339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一、</a:t>
            </a: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符号化、计算化与自动化</a:t>
            </a:r>
            <a:r>
              <a:rPr lang="en-US" altLang="zh-CN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—</a:t>
            </a: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计算机的本质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二、数值性信息的表达：计数制与机器数</a:t>
            </a:r>
            <a:endParaRPr lang="en-US" altLang="zh-CN" sz="2800" b="1" dirty="0"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三、非数值性信息的表达：编码与组合</a:t>
            </a:r>
            <a:endParaRPr lang="en-US" altLang="zh-CN" sz="2800" b="1" dirty="0"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四、</a:t>
            </a:r>
            <a:r>
              <a:rPr lang="en-US" altLang="zh-CN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0</a:t>
            </a: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和</a:t>
            </a:r>
            <a:r>
              <a:rPr lang="en-US" altLang="zh-CN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1</a:t>
            </a: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的计算：基本逻辑运算</a:t>
            </a:r>
            <a:endParaRPr lang="en-US" altLang="zh-CN" sz="2800" b="1" dirty="0"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五、用电子技术实现</a:t>
            </a:r>
            <a:r>
              <a:rPr lang="en-US" altLang="zh-CN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0</a:t>
            </a: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和</a:t>
            </a:r>
            <a:r>
              <a:rPr lang="en-US" altLang="zh-CN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1</a:t>
            </a: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及其逻辑运算</a:t>
            </a:r>
            <a:endParaRPr lang="en-US" altLang="zh-CN" sz="2800" b="1" dirty="0"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六、符号化</a:t>
            </a:r>
            <a:r>
              <a:rPr lang="en-US" altLang="zh-CN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-</a:t>
            </a: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计算化的综合应用：利用图像隐藏信息</a:t>
            </a:r>
            <a:endParaRPr lang="en-US" altLang="zh-CN" sz="2800" b="1" dirty="0"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kumimoji="1" lang="zh-CN" altLang="en-US" sz="2400" b="1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）由数学符号</a:t>
            </a:r>
            <a:r>
              <a:rPr kumimoji="1" lang="en-US" altLang="zh-CN" sz="2400" b="1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kumimoji="1" lang="zh-CN" altLang="en-US" sz="2400" b="1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非数学符号，到机器自动计算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46594" name="AutoShape 2"/>
          <p:cNvSpPr>
            <a:spLocks noChangeArrowheads="1"/>
          </p:cNvSpPr>
          <p:nvPr/>
        </p:nvSpPr>
        <p:spPr bwMode="auto">
          <a:xfrm rot="16200000" flipV="1">
            <a:off x="7132378" y="5288757"/>
            <a:ext cx="536576" cy="331788"/>
          </a:xfrm>
          <a:prstGeom prst="rightArrow">
            <a:avLst>
              <a:gd name="adj1" fmla="val 50000"/>
              <a:gd name="adj2" fmla="val 54785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6595" name="Text Box 3"/>
          <p:cNvSpPr txBox="1">
            <a:spLocks noChangeArrowheads="1"/>
          </p:cNvSpPr>
          <p:nvPr/>
        </p:nvSpPr>
        <p:spPr bwMode="auto">
          <a:xfrm>
            <a:off x="7458106" y="5292103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集成化</a:t>
            </a:r>
            <a:endParaRPr lang="zh-CN" altLang="en-US" dirty="0"/>
          </a:p>
        </p:txBody>
      </p:sp>
      <p:sp>
        <p:nvSpPr>
          <p:cNvPr id="1646596" name="Text Box 4"/>
          <p:cNvSpPr txBox="1">
            <a:spLocks noChangeArrowheads="1"/>
          </p:cNvSpPr>
          <p:nvPr/>
        </p:nvSpPr>
        <p:spPr bwMode="auto">
          <a:xfrm>
            <a:off x="2636203" y="2065047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符号化</a:t>
            </a:r>
            <a:endParaRPr lang="zh-CN" altLang="en-US" dirty="0"/>
          </a:p>
        </p:txBody>
      </p:sp>
      <p:sp>
        <p:nvSpPr>
          <p:cNvPr id="1646597" name="Text Box 5"/>
          <p:cNvSpPr txBox="1">
            <a:spLocks noChangeArrowheads="1"/>
          </p:cNvSpPr>
          <p:nvPr/>
        </p:nvSpPr>
        <p:spPr bwMode="auto">
          <a:xfrm>
            <a:off x="8314269" y="2065047"/>
            <a:ext cx="12303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/>
              <a:t>再语义化</a:t>
            </a:r>
            <a:endParaRPr lang="zh-CN" altLang="en-US" dirty="0"/>
          </a:p>
        </p:txBody>
      </p:sp>
      <p:grpSp>
        <p:nvGrpSpPr>
          <p:cNvPr id="1646598" name="Group 6"/>
          <p:cNvGrpSpPr/>
          <p:nvPr/>
        </p:nvGrpSpPr>
        <p:grpSpPr bwMode="auto">
          <a:xfrm>
            <a:off x="514113" y="1701722"/>
            <a:ext cx="2144170" cy="1716703"/>
            <a:chOff x="0" y="1386"/>
            <a:chExt cx="1065" cy="965"/>
          </a:xfrm>
        </p:grpSpPr>
        <p:sp>
          <p:nvSpPr>
            <p:cNvPr id="20" name="AutoShape 39"/>
            <p:cNvSpPr>
              <a:spLocks noChangeArrowheads="1"/>
            </p:cNvSpPr>
            <p:nvPr/>
          </p:nvSpPr>
          <p:spPr bwMode="gray">
            <a:xfrm>
              <a:off x="0" y="1386"/>
              <a:ext cx="1065" cy="965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Oval 40"/>
            <p:cNvSpPr>
              <a:spLocks noChangeArrowheads="1"/>
            </p:cNvSpPr>
            <p:nvPr/>
          </p:nvSpPr>
          <p:spPr bwMode="gray">
            <a:xfrm>
              <a:off x="88" y="1466"/>
              <a:ext cx="889" cy="806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" name="Text Box 84"/>
            <p:cNvSpPr txBox="1">
              <a:spLocks noChangeArrowheads="1"/>
            </p:cNvSpPr>
            <p:nvPr/>
          </p:nvSpPr>
          <p:spPr bwMode="auto">
            <a:xfrm>
              <a:off x="80" y="1606"/>
              <a:ext cx="881" cy="46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数值与非数值性信息 </a:t>
              </a:r>
              <a:endParaRPr kumimoji="0"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46602" name="AutoShape 10"/>
          <p:cNvSpPr>
            <a:spLocks noChangeArrowheads="1"/>
          </p:cNvSpPr>
          <p:nvPr/>
        </p:nvSpPr>
        <p:spPr bwMode="auto">
          <a:xfrm rot="5400000">
            <a:off x="4329468" y="4064394"/>
            <a:ext cx="607305" cy="331788"/>
          </a:xfrm>
          <a:prstGeom prst="rightArrow">
            <a:avLst>
              <a:gd name="adj1" fmla="val 50000"/>
              <a:gd name="adj2" fmla="val 73804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6603" name="Text Box 11"/>
          <p:cNvSpPr txBox="1">
            <a:spLocks noChangeArrowheads="1"/>
          </p:cNvSpPr>
          <p:nvPr/>
        </p:nvSpPr>
        <p:spPr bwMode="auto">
          <a:xfrm>
            <a:off x="4714879" y="3997006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计算化</a:t>
            </a:r>
            <a:endParaRPr lang="zh-CN" altLang="en-US" dirty="0"/>
          </a:p>
        </p:txBody>
      </p:sp>
      <p:sp>
        <p:nvSpPr>
          <p:cNvPr id="1646604" name="Text Box 12"/>
          <p:cNvSpPr txBox="1">
            <a:spLocks noChangeArrowheads="1"/>
          </p:cNvSpPr>
          <p:nvPr/>
        </p:nvSpPr>
        <p:spPr bwMode="auto">
          <a:xfrm>
            <a:off x="5690153" y="3319179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计算化</a:t>
            </a:r>
            <a:endParaRPr lang="zh-CN" altLang="en-US"/>
          </a:p>
        </p:txBody>
      </p:sp>
      <p:sp>
        <p:nvSpPr>
          <p:cNvPr id="1646607" name="Text Box 15"/>
          <p:cNvSpPr txBox="1">
            <a:spLocks noChangeArrowheads="1"/>
          </p:cNvSpPr>
          <p:nvPr/>
        </p:nvSpPr>
        <p:spPr bwMode="auto">
          <a:xfrm>
            <a:off x="6494997" y="5676900"/>
            <a:ext cx="1979613" cy="1016000"/>
          </a:xfrm>
          <a:prstGeom prst="rect">
            <a:avLst/>
          </a:prstGeom>
          <a:solidFill>
            <a:srgbClr val="FFFFE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 b="1">
                <a:solidFill>
                  <a:srgbClr val="002060"/>
                </a:solidFill>
              </a:rPr>
              <a:t>基于逻辑运算组合</a:t>
            </a:r>
            <a:r>
              <a:rPr lang="en-US" altLang="zh-CN" sz="2000" b="1">
                <a:solidFill>
                  <a:srgbClr val="002060"/>
                </a:solidFill>
              </a:rPr>
              <a:t>-</a:t>
            </a:r>
            <a:r>
              <a:rPr lang="zh-CN" altLang="en-US" sz="2000" b="1">
                <a:solidFill>
                  <a:srgbClr val="002060"/>
                </a:solidFill>
              </a:rPr>
              <a:t>分层构造复杂的逻辑电路</a:t>
            </a:r>
            <a:endParaRPr lang="zh-CN" altLang="en-US" sz="2000" b="1">
              <a:solidFill>
                <a:srgbClr val="002060"/>
              </a:solidFill>
            </a:endParaRPr>
          </a:p>
        </p:txBody>
      </p:sp>
      <p:sp>
        <p:nvSpPr>
          <p:cNvPr id="1646608" name="Text Box 16"/>
          <p:cNvSpPr txBox="1">
            <a:spLocks noChangeArrowheads="1"/>
          </p:cNvSpPr>
          <p:nvPr/>
        </p:nvSpPr>
        <p:spPr bwMode="auto">
          <a:xfrm>
            <a:off x="5499101" y="5765827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构造化</a:t>
            </a:r>
            <a:endParaRPr lang="zh-CN" altLang="en-US" dirty="0"/>
          </a:p>
        </p:txBody>
      </p:sp>
      <p:sp>
        <p:nvSpPr>
          <p:cNvPr id="1646609" name="AutoShape 17"/>
          <p:cNvSpPr>
            <a:spLocks noChangeArrowheads="1"/>
          </p:cNvSpPr>
          <p:nvPr/>
        </p:nvSpPr>
        <p:spPr bwMode="auto">
          <a:xfrm>
            <a:off x="5519741" y="3686979"/>
            <a:ext cx="984651" cy="195235"/>
          </a:xfrm>
          <a:prstGeom prst="rightArrow">
            <a:avLst>
              <a:gd name="adj1" fmla="val 50000"/>
              <a:gd name="adj2" fmla="val 57775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6610" name="AutoShape 18"/>
          <p:cNvSpPr>
            <a:spLocks noChangeArrowheads="1"/>
          </p:cNvSpPr>
          <p:nvPr/>
        </p:nvSpPr>
        <p:spPr bwMode="auto">
          <a:xfrm>
            <a:off x="5283204" y="6056522"/>
            <a:ext cx="1228912" cy="194051"/>
          </a:xfrm>
          <a:prstGeom prst="rightArrow">
            <a:avLst>
              <a:gd name="adj1" fmla="val 50000"/>
              <a:gd name="adj2" fmla="val 57775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6611" name="Text Box 19"/>
          <p:cNvSpPr txBox="1">
            <a:spLocks noChangeArrowheads="1"/>
          </p:cNvSpPr>
          <p:nvPr/>
        </p:nvSpPr>
        <p:spPr bwMode="auto">
          <a:xfrm>
            <a:off x="3608390" y="3459910"/>
            <a:ext cx="1922462" cy="466725"/>
          </a:xfrm>
          <a:prstGeom prst="rect">
            <a:avLst/>
          </a:prstGeom>
          <a:solidFill>
            <a:srgbClr val="FFFFE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002060"/>
                </a:solidFill>
              </a:rPr>
              <a:t>表达为</a:t>
            </a:r>
            <a:r>
              <a:rPr lang="en-US" altLang="zh-CN" sz="2400" b="1">
                <a:solidFill>
                  <a:srgbClr val="002060"/>
                </a:solidFill>
              </a:rPr>
              <a:t>0</a:t>
            </a:r>
            <a:r>
              <a:rPr lang="zh-CN" altLang="en-US" sz="2400" b="1">
                <a:solidFill>
                  <a:srgbClr val="002060"/>
                </a:solidFill>
              </a:rPr>
              <a:t>和</a:t>
            </a:r>
            <a:r>
              <a:rPr lang="en-US" altLang="zh-CN" sz="2400" b="1">
                <a:solidFill>
                  <a:srgbClr val="002060"/>
                </a:solidFill>
              </a:rPr>
              <a:t>1</a:t>
            </a:r>
            <a:endParaRPr lang="en-US" altLang="zh-CN" sz="2400" b="1">
              <a:solidFill>
                <a:srgbClr val="002060"/>
              </a:solidFill>
            </a:endParaRPr>
          </a:p>
        </p:txBody>
      </p:sp>
      <p:sp>
        <p:nvSpPr>
          <p:cNvPr id="1646612" name="AutoShape 20"/>
          <p:cNvSpPr>
            <a:spLocks noChangeArrowheads="1"/>
          </p:cNvSpPr>
          <p:nvPr/>
        </p:nvSpPr>
        <p:spPr bwMode="auto">
          <a:xfrm rot="16200000" flipV="1">
            <a:off x="7119688" y="4125322"/>
            <a:ext cx="536555" cy="331788"/>
          </a:xfrm>
          <a:prstGeom prst="rightArrow">
            <a:avLst>
              <a:gd name="adj1" fmla="val 50000"/>
              <a:gd name="adj2" fmla="val 57775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46613" name="Group 21"/>
          <p:cNvGrpSpPr/>
          <p:nvPr/>
        </p:nvGrpSpPr>
        <p:grpSpPr bwMode="auto">
          <a:xfrm>
            <a:off x="9465795" y="1709329"/>
            <a:ext cx="2144169" cy="1716703"/>
            <a:chOff x="4695" y="1402"/>
            <a:chExt cx="1065" cy="965"/>
          </a:xfrm>
        </p:grpSpPr>
        <p:sp>
          <p:nvSpPr>
            <p:cNvPr id="14" name="AutoShape 39"/>
            <p:cNvSpPr>
              <a:spLocks noChangeArrowheads="1"/>
            </p:cNvSpPr>
            <p:nvPr/>
          </p:nvSpPr>
          <p:spPr bwMode="gray">
            <a:xfrm>
              <a:off x="4695" y="1402"/>
              <a:ext cx="1065" cy="965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Oval 40"/>
            <p:cNvSpPr>
              <a:spLocks noChangeArrowheads="1"/>
            </p:cNvSpPr>
            <p:nvPr/>
          </p:nvSpPr>
          <p:spPr bwMode="gray">
            <a:xfrm>
              <a:off x="4783" y="1482"/>
              <a:ext cx="889" cy="806"/>
            </a:xfrm>
            <a:prstGeom prst="ellipse">
              <a:avLst/>
            </a:prstGeom>
            <a:solidFill>
              <a:srgbClr val="002060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Text Box 84"/>
            <p:cNvSpPr txBox="1">
              <a:spLocks noChangeArrowheads="1"/>
            </p:cNvSpPr>
            <p:nvPr/>
          </p:nvSpPr>
          <p:spPr bwMode="auto">
            <a:xfrm>
              <a:off x="4788" y="1651"/>
              <a:ext cx="881" cy="46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kumimoji="0" lang="zh-CN" altLang="en-US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数值与非数值性信息 </a:t>
              </a:r>
              <a:endParaRPr kumimoji="0"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46617" name="AutoShape 25"/>
          <p:cNvSpPr>
            <a:spLocks noChangeArrowheads="1"/>
          </p:cNvSpPr>
          <p:nvPr/>
        </p:nvSpPr>
        <p:spPr bwMode="auto">
          <a:xfrm>
            <a:off x="8352370" y="2371869"/>
            <a:ext cx="1119247" cy="252798"/>
          </a:xfrm>
          <a:prstGeom prst="rightArrow">
            <a:avLst>
              <a:gd name="adj1" fmla="val 50000"/>
              <a:gd name="adj2" fmla="val 51794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6618" name="AutoShape 26"/>
          <p:cNvSpPr>
            <a:spLocks noChangeArrowheads="1"/>
          </p:cNvSpPr>
          <p:nvPr/>
        </p:nvSpPr>
        <p:spPr bwMode="auto">
          <a:xfrm>
            <a:off x="2654264" y="2371869"/>
            <a:ext cx="954126" cy="274347"/>
          </a:xfrm>
          <a:prstGeom prst="rightArrow">
            <a:avLst>
              <a:gd name="adj1" fmla="val 50000"/>
              <a:gd name="adj2" fmla="val 5777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6619" name="Text Box 27"/>
          <p:cNvSpPr txBox="1">
            <a:spLocks noChangeArrowheads="1"/>
          </p:cNvSpPr>
          <p:nvPr/>
        </p:nvSpPr>
        <p:spPr bwMode="auto">
          <a:xfrm>
            <a:off x="7489823" y="4022960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支持</a:t>
            </a:r>
            <a:endParaRPr lang="zh-CN" altLang="en-US" dirty="0"/>
          </a:p>
        </p:txBody>
      </p:sp>
      <p:sp>
        <p:nvSpPr>
          <p:cNvPr id="1646621" name="Text Box 29"/>
          <p:cNvSpPr txBox="1">
            <a:spLocks noChangeArrowheads="1"/>
          </p:cNvSpPr>
          <p:nvPr/>
        </p:nvSpPr>
        <p:spPr bwMode="auto">
          <a:xfrm>
            <a:off x="3852866" y="4526155"/>
            <a:ext cx="1430337" cy="711200"/>
          </a:xfrm>
          <a:prstGeom prst="rect">
            <a:avLst/>
          </a:prstGeom>
          <a:solidFill>
            <a:srgbClr val="FFFFE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 b="1">
                <a:solidFill>
                  <a:srgbClr val="002060"/>
                </a:solidFill>
              </a:rPr>
              <a:t>基本逻辑运算</a:t>
            </a:r>
            <a:endParaRPr lang="zh-CN" altLang="en-US" sz="2000" b="1">
              <a:solidFill>
                <a:srgbClr val="002060"/>
              </a:solidFill>
            </a:endParaRPr>
          </a:p>
        </p:txBody>
      </p:sp>
      <p:sp>
        <p:nvSpPr>
          <p:cNvPr id="1646622" name="Text Box 30"/>
          <p:cNvSpPr txBox="1">
            <a:spLocks noChangeArrowheads="1"/>
          </p:cNvSpPr>
          <p:nvPr/>
        </p:nvSpPr>
        <p:spPr bwMode="auto">
          <a:xfrm>
            <a:off x="6574372" y="4526155"/>
            <a:ext cx="1820863" cy="711200"/>
          </a:xfrm>
          <a:prstGeom prst="rect">
            <a:avLst/>
          </a:prstGeom>
          <a:solidFill>
            <a:srgbClr val="FFFFE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 b="1">
                <a:solidFill>
                  <a:srgbClr val="002060"/>
                </a:solidFill>
              </a:rPr>
              <a:t>基于逻辑运算的复杂运算</a:t>
            </a:r>
            <a:endParaRPr lang="zh-CN" altLang="en-US" sz="2000" b="1">
              <a:solidFill>
                <a:srgbClr val="002060"/>
              </a:solidFill>
            </a:endParaRPr>
          </a:p>
        </p:txBody>
      </p:sp>
      <p:sp>
        <p:nvSpPr>
          <p:cNvPr id="1646623" name="Text Box 31"/>
          <p:cNvSpPr txBox="1">
            <a:spLocks noChangeArrowheads="1"/>
          </p:cNvSpPr>
          <p:nvPr/>
        </p:nvSpPr>
        <p:spPr bwMode="auto">
          <a:xfrm>
            <a:off x="5524501" y="4491592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构造化</a:t>
            </a:r>
            <a:endParaRPr lang="zh-CN" altLang="en-US" dirty="0"/>
          </a:p>
        </p:txBody>
      </p:sp>
      <p:sp>
        <p:nvSpPr>
          <p:cNvPr id="1646624" name="AutoShape 32"/>
          <p:cNvSpPr>
            <a:spLocks noChangeArrowheads="1"/>
          </p:cNvSpPr>
          <p:nvPr/>
        </p:nvSpPr>
        <p:spPr bwMode="auto">
          <a:xfrm>
            <a:off x="5283203" y="4791438"/>
            <a:ext cx="1314983" cy="196859"/>
          </a:xfrm>
          <a:prstGeom prst="rightArrow">
            <a:avLst>
              <a:gd name="adj1" fmla="val 50000"/>
              <a:gd name="adj2" fmla="val 57775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6625" name="AutoShape 33"/>
          <p:cNvSpPr>
            <a:spLocks noChangeArrowheads="1"/>
          </p:cNvSpPr>
          <p:nvPr/>
        </p:nvSpPr>
        <p:spPr bwMode="auto">
          <a:xfrm rot="5400000">
            <a:off x="4424210" y="5290985"/>
            <a:ext cx="468621" cy="331788"/>
          </a:xfrm>
          <a:prstGeom prst="rightArrow">
            <a:avLst>
              <a:gd name="adj1" fmla="val 50000"/>
              <a:gd name="adj2" fmla="val 4784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6626" name="Text Box 34"/>
          <p:cNvSpPr txBox="1">
            <a:spLocks noChangeArrowheads="1"/>
          </p:cNvSpPr>
          <p:nvPr/>
        </p:nvSpPr>
        <p:spPr bwMode="auto">
          <a:xfrm>
            <a:off x="4714878" y="5275571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自动化</a:t>
            </a:r>
            <a:endParaRPr lang="zh-CN" altLang="en-US" dirty="0"/>
          </a:p>
        </p:txBody>
      </p:sp>
      <p:sp>
        <p:nvSpPr>
          <p:cNvPr id="1646627" name="Text Box 35"/>
          <p:cNvSpPr txBox="1">
            <a:spLocks noChangeArrowheads="1"/>
          </p:cNvSpPr>
          <p:nvPr/>
        </p:nvSpPr>
        <p:spPr bwMode="auto">
          <a:xfrm>
            <a:off x="5609828" y="2065047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计算化</a:t>
            </a:r>
            <a:endParaRPr lang="zh-CN" altLang="en-US"/>
          </a:p>
        </p:txBody>
      </p:sp>
      <p:sp>
        <p:nvSpPr>
          <p:cNvPr id="1646628" name="Text Box 36"/>
          <p:cNvSpPr txBox="1">
            <a:spLocks noChangeArrowheads="1"/>
          </p:cNvSpPr>
          <p:nvPr/>
        </p:nvSpPr>
        <p:spPr bwMode="auto">
          <a:xfrm>
            <a:off x="6533096" y="1988574"/>
            <a:ext cx="1790700" cy="831850"/>
          </a:xfrm>
          <a:prstGeom prst="rect">
            <a:avLst/>
          </a:prstGeom>
          <a:solidFill>
            <a:srgbClr val="FFFFE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002060"/>
                </a:solidFill>
              </a:rPr>
              <a:t>基于字母</a:t>
            </a:r>
            <a:r>
              <a:rPr lang="en-US" altLang="zh-CN" sz="2400" b="1">
                <a:solidFill>
                  <a:srgbClr val="002060"/>
                </a:solidFill>
              </a:rPr>
              <a:t>-</a:t>
            </a:r>
            <a:r>
              <a:rPr lang="zh-CN" altLang="en-US" sz="2400" b="1">
                <a:solidFill>
                  <a:srgbClr val="002060"/>
                </a:solidFill>
              </a:rPr>
              <a:t>符号的计算</a:t>
            </a:r>
            <a:endParaRPr lang="zh-CN" altLang="en-US" sz="2400" b="1">
              <a:solidFill>
                <a:srgbClr val="002060"/>
              </a:solidFill>
            </a:endParaRPr>
          </a:p>
        </p:txBody>
      </p:sp>
      <p:sp>
        <p:nvSpPr>
          <p:cNvPr id="1646629" name="AutoShape 37"/>
          <p:cNvSpPr>
            <a:spLocks noChangeArrowheads="1"/>
          </p:cNvSpPr>
          <p:nvPr/>
        </p:nvSpPr>
        <p:spPr bwMode="auto">
          <a:xfrm>
            <a:off x="5519742" y="2371869"/>
            <a:ext cx="1078444" cy="290946"/>
          </a:xfrm>
          <a:prstGeom prst="rightArrow">
            <a:avLst>
              <a:gd name="adj1" fmla="val 50000"/>
              <a:gd name="adj2" fmla="val 5777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6630" name="Text Box 38"/>
          <p:cNvSpPr txBox="1">
            <a:spLocks noChangeArrowheads="1"/>
          </p:cNvSpPr>
          <p:nvPr/>
        </p:nvSpPr>
        <p:spPr bwMode="auto">
          <a:xfrm>
            <a:off x="3597278" y="1988574"/>
            <a:ext cx="1922463" cy="831850"/>
          </a:xfrm>
          <a:prstGeom prst="rect">
            <a:avLst/>
          </a:prstGeom>
          <a:solidFill>
            <a:srgbClr val="FFFFE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002060"/>
                </a:solidFill>
              </a:rPr>
              <a:t>用字母</a:t>
            </a:r>
            <a:r>
              <a:rPr lang="en-US" altLang="zh-CN" sz="2400" b="1">
                <a:solidFill>
                  <a:srgbClr val="002060"/>
                </a:solidFill>
              </a:rPr>
              <a:t>-</a:t>
            </a:r>
            <a:r>
              <a:rPr lang="zh-CN" altLang="en-US" sz="2400" b="1">
                <a:solidFill>
                  <a:srgbClr val="002060"/>
                </a:solidFill>
              </a:rPr>
              <a:t>符号的组合编码</a:t>
            </a:r>
            <a:endParaRPr lang="zh-CN" altLang="en-US" sz="2400" b="1">
              <a:solidFill>
                <a:srgbClr val="002060"/>
              </a:solidFill>
            </a:endParaRPr>
          </a:p>
        </p:txBody>
      </p:sp>
      <p:sp>
        <p:nvSpPr>
          <p:cNvPr id="1646631" name="AutoShape 39"/>
          <p:cNvSpPr>
            <a:spLocks noChangeArrowheads="1"/>
          </p:cNvSpPr>
          <p:nvPr/>
        </p:nvSpPr>
        <p:spPr bwMode="auto">
          <a:xfrm rot="16200000" flipV="1">
            <a:off x="7170476" y="2873859"/>
            <a:ext cx="488949" cy="331787"/>
          </a:xfrm>
          <a:prstGeom prst="rightArrow">
            <a:avLst>
              <a:gd name="adj1" fmla="val 50000"/>
              <a:gd name="adj2" fmla="val 49641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6632" name="Text Box 40"/>
          <p:cNvSpPr txBox="1">
            <a:spLocks noChangeArrowheads="1"/>
          </p:cNvSpPr>
          <p:nvPr/>
        </p:nvSpPr>
        <p:spPr bwMode="auto">
          <a:xfrm>
            <a:off x="7478022" y="2874697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支持</a:t>
            </a:r>
            <a:endParaRPr lang="zh-CN" altLang="en-US" dirty="0"/>
          </a:p>
        </p:txBody>
      </p:sp>
      <p:sp>
        <p:nvSpPr>
          <p:cNvPr id="1646633" name="AutoShape 41"/>
          <p:cNvSpPr>
            <a:spLocks noChangeArrowheads="1"/>
          </p:cNvSpPr>
          <p:nvPr/>
        </p:nvSpPr>
        <p:spPr bwMode="auto">
          <a:xfrm rot="5400000">
            <a:off x="4292602" y="2958792"/>
            <a:ext cx="658813" cy="331787"/>
          </a:xfrm>
          <a:prstGeom prst="rightArrow">
            <a:avLst>
              <a:gd name="adj1" fmla="val 50000"/>
              <a:gd name="adj2" fmla="val 57895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6634" name="Text Box 42"/>
          <p:cNvSpPr txBox="1">
            <a:spLocks noChangeArrowheads="1"/>
          </p:cNvSpPr>
          <p:nvPr/>
        </p:nvSpPr>
        <p:spPr bwMode="auto">
          <a:xfrm>
            <a:off x="4678366" y="2874697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计算化</a:t>
            </a:r>
            <a:endParaRPr lang="zh-CN" altLang="en-US" dirty="0"/>
          </a:p>
        </p:txBody>
      </p:sp>
      <p:sp>
        <p:nvSpPr>
          <p:cNvPr id="1646605" name="Text Box 13"/>
          <p:cNvSpPr txBox="1">
            <a:spLocks noChangeArrowheads="1"/>
          </p:cNvSpPr>
          <p:nvPr/>
        </p:nvSpPr>
        <p:spPr bwMode="auto">
          <a:xfrm>
            <a:off x="6544209" y="3235337"/>
            <a:ext cx="1790700" cy="831850"/>
          </a:xfrm>
          <a:prstGeom prst="rect">
            <a:avLst/>
          </a:prstGeom>
          <a:solidFill>
            <a:srgbClr val="FFFFE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002060"/>
                </a:solidFill>
              </a:rPr>
              <a:t>基于</a:t>
            </a:r>
            <a:r>
              <a:rPr lang="en-US" altLang="zh-CN" sz="2400" b="1">
                <a:solidFill>
                  <a:srgbClr val="002060"/>
                </a:solidFill>
              </a:rPr>
              <a:t>0</a:t>
            </a:r>
            <a:r>
              <a:rPr lang="zh-CN" altLang="en-US" sz="2400" b="1">
                <a:solidFill>
                  <a:srgbClr val="002060"/>
                </a:solidFill>
              </a:rPr>
              <a:t>和</a:t>
            </a:r>
            <a:r>
              <a:rPr lang="en-US" altLang="zh-CN" sz="2400" b="1">
                <a:solidFill>
                  <a:srgbClr val="002060"/>
                </a:solidFill>
              </a:rPr>
              <a:t>1      </a:t>
            </a:r>
            <a:r>
              <a:rPr lang="zh-CN" altLang="en-US" sz="2400" b="1">
                <a:solidFill>
                  <a:srgbClr val="002060"/>
                </a:solidFill>
              </a:rPr>
              <a:t>的计算</a:t>
            </a:r>
            <a:endParaRPr lang="zh-CN" altLang="en-US" sz="2400" b="1">
              <a:solidFill>
                <a:srgbClr val="002060"/>
              </a:solidFill>
            </a:endParaRPr>
          </a:p>
        </p:txBody>
      </p:sp>
      <p:sp>
        <p:nvSpPr>
          <p:cNvPr id="1646606" name="Text Box 14"/>
          <p:cNvSpPr txBox="1">
            <a:spLocks noChangeArrowheads="1"/>
          </p:cNvSpPr>
          <p:nvPr/>
        </p:nvSpPr>
        <p:spPr bwMode="auto">
          <a:xfrm>
            <a:off x="3852866" y="5664200"/>
            <a:ext cx="1430337" cy="1016000"/>
          </a:xfrm>
          <a:prstGeom prst="rect">
            <a:avLst/>
          </a:prstGeom>
          <a:solidFill>
            <a:srgbClr val="FFFFE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2060"/>
                </a:solidFill>
              </a:rPr>
              <a:t>用门电路实现基本逻辑运算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1646635" name="Rectangle 43"/>
          <p:cNvSpPr>
            <a:spLocks noChangeArrowheads="1"/>
          </p:cNvSpPr>
          <p:nvPr/>
        </p:nvSpPr>
        <p:spPr bwMode="auto">
          <a:xfrm>
            <a:off x="3302598" y="2896898"/>
            <a:ext cx="5432611" cy="3889256"/>
          </a:xfrm>
          <a:prstGeom prst="roundRect">
            <a:avLst>
              <a:gd name="adj" fmla="val 7221"/>
            </a:avLst>
          </a:prstGeom>
          <a:solidFill>
            <a:srgbClr val="FFFFEF">
              <a:alpha val="69000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646636" name="Picture 44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370" y="4130042"/>
            <a:ext cx="2127250" cy="117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92929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符号化、计算化与自动化：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思维概述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47" name="Group 30"/>
          <p:cNvGrpSpPr/>
          <p:nvPr/>
        </p:nvGrpSpPr>
        <p:grpSpPr bwMode="auto">
          <a:xfrm>
            <a:off x="8740604" y="4269753"/>
            <a:ext cx="1125538" cy="1022350"/>
            <a:chOff x="2662" y="489"/>
            <a:chExt cx="575" cy="539"/>
          </a:xfrm>
        </p:grpSpPr>
        <p:sp>
          <p:nvSpPr>
            <p:cNvPr id="48" name="AutoShape 39"/>
            <p:cNvSpPr>
              <a:spLocks noChangeArrowheads="1"/>
            </p:cNvSpPr>
            <p:nvPr/>
          </p:nvSpPr>
          <p:spPr bwMode="gray">
            <a:xfrm>
              <a:off x="2662" y="489"/>
              <a:ext cx="575" cy="539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rgbClr val="7030A0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" name="Oval 40"/>
            <p:cNvSpPr>
              <a:spLocks noChangeArrowheads="1"/>
            </p:cNvSpPr>
            <p:nvPr/>
          </p:nvSpPr>
          <p:spPr bwMode="gray">
            <a:xfrm>
              <a:off x="2710" y="534"/>
              <a:ext cx="479" cy="449"/>
            </a:xfrm>
            <a:prstGeom prst="ellipse">
              <a:avLst/>
            </a:prstGeom>
            <a:solidFill>
              <a:srgbClr val="A50021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0" name="Text Box 84"/>
            <p:cNvSpPr txBox="1">
              <a:spLocks noChangeArrowheads="1"/>
            </p:cNvSpPr>
            <p:nvPr/>
          </p:nvSpPr>
          <p:spPr bwMode="auto">
            <a:xfrm>
              <a:off x="2682" y="644"/>
              <a:ext cx="53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逻辑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1" name="Group 30"/>
          <p:cNvGrpSpPr/>
          <p:nvPr/>
        </p:nvGrpSpPr>
        <p:grpSpPr bwMode="auto">
          <a:xfrm>
            <a:off x="8740604" y="5254652"/>
            <a:ext cx="1125538" cy="1022350"/>
            <a:chOff x="2662" y="489"/>
            <a:chExt cx="575" cy="539"/>
          </a:xfrm>
        </p:grpSpPr>
        <p:sp>
          <p:nvSpPr>
            <p:cNvPr id="52" name="AutoShape 39"/>
            <p:cNvSpPr>
              <a:spLocks noChangeArrowheads="1"/>
            </p:cNvSpPr>
            <p:nvPr/>
          </p:nvSpPr>
          <p:spPr bwMode="gray">
            <a:xfrm>
              <a:off x="2662" y="489"/>
              <a:ext cx="575" cy="539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rgbClr val="7030A0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3" name="Oval 40"/>
            <p:cNvSpPr>
              <a:spLocks noChangeArrowheads="1"/>
            </p:cNvSpPr>
            <p:nvPr/>
          </p:nvSpPr>
          <p:spPr bwMode="gray">
            <a:xfrm>
              <a:off x="2710" y="534"/>
              <a:ext cx="479" cy="449"/>
            </a:xfrm>
            <a:prstGeom prst="ellipse">
              <a:avLst/>
            </a:prstGeom>
            <a:solidFill>
              <a:srgbClr val="A50021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4" name="Text Box 84"/>
            <p:cNvSpPr txBox="1">
              <a:spLocks noChangeArrowheads="1"/>
            </p:cNvSpPr>
            <p:nvPr/>
          </p:nvSpPr>
          <p:spPr bwMode="auto">
            <a:xfrm>
              <a:off x="2682" y="644"/>
              <a:ext cx="53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逻辑门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5" name="Group 30"/>
          <p:cNvGrpSpPr/>
          <p:nvPr/>
        </p:nvGrpSpPr>
        <p:grpSpPr bwMode="auto">
          <a:xfrm>
            <a:off x="2167468" y="3780041"/>
            <a:ext cx="1125538" cy="1022350"/>
            <a:chOff x="2662" y="489"/>
            <a:chExt cx="575" cy="539"/>
          </a:xfrm>
        </p:grpSpPr>
        <p:sp>
          <p:nvSpPr>
            <p:cNvPr id="56" name="AutoShape 39"/>
            <p:cNvSpPr>
              <a:spLocks noChangeArrowheads="1"/>
            </p:cNvSpPr>
            <p:nvPr/>
          </p:nvSpPr>
          <p:spPr bwMode="gray">
            <a:xfrm>
              <a:off x="2662" y="489"/>
              <a:ext cx="575" cy="539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rgbClr val="7030A0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Oval 40"/>
            <p:cNvSpPr>
              <a:spLocks noChangeArrowheads="1"/>
            </p:cNvSpPr>
            <p:nvPr/>
          </p:nvSpPr>
          <p:spPr bwMode="gray">
            <a:xfrm>
              <a:off x="2710" y="534"/>
              <a:ext cx="479" cy="449"/>
            </a:xfrm>
            <a:prstGeom prst="ellipse">
              <a:avLst/>
            </a:prstGeom>
            <a:solidFill>
              <a:srgbClr val="A50021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Text Box 84"/>
            <p:cNvSpPr txBox="1">
              <a:spLocks noChangeArrowheads="1"/>
            </p:cNvSpPr>
            <p:nvPr/>
          </p:nvSpPr>
          <p:spPr bwMode="auto">
            <a:xfrm>
              <a:off x="2682" y="644"/>
              <a:ext cx="53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计数制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9" name="Group 30"/>
          <p:cNvGrpSpPr/>
          <p:nvPr/>
        </p:nvGrpSpPr>
        <p:grpSpPr bwMode="auto">
          <a:xfrm>
            <a:off x="2146983" y="4726180"/>
            <a:ext cx="1125538" cy="1022350"/>
            <a:chOff x="2662" y="489"/>
            <a:chExt cx="575" cy="539"/>
          </a:xfrm>
        </p:grpSpPr>
        <p:sp>
          <p:nvSpPr>
            <p:cNvPr id="60" name="AutoShape 39"/>
            <p:cNvSpPr>
              <a:spLocks noChangeArrowheads="1"/>
            </p:cNvSpPr>
            <p:nvPr/>
          </p:nvSpPr>
          <p:spPr bwMode="gray">
            <a:xfrm>
              <a:off x="2662" y="489"/>
              <a:ext cx="575" cy="539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rgbClr val="7030A0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Oval 40"/>
            <p:cNvSpPr>
              <a:spLocks noChangeArrowheads="1"/>
            </p:cNvSpPr>
            <p:nvPr/>
          </p:nvSpPr>
          <p:spPr bwMode="gray">
            <a:xfrm>
              <a:off x="2710" y="534"/>
              <a:ext cx="479" cy="449"/>
            </a:xfrm>
            <a:prstGeom prst="ellipse">
              <a:avLst/>
            </a:prstGeom>
            <a:solidFill>
              <a:srgbClr val="A50021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2" name="Text Box 84"/>
            <p:cNvSpPr txBox="1">
              <a:spLocks noChangeArrowheads="1"/>
            </p:cNvSpPr>
            <p:nvPr/>
          </p:nvSpPr>
          <p:spPr bwMode="auto">
            <a:xfrm>
              <a:off x="2682" y="644"/>
              <a:ext cx="53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机器数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3" name="Group 30"/>
          <p:cNvGrpSpPr/>
          <p:nvPr/>
        </p:nvGrpSpPr>
        <p:grpSpPr bwMode="auto">
          <a:xfrm>
            <a:off x="2171665" y="5691190"/>
            <a:ext cx="1125538" cy="1022350"/>
            <a:chOff x="2662" y="489"/>
            <a:chExt cx="575" cy="539"/>
          </a:xfrm>
        </p:grpSpPr>
        <p:sp>
          <p:nvSpPr>
            <p:cNvPr id="64" name="AutoShape 39"/>
            <p:cNvSpPr>
              <a:spLocks noChangeArrowheads="1"/>
            </p:cNvSpPr>
            <p:nvPr/>
          </p:nvSpPr>
          <p:spPr bwMode="gray">
            <a:xfrm>
              <a:off x="2662" y="489"/>
              <a:ext cx="575" cy="539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rgbClr val="7030A0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Oval 40"/>
            <p:cNvSpPr>
              <a:spLocks noChangeArrowheads="1"/>
            </p:cNvSpPr>
            <p:nvPr/>
          </p:nvSpPr>
          <p:spPr bwMode="gray">
            <a:xfrm>
              <a:off x="2710" y="534"/>
              <a:ext cx="479" cy="449"/>
            </a:xfrm>
            <a:prstGeom prst="ellipse">
              <a:avLst/>
            </a:prstGeom>
            <a:solidFill>
              <a:srgbClr val="A50021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6" name="Text Box 84"/>
            <p:cNvSpPr txBox="1">
              <a:spLocks noChangeArrowheads="1"/>
            </p:cNvSpPr>
            <p:nvPr/>
          </p:nvSpPr>
          <p:spPr bwMode="auto">
            <a:xfrm>
              <a:off x="2677" y="644"/>
              <a:ext cx="53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编码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" name="圆角矩形 4"/>
          <p:cNvSpPr/>
          <p:nvPr/>
        </p:nvSpPr>
        <p:spPr>
          <a:xfrm>
            <a:off x="11097492" y="6324489"/>
            <a:ext cx="1053418" cy="466130"/>
          </a:xfrm>
          <a:prstGeom prst="roundRect">
            <a:avLst>
              <a:gd name="adj" fmla="val 15511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宁在直中取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不在曲中求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79599" y="6324489"/>
            <a:ext cx="880272" cy="466130"/>
          </a:xfrm>
          <a:prstGeom prst="roundRect">
            <a:avLst>
              <a:gd name="adj" fmla="val 1253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曲中求直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蓄而后发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6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6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46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46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46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46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46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6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46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46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46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46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4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4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4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4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4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4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4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4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46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46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46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46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46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46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46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46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4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4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4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4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4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4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4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4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46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46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46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46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46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46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46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46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646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46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46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46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46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46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646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46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646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646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46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46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646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646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646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646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646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646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646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646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646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646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64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64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64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64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64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64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6595" grpId="0"/>
      <p:bldP spid="1646596" grpId="0"/>
      <p:bldP spid="1646597" grpId="0"/>
      <p:bldP spid="1646603" grpId="0"/>
      <p:bldP spid="1646604" grpId="0"/>
      <p:bldP spid="1646607" grpId="0" animBg="1"/>
      <p:bldP spid="1646608" grpId="0"/>
      <p:bldP spid="1646611" grpId="0" animBg="1"/>
      <p:bldP spid="1646619" grpId="0"/>
      <p:bldP spid="1646621" grpId="0" animBg="1"/>
      <p:bldP spid="1646622" grpId="0" animBg="1"/>
      <p:bldP spid="1646623" grpId="0"/>
      <p:bldP spid="1646626" grpId="0"/>
      <p:bldP spid="1646627" grpId="0"/>
      <p:bldP spid="1646628" grpId="0" animBg="1"/>
      <p:bldP spid="1646630" grpId="0" animBg="1"/>
      <p:bldP spid="1646632" grpId="0"/>
      <p:bldP spid="1646634" grpId="0"/>
      <p:bldP spid="1646605" grpId="0" animBg="1"/>
      <p:bldP spid="164660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2130" name="Picture 2" descr="F9塞纳河IMG_346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497" y="2080804"/>
            <a:ext cx="5728155" cy="424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2132" name="Text Box 4"/>
          <p:cNvSpPr txBox="1">
            <a:spLocks noChangeArrowheads="1"/>
          </p:cNvSpPr>
          <p:nvPr/>
        </p:nvSpPr>
        <p:spPr bwMode="auto">
          <a:xfrm>
            <a:off x="3493765" y="5800177"/>
            <a:ext cx="53896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EF"/>
                </a:solidFill>
              </a:rPr>
              <a:t>You are dangerous! You have been known by </a:t>
            </a:r>
            <a:r>
              <a:rPr lang="en-US" altLang="zh-CN" dirty="0" err="1">
                <a:solidFill>
                  <a:srgbClr val="FFFFEF"/>
                </a:solidFill>
              </a:rPr>
              <a:t>someones</a:t>
            </a:r>
            <a:endParaRPr lang="en-US" altLang="zh-CN" dirty="0">
              <a:solidFill>
                <a:srgbClr val="FFFFEF"/>
              </a:solidFill>
            </a:endParaRPr>
          </a:p>
        </p:txBody>
      </p:sp>
      <p:grpSp>
        <p:nvGrpSpPr>
          <p:cNvPr id="1712134" name="Group 6"/>
          <p:cNvGrpSpPr/>
          <p:nvPr/>
        </p:nvGrpSpPr>
        <p:grpSpPr bwMode="auto">
          <a:xfrm>
            <a:off x="8924065" y="3291297"/>
            <a:ext cx="1674813" cy="2168525"/>
            <a:chOff x="4373" y="2307"/>
            <a:chExt cx="1055" cy="1366"/>
          </a:xfrm>
        </p:grpSpPr>
        <p:pic>
          <p:nvPicPr>
            <p:cNvPr id="1712135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4" y="2862"/>
              <a:ext cx="778" cy="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12136" name="Group 8"/>
            <p:cNvGrpSpPr/>
            <p:nvPr/>
          </p:nvGrpSpPr>
          <p:grpSpPr bwMode="auto">
            <a:xfrm>
              <a:off x="4373" y="2307"/>
              <a:ext cx="1055" cy="607"/>
              <a:chOff x="4373" y="2307"/>
              <a:chExt cx="1055" cy="607"/>
            </a:xfrm>
          </p:grpSpPr>
          <p:sp>
            <p:nvSpPr>
              <p:cNvPr id="20" name="AutoShape 39"/>
              <p:cNvSpPr>
                <a:spLocks noChangeArrowheads="1"/>
              </p:cNvSpPr>
              <p:nvPr/>
            </p:nvSpPr>
            <p:spPr bwMode="gray">
              <a:xfrm>
                <a:off x="4373" y="2307"/>
                <a:ext cx="1055" cy="607"/>
              </a:xfrm>
              <a:custGeom>
                <a:avLst/>
                <a:gdLst>
                  <a:gd name="T0" fmla="*/ 1004911 w 21600"/>
                  <a:gd name="T1" fmla="*/ 0 h 21600"/>
                  <a:gd name="T2" fmla="*/ 294308 w 21600"/>
                  <a:gd name="T3" fmla="*/ 298021 h 21600"/>
                  <a:gd name="T4" fmla="*/ 0 w 21600"/>
                  <a:gd name="T5" fmla="*/ 1017588 h 21600"/>
                  <a:gd name="T6" fmla="*/ 294308 w 21600"/>
                  <a:gd name="T7" fmla="*/ 1737154 h 21600"/>
                  <a:gd name="T8" fmla="*/ 1004911 w 21600"/>
                  <a:gd name="T9" fmla="*/ 2035175 h 21600"/>
                  <a:gd name="T10" fmla="*/ 1715513 w 21600"/>
                  <a:gd name="T11" fmla="*/ 1737154 h 21600"/>
                  <a:gd name="T12" fmla="*/ 2009821 w 21600"/>
                  <a:gd name="T13" fmla="*/ 1017588 h 21600"/>
                  <a:gd name="T14" fmla="*/ 1715513 w 21600"/>
                  <a:gd name="T15" fmla="*/ 298021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3 w 21600"/>
                  <a:gd name="T25" fmla="*/ 3163 h 21600"/>
                  <a:gd name="T26" fmla="*/ 18437 w 21600"/>
                  <a:gd name="T27" fmla="*/ 18437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914" y="10800"/>
                    </a:moveTo>
                    <a:cubicBezTo>
                      <a:pt x="1914" y="15708"/>
                      <a:pt x="5892" y="19686"/>
                      <a:pt x="10800" y="19686"/>
                    </a:cubicBezTo>
                    <a:cubicBezTo>
                      <a:pt x="15708" y="19686"/>
                      <a:pt x="19686" y="15708"/>
                      <a:pt x="19686" y="10800"/>
                    </a:cubicBezTo>
                    <a:cubicBezTo>
                      <a:pt x="19686" y="5892"/>
                      <a:pt x="15708" y="1914"/>
                      <a:pt x="10800" y="1914"/>
                    </a:cubicBezTo>
                    <a:cubicBezTo>
                      <a:pt x="5892" y="1914"/>
                      <a:pt x="1914" y="5892"/>
                      <a:pt x="1914" y="10800"/>
                    </a:cubicBezTo>
                    <a:close/>
                  </a:path>
                </a:pathLst>
              </a:custGeom>
              <a:solidFill>
                <a:srgbClr val="A500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/>
                <a:endParaRPr kumimoji="0" lang="zh-CN" altLang="en-US" sz="20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1" name="Oval 40"/>
              <p:cNvSpPr>
                <a:spLocks noChangeArrowheads="1"/>
              </p:cNvSpPr>
              <p:nvPr/>
            </p:nvSpPr>
            <p:spPr bwMode="gray">
              <a:xfrm>
                <a:off x="4460" y="2357"/>
                <a:ext cx="881" cy="507"/>
              </a:xfrm>
              <a:prstGeom prst="ellipse">
                <a:avLst/>
              </a:prstGeom>
              <a:solidFill>
                <a:srgbClr val="666633"/>
              </a:solidFill>
              <a:ln w="28575" algn="ctr">
                <a:solidFill>
                  <a:srgbClr val="FFFFFF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/>
                <a:endParaRPr kumimoji="0" lang="zh-CN" altLang="en-US" sz="20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" name="Text Box 84"/>
              <p:cNvSpPr txBox="1">
                <a:spLocks noChangeArrowheads="1"/>
              </p:cNvSpPr>
              <p:nvPr/>
            </p:nvSpPr>
            <p:spPr bwMode="auto">
              <a:xfrm>
                <a:off x="4463" y="2408"/>
                <a:ext cx="874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35000"/>
                  </a:spcBef>
                </a:pPr>
                <a:r>
                  <a:rPr kumimoji="0" lang="zh-CN" altLang="en-US" sz="1800" dirty="0">
                    <a:solidFill>
                      <a:srgbClr val="FFFFFF"/>
                    </a:solidFill>
                    <a:ea typeface="华文中宋" panose="02010600040101010101" pitchFamily="2" charset="-122"/>
                  </a:rPr>
                  <a:t>这是怎么做到的呢</a:t>
                </a:r>
                <a:r>
                  <a:rPr kumimoji="0" lang="en-US" altLang="zh-CN" sz="1800" dirty="0">
                    <a:solidFill>
                      <a:srgbClr val="FFFFFF"/>
                    </a:solidFill>
                    <a:ea typeface="华文中宋" panose="02010600040101010101" pitchFamily="2" charset="-122"/>
                  </a:rPr>
                  <a:t>?</a:t>
                </a:r>
                <a:endParaRPr kumimoji="0" lang="en-US" altLang="zh-CN" sz="2000" dirty="0">
                  <a:solidFill>
                    <a:srgbClr val="FFFFFF"/>
                  </a:solidFill>
                  <a:ea typeface="华文中宋" panose="02010600040101010101" pitchFamily="2" charset="-122"/>
                </a:endParaRPr>
              </a:p>
            </p:txBody>
          </p:sp>
        </p:grpSp>
      </p:grpSp>
      <p:sp>
        <p:nvSpPr>
          <p:cNvPr id="12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符号化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计算化的综合应用：利用图像隐藏信息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）这幅图像背后其实是隐藏着信息的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你相信吗？</a:t>
            </a:r>
            <a:endParaRPr kumimoji="1"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71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12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12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21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3154" name="Picture 2" descr="F9塞纳河IMG_346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97" y="2240280"/>
            <a:ext cx="4127500" cy="337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3156" name="Text Box 4"/>
          <p:cNvSpPr txBox="1">
            <a:spLocks noChangeArrowheads="1"/>
          </p:cNvSpPr>
          <p:nvPr/>
        </p:nvSpPr>
        <p:spPr bwMode="auto">
          <a:xfrm>
            <a:off x="5576935" y="2981643"/>
            <a:ext cx="415358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/>
              <a:t>黑白</a:t>
            </a:r>
            <a:r>
              <a:rPr lang="en-US" altLang="zh-CN" dirty="0"/>
              <a:t>-</a:t>
            </a:r>
            <a:r>
              <a:rPr lang="en-US" altLang="zh-CN" sz="2400" b="1" dirty="0">
                <a:solidFill>
                  <a:srgbClr val="C00000"/>
                </a:solidFill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</a:rPr>
              <a:t>位</a:t>
            </a:r>
            <a:r>
              <a:rPr lang="en-US" altLang="zh-CN" dirty="0"/>
              <a:t>(0,1)</a:t>
            </a:r>
            <a:endParaRPr lang="en-US" altLang="zh-CN" dirty="0"/>
          </a:p>
          <a:p>
            <a:r>
              <a:rPr lang="en-US" altLang="zh-CN" dirty="0"/>
              <a:t>256</a:t>
            </a:r>
            <a:r>
              <a:rPr lang="zh-CN" altLang="en-US" dirty="0"/>
              <a:t>级灰度</a:t>
            </a:r>
            <a:r>
              <a:rPr lang="en-US" altLang="zh-CN" dirty="0"/>
              <a:t>-</a:t>
            </a:r>
            <a:r>
              <a:rPr lang="en-US" altLang="zh-CN" sz="2400" b="1" dirty="0">
                <a:solidFill>
                  <a:srgbClr val="C00000"/>
                </a:solidFill>
              </a:rPr>
              <a:t>8</a:t>
            </a:r>
            <a:r>
              <a:rPr lang="zh-CN" altLang="en-US" sz="2400" b="1" dirty="0">
                <a:solidFill>
                  <a:srgbClr val="C00000"/>
                </a:solidFill>
              </a:rPr>
              <a:t>位</a:t>
            </a:r>
            <a:r>
              <a:rPr lang="en-US" altLang="zh-CN" dirty="0"/>
              <a:t>(0-255)</a:t>
            </a:r>
            <a:endParaRPr lang="en-US" altLang="zh-CN" dirty="0"/>
          </a:p>
          <a:p>
            <a:r>
              <a:rPr lang="en-US" altLang="zh-CN" dirty="0"/>
              <a:t>16</a:t>
            </a:r>
            <a:r>
              <a:rPr lang="zh-CN" altLang="en-US" dirty="0"/>
              <a:t>色彩色</a:t>
            </a:r>
            <a:r>
              <a:rPr lang="en-US" altLang="zh-CN" dirty="0"/>
              <a:t>-</a:t>
            </a:r>
            <a:r>
              <a:rPr lang="en-US" altLang="zh-CN" sz="2400" b="1" dirty="0">
                <a:solidFill>
                  <a:srgbClr val="C00000"/>
                </a:solidFill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</a:rPr>
              <a:t>位</a:t>
            </a:r>
            <a:r>
              <a:rPr lang="en-US" altLang="zh-CN" dirty="0"/>
              <a:t>(0-15)</a:t>
            </a:r>
            <a:endParaRPr lang="en-US" altLang="zh-CN" dirty="0"/>
          </a:p>
          <a:p>
            <a:r>
              <a:rPr lang="en-US" altLang="zh-CN" dirty="0"/>
              <a:t>256</a:t>
            </a:r>
            <a:r>
              <a:rPr lang="zh-CN" altLang="en-US" dirty="0"/>
              <a:t>色彩色</a:t>
            </a:r>
            <a:r>
              <a:rPr lang="en-US" altLang="zh-CN" dirty="0"/>
              <a:t>-</a:t>
            </a:r>
            <a:r>
              <a:rPr lang="en-US" altLang="zh-CN" sz="2400" b="1" dirty="0">
                <a:solidFill>
                  <a:srgbClr val="C00000"/>
                </a:solidFill>
              </a:rPr>
              <a:t>8</a:t>
            </a:r>
            <a:r>
              <a:rPr lang="zh-CN" altLang="en-US" sz="2400" b="1" dirty="0">
                <a:solidFill>
                  <a:srgbClr val="C00000"/>
                </a:solidFill>
              </a:rPr>
              <a:t>位</a:t>
            </a:r>
            <a:r>
              <a:rPr lang="en-US" altLang="zh-CN" dirty="0"/>
              <a:t>(0-255)</a:t>
            </a:r>
            <a:endParaRPr lang="en-US" altLang="zh-CN" dirty="0"/>
          </a:p>
          <a:p>
            <a:r>
              <a:rPr lang="en-US" altLang="zh-CN" dirty="0"/>
              <a:t>24</a:t>
            </a:r>
            <a:r>
              <a:rPr lang="zh-CN" altLang="en-US" dirty="0"/>
              <a:t>位真彩色</a:t>
            </a:r>
            <a:r>
              <a:rPr lang="en-US" altLang="zh-CN" dirty="0"/>
              <a:t>-</a:t>
            </a:r>
            <a:r>
              <a:rPr lang="en-US" altLang="zh-CN" sz="2400" b="1" dirty="0">
                <a:solidFill>
                  <a:srgbClr val="C00000"/>
                </a:solidFill>
              </a:rPr>
              <a:t>24</a:t>
            </a:r>
            <a:r>
              <a:rPr lang="zh-CN" altLang="en-US" sz="2400" b="1" dirty="0">
                <a:solidFill>
                  <a:srgbClr val="C00000"/>
                </a:solidFill>
              </a:rPr>
              <a:t>位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r>
              <a:rPr lang="en-US" altLang="zh-CN" dirty="0"/>
              <a:t>(</a:t>
            </a:r>
            <a:r>
              <a:rPr lang="zh-CN" altLang="en-US" dirty="0"/>
              <a:t>红</a:t>
            </a:r>
            <a:r>
              <a:rPr lang="en-US" altLang="zh-CN" dirty="0"/>
              <a:t>0-255</a:t>
            </a:r>
            <a:r>
              <a:rPr lang="zh-CN" altLang="en-US" dirty="0"/>
              <a:t>、绿</a:t>
            </a:r>
            <a:r>
              <a:rPr lang="en-US" altLang="zh-CN" dirty="0"/>
              <a:t>0-255</a:t>
            </a:r>
            <a:r>
              <a:rPr lang="zh-CN" altLang="en-US" dirty="0"/>
              <a:t>、蓝</a:t>
            </a:r>
            <a:r>
              <a:rPr lang="en-US" altLang="zh-CN" dirty="0"/>
              <a:t>0-255</a:t>
            </a:r>
            <a:r>
              <a:rPr lang="zh-CN" altLang="en-US" dirty="0"/>
              <a:t>三原色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1713157" name="Oval 5"/>
          <p:cNvSpPr>
            <a:spLocks noChangeArrowheads="1"/>
          </p:cNvSpPr>
          <p:nvPr/>
        </p:nvSpPr>
        <p:spPr bwMode="auto">
          <a:xfrm>
            <a:off x="3762421" y="2736668"/>
            <a:ext cx="110401" cy="169818"/>
          </a:xfrm>
          <a:prstGeom prst="ellipse">
            <a:avLst/>
          </a:prstGeom>
          <a:solidFill>
            <a:srgbClr val="A50021"/>
          </a:solidFill>
          <a:ln w="76200" algn="ctr">
            <a:solidFill>
              <a:srgbClr val="CC0000"/>
            </a:solidFill>
            <a:rou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pic>
        <p:nvPicPr>
          <p:cNvPr id="1713158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635" y="2205355"/>
            <a:ext cx="4164013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13159" name="Line 7"/>
          <p:cNvSpPr>
            <a:spLocks noChangeShapeType="1"/>
          </p:cNvSpPr>
          <p:nvPr/>
        </p:nvSpPr>
        <p:spPr bwMode="auto">
          <a:xfrm>
            <a:off x="789034" y="224186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3160" name="Line 8"/>
          <p:cNvSpPr>
            <a:spLocks noChangeShapeType="1"/>
          </p:cNvSpPr>
          <p:nvPr/>
        </p:nvSpPr>
        <p:spPr bwMode="auto">
          <a:xfrm>
            <a:off x="768397" y="560419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3161" name="Line 9"/>
          <p:cNvSpPr>
            <a:spLocks noChangeShapeType="1"/>
          </p:cNvSpPr>
          <p:nvPr/>
        </p:nvSpPr>
        <p:spPr bwMode="auto">
          <a:xfrm>
            <a:off x="6124488" y="5636382"/>
            <a:ext cx="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3162" name="Line 10"/>
          <p:cNvSpPr>
            <a:spLocks noChangeShapeType="1"/>
          </p:cNvSpPr>
          <p:nvPr/>
        </p:nvSpPr>
        <p:spPr bwMode="auto">
          <a:xfrm>
            <a:off x="1263697" y="5767705"/>
            <a:ext cx="415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3163" name="Line 11"/>
          <p:cNvSpPr>
            <a:spLocks noChangeShapeType="1"/>
          </p:cNvSpPr>
          <p:nvPr/>
        </p:nvSpPr>
        <p:spPr bwMode="auto">
          <a:xfrm>
            <a:off x="1057322" y="2260918"/>
            <a:ext cx="0" cy="333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3164" name="Text Box 12"/>
          <p:cNvSpPr txBox="1">
            <a:spLocks noChangeArrowheads="1"/>
          </p:cNvSpPr>
          <p:nvPr/>
        </p:nvSpPr>
        <p:spPr bwMode="auto">
          <a:xfrm>
            <a:off x="2552747" y="5777230"/>
            <a:ext cx="1569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水平像素点数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13165" name="Text Box 13"/>
          <p:cNvSpPr txBox="1">
            <a:spLocks noChangeArrowheads="1"/>
          </p:cNvSpPr>
          <p:nvPr/>
        </p:nvSpPr>
        <p:spPr bwMode="auto">
          <a:xfrm>
            <a:off x="632170" y="3326130"/>
            <a:ext cx="461665" cy="1458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垂直像素点数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13166" name="Line 14"/>
          <p:cNvSpPr>
            <a:spLocks noChangeShapeType="1"/>
          </p:cNvSpPr>
          <p:nvPr/>
        </p:nvSpPr>
        <p:spPr bwMode="auto">
          <a:xfrm>
            <a:off x="5183101" y="5228394"/>
            <a:ext cx="773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3167" name="Line 15"/>
          <p:cNvSpPr>
            <a:spLocks noChangeShapeType="1"/>
          </p:cNvSpPr>
          <p:nvPr/>
        </p:nvSpPr>
        <p:spPr bwMode="auto">
          <a:xfrm>
            <a:off x="1285922" y="5651818"/>
            <a:ext cx="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3169" name="Rectangle 17"/>
          <p:cNvSpPr>
            <a:spLocks noChangeArrowheads="1"/>
          </p:cNvSpPr>
          <p:nvPr/>
        </p:nvSpPr>
        <p:spPr bwMode="auto">
          <a:xfrm>
            <a:off x="5014962" y="5118539"/>
            <a:ext cx="585769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400" dirty="0"/>
              <a:t>0    </a:t>
            </a:r>
            <a:r>
              <a:rPr lang="en-US" altLang="zh-CN" sz="1400" dirty="0"/>
              <a:t>--2</a:t>
            </a:r>
            <a:r>
              <a:rPr lang="zh-CN" altLang="en-US" sz="1400" dirty="0"/>
              <a:t>种组合</a:t>
            </a:r>
            <a:endParaRPr lang="zh-CN" altLang="en-US" sz="1400" dirty="0"/>
          </a:p>
          <a:p>
            <a:pPr algn="r"/>
            <a:r>
              <a:rPr lang="en-US" altLang="zh-CN" sz="2400" dirty="0"/>
              <a:t>0010   </a:t>
            </a:r>
            <a:r>
              <a:rPr lang="en-US" altLang="zh-CN" sz="1400" dirty="0"/>
              <a:t>--16</a:t>
            </a:r>
            <a:r>
              <a:rPr lang="zh-CN" altLang="en-US" sz="1400" dirty="0"/>
              <a:t>种组合</a:t>
            </a:r>
            <a:endParaRPr lang="zh-CN" altLang="en-US" sz="1400" dirty="0"/>
          </a:p>
          <a:p>
            <a:pPr algn="r"/>
            <a:r>
              <a:rPr lang="en-US" altLang="zh-CN" sz="2400" dirty="0">
                <a:solidFill>
                  <a:srgbClr val="FF0000"/>
                </a:solidFill>
              </a:rPr>
              <a:t>10010010  </a:t>
            </a:r>
            <a:r>
              <a:rPr lang="en-US" altLang="zh-CN" sz="1400" dirty="0"/>
              <a:t>--256</a:t>
            </a:r>
            <a:r>
              <a:rPr lang="zh-CN" altLang="en-US" sz="1400" dirty="0"/>
              <a:t>种组合</a:t>
            </a:r>
            <a:endParaRPr lang="zh-CN" altLang="en-US" sz="1400" dirty="0"/>
          </a:p>
          <a:p>
            <a:pPr algn="r"/>
            <a:r>
              <a:rPr lang="en-US" altLang="zh-CN" sz="2400" dirty="0">
                <a:solidFill>
                  <a:srgbClr val="FF0000"/>
                </a:solidFill>
              </a:rPr>
              <a:t>10010010 </a:t>
            </a:r>
            <a:r>
              <a:rPr lang="en-US" altLang="zh-CN" sz="2400" dirty="0">
                <a:solidFill>
                  <a:srgbClr val="33CC33"/>
                </a:solidFill>
              </a:rPr>
              <a:t>01010010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01010001</a:t>
            </a:r>
            <a:r>
              <a:rPr lang="en-US" altLang="zh-CN" sz="2400" dirty="0">
                <a:solidFill>
                  <a:schemeClr val="accent2"/>
                </a:solidFill>
              </a:rPr>
              <a:t>  </a:t>
            </a:r>
            <a:r>
              <a:rPr lang="en-US" altLang="zh-CN" sz="1400" dirty="0"/>
              <a:t>--256</a:t>
            </a:r>
            <a:r>
              <a:rPr lang="en-US" altLang="zh-CN" sz="1400" dirty="0">
                <a:sym typeface="Symbol" panose="05050102010706020507" pitchFamily="18" charset="2"/>
              </a:rPr>
              <a:t>256256</a:t>
            </a:r>
            <a:r>
              <a:rPr lang="zh-CN" altLang="en-US" sz="1400" dirty="0">
                <a:sym typeface="Symbol" panose="05050102010706020507" pitchFamily="18" charset="2"/>
              </a:rPr>
              <a:t>种组合</a:t>
            </a:r>
            <a:endParaRPr lang="zh-CN" altLang="en-US" sz="1400" dirty="0">
              <a:sym typeface="Symbol" panose="05050102010706020507" pitchFamily="18" charset="2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3860075" y="2488474"/>
            <a:ext cx="3161211" cy="320040"/>
          </a:xfrm>
          <a:custGeom>
            <a:avLst/>
            <a:gdLst>
              <a:gd name="connsiteX0" fmla="*/ 0 w 3161211"/>
              <a:gd name="connsiteY0" fmla="*/ 320040 h 320040"/>
              <a:gd name="connsiteX1" fmla="*/ 1698171 w 3161211"/>
              <a:gd name="connsiteY1" fmla="*/ 0 h 320040"/>
              <a:gd name="connsiteX2" fmla="*/ 3161211 w 3161211"/>
              <a:gd name="connsiteY2" fmla="*/ 6531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1211" h="320040">
                <a:moveTo>
                  <a:pt x="0" y="320040"/>
                </a:moveTo>
                <a:lnTo>
                  <a:pt x="1698171" y="0"/>
                </a:lnTo>
                <a:lnTo>
                  <a:pt x="3161211" y="6531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465810" y="211914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像素点的位数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符号化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计算化的综合应用：利用图像隐藏信息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）图像是怎么表达的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189" name="Text Box 13"/>
          <p:cNvSpPr txBox="1">
            <a:spLocks noChangeArrowheads="1"/>
          </p:cNvSpPr>
          <p:nvPr/>
        </p:nvSpPr>
        <p:spPr bwMode="auto">
          <a:xfrm>
            <a:off x="4245839" y="4740930"/>
            <a:ext cx="7328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146</a:t>
            </a:r>
            <a:endParaRPr lang="en-US" altLang="zh-CN" sz="2800">
              <a:solidFill>
                <a:srgbClr val="FF0000"/>
              </a:solidFill>
            </a:endParaRPr>
          </a:p>
        </p:txBody>
      </p:sp>
      <p:sp>
        <p:nvSpPr>
          <p:cNvPr id="1714190" name="Rectangle 14"/>
          <p:cNvSpPr>
            <a:spLocks noChangeArrowheads="1"/>
          </p:cNvSpPr>
          <p:nvPr/>
        </p:nvSpPr>
        <p:spPr bwMode="auto">
          <a:xfrm>
            <a:off x="2986950" y="5445781"/>
            <a:ext cx="327846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1  0  0  1  0  0  1  0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7  6  5  4  3  2  1  0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4191" name="Rectangle 15"/>
          <p:cNvSpPr>
            <a:spLocks noChangeArrowheads="1"/>
          </p:cNvSpPr>
          <p:nvPr/>
        </p:nvSpPr>
        <p:spPr bwMode="auto">
          <a:xfrm>
            <a:off x="2958376" y="6334780"/>
            <a:ext cx="3312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8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8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8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8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8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8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8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8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altLang="zh-CN" sz="2800" baseline="30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4192" name="Line 16"/>
          <p:cNvSpPr>
            <a:spLocks noChangeShapeType="1"/>
          </p:cNvSpPr>
          <p:nvPr/>
        </p:nvSpPr>
        <p:spPr bwMode="auto">
          <a:xfrm>
            <a:off x="3231425" y="5907744"/>
            <a:ext cx="2870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4193" name="Text Box 17"/>
          <p:cNvSpPr txBox="1">
            <a:spLocks noChangeArrowheads="1"/>
          </p:cNvSpPr>
          <p:nvPr/>
        </p:nvSpPr>
        <p:spPr bwMode="auto">
          <a:xfrm>
            <a:off x="2015400" y="4833005"/>
            <a:ext cx="1079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十进制</a:t>
            </a:r>
            <a:endParaRPr lang="zh-CN" altLang="en-US"/>
          </a:p>
        </p:txBody>
      </p:sp>
      <p:sp>
        <p:nvSpPr>
          <p:cNvPr id="1714194" name="Text Box 18"/>
          <p:cNvSpPr txBox="1">
            <a:spLocks noChangeArrowheads="1"/>
          </p:cNvSpPr>
          <p:nvPr/>
        </p:nvSpPr>
        <p:spPr bwMode="auto">
          <a:xfrm>
            <a:off x="2015400" y="5560080"/>
            <a:ext cx="1079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二进制</a:t>
            </a:r>
            <a:endParaRPr lang="zh-CN" altLang="en-US"/>
          </a:p>
        </p:txBody>
      </p:sp>
      <p:sp>
        <p:nvSpPr>
          <p:cNvPr id="1714195" name="AutoShape 19"/>
          <p:cNvSpPr>
            <a:spLocks noChangeArrowheads="1"/>
          </p:cNvSpPr>
          <p:nvPr/>
        </p:nvSpPr>
        <p:spPr bwMode="auto">
          <a:xfrm rot="16200000">
            <a:off x="5368995" y="4795700"/>
            <a:ext cx="676275" cy="731837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2"/>
          </a:solidFill>
          <a:ln w="9525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14196" name="Group 20"/>
          <p:cNvGrpSpPr/>
          <p:nvPr/>
        </p:nvGrpSpPr>
        <p:grpSpPr bwMode="auto">
          <a:xfrm>
            <a:off x="6469929" y="4407555"/>
            <a:ext cx="1439864" cy="2108200"/>
            <a:chOff x="3132" y="2520"/>
            <a:chExt cx="907" cy="1328"/>
          </a:xfrm>
        </p:grpSpPr>
        <p:sp>
          <p:nvSpPr>
            <p:cNvPr id="1714197" name="Rectangle 21"/>
            <p:cNvSpPr>
              <a:spLocks noChangeArrowheads="1"/>
            </p:cNvSpPr>
            <p:nvPr/>
          </p:nvSpPr>
          <p:spPr bwMode="auto">
            <a:xfrm rot="-16200000">
              <a:off x="2632" y="3020"/>
              <a:ext cx="13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10010010</a:t>
              </a:r>
              <a:endPara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4198" name="Text Box 22"/>
            <p:cNvSpPr txBox="1">
              <a:spLocks noChangeArrowheads="1"/>
            </p:cNvSpPr>
            <p:nvPr/>
          </p:nvSpPr>
          <p:spPr bwMode="auto">
            <a:xfrm>
              <a:off x="3629" y="2622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/>
                <a:t>高位</a:t>
              </a:r>
              <a:endParaRPr lang="zh-CN" altLang="en-US"/>
            </a:p>
          </p:txBody>
        </p:sp>
        <p:grpSp>
          <p:nvGrpSpPr>
            <p:cNvPr id="1714199" name="Group 23"/>
            <p:cNvGrpSpPr/>
            <p:nvPr/>
          </p:nvGrpSpPr>
          <p:grpSpPr bwMode="auto">
            <a:xfrm>
              <a:off x="3446" y="2739"/>
              <a:ext cx="233" cy="871"/>
              <a:chOff x="3446" y="2703"/>
              <a:chExt cx="490" cy="871"/>
            </a:xfrm>
          </p:grpSpPr>
          <p:sp>
            <p:nvSpPr>
              <p:cNvPr id="1714200" name="Line 24"/>
              <p:cNvSpPr>
                <a:spLocks noChangeShapeType="1"/>
              </p:cNvSpPr>
              <p:nvPr/>
            </p:nvSpPr>
            <p:spPr bwMode="auto">
              <a:xfrm>
                <a:off x="3446" y="2703"/>
                <a:ext cx="4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4201" name="Line 25"/>
              <p:cNvSpPr>
                <a:spLocks noChangeShapeType="1"/>
              </p:cNvSpPr>
              <p:nvPr/>
            </p:nvSpPr>
            <p:spPr bwMode="auto">
              <a:xfrm>
                <a:off x="3449" y="3574"/>
                <a:ext cx="4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14202" name="Text Box 26"/>
            <p:cNvSpPr txBox="1">
              <a:spLocks noChangeArrowheads="1"/>
            </p:cNvSpPr>
            <p:nvPr/>
          </p:nvSpPr>
          <p:spPr bwMode="auto">
            <a:xfrm>
              <a:off x="3632" y="3493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/>
                <a:t>低位</a:t>
              </a:r>
              <a:endParaRPr lang="zh-CN" altLang="en-US"/>
            </a:p>
          </p:txBody>
        </p:sp>
      </p:grpSp>
      <p:grpSp>
        <p:nvGrpSpPr>
          <p:cNvPr id="1714203" name="Group 27"/>
          <p:cNvGrpSpPr/>
          <p:nvPr/>
        </p:nvGrpSpPr>
        <p:grpSpPr bwMode="auto">
          <a:xfrm>
            <a:off x="8216175" y="4415494"/>
            <a:ext cx="2216150" cy="2060575"/>
            <a:chOff x="4232" y="2525"/>
            <a:chExt cx="1396" cy="1298"/>
          </a:xfrm>
        </p:grpSpPr>
        <p:sp>
          <p:nvSpPr>
            <p:cNvPr id="1714204" name="AutoShape 28"/>
            <p:cNvSpPr>
              <a:spLocks noChangeArrowheads="1"/>
            </p:cNvSpPr>
            <p:nvPr/>
          </p:nvSpPr>
          <p:spPr bwMode="auto">
            <a:xfrm>
              <a:off x="4232" y="3273"/>
              <a:ext cx="1382" cy="55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4205" name="AutoShape 29"/>
            <p:cNvSpPr>
              <a:spLocks noChangeArrowheads="1"/>
            </p:cNvSpPr>
            <p:nvPr/>
          </p:nvSpPr>
          <p:spPr bwMode="auto">
            <a:xfrm>
              <a:off x="4246" y="2525"/>
              <a:ext cx="1382" cy="55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4206" name="Text Box 30"/>
            <p:cNvSpPr txBox="1">
              <a:spLocks noChangeArrowheads="1"/>
            </p:cNvSpPr>
            <p:nvPr/>
          </p:nvSpPr>
          <p:spPr bwMode="auto">
            <a:xfrm>
              <a:off x="4340" y="2580"/>
              <a:ext cx="1188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1</a:t>
              </a:r>
              <a:r>
                <a:rPr lang="en-US" altLang="zh-CN" sz="2000">
                  <a:solidFill>
                    <a:srgbClr val="FFFF00"/>
                  </a:solidFill>
                </a:rPr>
                <a:t>0010010  (146)</a:t>
              </a:r>
              <a:endParaRPr lang="en-US" altLang="zh-CN" sz="2000">
                <a:solidFill>
                  <a:srgbClr val="FFFF00"/>
                </a:solidFill>
              </a:endParaRPr>
            </a:p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0</a:t>
              </a:r>
              <a:r>
                <a:rPr lang="en-US" altLang="zh-CN" sz="2000">
                  <a:solidFill>
                    <a:srgbClr val="FFFF00"/>
                  </a:solidFill>
                </a:rPr>
                <a:t>0010010  (  18)</a:t>
              </a:r>
              <a:endParaRPr lang="en-US" altLang="zh-CN" sz="2000">
                <a:solidFill>
                  <a:srgbClr val="FFFF00"/>
                </a:solidFill>
              </a:endParaRPr>
            </a:p>
            <a:p>
              <a:pPr algn="ctr"/>
              <a:endParaRPr lang="en-US" altLang="zh-CN" sz="2000">
                <a:solidFill>
                  <a:srgbClr val="FFFF00"/>
                </a:solidFill>
              </a:endParaRPr>
            </a:p>
            <a:p>
              <a:pPr algn="ctr"/>
              <a:endParaRPr lang="en-US" altLang="zh-CN" sz="2000"/>
            </a:p>
            <a:p>
              <a:pPr algn="ctr"/>
              <a:r>
                <a:rPr lang="en-US" altLang="zh-CN" sz="2000">
                  <a:solidFill>
                    <a:srgbClr val="FFFF00"/>
                  </a:solidFill>
                </a:rPr>
                <a:t>1001001</a:t>
              </a:r>
              <a:r>
                <a:rPr lang="en-US" altLang="zh-CN" sz="2000">
                  <a:solidFill>
                    <a:schemeClr val="bg1"/>
                  </a:solidFill>
                </a:rPr>
                <a:t>0 </a:t>
              </a:r>
              <a:r>
                <a:rPr lang="en-US" altLang="zh-CN" sz="2000">
                  <a:solidFill>
                    <a:srgbClr val="FFFF00"/>
                  </a:solidFill>
                </a:rPr>
                <a:t> (146)</a:t>
              </a:r>
              <a:endParaRPr lang="en-US" altLang="zh-CN" sz="2000">
                <a:solidFill>
                  <a:srgbClr val="FFFF00"/>
                </a:solidFill>
              </a:endParaRPr>
            </a:p>
            <a:p>
              <a:pPr algn="ctr"/>
              <a:r>
                <a:rPr lang="en-US" altLang="zh-CN" sz="2000">
                  <a:solidFill>
                    <a:srgbClr val="FFFF00"/>
                  </a:solidFill>
                </a:rPr>
                <a:t>1001001</a:t>
              </a:r>
              <a:r>
                <a:rPr lang="en-US" altLang="zh-CN" sz="2000">
                  <a:solidFill>
                    <a:schemeClr val="bg1"/>
                  </a:solidFill>
                </a:rPr>
                <a:t>1 </a:t>
              </a:r>
              <a:r>
                <a:rPr lang="en-US" altLang="zh-CN" sz="2000">
                  <a:solidFill>
                    <a:srgbClr val="FFFF00"/>
                  </a:solidFill>
                </a:rPr>
                <a:t> (147)</a:t>
              </a:r>
              <a:endParaRPr lang="en-US" altLang="zh-CN" sz="2000">
                <a:solidFill>
                  <a:srgbClr val="FFFF00"/>
                </a:solidFill>
              </a:endParaRPr>
            </a:p>
          </p:txBody>
        </p:sp>
      </p:grpSp>
      <p:sp>
        <p:nvSpPr>
          <p:cNvPr id="32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符号化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计算化的综合应用：利用图像隐藏信息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）图像的像素：高位和低位值的差别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4" name="Group 2"/>
          <p:cNvGrpSpPr/>
          <p:nvPr/>
        </p:nvGrpSpPr>
        <p:grpSpPr bwMode="auto">
          <a:xfrm>
            <a:off x="1019176" y="2139112"/>
            <a:ext cx="1570038" cy="1766887"/>
            <a:chOff x="135" y="1067"/>
            <a:chExt cx="989" cy="1113"/>
          </a:xfrm>
        </p:grpSpPr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" y="1268"/>
              <a:ext cx="654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 Box 4"/>
            <p:cNvSpPr txBox="1">
              <a:spLocks noChangeArrowheads="1"/>
            </p:cNvSpPr>
            <p:nvPr/>
          </p:nvSpPr>
          <p:spPr bwMode="auto">
            <a:xfrm>
              <a:off x="135" y="1067"/>
              <a:ext cx="9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一幅原始图像</a:t>
              </a:r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7" name="Group 5"/>
          <p:cNvGrpSpPr/>
          <p:nvPr/>
        </p:nvGrpSpPr>
        <p:grpSpPr bwMode="auto">
          <a:xfrm>
            <a:off x="2552701" y="1889873"/>
            <a:ext cx="2501900" cy="2224088"/>
            <a:chOff x="1101" y="910"/>
            <a:chExt cx="1576" cy="1401"/>
          </a:xfrm>
        </p:grpSpPr>
        <p:pic>
          <p:nvPicPr>
            <p:cNvPr id="3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" y="1105"/>
              <a:ext cx="1032" cy="1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AutoShape 7"/>
            <p:cNvSpPr>
              <a:spLocks noChangeArrowheads="1"/>
            </p:cNvSpPr>
            <p:nvPr/>
          </p:nvSpPr>
          <p:spPr bwMode="auto">
            <a:xfrm>
              <a:off x="1101" y="1662"/>
              <a:ext cx="408" cy="226"/>
            </a:xfrm>
            <a:prstGeom prst="rightArrow">
              <a:avLst>
                <a:gd name="adj1" fmla="val 50000"/>
                <a:gd name="adj2" fmla="val 45133"/>
              </a:avLst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1768" y="910"/>
              <a:ext cx="84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一列像素点</a:t>
              </a:r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1" name="Group 9"/>
          <p:cNvGrpSpPr/>
          <p:nvPr/>
        </p:nvGrpSpPr>
        <p:grpSpPr bwMode="auto">
          <a:xfrm>
            <a:off x="5184777" y="1880349"/>
            <a:ext cx="2909887" cy="2722563"/>
            <a:chOff x="2759" y="904"/>
            <a:chExt cx="1833" cy="1715"/>
          </a:xfrm>
        </p:grpSpPr>
        <p:pic>
          <p:nvPicPr>
            <p:cNvPr id="42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7" y="1100"/>
              <a:ext cx="1048" cy="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AutoShape 11"/>
            <p:cNvSpPr>
              <a:spLocks noChangeArrowheads="1"/>
            </p:cNvSpPr>
            <p:nvPr/>
          </p:nvSpPr>
          <p:spPr bwMode="auto">
            <a:xfrm>
              <a:off x="2759" y="1661"/>
              <a:ext cx="408" cy="226"/>
            </a:xfrm>
            <a:prstGeom prst="rightArrow">
              <a:avLst>
                <a:gd name="adj1" fmla="val 50000"/>
                <a:gd name="adj2" fmla="val 45133"/>
              </a:avLst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2846" y="904"/>
              <a:ext cx="17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不同像素点的同一位平面</a:t>
              </a:r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4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4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14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14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14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14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4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4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14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14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14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14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14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14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14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14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14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14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4189" grpId="0"/>
      <p:bldP spid="1714190" grpId="0"/>
      <p:bldP spid="1714191" grpId="0"/>
      <p:bldP spid="1714193" grpId="0"/>
      <p:bldP spid="171419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6226" name="Group 2"/>
          <p:cNvGrpSpPr/>
          <p:nvPr/>
        </p:nvGrpSpPr>
        <p:grpSpPr bwMode="auto">
          <a:xfrm>
            <a:off x="1019176" y="2139112"/>
            <a:ext cx="1570038" cy="1766887"/>
            <a:chOff x="135" y="1067"/>
            <a:chExt cx="989" cy="1113"/>
          </a:xfrm>
        </p:grpSpPr>
        <p:pic>
          <p:nvPicPr>
            <p:cNvPr id="1716227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" y="1268"/>
              <a:ext cx="654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16228" name="Text Box 4"/>
            <p:cNvSpPr txBox="1">
              <a:spLocks noChangeArrowheads="1"/>
            </p:cNvSpPr>
            <p:nvPr/>
          </p:nvSpPr>
          <p:spPr bwMode="auto">
            <a:xfrm>
              <a:off x="135" y="1067"/>
              <a:ext cx="9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一幅原始图像</a:t>
              </a:r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16229" name="Group 5"/>
          <p:cNvGrpSpPr/>
          <p:nvPr/>
        </p:nvGrpSpPr>
        <p:grpSpPr bwMode="auto">
          <a:xfrm>
            <a:off x="2552701" y="1889873"/>
            <a:ext cx="2501900" cy="2224088"/>
            <a:chOff x="1101" y="910"/>
            <a:chExt cx="1576" cy="1401"/>
          </a:xfrm>
        </p:grpSpPr>
        <p:pic>
          <p:nvPicPr>
            <p:cNvPr id="17162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" y="1105"/>
              <a:ext cx="1032" cy="1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16231" name="AutoShape 7"/>
            <p:cNvSpPr>
              <a:spLocks noChangeArrowheads="1"/>
            </p:cNvSpPr>
            <p:nvPr/>
          </p:nvSpPr>
          <p:spPr bwMode="auto">
            <a:xfrm>
              <a:off x="1101" y="1662"/>
              <a:ext cx="408" cy="226"/>
            </a:xfrm>
            <a:prstGeom prst="rightArrow">
              <a:avLst>
                <a:gd name="adj1" fmla="val 50000"/>
                <a:gd name="adj2" fmla="val 45133"/>
              </a:avLst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16232" name="Text Box 8"/>
            <p:cNvSpPr txBox="1">
              <a:spLocks noChangeArrowheads="1"/>
            </p:cNvSpPr>
            <p:nvPr/>
          </p:nvSpPr>
          <p:spPr bwMode="auto">
            <a:xfrm>
              <a:off x="1768" y="910"/>
              <a:ext cx="84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一列像素点</a:t>
              </a:r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16233" name="Group 9"/>
          <p:cNvGrpSpPr/>
          <p:nvPr/>
        </p:nvGrpSpPr>
        <p:grpSpPr bwMode="auto">
          <a:xfrm>
            <a:off x="5184777" y="1880349"/>
            <a:ext cx="2909887" cy="2722563"/>
            <a:chOff x="2759" y="904"/>
            <a:chExt cx="1833" cy="1715"/>
          </a:xfrm>
        </p:grpSpPr>
        <p:pic>
          <p:nvPicPr>
            <p:cNvPr id="1716234" name="Picture 1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7" y="1100"/>
              <a:ext cx="1048" cy="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16235" name="AutoShape 11"/>
            <p:cNvSpPr>
              <a:spLocks noChangeArrowheads="1"/>
            </p:cNvSpPr>
            <p:nvPr/>
          </p:nvSpPr>
          <p:spPr bwMode="auto">
            <a:xfrm>
              <a:off x="2759" y="1661"/>
              <a:ext cx="408" cy="226"/>
            </a:xfrm>
            <a:prstGeom prst="rightArrow">
              <a:avLst>
                <a:gd name="adj1" fmla="val 50000"/>
                <a:gd name="adj2" fmla="val 45133"/>
              </a:avLst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16236" name="Text Box 12"/>
            <p:cNvSpPr txBox="1">
              <a:spLocks noChangeArrowheads="1"/>
            </p:cNvSpPr>
            <p:nvPr/>
          </p:nvSpPr>
          <p:spPr bwMode="auto">
            <a:xfrm>
              <a:off x="2846" y="904"/>
              <a:ext cx="17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不同像素点的同一位平面</a:t>
              </a:r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16237" name="Group 13"/>
          <p:cNvGrpSpPr/>
          <p:nvPr/>
        </p:nvGrpSpPr>
        <p:grpSpPr bwMode="auto">
          <a:xfrm>
            <a:off x="9508637" y="2894021"/>
            <a:ext cx="1577974" cy="765176"/>
            <a:chOff x="4459" y="2400"/>
            <a:chExt cx="994" cy="482"/>
          </a:xfrm>
        </p:grpSpPr>
        <p:sp>
          <p:nvSpPr>
            <p:cNvPr id="1716238" name="Text Box 14"/>
            <p:cNvSpPr txBox="1">
              <a:spLocks noChangeArrowheads="1"/>
            </p:cNvSpPr>
            <p:nvPr/>
          </p:nvSpPr>
          <p:spPr bwMode="auto">
            <a:xfrm>
              <a:off x="4814" y="2514"/>
              <a:ext cx="24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16239" name="Text Box 15"/>
            <p:cNvSpPr txBox="1">
              <a:spLocks noChangeArrowheads="1"/>
            </p:cNvSpPr>
            <p:nvPr/>
          </p:nvSpPr>
          <p:spPr bwMode="auto">
            <a:xfrm>
              <a:off x="4459" y="2400"/>
              <a:ext cx="9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待隐藏的信息</a:t>
              </a:r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16240" name="Group 16"/>
          <p:cNvGrpSpPr/>
          <p:nvPr/>
        </p:nvGrpSpPr>
        <p:grpSpPr bwMode="auto">
          <a:xfrm>
            <a:off x="9099067" y="3700464"/>
            <a:ext cx="2244726" cy="1593849"/>
            <a:chOff x="4201" y="2908"/>
            <a:chExt cx="1414" cy="1004"/>
          </a:xfrm>
        </p:grpSpPr>
        <p:sp>
          <p:nvSpPr>
            <p:cNvPr id="1716241" name="Text Box 17"/>
            <p:cNvSpPr txBox="1">
              <a:spLocks noChangeArrowheads="1"/>
            </p:cNvSpPr>
            <p:nvPr/>
          </p:nvSpPr>
          <p:spPr bwMode="auto">
            <a:xfrm>
              <a:off x="4230" y="3331"/>
              <a:ext cx="136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>
                  <a:solidFill>
                    <a:srgbClr val="FF0000"/>
                  </a:solidFill>
                </a:rPr>
                <a:t>0100 0001</a:t>
              </a:r>
              <a:endParaRPr lang="en-US" altLang="zh-CN" sz="3600">
                <a:solidFill>
                  <a:srgbClr val="FF0000"/>
                </a:solidFill>
              </a:endParaRPr>
            </a:p>
          </p:txBody>
        </p:sp>
        <p:sp>
          <p:nvSpPr>
            <p:cNvPr id="1716242" name="Text Box 18"/>
            <p:cNvSpPr txBox="1">
              <a:spLocks noChangeArrowheads="1"/>
            </p:cNvSpPr>
            <p:nvPr/>
          </p:nvSpPr>
          <p:spPr bwMode="auto">
            <a:xfrm>
              <a:off x="4201" y="3679"/>
              <a:ext cx="14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待隐藏信息的</a:t>
              </a:r>
              <a:r>
                <a:rPr lang="en-US" altLang="zh-CN" dirty="0"/>
                <a:t>01</a:t>
              </a:r>
              <a:r>
                <a:rPr lang="zh-CN" altLang="en-US" dirty="0"/>
                <a:t>编码</a:t>
              </a:r>
              <a:endParaRPr lang="zh-CN" altLang="en-US" dirty="0"/>
            </a:p>
          </p:txBody>
        </p:sp>
        <p:sp>
          <p:nvSpPr>
            <p:cNvPr id="1716243" name="AutoShape 19"/>
            <p:cNvSpPr>
              <a:spLocks noChangeArrowheads="1"/>
            </p:cNvSpPr>
            <p:nvPr/>
          </p:nvSpPr>
          <p:spPr bwMode="auto">
            <a:xfrm>
              <a:off x="4844" y="2908"/>
              <a:ext cx="227" cy="45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1716251" name="Group 27"/>
          <p:cNvGrpSpPr/>
          <p:nvPr/>
        </p:nvGrpSpPr>
        <p:grpSpPr bwMode="auto">
          <a:xfrm>
            <a:off x="2552701" y="4602912"/>
            <a:ext cx="3081337" cy="1927225"/>
            <a:chOff x="4672" y="1883"/>
            <a:chExt cx="1941" cy="1214"/>
          </a:xfrm>
        </p:grpSpPr>
        <p:pic>
          <p:nvPicPr>
            <p:cNvPr id="1716252" name="Picture 2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2" y="2297"/>
              <a:ext cx="771" cy="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16253" name="Group 29"/>
            <p:cNvGrpSpPr/>
            <p:nvPr/>
          </p:nvGrpSpPr>
          <p:grpSpPr bwMode="auto">
            <a:xfrm>
              <a:off x="5062" y="1883"/>
              <a:ext cx="1046" cy="599"/>
              <a:chOff x="5062" y="1919"/>
              <a:chExt cx="1046" cy="599"/>
            </a:xfrm>
          </p:grpSpPr>
          <p:sp>
            <p:nvSpPr>
              <p:cNvPr id="2" name="AutoShape 39"/>
              <p:cNvSpPr>
                <a:spLocks noChangeArrowheads="1"/>
              </p:cNvSpPr>
              <p:nvPr/>
            </p:nvSpPr>
            <p:spPr bwMode="gray">
              <a:xfrm>
                <a:off x="5062" y="1919"/>
                <a:ext cx="1046" cy="599"/>
              </a:xfrm>
              <a:custGeom>
                <a:avLst/>
                <a:gdLst>
                  <a:gd name="T0" fmla="*/ 1004911 w 21600"/>
                  <a:gd name="T1" fmla="*/ 0 h 21600"/>
                  <a:gd name="T2" fmla="*/ 294308 w 21600"/>
                  <a:gd name="T3" fmla="*/ 298021 h 21600"/>
                  <a:gd name="T4" fmla="*/ 0 w 21600"/>
                  <a:gd name="T5" fmla="*/ 1017588 h 21600"/>
                  <a:gd name="T6" fmla="*/ 294308 w 21600"/>
                  <a:gd name="T7" fmla="*/ 1737154 h 21600"/>
                  <a:gd name="T8" fmla="*/ 1004911 w 21600"/>
                  <a:gd name="T9" fmla="*/ 2035175 h 21600"/>
                  <a:gd name="T10" fmla="*/ 1715513 w 21600"/>
                  <a:gd name="T11" fmla="*/ 1737154 h 21600"/>
                  <a:gd name="T12" fmla="*/ 2009821 w 21600"/>
                  <a:gd name="T13" fmla="*/ 1017588 h 21600"/>
                  <a:gd name="T14" fmla="*/ 1715513 w 21600"/>
                  <a:gd name="T15" fmla="*/ 298021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3 w 21600"/>
                  <a:gd name="T25" fmla="*/ 3163 h 21600"/>
                  <a:gd name="T26" fmla="*/ 18437 w 21600"/>
                  <a:gd name="T27" fmla="*/ 18437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914" y="10800"/>
                    </a:moveTo>
                    <a:cubicBezTo>
                      <a:pt x="1914" y="15708"/>
                      <a:pt x="5892" y="19686"/>
                      <a:pt x="10800" y="19686"/>
                    </a:cubicBezTo>
                    <a:cubicBezTo>
                      <a:pt x="15708" y="19686"/>
                      <a:pt x="19686" y="15708"/>
                      <a:pt x="19686" y="10800"/>
                    </a:cubicBezTo>
                    <a:cubicBezTo>
                      <a:pt x="19686" y="5892"/>
                      <a:pt x="15708" y="1914"/>
                      <a:pt x="10800" y="1914"/>
                    </a:cubicBezTo>
                    <a:cubicBezTo>
                      <a:pt x="5892" y="1914"/>
                      <a:pt x="1914" y="5892"/>
                      <a:pt x="1914" y="1080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/>
                <a:endParaRPr kumimoji="0" lang="zh-CN" altLang="en-US" sz="14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" name="Oval 40"/>
              <p:cNvSpPr>
                <a:spLocks noChangeArrowheads="1"/>
              </p:cNvSpPr>
              <p:nvPr/>
            </p:nvSpPr>
            <p:spPr bwMode="gray">
              <a:xfrm>
                <a:off x="5148" y="1968"/>
                <a:ext cx="874" cy="501"/>
              </a:xfrm>
              <a:prstGeom prst="ellipse">
                <a:avLst/>
              </a:prstGeom>
              <a:solidFill>
                <a:srgbClr val="666633"/>
              </a:solidFill>
              <a:ln w="28575" algn="ctr">
                <a:solidFill>
                  <a:srgbClr val="FFFFFF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/>
                <a:endParaRPr kumimoji="0" lang="zh-CN" altLang="en-US" sz="14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" name="Text Box 84"/>
              <p:cNvSpPr txBox="1">
                <a:spLocks noChangeArrowheads="1"/>
              </p:cNvSpPr>
              <p:nvPr/>
            </p:nvSpPr>
            <p:spPr bwMode="auto">
              <a:xfrm>
                <a:off x="5151" y="1989"/>
                <a:ext cx="867" cy="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35000"/>
                  </a:spcBef>
                </a:pPr>
                <a:r>
                  <a:rPr kumimoji="0" lang="zh-CN" altLang="en-US" sz="1400">
                    <a:solidFill>
                      <a:srgbClr val="FFFFFF"/>
                    </a:solidFill>
                    <a:ea typeface="华文中宋" panose="02010600040101010101" pitchFamily="2" charset="-122"/>
                  </a:rPr>
                  <a:t>怎样判断一个二进制数的某一位是</a:t>
                </a:r>
                <a:r>
                  <a:rPr kumimoji="0" lang="en-US" altLang="zh-CN" sz="1400">
                    <a:solidFill>
                      <a:srgbClr val="FFFFFF"/>
                    </a:solidFill>
                    <a:ea typeface="华文中宋" panose="02010600040101010101" pitchFamily="2" charset="-122"/>
                  </a:rPr>
                  <a:t>0</a:t>
                </a:r>
                <a:r>
                  <a:rPr kumimoji="0" lang="zh-CN" altLang="en-US" sz="1400">
                    <a:solidFill>
                      <a:srgbClr val="FFFFFF"/>
                    </a:solidFill>
                    <a:ea typeface="华文中宋" panose="02010600040101010101" pitchFamily="2" charset="-122"/>
                  </a:rPr>
                  <a:t>和</a:t>
                </a:r>
                <a:r>
                  <a:rPr kumimoji="0" lang="en-US" altLang="zh-CN" sz="1400">
                    <a:solidFill>
                      <a:srgbClr val="FFFFFF"/>
                    </a:solidFill>
                    <a:ea typeface="华文中宋" panose="02010600040101010101" pitchFamily="2" charset="-122"/>
                  </a:rPr>
                  <a:t>1</a:t>
                </a:r>
                <a:r>
                  <a:rPr kumimoji="0" lang="zh-CN" altLang="en-US" sz="1400">
                    <a:solidFill>
                      <a:srgbClr val="FFFFFF"/>
                    </a:solidFill>
                    <a:ea typeface="华文中宋" panose="02010600040101010101" pitchFamily="2" charset="-122"/>
                  </a:rPr>
                  <a:t>呢</a:t>
                </a:r>
                <a:r>
                  <a:rPr kumimoji="0" lang="en-US" altLang="zh-CN" sz="1400">
                    <a:solidFill>
                      <a:srgbClr val="FFFFFF"/>
                    </a:solidFill>
                    <a:ea typeface="华文中宋" panose="02010600040101010101" pitchFamily="2" charset="-122"/>
                  </a:rPr>
                  <a:t>?</a:t>
                </a:r>
                <a:endParaRPr kumimoji="0" lang="en-US" altLang="zh-CN" sz="1400">
                  <a:solidFill>
                    <a:srgbClr val="FFFFFF"/>
                  </a:solidFill>
                  <a:ea typeface="华文中宋" panose="02010600040101010101" pitchFamily="2" charset="-122"/>
                </a:endParaRPr>
              </a:p>
            </p:txBody>
          </p:sp>
        </p:grpSp>
        <p:grpSp>
          <p:nvGrpSpPr>
            <p:cNvPr id="1716257" name="Group 33"/>
            <p:cNvGrpSpPr/>
            <p:nvPr/>
          </p:nvGrpSpPr>
          <p:grpSpPr bwMode="auto">
            <a:xfrm>
              <a:off x="5567" y="2482"/>
              <a:ext cx="1046" cy="599"/>
              <a:chOff x="5570" y="3088"/>
              <a:chExt cx="1046" cy="599"/>
            </a:xfrm>
          </p:grpSpPr>
          <p:sp>
            <p:nvSpPr>
              <p:cNvPr id="20" name="AutoShape 39"/>
              <p:cNvSpPr>
                <a:spLocks noChangeArrowheads="1"/>
              </p:cNvSpPr>
              <p:nvPr/>
            </p:nvSpPr>
            <p:spPr bwMode="gray">
              <a:xfrm>
                <a:off x="5570" y="3088"/>
                <a:ext cx="1046" cy="599"/>
              </a:xfrm>
              <a:custGeom>
                <a:avLst/>
                <a:gdLst>
                  <a:gd name="T0" fmla="*/ 1004911 w 21600"/>
                  <a:gd name="T1" fmla="*/ 0 h 21600"/>
                  <a:gd name="T2" fmla="*/ 294308 w 21600"/>
                  <a:gd name="T3" fmla="*/ 298021 h 21600"/>
                  <a:gd name="T4" fmla="*/ 0 w 21600"/>
                  <a:gd name="T5" fmla="*/ 1017588 h 21600"/>
                  <a:gd name="T6" fmla="*/ 294308 w 21600"/>
                  <a:gd name="T7" fmla="*/ 1737154 h 21600"/>
                  <a:gd name="T8" fmla="*/ 1004911 w 21600"/>
                  <a:gd name="T9" fmla="*/ 2035175 h 21600"/>
                  <a:gd name="T10" fmla="*/ 1715513 w 21600"/>
                  <a:gd name="T11" fmla="*/ 1737154 h 21600"/>
                  <a:gd name="T12" fmla="*/ 2009821 w 21600"/>
                  <a:gd name="T13" fmla="*/ 1017588 h 21600"/>
                  <a:gd name="T14" fmla="*/ 1715513 w 21600"/>
                  <a:gd name="T15" fmla="*/ 298021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3 w 21600"/>
                  <a:gd name="T25" fmla="*/ 3163 h 21600"/>
                  <a:gd name="T26" fmla="*/ 18437 w 21600"/>
                  <a:gd name="T27" fmla="*/ 18437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914" y="10800"/>
                    </a:moveTo>
                    <a:cubicBezTo>
                      <a:pt x="1914" y="15708"/>
                      <a:pt x="5892" y="19686"/>
                      <a:pt x="10800" y="19686"/>
                    </a:cubicBezTo>
                    <a:cubicBezTo>
                      <a:pt x="15708" y="19686"/>
                      <a:pt x="19686" y="15708"/>
                      <a:pt x="19686" y="10800"/>
                    </a:cubicBezTo>
                    <a:cubicBezTo>
                      <a:pt x="19686" y="5892"/>
                      <a:pt x="15708" y="1914"/>
                      <a:pt x="10800" y="1914"/>
                    </a:cubicBezTo>
                    <a:cubicBezTo>
                      <a:pt x="5892" y="1914"/>
                      <a:pt x="1914" y="5892"/>
                      <a:pt x="1914" y="1080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/>
                <a:endParaRPr kumimoji="0" lang="zh-CN" altLang="en-US" sz="14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1" name="Oval 40"/>
              <p:cNvSpPr>
                <a:spLocks noChangeArrowheads="1"/>
              </p:cNvSpPr>
              <p:nvPr/>
            </p:nvSpPr>
            <p:spPr bwMode="gray">
              <a:xfrm>
                <a:off x="5656" y="3137"/>
                <a:ext cx="874" cy="501"/>
              </a:xfrm>
              <a:prstGeom prst="ellipse">
                <a:avLst/>
              </a:prstGeom>
              <a:solidFill>
                <a:srgbClr val="666633"/>
              </a:solidFill>
              <a:ln w="28575" algn="ctr">
                <a:solidFill>
                  <a:srgbClr val="FFFFFF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/>
                <a:endParaRPr kumimoji="0" lang="zh-CN" altLang="en-US" sz="14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" name="Text Box 84"/>
              <p:cNvSpPr txBox="1">
                <a:spLocks noChangeArrowheads="1"/>
              </p:cNvSpPr>
              <p:nvPr/>
            </p:nvSpPr>
            <p:spPr bwMode="auto">
              <a:xfrm>
                <a:off x="5659" y="3158"/>
                <a:ext cx="867" cy="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35000"/>
                  </a:spcBef>
                </a:pPr>
                <a:r>
                  <a:rPr kumimoji="0" lang="zh-CN" altLang="en-US" sz="1400" dirty="0">
                    <a:solidFill>
                      <a:srgbClr val="FFFFFF"/>
                    </a:solidFill>
                    <a:ea typeface="华文中宋" panose="02010600040101010101" pitchFamily="2" charset="-122"/>
                  </a:rPr>
                  <a:t>怎样将一个二进制数的某一位设为</a:t>
                </a:r>
                <a:r>
                  <a:rPr kumimoji="0" lang="en-US" altLang="zh-CN" sz="1400" dirty="0">
                    <a:solidFill>
                      <a:srgbClr val="FFFFFF"/>
                    </a:solidFill>
                    <a:ea typeface="华文中宋" panose="02010600040101010101" pitchFamily="2" charset="-122"/>
                  </a:rPr>
                  <a:t>0</a:t>
                </a:r>
                <a:r>
                  <a:rPr kumimoji="0" lang="zh-CN" altLang="en-US" sz="1400" dirty="0">
                    <a:solidFill>
                      <a:srgbClr val="FFFFFF"/>
                    </a:solidFill>
                    <a:ea typeface="华文中宋" panose="02010600040101010101" pitchFamily="2" charset="-122"/>
                  </a:rPr>
                  <a:t>或</a:t>
                </a:r>
                <a:r>
                  <a:rPr kumimoji="0" lang="en-US" altLang="zh-CN" sz="1400" dirty="0">
                    <a:solidFill>
                      <a:srgbClr val="FFFFFF"/>
                    </a:solidFill>
                    <a:ea typeface="华文中宋" panose="02010600040101010101" pitchFamily="2" charset="-122"/>
                  </a:rPr>
                  <a:t>1</a:t>
                </a:r>
                <a:r>
                  <a:rPr kumimoji="0" lang="zh-CN" altLang="en-US" sz="1400" dirty="0">
                    <a:solidFill>
                      <a:srgbClr val="FFFFFF"/>
                    </a:solidFill>
                    <a:ea typeface="华文中宋" panose="02010600040101010101" pitchFamily="2" charset="-122"/>
                  </a:rPr>
                  <a:t>呢</a:t>
                </a:r>
                <a:r>
                  <a:rPr kumimoji="0" lang="en-US" altLang="zh-CN" sz="1400" dirty="0">
                    <a:solidFill>
                      <a:srgbClr val="FFFFFF"/>
                    </a:solidFill>
                    <a:ea typeface="华文中宋" panose="02010600040101010101" pitchFamily="2" charset="-122"/>
                  </a:rPr>
                  <a:t>?</a:t>
                </a:r>
                <a:endParaRPr kumimoji="0" lang="en-US" altLang="zh-CN" sz="1400" dirty="0">
                  <a:solidFill>
                    <a:srgbClr val="FFFFFF"/>
                  </a:solidFill>
                  <a:ea typeface="华文中宋" panose="02010600040101010101" pitchFamily="2" charset="-122"/>
                </a:endParaRPr>
              </a:p>
            </p:txBody>
          </p:sp>
        </p:grpSp>
      </p:grpSp>
      <p:sp>
        <p:nvSpPr>
          <p:cNvPr id="37" name="圆角矩形 36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）待隐藏信息的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编码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8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符号化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计算化的综合应用：利用图像隐藏信息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6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6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16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6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274" name="Text Box 16"/>
          <p:cNvSpPr txBox="1">
            <a:spLocks noChangeArrowheads="1"/>
          </p:cNvSpPr>
          <p:nvPr/>
        </p:nvSpPr>
        <p:spPr bwMode="auto">
          <a:xfrm>
            <a:off x="1687513" y="1"/>
            <a:ext cx="50850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ea typeface="华文中宋" panose="02010600040101010101" pitchFamily="2" charset="-122"/>
              </a:rPr>
              <a:t>符号化</a:t>
            </a:r>
            <a:r>
              <a:rPr lang="en-US" altLang="zh-CN" sz="2000">
                <a:solidFill>
                  <a:schemeClr val="bg1"/>
                </a:solidFill>
                <a:ea typeface="华文中宋" panose="02010600040101010101" pitchFamily="2" charset="-122"/>
              </a:rPr>
              <a:t>-</a:t>
            </a:r>
            <a:r>
              <a:rPr lang="zh-CN" altLang="en-US" sz="2000">
                <a:solidFill>
                  <a:schemeClr val="bg1"/>
                </a:solidFill>
                <a:ea typeface="华文中宋" panose="02010600040101010101" pitchFamily="2" charset="-122"/>
              </a:rPr>
              <a:t>计算化</a:t>
            </a:r>
            <a:r>
              <a:rPr lang="en-US" altLang="zh-CN" sz="2000">
                <a:solidFill>
                  <a:schemeClr val="bg1"/>
                </a:solidFill>
                <a:ea typeface="华文中宋" panose="02010600040101010101" pitchFamily="2" charset="-122"/>
              </a:rPr>
              <a:t>--</a:t>
            </a:r>
            <a:r>
              <a:rPr lang="zh-CN" altLang="en-US" sz="2000">
                <a:solidFill>
                  <a:schemeClr val="bg1"/>
                </a:solidFill>
                <a:ea typeface="华文中宋" panose="02010600040101010101" pitchFamily="2" charset="-122"/>
              </a:rPr>
              <a:t>示例</a:t>
            </a:r>
            <a:r>
              <a:rPr lang="en-US" altLang="zh-CN" sz="2000">
                <a:solidFill>
                  <a:schemeClr val="bg1"/>
                </a:solidFill>
                <a:ea typeface="华文中宋" panose="02010600040101010101" pitchFamily="2" charset="-122"/>
              </a:rPr>
              <a:t>2</a:t>
            </a:r>
            <a:r>
              <a:rPr lang="zh-CN" altLang="en-US" sz="2000">
                <a:solidFill>
                  <a:schemeClr val="bg1"/>
                </a:solidFill>
                <a:ea typeface="华文中宋" panose="02010600040101010101" pitchFamily="2" charset="-122"/>
              </a:rPr>
              <a:t>：图像能否隐藏信息</a:t>
            </a:r>
            <a:r>
              <a:rPr lang="en-US" altLang="zh-CN" sz="2000">
                <a:solidFill>
                  <a:schemeClr val="bg1"/>
                </a:solidFill>
                <a:ea typeface="华文中宋" panose="02010600040101010101" pitchFamily="2" charset="-122"/>
              </a:rPr>
              <a:t>?</a:t>
            </a:r>
            <a:endParaRPr lang="en-US" altLang="zh-CN" sz="2000">
              <a:solidFill>
                <a:schemeClr val="bg1"/>
              </a:solidFill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solidFill>
                  <a:schemeClr val="bg1"/>
                </a:solidFill>
                <a:ea typeface="华文中宋" panose="02010600040101010101" pitchFamily="2" charset="-122"/>
              </a:rPr>
              <a:t>(5)</a:t>
            </a:r>
            <a:r>
              <a:rPr lang="zh-CN" altLang="en-US" sz="2000">
                <a:solidFill>
                  <a:schemeClr val="bg1"/>
                </a:solidFill>
                <a:ea typeface="华文中宋" panose="02010600040101010101" pitchFamily="2" charset="-122"/>
              </a:rPr>
              <a:t>基于</a:t>
            </a:r>
            <a:r>
              <a:rPr lang="en-US" altLang="zh-CN" sz="2000">
                <a:solidFill>
                  <a:schemeClr val="bg1"/>
                </a:solidFill>
                <a:ea typeface="华文中宋" panose="02010600040101010101" pitchFamily="2" charset="-122"/>
              </a:rPr>
              <a:t>0</a:t>
            </a:r>
            <a:r>
              <a:rPr lang="zh-CN" altLang="en-US" sz="2000">
                <a:solidFill>
                  <a:schemeClr val="bg1"/>
                </a:solidFill>
                <a:ea typeface="华文中宋" panose="02010600040101010101" pitchFamily="2" charset="-122"/>
              </a:rPr>
              <a:t>和</a:t>
            </a:r>
            <a:r>
              <a:rPr lang="en-US" altLang="zh-CN" sz="2000">
                <a:solidFill>
                  <a:schemeClr val="bg1"/>
                </a:solidFill>
                <a:ea typeface="华文中宋" panose="02010600040101010101" pitchFamily="2" charset="-122"/>
              </a:rPr>
              <a:t>1</a:t>
            </a:r>
            <a:r>
              <a:rPr lang="zh-CN" altLang="en-US" sz="2000">
                <a:solidFill>
                  <a:schemeClr val="bg1"/>
                </a:solidFill>
                <a:ea typeface="华文中宋" panose="02010600040101010101" pitchFamily="2" charset="-122"/>
              </a:rPr>
              <a:t>的“位操作”</a:t>
            </a:r>
            <a:endParaRPr lang="zh-CN" altLang="en-US" sz="2000">
              <a:solidFill>
                <a:schemeClr val="bg1"/>
              </a:solidFill>
              <a:ea typeface="华文中宋" panose="02010600040101010101" pitchFamily="2" charset="-122"/>
            </a:endParaRPr>
          </a:p>
        </p:txBody>
      </p:sp>
      <p:grpSp>
        <p:nvGrpSpPr>
          <p:cNvPr id="1718276" name="Group 4"/>
          <p:cNvGrpSpPr/>
          <p:nvPr/>
        </p:nvGrpSpPr>
        <p:grpSpPr bwMode="auto">
          <a:xfrm>
            <a:off x="4547252" y="2270848"/>
            <a:ext cx="2754312" cy="1200150"/>
            <a:chOff x="3069" y="883"/>
            <a:chExt cx="1735" cy="756"/>
          </a:xfrm>
        </p:grpSpPr>
        <p:sp>
          <p:nvSpPr>
            <p:cNvPr id="1718277" name="Text Box 5"/>
            <p:cNvSpPr txBox="1">
              <a:spLocks noChangeArrowheads="1"/>
            </p:cNvSpPr>
            <p:nvPr/>
          </p:nvSpPr>
          <p:spPr bwMode="auto">
            <a:xfrm>
              <a:off x="3561" y="883"/>
              <a:ext cx="120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/>
                <a:t>1 0 0 0 1 1 1 1</a:t>
              </a:r>
              <a:endParaRPr lang="en-US" altLang="zh-CN" sz="2400" dirty="0"/>
            </a:p>
            <a:p>
              <a:pPr algn="ctr"/>
              <a:r>
                <a:rPr lang="en-US" altLang="zh-CN" sz="2400" dirty="0">
                  <a:solidFill>
                    <a:srgbClr val="FF0000"/>
                  </a:solidFill>
                </a:rPr>
                <a:t>1 1 1 1 1 1 1 0</a:t>
              </a:r>
              <a:endParaRPr lang="en-US" altLang="zh-CN" sz="2400" dirty="0"/>
            </a:p>
            <a:p>
              <a:pPr algn="ctr"/>
              <a:r>
                <a:rPr lang="en-US" altLang="zh-CN" sz="2400" dirty="0"/>
                <a:t>1 0 0 0 1 1 1 </a:t>
              </a:r>
              <a:r>
                <a:rPr lang="en-US" altLang="zh-CN" sz="2400" dirty="0">
                  <a:solidFill>
                    <a:srgbClr val="0000FF"/>
                  </a:solidFill>
                </a:rPr>
                <a:t>0</a:t>
              </a:r>
              <a:endParaRPr lang="en-US" altLang="zh-CN" sz="2400" dirty="0">
                <a:solidFill>
                  <a:srgbClr val="0000FF"/>
                </a:solidFill>
              </a:endParaRPr>
            </a:p>
          </p:txBody>
        </p:sp>
        <p:sp>
          <p:nvSpPr>
            <p:cNvPr id="1718278" name="Text Box 6"/>
            <p:cNvSpPr txBox="1">
              <a:spLocks noChangeArrowheads="1"/>
            </p:cNvSpPr>
            <p:nvPr/>
          </p:nvSpPr>
          <p:spPr bwMode="auto">
            <a:xfrm>
              <a:off x="3069" y="1156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/>
                <a:t>AND</a:t>
              </a:r>
              <a:endParaRPr lang="en-US" altLang="zh-CN"/>
            </a:p>
          </p:txBody>
        </p:sp>
        <p:sp>
          <p:nvSpPr>
            <p:cNvPr id="1718279" name="Line 7"/>
            <p:cNvSpPr>
              <a:spLocks noChangeShapeType="1"/>
            </p:cNvSpPr>
            <p:nvPr/>
          </p:nvSpPr>
          <p:spPr bwMode="auto">
            <a:xfrm>
              <a:off x="3325" y="1378"/>
              <a:ext cx="14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18280" name="Group 8"/>
          <p:cNvGrpSpPr/>
          <p:nvPr/>
        </p:nvGrpSpPr>
        <p:grpSpPr bwMode="auto">
          <a:xfrm>
            <a:off x="8105632" y="2323440"/>
            <a:ext cx="2740025" cy="1200150"/>
            <a:chOff x="3081" y="2252"/>
            <a:chExt cx="1726" cy="756"/>
          </a:xfrm>
        </p:grpSpPr>
        <p:sp>
          <p:nvSpPr>
            <p:cNvPr id="1718281" name="Text Box 9"/>
            <p:cNvSpPr txBox="1">
              <a:spLocks noChangeArrowheads="1"/>
            </p:cNvSpPr>
            <p:nvPr/>
          </p:nvSpPr>
          <p:spPr bwMode="auto">
            <a:xfrm>
              <a:off x="3573" y="2252"/>
              <a:ext cx="120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/>
                <a:t>1 0 0 0 1 1 1 1</a:t>
              </a:r>
              <a:endParaRPr lang="en-US" altLang="zh-CN" sz="2400" dirty="0"/>
            </a:p>
            <a:p>
              <a:pPr algn="ctr"/>
              <a:r>
                <a:rPr lang="en-US" altLang="zh-CN" sz="2400" dirty="0">
                  <a:solidFill>
                    <a:srgbClr val="FF0000"/>
                  </a:solidFill>
                </a:rPr>
                <a:t>1 1 1 1 0 1 1 1</a:t>
              </a:r>
              <a:endParaRPr lang="en-US" altLang="zh-CN" sz="2400" dirty="0"/>
            </a:p>
            <a:p>
              <a:pPr algn="ctr"/>
              <a:r>
                <a:rPr lang="en-US" altLang="zh-CN" sz="2400" dirty="0"/>
                <a:t>1 0 0 0 </a:t>
              </a:r>
              <a:r>
                <a:rPr lang="en-US" altLang="zh-CN" sz="2400" dirty="0">
                  <a:solidFill>
                    <a:srgbClr val="0000FF"/>
                  </a:solidFill>
                </a:rPr>
                <a:t>0 </a:t>
              </a:r>
              <a:r>
                <a:rPr lang="en-US" altLang="zh-CN" sz="2400" dirty="0"/>
                <a:t>1 1 1</a:t>
              </a:r>
              <a:endParaRPr lang="en-US" altLang="zh-CN" sz="2400" dirty="0"/>
            </a:p>
          </p:txBody>
        </p:sp>
        <p:sp>
          <p:nvSpPr>
            <p:cNvPr id="1718282" name="Text Box 10"/>
            <p:cNvSpPr txBox="1">
              <a:spLocks noChangeArrowheads="1"/>
            </p:cNvSpPr>
            <p:nvPr/>
          </p:nvSpPr>
          <p:spPr bwMode="auto">
            <a:xfrm>
              <a:off x="3081" y="2515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/>
                <a:t>AND</a:t>
              </a:r>
              <a:endParaRPr lang="en-US" altLang="zh-CN"/>
            </a:p>
          </p:txBody>
        </p:sp>
        <p:sp>
          <p:nvSpPr>
            <p:cNvPr id="1718283" name="Line 11"/>
            <p:cNvSpPr>
              <a:spLocks noChangeShapeType="1"/>
            </p:cNvSpPr>
            <p:nvPr/>
          </p:nvSpPr>
          <p:spPr bwMode="auto">
            <a:xfrm>
              <a:off x="3328" y="2737"/>
              <a:ext cx="14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18284" name="Group 12"/>
          <p:cNvGrpSpPr/>
          <p:nvPr/>
        </p:nvGrpSpPr>
        <p:grpSpPr bwMode="auto">
          <a:xfrm>
            <a:off x="4620277" y="3523590"/>
            <a:ext cx="2681288" cy="1200150"/>
            <a:chOff x="3115" y="883"/>
            <a:chExt cx="1689" cy="756"/>
          </a:xfrm>
        </p:grpSpPr>
        <p:sp>
          <p:nvSpPr>
            <p:cNvPr id="1718285" name="Text Box 13"/>
            <p:cNvSpPr txBox="1">
              <a:spLocks noChangeArrowheads="1"/>
            </p:cNvSpPr>
            <p:nvPr/>
          </p:nvSpPr>
          <p:spPr bwMode="auto">
            <a:xfrm>
              <a:off x="3561" y="883"/>
              <a:ext cx="120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/>
                <a:t>1 0 0 0 1 1 1 0</a:t>
              </a:r>
              <a:endParaRPr lang="en-US" altLang="zh-CN" sz="2400" dirty="0"/>
            </a:p>
            <a:p>
              <a:pPr algn="ctr"/>
              <a:r>
                <a:rPr lang="en-US" altLang="zh-CN" sz="2400" dirty="0">
                  <a:solidFill>
                    <a:srgbClr val="FF0000"/>
                  </a:solidFill>
                </a:rPr>
                <a:t>0 0 0 0 0 0 0 1</a:t>
              </a:r>
              <a:endParaRPr lang="en-US" altLang="zh-CN" sz="2400" dirty="0"/>
            </a:p>
            <a:p>
              <a:pPr algn="ctr"/>
              <a:r>
                <a:rPr lang="en-US" altLang="zh-CN" sz="2400" dirty="0"/>
                <a:t>1 0 0 0 1 1 1 </a:t>
              </a:r>
              <a:r>
                <a:rPr lang="en-US" altLang="zh-CN" sz="2400" dirty="0">
                  <a:solidFill>
                    <a:srgbClr val="0000FF"/>
                  </a:solidFill>
                </a:rPr>
                <a:t>1</a:t>
              </a:r>
              <a:endParaRPr lang="en-US" altLang="zh-CN" sz="2400" dirty="0">
                <a:solidFill>
                  <a:srgbClr val="0000FF"/>
                </a:solidFill>
              </a:endParaRPr>
            </a:p>
          </p:txBody>
        </p:sp>
        <p:sp>
          <p:nvSpPr>
            <p:cNvPr id="1718286" name="Text Box 14"/>
            <p:cNvSpPr txBox="1">
              <a:spLocks noChangeArrowheads="1"/>
            </p:cNvSpPr>
            <p:nvPr/>
          </p:nvSpPr>
          <p:spPr bwMode="auto">
            <a:xfrm>
              <a:off x="3115" y="1156"/>
              <a:ext cx="2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OR</a:t>
              </a:r>
              <a:endParaRPr lang="en-US" altLang="zh-CN" dirty="0"/>
            </a:p>
          </p:txBody>
        </p:sp>
        <p:sp>
          <p:nvSpPr>
            <p:cNvPr id="1718287" name="Line 15"/>
            <p:cNvSpPr>
              <a:spLocks noChangeShapeType="1"/>
            </p:cNvSpPr>
            <p:nvPr/>
          </p:nvSpPr>
          <p:spPr bwMode="auto">
            <a:xfrm>
              <a:off x="3325" y="1378"/>
              <a:ext cx="14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18288" name="Group 16"/>
          <p:cNvGrpSpPr/>
          <p:nvPr/>
        </p:nvGrpSpPr>
        <p:grpSpPr bwMode="auto">
          <a:xfrm>
            <a:off x="4566599" y="4898661"/>
            <a:ext cx="2754313" cy="1200150"/>
            <a:chOff x="3069" y="883"/>
            <a:chExt cx="1735" cy="756"/>
          </a:xfrm>
        </p:grpSpPr>
        <p:sp>
          <p:nvSpPr>
            <p:cNvPr id="1718289" name="Text Box 17"/>
            <p:cNvSpPr txBox="1">
              <a:spLocks noChangeArrowheads="1"/>
            </p:cNvSpPr>
            <p:nvPr/>
          </p:nvSpPr>
          <p:spPr bwMode="auto">
            <a:xfrm>
              <a:off x="3561" y="883"/>
              <a:ext cx="120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/>
                <a:t>1 0 0 0 1 1 1 0</a:t>
              </a:r>
              <a:endParaRPr lang="en-US" altLang="zh-CN" sz="2400" dirty="0"/>
            </a:p>
            <a:p>
              <a:pPr algn="ctr"/>
              <a:r>
                <a:rPr lang="en-US" altLang="zh-CN" sz="2400" dirty="0">
                  <a:solidFill>
                    <a:srgbClr val="FF0000"/>
                  </a:solidFill>
                </a:rPr>
                <a:t>0 0 0 1 0 0 0 0</a:t>
              </a:r>
              <a:endParaRPr lang="en-US" altLang="zh-CN" sz="2400" dirty="0"/>
            </a:p>
            <a:p>
              <a:pPr algn="ctr"/>
              <a:r>
                <a:rPr lang="en-US" altLang="zh-CN" sz="2400" dirty="0"/>
                <a:t>0 0 0 </a:t>
              </a:r>
              <a:r>
                <a:rPr lang="en-US" altLang="zh-CN" sz="2400" dirty="0">
                  <a:solidFill>
                    <a:srgbClr val="0000FF"/>
                  </a:solidFill>
                </a:rPr>
                <a:t>0</a:t>
              </a:r>
              <a:r>
                <a:rPr lang="en-US" altLang="zh-CN" sz="2400" dirty="0"/>
                <a:t> 0 0 0 0</a:t>
              </a:r>
              <a:endParaRPr lang="en-US" altLang="zh-CN" sz="2400" dirty="0"/>
            </a:p>
          </p:txBody>
        </p:sp>
        <p:sp>
          <p:nvSpPr>
            <p:cNvPr id="1718290" name="Text Box 18"/>
            <p:cNvSpPr txBox="1">
              <a:spLocks noChangeArrowheads="1"/>
            </p:cNvSpPr>
            <p:nvPr/>
          </p:nvSpPr>
          <p:spPr bwMode="auto">
            <a:xfrm>
              <a:off x="3069" y="1156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/>
                <a:t>AND</a:t>
              </a:r>
              <a:endParaRPr lang="en-US" altLang="zh-CN"/>
            </a:p>
          </p:txBody>
        </p:sp>
        <p:sp>
          <p:nvSpPr>
            <p:cNvPr id="1718291" name="Line 19"/>
            <p:cNvSpPr>
              <a:spLocks noChangeShapeType="1"/>
            </p:cNvSpPr>
            <p:nvPr/>
          </p:nvSpPr>
          <p:spPr bwMode="auto">
            <a:xfrm>
              <a:off x="3325" y="1378"/>
              <a:ext cx="14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18292" name="Group 20"/>
          <p:cNvGrpSpPr/>
          <p:nvPr/>
        </p:nvGrpSpPr>
        <p:grpSpPr bwMode="auto">
          <a:xfrm>
            <a:off x="8105632" y="4898661"/>
            <a:ext cx="2754313" cy="1200150"/>
            <a:chOff x="3069" y="883"/>
            <a:chExt cx="1735" cy="756"/>
          </a:xfrm>
        </p:grpSpPr>
        <p:sp>
          <p:nvSpPr>
            <p:cNvPr id="1718293" name="Text Box 21"/>
            <p:cNvSpPr txBox="1">
              <a:spLocks noChangeArrowheads="1"/>
            </p:cNvSpPr>
            <p:nvPr/>
          </p:nvSpPr>
          <p:spPr bwMode="auto">
            <a:xfrm>
              <a:off x="3561" y="883"/>
              <a:ext cx="120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/>
                <a:t>1 0 0 0 1 1 1 0</a:t>
              </a:r>
              <a:endParaRPr lang="en-US" altLang="zh-CN" sz="2400" dirty="0"/>
            </a:p>
            <a:p>
              <a:pPr algn="ctr"/>
              <a:r>
                <a:rPr lang="en-US" altLang="zh-CN" sz="2400" dirty="0">
                  <a:solidFill>
                    <a:srgbClr val="FF0000"/>
                  </a:solidFill>
                </a:rPr>
                <a:t>0 0 0 0 1 0 0 0</a:t>
              </a:r>
              <a:endParaRPr lang="en-US" altLang="zh-CN" sz="2400" dirty="0"/>
            </a:p>
            <a:p>
              <a:pPr algn="ctr"/>
              <a:r>
                <a:rPr lang="en-US" altLang="zh-CN" sz="2400" dirty="0"/>
                <a:t>0 0 0 0 </a:t>
              </a:r>
              <a:r>
                <a:rPr lang="en-US" altLang="zh-CN" sz="2400" dirty="0">
                  <a:solidFill>
                    <a:srgbClr val="0000FF"/>
                  </a:solidFill>
                </a:rPr>
                <a:t>1</a:t>
              </a:r>
              <a:r>
                <a:rPr lang="en-US" altLang="zh-CN" sz="2400" dirty="0"/>
                <a:t> 0 0 0</a:t>
              </a:r>
              <a:endParaRPr lang="en-US" altLang="zh-CN" sz="2400" dirty="0"/>
            </a:p>
          </p:txBody>
        </p:sp>
        <p:sp>
          <p:nvSpPr>
            <p:cNvPr id="1718294" name="Text Box 22"/>
            <p:cNvSpPr txBox="1">
              <a:spLocks noChangeArrowheads="1"/>
            </p:cNvSpPr>
            <p:nvPr/>
          </p:nvSpPr>
          <p:spPr bwMode="auto">
            <a:xfrm>
              <a:off x="3069" y="1156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/>
                <a:t>AND</a:t>
              </a:r>
              <a:endParaRPr lang="en-US" altLang="zh-CN"/>
            </a:p>
          </p:txBody>
        </p:sp>
        <p:sp>
          <p:nvSpPr>
            <p:cNvPr id="1718295" name="Line 23"/>
            <p:cNvSpPr>
              <a:spLocks noChangeShapeType="1"/>
            </p:cNvSpPr>
            <p:nvPr/>
          </p:nvSpPr>
          <p:spPr bwMode="auto">
            <a:xfrm>
              <a:off x="3325" y="1378"/>
              <a:ext cx="14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12"/>
          <p:cNvGrpSpPr/>
          <p:nvPr/>
        </p:nvGrpSpPr>
        <p:grpSpPr bwMode="auto">
          <a:xfrm>
            <a:off x="8164370" y="3523590"/>
            <a:ext cx="2681288" cy="1200150"/>
            <a:chOff x="3115" y="883"/>
            <a:chExt cx="1689" cy="756"/>
          </a:xfrm>
        </p:grpSpPr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3561" y="883"/>
              <a:ext cx="120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/>
                <a:t>1 0 0 0 0 1 1 1</a:t>
              </a:r>
              <a:endParaRPr lang="en-US" altLang="zh-CN" sz="2400" dirty="0"/>
            </a:p>
            <a:p>
              <a:pPr algn="ctr"/>
              <a:r>
                <a:rPr lang="en-US" altLang="zh-CN" sz="2400" dirty="0">
                  <a:solidFill>
                    <a:srgbClr val="FF0000"/>
                  </a:solidFill>
                </a:rPr>
                <a:t>0 0 0 0 1 0 0 0</a:t>
              </a:r>
              <a:endParaRPr lang="en-US" altLang="zh-CN" sz="2400" dirty="0"/>
            </a:p>
            <a:p>
              <a:pPr algn="ctr"/>
              <a:r>
                <a:rPr lang="en-US" altLang="zh-CN" sz="2400" dirty="0"/>
                <a:t>1 0 0 0 1 1 1 1</a:t>
              </a:r>
              <a:endParaRPr lang="en-US" altLang="zh-CN" sz="2400" dirty="0"/>
            </a:p>
          </p:txBody>
        </p: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3115" y="1156"/>
              <a:ext cx="2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OR</a:t>
              </a:r>
              <a:endParaRPr lang="en-US" altLang="zh-CN" dirty="0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3325" y="1378"/>
              <a:ext cx="14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010237" y="2704792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将一个数的某一位设置为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18553" y="4019787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将一个数的某一位设置为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8553" y="5432753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判断一个数的某一位为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）判断信息位及设置信息位</a:t>
            </a:r>
            <a:endParaRPr kumimoji="1"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2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符号化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计算化的综合应用：利用图像隐藏信息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8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8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8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8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18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18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1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1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6244" name="Group 20"/>
          <p:cNvGrpSpPr/>
          <p:nvPr/>
        </p:nvGrpSpPr>
        <p:grpSpPr bwMode="auto">
          <a:xfrm>
            <a:off x="5935705" y="3873245"/>
            <a:ext cx="2959101" cy="2984500"/>
            <a:chOff x="2417" y="2421"/>
            <a:chExt cx="1864" cy="1880"/>
          </a:xfrm>
        </p:grpSpPr>
        <p:pic>
          <p:nvPicPr>
            <p:cNvPr id="1716245" name="Picture 21"/>
            <p:cNvPicPr>
              <a:picLocks noChangeAspect="1" noChangeArrowheads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7" y="2648"/>
              <a:ext cx="1051" cy="1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16246" name="Text Box 22"/>
            <p:cNvSpPr txBox="1">
              <a:spLocks noChangeArrowheads="1"/>
            </p:cNvSpPr>
            <p:nvPr/>
          </p:nvSpPr>
          <p:spPr bwMode="auto">
            <a:xfrm rot="18543409">
              <a:off x="3110" y="3305"/>
              <a:ext cx="147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0  1   0  0   0  0  0  1</a:t>
              </a:r>
              <a:endParaRPr lang="en-US" altLang="zh-CN" sz="1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16247" name="AutoShape 23"/>
            <p:cNvSpPr>
              <a:spLocks noChangeArrowheads="1"/>
            </p:cNvSpPr>
            <p:nvPr/>
          </p:nvSpPr>
          <p:spPr bwMode="auto">
            <a:xfrm>
              <a:off x="3822" y="2421"/>
              <a:ext cx="227" cy="498"/>
            </a:xfrm>
            <a:prstGeom prst="downArrow">
              <a:avLst>
                <a:gd name="adj1" fmla="val 50000"/>
                <a:gd name="adj2" fmla="val 54846"/>
              </a:avLst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16248" name="Text Box 24"/>
            <p:cNvSpPr txBox="1">
              <a:spLocks noChangeArrowheads="1"/>
            </p:cNvSpPr>
            <p:nvPr/>
          </p:nvSpPr>
          <p:spPr bwMode="auto">
            <a:xfrm>
              <a:off x="2966" y="3894"/>
              <a:ext cx="131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将最低位平面替换为隐藏信息的编码</a:t>
              </a:r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16249" name="AutoShape 25"/>
            <p:cNvSpPr>
              <a:spLocks noChangeArrowheads="1"/>
            </p:cNvSpPr>
            <p:nvPr/>
          </p:nvSpPr>
          <p:spPr bwMode="auto">
            <a:xfrm flipH="1">
              <a:off x="3464" y="3215"/>
              <a:ext cx="286" cy="226"/>
            </a:xfrm>
            <a:prstGeom prst="rightArrow">
              <a:avLst>
                <a:gd name="adj1" fmla="val 50000"/>
                <a:gd name="adj2" fmla="val 31637"/>
              </a:avLst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16226" name="Group 2"/>
          <p:cNvGrpSpPr/>
          <p:nvPr/>
        </p:nvGrpSpPr>
        <p:grpSpPr bwMode="auto">
          <a:xfrm>
            <a:off x="1019176" y="2118335"/>
            <a:ext cx="1570038" cy="1766887"/>
            <a:chOff x="135" y="1067"/>
            <a:chExt cx="989" cy="1113"/>
          </a:xfrm>
        </p:grpSpPr>
        <p:pic>
          <p:nvPicPr>
            <p:cNvPr id="17162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" y="1268"/>
              <a:ext cx="654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16228" name="Text Box 4"/>
            <p:cNvSpPr txBox="1">
              <a:spLocks noChangeArrowheads="1"/>
            </p:cNvSpPr>
            <p:nvPr/>
          </p:nvSpPr>
          <p:spPr bwMode="auto">
            <a:xfrm>
              <a:off x="135" y="1067"/>
              <a:ext cx="9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一幅原始图像</a:t>
              </a:r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16229" name="Group 5"/>
          <p:cNvGrpSpPr/>
          <p:nvPr/>
        </p:nvGrpSpPr>
        <p:grpSpPr bwMode="auto">
          <a:xfrm>
            <a:off x="2552701" y="1869096"/>
            <a:ext cx="2501900" cy="2224088"/>
            <a:chOff x="1101" y="910"/>
            <a:chExt cx="1576" cy="1401"/>
          </a:xfrm>
        </p:grpSpPr>
        <p:pic>
          <p:nvPicPr>
            <p:cNvPr id="17162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" y="1105"/>
              <a:ext cx="1032" cy="1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16231" name="AutoShape 7"/>
            <p:cNvSpPr>
              <a:spLocks noChangeArrowheads="1"/>
            </p:cNvSpPr>
            <p:nvPr/>
          </p:nvSpPr>
          <p:spPr bwMode="auto">
            <a:xfrm>
              <a:off x="1101" y="1662"/>
              <a:ext cx="408" cy="226"/>
            </a:xfrm>
            <a:prstGeom prst="rightArrow">
              <a:avLst>
                <a:gd name="adj1" fmla="val 50000"/>
                <a:gd name="adj2" fmla="val 45133"/>
              </a:avLst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16232" name="Text Box 8"/>
            <p:cNvSpPr txBox="1">
              <a:spLocks noChangeArrowheads="1"/>
            </p:cNvSpPr>
            <p:nvPr/>
          </p:nvSpPr>
          <p:spPr bwMode="auto">
            <a:xfrm>
              <a:off x="1768" y="910"/>
              <a:ext cx="84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一列像素点</a:t>
              </a:r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16233" name="Group 9"/>
          <p:cNvGrpSpPr/>
          <p:nvPr/>
        </p:nvGrpSpPr>
        <p:grpSpPr bwMode="auto">
          <a:xfrm>
            <a:off x="5184777" y="1859572"/>
            <a:ext cx="2909887" cy="2722563"/>
            <a:chOff x="2759" y="904"/>
            <a:chExt cx="1833" cy="1715"/>
          </a:xfrm>
        </p:grpSpPr>
        <p:pic>
          <p:nvPicPr>
            <p:cNvPr id="1716234" name="Picture 1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7" y="1100"/>
              <a:ext cx="1048" cy="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16235" name="AutoShape 11"/>
            <p:cNvSpPr>
              <a:spLocks noChangeArrowheads="1"/>
            </p:cNvSpPr>
            <p:nvPr/>
          </p:nvSpPr>
          <p:spPr bwMode="auto">
            <a:xfrm>
              <a:off x="2759" y="1661"/>
              <a:ext cx="408" cy="226"/>
            </a:xfrm>
            <a:prstGeom prst="rightArrow">
              <a:avLst>
                <a:gd name="adj1" fmla="val 50000"/>
                <a:gd name="adj2" fmla="val 45133"/>
              </a:avLst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16236" name="Text Box 12"/>
            <p:cNvSpPr txBox="1">
              <a:spLocks noChangeArrowheads="1"/>
            </p:cNvSpPr>
            <p:nvPr/>
          </p:nvSpPr>
          <p:spPr bwMode="auto">
            <a:xfrm>
              <a:off x="2846" y="904"/>
              <a:ext cx="17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不同像素点的同一位平面</a:t>
              </a:r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16237" name="Group 13"/>
          <p:cNvGrpSpPr/>
          <p:nvPr/>
        </p:nvGrpSpPr>
        <p:grpSpPr bwMode="auto">
          <a:xfrm>
            <a:off x="9508637" y="2894020"/>
            <a:ext cx="1577974" cy="873126"/>
            <a:chOff x="4459" y="2400"/>
            <a:chExt cx="994" cy="550"/>
          </a:xfrm>
        </p:grpSpPr>
        <p:sp>
          <p:nvSpPr>
            <p:cNvPr id="1716238" name="Text Box 14"/>
            <p:cNvSpPr txBox="1">
              <a:spLocks noChangeArrowheads="1"/>
            </p:cNvSpPr>
            <p:nvPr/>
          </p:nvSpPr>
          <p:spPr bwMode="auto">
            <a:xfrm>
              <a:off x="4814" y="2582"/>
              <a:ext cx="24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16239" name="Text Box 15"/>
            <p:cNvSpPr txBox="1">
              <a:spLocks noChangeArrowheads="1"/>
            </p:cNvSpPr>
            <p:nvPr/>
          </p:nvSpPr>
          <p:spPr bwMode="auto">
            <a:xfrm>
              <a:off x="4459" y="2400"/>
              <a:ext cx="9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待隐藏的信息</a:t>
              </a:r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16240" name="Group 16"/>
          <p:cNvGrpSpPr/>
          <p:nvPr/>
        </p:nvGrpSpPr>
        <p:grpSpPr bwMode="auto">
          <a:xfrm>
            <a:off x="9099067" y="3700464"/>
            <a:ext cx="2244726" cy="1593849"/>
            <a:chOff x="4201" y="2908"/>
            <a:chExt cx="1414" cy="1004"/>
          </a:xfrm>
        </p:grpSpPr>
        <p:sp>
          <p:nvSpPr>
            <p:cNvPr id="1716241" name="Text Box 17"/>
            <p:cNvSpPr txBox="1">
              <a:spLocks noChangeArrowheads="1"/>
            </p:cNvSpPr>
            <p:nvPr/>
          </p:nvSpPr>
          <p:spPr bwMode="auto">
            <a:xfrm>
              <a:off x="4230" y="3331"/>
              <a:ext cx="136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>
                  <a:solidFill>
                    <a:srgbClr val="FF0000"/>
                  </a:solidFill>
                </a:rPr>
                <a:t>0100 0001</a:t>
              </a:r>
              <a:endParaRPr lang="en-US" altLang="zh-CN" sz="3600">
                <a:solidFill>
                  <a:srgbClr val="FF0000"/>
                </a:solidFill>
              </a:endParaRPr>
            </a:p>
          </p:txBody>
        </p:sp>
        <p:sp>
          <p:nvSpPr>
            <p:cNvPr id="1716242" name="Text Box 18"/>
            <p:cNvSpPr txBox="1">
              <a:spLocks noChangeArrowheads="1"/>
            </p:cNvSpPr>
            <p:nvPr/>
          </p:nvSpPr>
          <p:spPr bwMode="auto">
            <a:xfrm>
              <a:off x="4201" y="3679"/>
              <a:ext cx="14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待隐藏信息的</a:t>
              </a:r>
              <a:r>
                <a:rPr lang="en-US" altLang="zh-CN" dirty="0"/>
                <a:t>01</a:t>
              </a:r>
              <a:r>
                <a:rPr lang="zh-CN" altLang="en-US" dirty="0"/>
                <a:t>编码</a:t>
              </a:r>
              <a:endParaRPr lang="zh-CN" altLang="en-US" dirty="0"/>
            </a:p>
          </p:txBody>
        </p:sp>
        <p:sp>
          <p:nvSpPr>
            <p:cNvPr id="1716243" name="AutoShape 19"/>
            <p:cNvSpPr>
              <a:spLocks noChangeArrowheads="1"/>
            </p:cNvSpPr>
            <p:nvPr/>
          </p:nvSpPr>
          <p:spPr bwMode="auto">
            <a:xfrm>
              <a:off x="4844" y="2908"/>
              <a:ext cx="227" cy="45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36" name="Group 26"/>
          <p:cNvGrpSpPr/>
          <p:nvPr/>
        </p:nvGrpSpPr>
        <p:grpSpPr bwMode="auto">
          <a:xfrm>
            <a:off x="1095666" y="4363781"/>
            <a:ext cx="3548915" cy="2343150"/>
            <a:chOff x="142" y="2645"/>
            <a:chExt cx="1895" cy="1476"/>
          </a:xfrm>
        </p:grpSpPr>
        <p:sp>
          <p:nvSpPr>
            <p:cNvPr id="37" name="AutoShape 27"/>
            <p:cNvSpPr>
              <a:spLocks noChangeArrowheads="1"/>
            </p:cNvSpPr>
            <p:nvPr/>
          </p:nvSpPr>
          <p:spPr bwMode="auto">
            <a:xfrm>
              <a:off x="142" y="2645"/>
              <a:ext cx="1895" cy="1476"/>
            </a:xfrm>
            <a:prstGeom prst="roundRect">
              <a:avLst>
                <a:gd name="adj" fmla="val 9149"/>
              </a:avLst>
            </a:prstGeom>
            <a:solidFill>
              <a:srgbClr val="008000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/>
            </a:p>
          </p:txBody>
        </p: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234" y="2645"/>
              <a:ext cx="1761" cy="1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IF </a:t>
              </a:r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待隐藏信息的第 </a:t>
              </a: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i </a:t>
              </a:r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位为</a:t>
              </a: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0  then </a:t>
              </a:r>
              <a:endPara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    第</a:t>
              </a: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i </a:t>
              </a:r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个像素的值 </a:t>
              </a: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Wingdings" panose="05000000000000000000" pitchFamily="2" charset="2"/>
                </a:rPr>
                <a:t>=</a:t>
              </a:r>
              <a:endPara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rgbClr val="FFFF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    </a:t>
              </a:r>
              <a:r>
                <a:rPr lang="zh-CN" altLang="en-US" sz="1600" dirty="0">
                  <a:solidFill>
                    <a:srgbClr val="FFFF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第</a:t>
              </a:r>
              <a:r>
                <a:rPr lang="en-US" altLang="zh-CN" sz="1600" dirty="0">
                  <a:solidFill>
                    <a:srgbClr val="FFFF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i</a:t>
              </a:r>
              <a:r>
                <a:rPr lang="zh-CN" altLang="en-US" sz="1600" dirty="0">
                  <a:solidFill>
                    <a:srgbClr val="FFFF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个像素的值  </a:t>
              </a:r>
              <a:r>
                <a:rPr lang="en-US" altLang="zh-CN" sz="1600" dirty="0">
                  <a:solidFill>
                    <a:srgbClr val="FFFF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AND  11111110</a:t>
              </a:r>
              <a:endParaRPr lang="en-US" altLang="zh-CN" sz="1600" dirty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ELSE </a:t>
              </a:r>
              <a:endPara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    第</a:t>
              </a: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i </a:t>
              </a:r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个像素的值 </a:t>
              </a: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Wingdings" panose="05000000000000000000" pitchFamily="2" charset="2"/>
                </a:rPr>
                <a:t>=</a:t>
              </a:r>
              <a:endPara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rgbClr val="FFFF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Wingdings" panose="05000000000000000000" pitchFamily="2" charset="2"/>
                </a:rPr>
                <a:t>   </a:t>
              </a:r>
              <a:r>
                <a:rPr lang="en-US" altLang="zh-CN" sz="1600" dirty="0">
                  <a:solidFill>
                    <a:srgbClr val="FFFF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 </a:t>
              </a:r>
              <a:r>
                <a:rPr lang="zh-CN" altLang="en-US" sz="1600" dirty="0">
                  <a:solidFill>
                    <a:srgbClr val="FFFF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第</a:t>
              </a:r>
              <a:r>
                <a:rPr lang="en-US" altLang="zh-CN" sz="1600" dirty="0">
                  <a:solidFill>
                    <a:srgbClr val="FFFF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i</a:t>
              </a:r>
              <a:r>
                <a:rPr lang="zh-CN" altLang="en-US" sz="1600" dirty="0">
                  <a:solidFill>
                    <a:srgbClr val="FFFF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个像素的值 </a:t>
              </a:r>
              <a:r>
                <a:rPr lang="en-US" altLang="zh-CN" sz="1600" dirty="0">
                  <a:solidFill>
                    <a:srgbClr val="FFFF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OR  00000001</a:t>
              </a:r>
              <a:endParaRPr lang="en-US" altLang="zh-CN" sz="1600" dirty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 err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ENDIF</a:t>
              </a: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 </a:t>
              </a:r>
              <a:endPara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0"/>
          <p:cNvGrpSpPr/>
          <p:nvPr/>
        </p:nvGrpSpPr>
        <p:grpSpPr bwMode="auto">
          <a:xfrm>
            <a:off x="9096927" y="5329983"/>
            <a:ext cx="2208766" cy="1265238"/>
            <a:chOff x="4335" y="3412"/>
            <a:chExt cx="1230" cy="797"/>
          </a:xfrm>
        </p:grpSpPr>
        <p:sp>
          <p:nvSpPr>
            <p:cNvPr id="40" name="AutoShape 31"/>
            <p:cNvSpPr>
              <a:spLocks noChangeArrowheads="1"/>
            </p:cNvSpPr>
            <p:nvPr/>
          </p:nvSpPr>
          <p:spPr bwMode="auto">
            <a:xfrm>
              <a:off x="4342" y="3412"/>
              <a:ext cx="1223" cy="797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grpSp>
          <p:nvGrpSpPr>
            <p:cNvPr id="41" name="Group 32"/>
            <p:cNvGrpSpPr/>
            <p:nvPr/>
          </p:nvGrpSpPr>
          <p:grpSpPr bwMode="auto">
            <a:xfrm>
              <a:off x="4387" y="3488"/>
              <a:ext cx="1054" cy="665"/>
              <a:chOff x="6221" y="2983"/>
              <a:chExt cx="1054" cy="665"/>
            </a:xfrm>
          </p:grpSpPr>
          <p:sp>
            <p:nvSpPr>
              <p:cNvPr id="43" name="Rectangle 33"/>
              <p:cNvSpPr>
                <a:spLocks noChangeArrowheads="1"/>
              </p:cNvSpPr>
              <p:nvPr/>
            </p:nvSpPr>
            <p:spPr bwMode="auto">
              <a:xfrm>
                <a:off x="6528" y="2983"/>
                <a:ext cx="573" cy="330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0100 0001</a:t>
                </a:r>
                <a:endPara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1400" dirty="0">
                    <a:solidFill>
                      <a:srgbClr val="FFFF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0000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1</a:t>
                </a:r>
                <a:r>
                  <a:rPr lang="en-US" altLang="zh-CN" sz="1400" dirty="0">
                    <a:solidFill>
                      <a:srgbClr val="FFFF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000</a:t>
                </a:r>
                <a:endParaRPr lang="en-US" altLang="zh-CN" sz="1400" dirty="0">
                  <a:solidFill>
                    <a:srgbClr val="FFFF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4" name="Line 34"/>
              <p:cNvSpPr>
                <a:spLocks noChangeShapeType="1"/>
              </p:cNvSpPr>
              <p:nvPr/>
            </p:nvSpPr>
            <p:spPr bwMode="auto">
              <a:xfrm>
                <a:off x="6221" y="3313"/>
                <a:ext cx="105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 Box 35"/>
              <p:cNvSpPr txBox="1">
                <a:spLocks noChangeArrowheads="1"/>
              </p:cNvSpPr>
              <p:nvPr/>
            </p:nvSpPr>
            <p:spPr bwMode="auto">
              <a:xfrm>
                <a:off x="6375" y="3318"/>
                <a:ext cx="852" cy="330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=0</a:t>
                </a:r>
                <a:r>
                  <a:rPr lang="zh-CN" altLang="en-US" sz="14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，则第</a:t>
                </a:r>
                <a:r>
                  <a:rPr lang="en-US" altLang="zh-CN" sz="14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i</a:t>
                </a:r>
                <a:r>
                  <a:rPr lang="zh-CN" altLang="en-US" sz="14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位为</a:t>
                </a:r>
                <a:r>
                  <a:rPr lang="en-US" altLang="zh-CN" sz="14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0</a:t>
                </a:r>
                <a:endParaRPr lang="en-US" altLang="zh-CN" sz="14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14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&lt;&gt;0</a:t>
                </a:r>
                <a:r>
                  <a:rPr lang="zh-CN" altLang="en-US" sz="14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，则第</a:t>
                </a:r>
                <a:r>
                  <a:rPr lang="en-US" altLang="zh-CN" sz="14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i</a:t>
                </a:r>
                <a:r>
                  <a:rPr lang="zh-CN" altLang="en-US" sz="14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位为</a:t>
                </a:r>
                <a:r>
                  <a:rPr lang="en-US" altLang="zh-CN" sz="14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</a:t>
                </a:r>
                <a:endParaRPr lang="en-US" altLang="zh-CN" sz="14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>
              <a:off x="4335" y="3611"/>
              <a:ext cx="31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AND</a:t>
              </a:r>
              <a:endPara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46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符号化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计算化的综合应用：利用图像隐藏信息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）将待隐藏信息隐藏到图像中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6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6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6244" name="Group 20"/>
          <p:cNvGrpSpPr/>
          <p:nvPr/>
        </p:nvGrpSpPr>
        <p:grpSpPr bwMode="auto">
          <a:xfrm>
            <a:off x="5935705" y="3873245"/>
            <a:ext cx="2959101" cy="2984500"/>
            <a:chOff x="2417" y="2421"/>
            <a:chExt cx="1864" cy="1880"/>
          </a:xfrm>
        </p:grpSpPr>
        <p:pic>
          <p:nvPicPr>
            <p:cNvPr id="1716245" name="Picture 2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7" y="2648"/>
              <a:ext cx="1051" cy="1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16246" name="Text Box 22"/>
            <p:cNvSpPr txBox="1">
              <a:spLocks noChangeArrowheads="1"/>
            </p:cNvSpPr>
            <p:nvPr/>
          </p:nvSpPr>
          <p:spPr bwMode="auto">
            <a:xfrm rot="18543409">
              <a:off x="3110" y="3305"/>
              <a:ext cx="147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0  1   0  0   0  0  0  1</a:t>
              </a:r>
              <a:endParaRPr lang="en-US" altLang="zh-CN" sz="1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16247" name="AutoShape 23"/>
            <p:cNvSpPr>
              <a:spLocks noChangeArrowheads="1"/>
            </p:cNvSpPr>
            <p:nvPr/>
          </p:nvSpPr>
          <p:spPr bwMode="auto">
            <a:xfrm>
              <a:off x="3822" y="2421"/>
              <a:ext cx="227" cy="498"/>
            </a:xfrm>
            <a:prstGeom prst="downArrow">
              <a:avLst>
                <a:gd name="adj1" fmla="val 50000"/>
                <a:gd name="adj2" fmla="val 54846"/>
              </a:avLst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16248" name="Text Box 24"/>
            <p:cNvSpPr txBox="1">
              <a:spLocks noChangeArrowheads="1"/>
            </p:cNvSpPr>
            <p:nvPr/>
          </p:nvSpPr>
          <p:spPr bwMode="auto">
            <a:xfrm>
              <a:off x="2966" y="3894"/>
              <a:ext cx="131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将最低位平面替换为隐藏信息的编码</a:t>
              </a:r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16249" name="AutoShape 25"/>
            <p:cNvSpPr>
              <a:spLocks noChangeArrowheads="1"/>
            </p:cNvSpPr>
            <p:nvPr/>
          </p:nvSpPr>
          <p:spPr bwMode="auto">
            <a:xfrm flipH="1">
              <a:off x="3464" y="3215"/>
              <a:ext cx="286" cy="226"/>
            </a:xfrm>
            <a:prstGeom prst="rightArrow">
              <a:avLst>
                <a:gd name="adj1" fmla="val 50000"/>
                <a:gd name="adj2" fmla="val 31637"/>
              </a:avLst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16226" name="Group 2"/>
          <p:cNvGrpSpPr/>
          <p:nvPr/>
        </p:nvGrpSpPr>
        <p:grpSpPr bwMode="auto">
          <a:xfrm>
            <a:off x="1019176" y="2139118"/>
            <a:ext cx="1570038" cy="1766887"/>
            <a:chOff x="135" y="1067"/>
            <a:chExt cx="989" cy="1113"/>
          </a:xfrm>
        </p:grpSpPr>
        <p:pic>
          <p:nvPicPr>
            <p:cNvPr id="17162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" y="1268"/>
              <a:ext cx="654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16228" name="Text Box 4"/>
            <p:cNvSpPr txBox="1">
              <a:spLocks noChangeArrowheads="1"/>
            </p:cNvSpPr>
            <p:nvPr/>
          </p:nvSpPr>
          <p:spPr bwMode="auto">
            <a:xfrm>
              <a:off x="135" y="1067"/>
              <a:ext cx="9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一幅原始图像</a:t>
              </a:r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16229" name="Group 5"/>
          <p:cNvGrpSpPr/>
          <p:nvPr/>
        </p:nvGrpSpPr>
        <p:grpSpPr bwMode="auto">
          <a:xfrm>
            <a:off x="2552701" y="1889879"/>
            <a:ext cx="2501900" cy="2224088"/>
            <a:chOff x="1101" y="910"/>
            <a:chExt cx="1576" cy="1401"/>
          </a:xfrm>
        </p:grpSpPr>
        <p:pic>
          <p:nvPicPr>
            <p:cNvPr id="17162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" y="1105"/>
              <a:ext cx="1032" cy="1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16231" name="AutoShape 7"/>
            <p:cNvSpPr>
              <a:spLocks noChangeArrowheads="1"/>
            </p:cNvSpPr>
            <p:nvPr/>
          </p:nvSpPr>
          <p:spPr bwMode="auto">
            <a:xfrm>
              <a:off x="1101" y="1662"/>
              <a:ext cx="408" cy="226"/>
            </a:xfrm>
            <a:prstGeom prst="rightArrow">
              <a:avLst>
                <a:gd name="adj1" fmla="val 50000"/>
                <a:gd name="adj2" fmla="val 45133"/>
              </a:avLst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16232" name="Text Box 8"/>
            <p:cNvSpPr txBox="1">
              <a:spLocks noChangeArrowheads="1"/>
            </p:cNvSpPr>
            <p:nvPr/>
          </p:nvSpPr>
          <p:spPr bwMode="auto">
            <a:xfrm>
              <a:off x="1768" y="910"/>
              <a:ext cx="84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一列像素点</a:t>
              </a:r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16233" name="Group 9"/>
          <p:cNvGrpSpPr/>
          <p:nvPr/>
        </p:nvGrpSpPr>
        <p:grpSpPr bwMode="auto">
          <a:xfrm>
            <a:off x="5184777" y="1880355"/>
            <a:ext cx="2909887" cy="2722563"/>
            <a:chOff x="2759" y="904"/>
            <a:chExt cx="1833" cy="1715"/>
          </a:xfrm>
        </p:grpSpPr>
        <p:pic>
          <p:nvPicPr>
            <p:cNvPr id="1716234" name="Picture 1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7" y="1100"/>
              <a:ext cx="1048" cy="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16235" name="AutoShape 11"/>
            <p:cNvSpPr>
              <a:spLocks noChangeArrowheads="1"/>
            </p:cNvSpPr>
            <p:nvPr/>
          </p:nvSpPr>
          <p:spPr bwMode="auto">
            <a:xfrm>
              <a:off x="2759" y="1661"/>
              <a:ext cx="408" cy="226"/>
            </a:xfrm>
            <a:prstGeom prst="rightArrow">
              <a:avLst>
                <a:gd name="adj1" fmla="val 50000"/>
                <a:gd name="adj2" fmla="val 45133"/>
              </a:avLst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16236" name="Text Box 12"/>
            <p:cNvSpPr txBox="1">
              <a:spLocks noChangeArrowheads="1"/>
            </p:cNvSpPr>
            <p:nvPr/>
          </p:nvSpPr>
          <p:spPr bwMode="auto">
            <a:xfrm>
              <a:off x="2846" y="904"/>
              <a:ext cx="17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不同像素点的同一位平面</a:t>
              </a:r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16237" name="Group 13"/>
          <p:cNvGrpSpPr/>
          <p:nvPr/>
        </p:nvGrpSpPr>
        <p:grpSpPr bwMode="auto">
          <a:xfrm>
            <a:off x="9508637" y="2894020"/>
            <a:ext cx="1577974" cy="873126"/>
            <a:chOff x="4459" y="2400"/>
            <a:chExt cx="994" cy="550"/>
          </a:xfrm>
        </p:grpSpPr>
        <p:sp>
          <p:nvSpPr>
            <p:cNvPr id="1716238" name="Text Box 14"/>
            <p:cNvSpPr txBox="1">
              <a:spLocks noChangeArrowheads="1"/>
            </p:cNvSpPr>
            <p:nvPr/>
          </p:nvSpPr>
          <p:spPr bwMode="auto">
            <a:xfrm>
              <a:off x="4814" y="2582"/>
              <a:ext cx="24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16239" name="Text Box 15"/>
            <p:cNvSpPr txBox="1">
              <a:spLocks noChangeArrowheads="1"/>
            </p:cNvSpPr>
            <p:nvPr/>
          </p:nvSpPr>
          <p:spPr bwMode="auto">
            <a:xfrm>
              <a:off x="4459" y="2400"/>
              <a:ext cx="9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待隐藏的信息</a:t>
              </a:r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16240" name="Group 16"/>
          <p:cNvGrpSpPr/>
          <p:nvPr/>
        </p:nvGrpSpPr>
        <p:grpSpPr bwMode="auto">
          <a:xfrm>
            <a:off x="9099067" y="3700464"/>
            <a:ext cx="2244726" cy="1593849"/>
            <a:chOff x="4201" y="2908"/>
            <a:chExt cx="1414" cy="1004"/>
          </a:xfrm>
        </p:grpSpPr>
        <p:sp>
          <p:nvSpPr>
            <p:cNvPr id="1716241" name="Text Box 17"/>
            <p:cNvSpPr txBox="1">
              <a:spLocks noChangeArrowheads="1"/>
            </p:cNvSpPr>
            <p:nvPr/>
          </p:nvSpPr>
          <p:spPr bwMode="auto">
            <a:xfrm>
              <a:off x="4230" y="3331"/>
              <a:ext cx="136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>
                  <a:solidFill>
                    <a:srgbClr val="FF0000"/>
                  </a:solidFill>
                </a:rPr>
                <a:t>0100 0001</a:t>
              </a:r>
              <a:endParaRPr lang="en-US" altLang="zh-CN" sz="3600">
                <a:solidFill>
                  <a:srgbClr val="FF0000"/>
                </a:solidFill>
              </a:endParaRPr>
            </a:p>
          </p:txBody>
        </p:sp>
        <p:sp>
          <p:nvSpPr>
            <p:cNvPr id="1716242" name="Text Box 18"/>
            <p:cNvSpPr txBox="1">
              <a:spLocks noChangeArrowheads="1"/>
            </p:cNvSpPr>
            <p:nvPr/>
          </p:nvSpPr>
          <p:spPr bwMode="auto">
            <a:xfrm>
              <a:off x="4201" y="3679"/>
              <a:ext cx="14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待隐藏信息的</a:t>
              </a:r>
              <a:r>
                <a:rPr lang="en-US" altLang="zh-CN" dirty="0"/>
                <a:t>01</a:t>
              </a:r>
              <a:r>
                <a:rPr lang="zh-CN" altLang="en-US" dirty="0"/>
                <a:t>编码</a:t>
              </a:r>
              <a:endParaRPr lang="zh-CN" altLang="en-US" dirty="0"/>
            </a:p>
          </p:txBody>
        </p:sp>
        <p:sp>
          <p:nvSpPr>
            <p:cNvPr id="1716243" name="AutoShape 19"/>
            <p:cNvSpPr>
              <a:spLocks noChangeArrowheads="1"/>
            </p:cNvSpPr>
            <p:nvPr/>
          </p:nvSpPr>
          <p:spPr bwMode="auto">
            <a:xfrm>
              <a:off x="4844" y="2908"/>
              <a:ext cx="227" cy="45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46" name="Group 26"/>
          <p:cNvGrpSpPr/>
          <p:nvPr/>
        </p:nvGrpSpPr>
        <p:grpSpPr bwMode="auto">
          <a:xfrm>
            <a:off x="3525534" y="4233608"/>
            <a:ext cx="2254249" cy="2589213"/>
            <a:chOff x="1145" y="2694"/>
            <a:chExt cx="1420" cy="1631"/>
          </a:xfrm>
        </p:grpSpPr>
        <p:pic>
          <p:nvPicPr>
            <p:cNvPr id="47" name="Picture 2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" y="2694"/>
              <a:ext cx="1044" cy="1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AutoShape 28"/>
            <p:cNvSpPr>
              <a:spLocks noChangeArrowheads="1"/>
            </p:cNvSpPr>
            <p:nvPr/>
          </p:nvSpPr>
          <p:spPr bwMode="auto">
            <a:xfrm flipH="1">
              <a:off x="2130" y="3216"/>
              <a:ext cx="435" cy="226"/>
            </a:xfrm>
            <a:prstGeom prst="rightArrow">
              <a:avLst>
                <a:gd name="adj1" fmla="val 50000"/>
                <a:gd name="adj2" fmla="val 31637"/>
              </a:avLst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Text Box 29"/>
            <p:cNvSpPr txBox="1">
              <a:spLocks noChangeArrowheads="1"/>
            </p:cNvSpPr>
            <p:nvPr/>
          </p:nvSpPr>
          <p:spPr bwMode="auto">
            <a:xfrm>
              <a:off x="1164" y="3918"/>
              <a:ext cx="116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加入隐藏信息的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一列像素点</a:t>
              </a:r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0" name="Group 30"/>
          <p:cNvGrpSpPr/>
          <p:nvPr/>
        </p:nvGrpSpPr>
        <p:grpSpPr bwMode="auto">
          <a:xfrm>
            <a:off x="922198" y="4586033"/>
            <a:ext cx="2087563" cy="2236788"/>
            <a:chOff x="96" y="2916"/>
            <a:chExt cx="1315" cy="1409"/>
          </a:xfrm>
        </p:grpSpPr>
        <p:pic>
          <p:nvPicPr>
            <p:cNvPr id="51" name="Picture 3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" y="2916"/>
              <a:ext cx="654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Text Box 32"/>
            <p:cNvSpPr txBox="1">
              <a:spLocks noChangeArrowheads="1"/>
            </p:cNvSpPr>
            <p:nvPr/>
          </p:nvSpPr>
          <p:spPr bwMode="auto">
            <a:xfrm>
              <a:off x="96" y="3918"/>
              <a:ext cx="98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加入隐藏信息的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图像</a:t>
              </a:r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" name="AutoShape 33"/>
            <p:cNvSpPr>
              <a:spLocks noChangeArrowheads="1"/>
            </p:cNvSpPr>
            <p:nvPr/>
          </p:nvSpPr>
          <p:spPr bwMode="auto">
            <a:xfrm flipH="1">
              <a:off x="878" y="3216"/>
              <a:ext cx="533" cy="226"/>
            </a:xfrm>
            <a:prstGeom prst="rightArrow">
              <a:avLst>
                <a:gd name="adj1" fmla="val 50000"/>
                <a:gd name="adj2" fmla="val 31637"/>
              </a:avLst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符号化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计算化的综合应用：利用图像隐藏信息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）能否看出隐藏了信息呢？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2130" name="Picture 2" descr="F9塞纳河IMG_346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680" y="2103565"/>
            <a:ext cx="5728155" cy="424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2132" name="Text Box 4"/>
          <p:cNvSpPr txBox="1">
            <a:spLocks noChangeArrowheads="1"/>
          </p:cNvSpPr>
          <p:nvPr/>
        </p:nvSpPr>
        <p:spPr bwMode="auto">
          <a:xfrm>
            <a:off x="3342948" y="5822938"/>
            <a:ext cx="53896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You are dangerous! You have been known by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someones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12134" name="Group 6"/>
          <p:cNvGrpSpPr/>
          <p:nvPr/>
        </p:nvGrpSpPr>
        <p:grpSpPr bwMode="auto">
          <a:xfrm>
            <a:off x="8773248" y="3314058"/>
            <a:ext cx="1674813" cy="2168525"/>
            <a:chOff x="4373" y="2307"/>
            <a:chExt cx="1055" cy="1366"/>
          </a:xfrm>
        </p:grpSpPr>
        <p:pic>
          <p:nvPicPr>
            <p:cNvPr id="1712135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4" y="2862"/>
              <a:ext cx="778" cy="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12136" name="Group 8"/>
            <p:cNvGrpSpPr/>
            <p:nvPr/>
          </p:nvGrpSpPr>
          <p:grpSpPr bwMode="auto">
            <a:xfrm>
              <a:off x="4373" y="2307"/>
              <a:ext cx="1055" cy="607"/>
              <a:chOff x="4373" y="2307"/>
              <a:chExt cx="1055" cy="607"/>
            </a:xfrm>
          </p:grpSpPr>
          <p:sp>
            <p:nvSpPr>
              <p:cNvPr id="20" name="AutoShape 39"/>
              <p:cNvSpPr>
                <a:spLocks noChangeArrowheads="1"/>
              </p:cNvSpPr>
              <p:nvPr/>
            </p:nvSpPr>
            <p:spPr bwMode="gray">
              <a:xfrm>
                <a:off x="4373" y="2307"/>
                <a:ext cx="1055" cy="607"/>
              </a:xfrm>
              <a:custGeom>
                <a:avLst/>
                <a:gdLst>
                  <a:gd name="T0" fmla="*/ 1004911 w 21600"/>
                  <a:gd name="T1" fmla="*/ 0 h 21600"/>
                  <a:gd name="T2" fmla="*/ 294308 w 21600"/>
                  <a:gd name="T3" fmla="*/ 298021 h 21600"/>
                  <a:gd name="T4" fmla="*/ 0 w 21600"/>
                  <a:gd name="T5" fmla="*/ 1017588 h 21600"/>
                  <a:gd name="T6" fmla="*/ 294308 w 21600"/>
                  <a:gd name="T7" fmla="*/ 1737154 h 21600"/>
                  <a:gd name="T8" fmla="*/ 1004911 w 21600"/>
                  <a:gd name="T9" fmla="*/ 2035175 h 21600"/>
                  <a:gd name="T10" fmla="*/ 1715513 w 21600"/>
                  <a:gd name="T11" fmla="*/ 1737154 h 21600"/>
                  <a:gd name="T12" fmla="*/ 2009821 w 21600"/>
                  <a:gd name="T13" fmla="*/ 1017588 h 21600"/>
                  <a:gd name="T14" fmla="*/ 1715513 w 21600"/>
                  <a:gd name="T15" fmla="*/ 298021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3 w 21600"/>
                  <a:gd name="T25" fmla="*/ 3163 h 21600"/>
                  <a:gd name="T26" fmla="*/ 18437 w 21600"/>
                  <a:gd name="T27" fmla="*/ 18437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914" y="10800"/>
                    </a:moveTo>
                    <a:cubicBezTo>
                      <a:pt x="1914" y="15708"/>
                      <a:pt x="5892" y="19686"/>
                      <a:pt x="10800" y="19686"/>
                    </a:cubicBezTo>
                    <a:cubicBezTo>
                      <a:pt x="15708" y="19686"/>
                      <a:pt x="19686" y="15708"/>
                      <a:pt x="19686" y="10800"/>
                    </a:cubicBezTo>
                    <a:cubicBezTo>
                      <a:pt x="19686" y="5892"/>
                      <a:pt x="15708" y="1914"/>
                      <a:pt x="10800" y="1914"/>
                    </a:cubicBezTo>
                    <a:cubicBezTo>
                      <a:pt x="5892" y="1914"/>
                      <a:pt x="1914" y="5892"/>
                      <a:pt x="1914" y="10800"/>
                    </a:cubicBezTo>
                    <a:close/>
                  </a:path>
                </a:pathLst>
              </a:custGeom>
              <a:solidFill>
                <a:srgbClr val="A500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/>
                <a:endParaRPr kumimoji="0" lang="zh-CN" altLang="en-US" sz="20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1" name="Oval 40"/>
              <p:cNvSpPr>
                <a:spLocks noChangeArrowheads="1"/>
              </p:cNvSpPr>
              <p:nvPr/>
            </p:nvSpPr>
            <p:spPr bwMode="gray">
              <a:xfrm>
                <a:off x="4460" y="2357"/>
                <a:ext cx="881" cy="507"/>
              </a:xfrm>
              <a:prstGeom prst="ellipse">
                <a:avLst/>
              </a:prstGeom>
              <a:solidFill>
                <a:srgbClr val="666633"/>
              </a:solidFill>
              <a:ln w="28575" algn="ctr">
                <a:solidFill>
                  <a:srgbClr val="FFFFFF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/>
                <a:endParaRPr kumimoji="0" lang="zh-CN" altLang="en-US" sz="20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" name="Text Box 84"/>
              <p:cNvSpPr txBox="1">
                <a:spLocks noChangeArrowheads="1"/>
              </p:cNvSpPr>
              <p:nvPr/>
            </p:nvSpPr>
            <p:spPr bwMode="auto">
              <a:xfrm>
                <a:off x="4524" y="2408"/>
                <a:ext cx="693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35000"/>
                  </a:spcBef>
                </a:pPr>
                <a:r>
                  <a:rPr kumimoji="0" lang="zh-CN" altLang="en-US" sz="1800" dirty="0">
                    <a:solidFill>
                      <a:srgbClr val="FFFFFF"/>
                    </a:solidFill>
                    <a:ea typeface="华文中宋" panose="02010600040101010101" pitchFamily="2" charset="-122"/>
                  </a:rPr>
                  <a:t>是这样做的呀</a:t>
                </a:r>
                <a:r>
                  <a:rPr kumimoji="0" lang="en-US" altLang="zh-CN" sz="1800" dirty="0">
                    <a:solidFill>
                      <a:srgbClr val="FFFFFF"/>
                    </a:solidFill>
                    <a:ea typeface="华文中宋" panose="02010600040101010101" pitchFamily="2" charset="-122"/>
                  </a:rPr>
                  <a:t>?</a:t>
                </a:r>
                <a:endParaRPr kumimoji="0" lang="en-US" altLang="zh-CN" sz="2000" dirty="0">
                  <a:solidFill>
                    <a:srgbClr val="FFFFFF"/>
                  </a:solidFill>
                  <a:ea typeface="华文中宋" panose="02010600040101010101" pitchFamily="2" charset="-122"/>
                </a:endParaRPr>
              </a:p>
            </p:txBody>
          </p:sp>
        </p:grpSp>
      </p:grpSp>
      <p:sp>
        <p:nvSpPr>
          <p:cNvPr id="11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符号化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计算化的综合应用：利用图像隐藏信息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）这幅图像背后其实是隐藏着信息的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你相信吗？</a:t>
            </a:r>
            <a:endParaRPr kumimoji="1"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71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12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12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213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7450" y="2123774"/>
            <a:ext cx="8727060" cy="4267779"/>
          </a:xfrm>
          <a:prstGeom prst="rect">
            <a:avLst/>
          </a:prstGeom>
        </p:spPr>
      </p:pic>
      <p:sp>
        <p:nvSpPr>
          <p:cNvPr id="1726498" name="Text Box 16"/>
          <p:cNvSpPr txBox="1">
            <a:spLocks noChangeArrowheads="1"/>
          </p:cNvSpPr>
          <p:nvPr/>
        </p:nvSpPr>
        <p:spPr bwMode="auto">
          <a:xfrm>
            <a:off x="1687513" y="1"/>
            <a:ext cx="50850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ea typeface="华文中宋" panose="02010600040101010101" pitchFamily="2" charset="-122"/>
              </a:rPr>
              <a:t>符号化</a:t>
            </a:r>
            <a:r>
              <a:rPr lang="en-US" altLang="zh-CN" sz="2000">
                <a:solidFill>
                  <a:schemeClr val="bg1"/>
                </a:solidFill>
                <a:ea typeface="华文中宋" panose="02010600040101010101" pitchFamily="2" charset="-122"/>
              </a:rPr>
              <a:t>-</a:t>
            </a:r>
            <a:r>
              <a:rPr lang="zh-CN" altLang="en-US" sz="2000">
                <a:solidFill>
                  <a:schemeClr val="bg1"/>
                </a:solidFill>
                <a:ea typeface="华文中宋" panose="02010600040101010101" pitchFamily="2" charset="-122"/>
              </a:rPr>
              <a:t>计算化</a:t>
            </a:r>
            <a:r>
              <a:rPr lang="en-US" altLang="zh-CN" sz="2000">
                <a:solidFill>
                  <a:schemeClr val="bg1"/>
                </a:solidFill>
                <a:ea typeface="华文中宋" panose="02010600040101010101" pitchFamily="2" charset="-122"/>
              </a:rPr>
              <a:t>--</a:t>
            </a:r>
            <a:r>
              <a:rPr lang="zh-CN" altLang="en-US" sz="2000">
                <a:solidFill>
                  <a:schemeClr val="bg1"/>
                </a:solidFill>
                <a:ea typeface="华文中宋" panose="02010600040101010101" pitchFamily="2" charset="-122"/>
              </a:rPr>
              <a:t>示例</a:t>
            </a:r>
            <a:r>
              <a:rPr lang="en-US" altLang="zh-CN" sz="2000">
                <a:solidFill>
                  <a:schemeClr val="bg1"/>
                </a:solidFill>
                <a:ea typeface="华文中宋" panose="02010600040101010101" pitchFamily="2" charset="-122"/>
              </a:rPr>
              <a:t>2</a:t>
            </a:r>
            <a:r>
              <a:rPr lang="zh-CN" altLang="en-US" sz="2000">
                <a:solidFill>
                  <a:schemeClr val="bg1"/>
                </a:solidFill>
                <a:ea typeface="华文中宋" panose="02010600040101010101" pitchFamily="2" charset="-122"/>
              </a:rPr>
              <a:t>：图像能否隐藏信息</a:t>
            </a:r>
            <a:r>
              <a:rPr lang="en-US" altLang="zh-CN" sz="2000">
                <a:solidFill>
                  <a:schemeClr val="bg1"/>
                </a:solidFill>
                <a:ea typeface="华文中宋" panose="02010600040101010101" pitchFamily="2" charset="-122"/>
              </a:rPr>
              <a:t>?</a:t>
            </a:r>
            <a:endParaRPr lang="en-US" altLang="zh-CN" sz="2000">
              <a:solidFill>
                <a:schemeClr val="bg1"/>
              </a:solidFill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solidFill>
                  <a:schemeClr val="bg1"/>
                </a:solidFill>
                <a:ea typeface="华文中宋" panose="02010600040101010101" pitchFamily="2" charset="-122"/>
              </a:rPr>
              <a:t>(9)</a:t>
            </a:r>
            <a:r>
              <a:rPr lang="zh-CN" altLang="en-US" sz="2000">
                <a:solidFill>
                  <a:schemeClr val="bg1"/>
                </a:solidFill>
                <a:ea typeface="华文中宋" panose="02010600040101010101" pitchFamily="2" charset="-122"/>
              </a:rPr>
              <a:t>内中的知识和技巧</a:t>
            </a:r>
            <a:r>
              <a:rPr lang="en-US" altLang="zh-CN" sz="2000">
                <a:solidFill>
                  <a:schemeClr val="bg1"/>
                </a:solidFill>
                <a:ea typeface="华文中宋" panose="02010600040101010101" pitchFamily="2" charset="-122"/>
              </a:rPr>
              <a:t>?</a:t>
            </a:r>
            <a:endParaRPr lang="en-US" altLang="zh-CN" sz="2000">
              <a:solidFill>
                <a:schemeClr val="bg1"/>
              </a:solidFill>
              <a:ea typeface="华文中宋" panose="02010600040101010101" pitchFamily="2" charset="-122"/>
            </a:endParaRPr>
          </a:p>
        </p:txBody>
      </p:sp>
      <p:grpSp>
        <p:nvGrpSpPr>
          <p:cNvPr id="1726499" name="Group 35"/>
          <p:cNvGrpSpPr/>
          <p:nvPr/>
        </p:nvGrpSpPr>
        <p:grpSpPr bwMode="auto">
          <a:xfrm>
            <a:off x="7296514" y="2848241"/>
            <a:ext cx="1654175" cy="1076325"/>
            <a:chOff x="3795" y="1068"/>
            <a:chExt cx="869" cy="535"/>
          </a:xfrm>
        </p:grpSpPr>
        <p:sp>
          <p:nvSpPr>
            <p:cNvPr id="2" name="AutoShape 39"/>
            <p:cNvSpPr>
              <a:spLocks noChangeArrowheads="1"/>
            </p:cNvSpPr>
            <p:nvPr/>
          </p:nvSpPr>
          <p:spPr bwMode="gray">
            <a:xfrm>
              <a:off x="3795" y="1068"/>
              <a:ext cx="869" cy="535"/>
            </a:xfrm>
            <a:custGeom>
              <a:avLst/>
              <a:gdLst>
                <a:gd name="T0" fmla="*/ 1004911 w 21600"/>
                <a:gd name="T1" fmla="*/ 0 h 21600"/>
                <a:gd name="T2" fmla="*/ 294308 w 21600"/>
                <a:gd name="T3" fmla="*/ 298021 h 21600"/>
                <a:gd name="T4" fmla="*/ 0 w 21600"/>
                <a:gd name="T5" fmla="*/ 1017588 h 21600"/>
                <a:gd name="T6" fmla="*/ 294308 w 21600"/>
                <a:gd name="T7" fmla="*/ 1737154 h 21600"/>
                <a:gd name="T8" fmla="*/ 1004911 w 21600"/>
                <a:gd name="T9" fmla="*/ 2035175 h 21600"/>
                <a:gd name="T10" fmla="*/ 1715513 w 21600"/>
                <a:gd name="T11" fmla="*/ 1737154 h 21600"/>
                <a:gd name="T12" fmla="*/ 2009821 w 21600"/>
                <a:gd name="T13" fmla="*/ 1017588 h 21600"/>
                <a:gd name="T14" fmla="*/ 1715513 w 21600"/>
                <a:gd name="T15" fmla="*/ 298021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" name="Oval 40"/>
            <p:cNvSpPr>
              <a:spLocks noChangeArrowheads="1"/>
            </p:cNvSpPr>
            <p:nvPr/>
          </p:nvSpPr>
          <p:spPr bwMode="gray">
            <a:xfrm>
              <a:off x="3867" y="1112"/>
              <a:ext cx="725" cy="447"/>
            </a:xfrm>
            <a:prstGeom prst="ellipse">
              <a:avLst/>
            </a:prstGeom>
            <a:solidFill>
              <a:srgbClr val="666633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" name="Text Box 84"/>
            <p:cNvSpPr txBox="1">
              <a:spLocks noChangeArrowheads="1"/>
            </p:cNvSpPr>
            <p:nvPr/>
          </p:nvSpPr>
          <p:spPr bwMode="auto">
            <a:xfrm>
              <a:off x="3869" y="1134"/>
              <a:ext cx="720" cy="41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>
                  <a:solidFill>
                    <a:srgbClr val="FFFFFF"/>
                  </a:solidFill>
                  <a:ea typeface="华文中宋" panose="02010600040101010101" pitchFamily="2" charset="-122"/>
                </a:rPr>
                <a:t>如何处理高低位平面：位操作</a:t>
              </a:r>
              <a:r>
                <a:rPr kumimoji="0" lang="en-US" altLang="zh-CN" sz="1600">
                  <a:solidFill>
                    <a:srgbClr val="FFFFFF"/>
                  </a:solidFill>
                  <a:ea typeface="华文中宋" panose="02010600040101010101" pitchFamily="2" charset="-122"/>
                </a:rPr>
                <a:t>?</a:t>
              </a:r>
              <a:endParaRPr kumimoji="0" lang="en-US" altLang="zh-CN" sz="1600">
                <a:solidFill>
                  <a:srgbClr val="FFFFFF"/>
                </a:solidFill>
                <a:ea typeface="华文中宋" panose="02010600040101010101" pitchFamily="2" charset="-122"/>
              </a:endParaRPr>
            </a:p>
          </p:txBody>
        </p:sp>
      </p:grpSp>
      <p:grpSp>
        <p:nvGrpSpPr>
          <p:cNvPr id="1726503" name="Group 39"/>
          <p:cNvGrpSpPr/>
          <p:nvPr/>
        </p:nvGrpSpPr>
        <p:grpSpPr bwMode="auto">
          <a:xfrm>
            <a:off x="8642125" y="5413491"/>
            <a:ext cx="2036762" cy="1122362"/>
            <a:chOff x="3795" y="1068"/>
            <a:chExt cx="869" cy="535"/>
          </a:xfrm>
        </p:grpSpPr>
        <p:sp>
          <p:nvSpPr>
            <p:cNvPr id="5" name="AutoShape 39"/>
            <p:cNvSpPr>
              <a:spLocks noChangeArrowheads="1"/>
            </p:cNvSpPr>
            <p:nvPr/>
          </p:nvSpPr>
          <p:spPr bwMode="gray">
            <a:xfrm>
              <a:off x="3795" y="1068"/>
              <a:ext cx="869" cy="535"/>
            </a:xfrm>
            <a:custGeom>
              <a:avLst/>
              <a:gdLst>
                <a:gd name="T0" fmla="*/ 1004911 w 21600"/>
                <a:gd name="T1" fmla="*/ 0 h 21600"/>
                <a:gd name="T2" fmla="*/ 294308 w 21600"/>
                <a:gd name="T3" fmla="*/ 298021 h 21600"/>
                <a:gd name="T4" fmla="*/ 0 w 21600"/>
                <a:gd name="T5" fmla="*/ 1017588 h 21600"/>
                <a:gd name="T6" fmla="*/ 294308 w 21600"/>
                <a:gd name="T7" fmla="*/ 1737154 h 21600"/>
                <a:gd name="T8" fmla="*/ 1004911 w 21600"/>
                <a:gd name="T9" fmla="*/ 2035175 h 21600"/>
                <a:gd name="T10" fmla="*/ 1715513 w 21600"/>
                <a:gd name="T11" fmla="*/ 1737154 h 21600"/>
                <a:gd name="T12" fmla="*/ 2009821 w 21600"/>
                <a:gd name="T13" fmla="*/ 1017588 h 21600"/>
                <a:gd name="T14" fmla="*/ 1715513 w 21600"/>
                <a:gd name="T15" fmla="*/ 298021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Oval 40"/>
            <p:cNvSpPr>
              <a:spLocks noChangeArrowheads="1"/>
            </p:cNvSpPr>
            <p:nvPr/>
          </p:nvSpPr>
          <p:spPr bwMode="gray">
            <a:xfrm>
              <a:off x="3831" y="1112"/>
              <a:ext cx="797" cy="452"/>
            </a:xfrm>
            <a:prstGeom prst="ellipse">
              <a:avLst/>
            </a:prstGeom>
            <a:solidFill>
              <a:srgbClr val="666633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Text Box 84"/>
            <p:cNvSpPr txBox="1">
              <a:spLocks noChangeArrowheads="1"/>
            </p:cNvSpPr>
            <p:nvPr/>
          </p:nvSpPr>
          <p:spPr bwMode="auto">
            <a:xfrm>
              <a:off x="3869" y="1134"/>
              <a:ext cx="720" cy="3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 dirty="0">
                  <a:solidFill>
                    <a:srgbClr val="FFFFFF"/>
                  </a:solidFill>
                  <a:ea typeface="华文中宋" panose="02010600040101010101" pitchFamily="2" charset="-122"/>
                </a:rPr>
                <a:t>待隐藏信息如何转换成</a:t>
              </a:r>
              <a:r>
                <a:rPr kumimoji="0" lang="en-US" altLang="zh-CN" sz="1600" dirty="0">
                  <a:solidFill>
                    <a:srgbClr val="FFFFFF"/>
                  </a:solidFill>
                  <a:ea typeface="华文中宋" panose="02010600040101010101" pitchFamily="2" charset="-122"/>
                </a:rPr>
                <a:t>0</a:t>
              </a:r>
              <a:r>
                <a:rPr kumimoji="0" lang="zh-CN" altLang="en-US" sz="1600" dirty="0">
                  <a:solidFill>
                    <a:srgbClr val="FFFFFF"/>
                  </a:solidFill>
                  <a:ea typeface="华文中宋" panose="02010600040101010101" pitchFamily="2" charset="-122"/>
                </a:rPr>
                <a:t>和</a:t>
              </a:r>
              <a:r>
                <a:rPr kumimoji="0" lang="en-US" altLang="zh-CN" sz="1600" dirty="0">
                  <a:solidFill>
                    <a:srgbClr val="FFFFFF"/>
                  </a:solidFill>
                  <a:ea typeface="华文中宋" panose="02010600040101010101" pitchFamily="2" charset="-122"/>
                </a:rPr>
                <a:t>1</a:t>
              </a:r>
              <a:r>
                <a:rPr kumimoji="0" lang="zh-CN" altLang="en-US" sz="1600" dirty="0">
                  <a:solidFill>
                    <a:srgbClr val="FFFFFF"/>
                  </a:solidFill>
                  <a:ea typeface="华文中宋" panose="02010600040101010101" pitchFamily="2" charset="-122"/>
                </a:rPr>
                <a:t>：  信息编码</a:t>
              </a:r>
              <a:r>
                <a:rPr kumimoji="0" lang="en-US" altLang="zh-CN" sz="1600" dirty="0">
                  <a:solidFill>
                    <a:srgbClr val="FFFFFF"/>
                  </a:solidFill>
                  <a:ea typeface="华文中宋" panose="02010600040101010101" pitchFamily="2" charset="-122"/>
                </a:rPr>
                <a:t>?</a:t>
              </a:r>
              <a:endParaRPr kumimoji="0" lang="en-US" altLang="zh-CN" sz="1600" dirty="0">
                <a:solidFill>
                  <a:srgbClr val="FFFFFF"/>
                </a:solidFill>
                <a:ea typeface="华文中宋" panose="02010600040101010101" pitchFamily="2" charset="-122"/>
              </a:endParaRPr>
            </a:p>
          </p:txBody>
        </p:sp>
      </p:grpSp>
      <p:grpSp>
        <p:nvGrpSpPr>
          <p:cNvPr id="1726507" name="Group 43"/>
          <p:cNvGrpSpPr/>
          <p:nvPr/>
        </p:nvGrpSpPr>
        <p:grpSpPr bwMode="auto">
          <a:xfrm>
            <a:off x="2540395" y="4113525"/>
            <a:ext cx="2289175" cy="1168400"/>
            <a:chOff x="3795" y="1068"/>
            <a:chExt cx="869" cy="535"/>
          </a:xfrm>
        </p:grpSpPr>
        <p:sp>
          <p:nvSpPr>
            <p:cNvPr id="8" name="AutoShape 39"/>
            <p:cNvSpPr>
              <a:spLocks noChangeArrowheads="1"/>
            </p:cNvSpPr>
            <p:nvPr/>
          </p:nvSpPr>
          <p:spPr bwMode="gray">
            <a:xfrm>
              <a:off x="3795" y="1068"/>
              <a:ext cx="869" cy="535"/>
            </a:xfrm>
            <a:custGeom>
              <a:avLst/>
              <a:gdLst>
                <a:gd name="T0" fmla="*/ 1004911 w 21600"/>
                <a:gd name="T1" fmla="*/ 0 h 21600"/>
                <a:gd name="T2" fmla="*/ 294308 w 21600"/>
                <a:gd name="T3" fmla="*/ 298021 h 21600"/>
                <a:gd name="T4" fmla="*/ 0 w 21600"/>
                <a:gd name="T5" fmla="*/ 1017588 h 21600"/>
                <a:gd name="T6" fmla="*/ 294308 w 21600"/>
                <a:gd name="T7" fmla="*/ 1737154 h 21600"/>
                <a:gd name="T8" fmla="*/ 1004911 w 21600"/>
                <a:gd name="T9" fmla="*/ 2035175 h 21600"/>
                <a:gd name="T10" fmla="*/ 1715513 w 21600"/>
                <a:gd name="T11" fmla="*/ 1737154 h 21600"/>
                <a:gd name="T12" fmla="*/ 2009821 w 21600"/>
                <a:gd name="T13" fmla="*/ 1017588 h 21600"/>
                <a:gd name="T14" fmla="*/ 1715513 w 21600"/>
                <a:gd name="T15" fmla="*/ 298021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Oval 40"/>
            <p:cNvSpPr>
              <a:spLocks noChangeArrowheads="1"/>
            </p:cNvSpPr>
            <p:nvPr/>
          </p:nvSpPr>
          <p:spPr bwMode="gray">
            <a:xfrm>
              <a:off x="3830" y="1104"/>
              <a:ext cx="793" cy="464"/>
            </a:xfrm>
            <a:prstGeom prst="ellipse">
              <a:avLst/>
            </a:prstGeom>
            <a:solidFill>
              <a:srgbClr val="666633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Text Box 84"/>
            <p:cNvSpPr txBox="1">
              <a:spLocks noChangeArrowheads="1"/>
            </p:cNvSpPr>
            <p:nvPr/>
          </p:nvSpPr>
          <p:spPr bwMode="auto">
            <a:xfrm>
              <a:off x="3869" y="1134"/>
              <a:ext cx="720" cy="37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 dirty="0">
                  <a:solidFill>
                    <a:srgbClr val="FFFFFF"/>
                  </a:solidFill>
                  <a:ea typeface="华文中宋" panose="02010600040101010101" pitchFamily="2" charset="-122"/>
                </a:rPr>
                <a:t>如何将待隐藏信息放置到图像中：基于</a:t>
              </a:r>
              <a:r>
                <a:rPr kumimoji="0" lang="en-US" altLang="zh-CN" sz="1600" dirty="0">
                  <a:solidFill>
                    <a:srgbClr val="FFFFFF"/>
                  </a:solidFill>
                  <a:ea typeface="华文中宋" panose="02010600040101010101" pitchFamily="2" charset="-122"/>
                </a:rPr>
                <a:t>0</a:t>
              </a:r>
              <a:r>
                <a:rPr kumimoji="0" lang="zh-CN" altLang="en-US" sz="1600" dirty="0">
                  <a:solidFill>
                    <a:srgbClr val="FFFFFF"/>
                  </a:solidFill>
                  <a:ea typeface="华文中宋" panose="02010600040101010101" pitchFamily="2" charset="-122"/>
                </a:rPr>
                <a:t>和</a:t>
              </a:r>
              <a:r>
                <a:rPr kumimoji="0" lang="en-US" altLang="zh-CN" sz="1600" dirty="0">
                  <a:solidFill>
                    <a:srgbClr val="FFFFFF"/>
                  </a:solidFill>
                  <a:ea typeface="华文中宋" panose="02010600040101010101" pitchFamily="2" charset="-122"/>
                </a:rPr>
                <a:t>1</a:t>
              </a:r>
              <a:r>
                <a:rPr kumimoji="0" lang="zh-CN" altLang="en-US" sz="1600" dirty="0">
                  <a:solidFill>
                    <a:srgbClr val="FFFFFF"/>
                  </a:solidFill>
                  <a:ea typeface="华文中宋" panose="02010600040101010101" pitchFamily="2" charset="-122"/>
                </a:rPr>
                <a:t>的运算</a:t>
              </a:r>
              <a:r>
                <a:rPr kumimoji="0" lang="en-US" altLang="zh-CN" sz="1600" dirty="0">
                  <a:solidFill>
                    <a:srgbClr val="FFFFFF"/>
                  </a:solidFill>
                  <a:ea typeface="华文中宋" panose="02010600040101010101" pitchFamily="2" charset="-122"/>
                </a:rPr>
                <a:t>?</a:t>
              </a:r>
              <a:endParaRPr kumimoji="0" lang="en-US" altLang="zh-CN" sz="1600" dirty="0">
                <a:solidFill>
                  <a:srgbClr val="FFFFFF"/>
                </a:solidFill>
                <a:ea typeface="华文中宋" panose="02010600040101010101" pitchFamily="2" charset="-122"/>
              </a:endParaRPr>
            </a:p>
          </p:txBody>
        </p:sp>
      </p:grpSp>
      <p:grpSp>
        <p:nvGrpSpPr>
          <p:cNvPr id="1726511" name="Group 47"/>
          <p:cNvGrpSpPr/>
          <p:nvPr/>
        </p:nvGrpSpPr>
        <p:grpSpPr bwMode="auto">
          <a:xfrm>
            <a:off x="3034108" y="2422791"/>
            <a:ext cx="1795462" cy="850900"/>
            <a:chOff x="3795" y="1068"/>
            <a:chExt cx="869" cy="535"/>
          </a:xfrm>
        </p:grpSpPr>
        <p:sp>
          <p:nvSpPr>
            <p:cNvPr id="20" name="AutoShape 39"/>
            <p:cNvSpPr>
              <a:spLocks noChangeArrowheads="1"/>
            </p:cNvSpPr>
            <p:nvPr/>
          </p:nvSpPr>
          <p:spPr bwMode="gray">
            <a:xfrm>
              <a:off x="3795" y="1068"/>
              <a:ext cx="869" cy="535"/>
            </a:xfrm>
            <a:custGeom>
              <a:avLst/>
              <a:gdLst>
                <a:gd name="T0" fmla="*/ 1004911 w 21600"/>
                <a:gd name="T1" fmla="*/ 0 h 21600"/>
                <a:gd name="T2" fmla="*/ 294308 w 21600"/>
                <a:gd name="T3" fmla="*/ 298021 h 21600"/>
                <a:gd name="T4" fmla="*/ 0 w 21600"/>
                <a:gd name="T5" fmla="*/ 1017588 h 21600"/>
                <a:gd name="T6" fmla="*/ 294308 w 21600"/>
                <a:gd name="T7" fmla="*/ 1737154 h 21600"/>
                <a:gd name="T8" fmla="*/ 1004911 w 21600"/>
                <a:gd name="T9" fmla="*/ 2035175 h 21600"/>
                <a:gd name="T10" fmla="*/ 1715513 w 21600"/>
                <a:gd name="T11" fmla="*/ 1737154 h 21600"/>
                <a:gd name="T12" fmla="*/ 2009821 w 21600"/>
                <a:gd name="T13" fmla="*/ 1017588 h 21600"/>
                <a:gd name="T14" fmla="*/ 1715513 w 21600"/>
                <a:gd name="T15" fmla="*/ 298021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Oval 40"/>
            <p:cNvSpPr>
              <a:spLocks noChangeArrowheads="1"/>
            </p:cNvSpPr>
            <p:nvPr/>
          </p:nvSpPr>
          <p:spPr bwMode="gray">
            <a:xfrm>
              <a:off x="3867" y="1112"/>
              <a:ext cx="725" cy="447"/>
            </a:xfrm>
            <a:prstGeom prst="ellipse">
              <a:avLst/>
            </a:prstGeom>
            <a:solidFill>
              <a:srgbClr val="666633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" name="Text Box 84"/>
            <p:cNvSpPr txBox="1">
              <a:spLocks noChangeArrowheads="1"/>
            </p:cNvSpPr>
            <p:nvPr/>
          </p:nvSpPr>
          <p:spPr bwMode="auto">
            <a:xfrm>
              <a:off x="3869" y="1134"/>
              <a:ext cx="720" cy="3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>
                  <a:solidFill>
                    <a:srgbClr val="FFFFFF"/>
                  </a:solidFill>
                  <a:ea typeface="华文中宋" panose="02010600040101010101" pitchFamily="2" charset="-122"/>
                </a:rPr>
                <a:t>图像是什么</a:t>
              </a:r>
              <a:r>
                <a:rPr kumimoji="0" lang="en-US" altLang="zh-CN" sz="1600">
                  <a:solidFill>
                    <a:srgbClr val="FFFFFF"/>
                  </a:solidFill>
                  <a:ea typeface="华文中宋" panose="02010600040101010101" pitchFamily="2" charset="-122"/>
                </a:rPr>
                <a:t>? 0</a:t>
              </a:r>
              <a:r>
                <a:rPr kumimoji="0" lang="zh-CN" altLang="en-US" sz="1600">
                  <a:solidFill>
                    <a:srgbClr val="FFFFFF"/>
                  </a:solidFill>
                  <a:ea typeface="华文中宋" panose="02010600040101010101" pitchFamily="2" charset="-122"/>
                </a:rPr>
                <a:t>和</a:t>
              </a:r>
              <a:r>
                <a:rPr kumimoji="0" lang="en-US" altLang="zh-CN" sz="1600">
                  <a:solidFill>
                    <a:srgbClr val="FFFFFF"/>
                  </a:solidFill>
                  <a:ea typeface="华文中宋" panose="02010600040101010101" pitchFamily="2" charset="-122"/>
                </a:rPr>
                <a:t>1</a:t>
              </a:r>
              <a:r>
                <a:rPr kumimoji="0" lang="zh-CN" altLang="en-US" sz="1600">
                  <a:solidFill>
                    <a:srgbClr val="FFFFFF"/>
                  </a:solidFill>
                  <a:ea typeface="华文中宋" panose="02010600040101010101" pitchFamily="2" charset="-122"/>
                </a:rPr>
                <a:t>的集合</a:t>
              </a:r>
              <a:r>
                <a:rPr kumimoji="0" lang="en-US" altLang="zh-CN" sz="1600">
                  <a:solidFill>
                    <a:srgbClr val="FFFFFF"/>
                  </a:solidFill>
                  <a:ea typeface="华文中宋" panose="02010600040101010101" pitchFamily="2" charset="-122"/>
                </a:rPr>
                <a:t>?</a:t>
              </a:r>
              <a:endParaRPr kumimoji="0" lang="en-US" altLang="zh-CN" sz="1600">
                <a:solidFill>
                  <a:srgbClr val="FFFFFF"/>
                </a:solidFill>
                <a:ea typeface="华文中宋" panose="02010600040101010101" pitchFamily="2" charset="-122"/>
              </a:endParaRPr>
            </a:p>
          </p:txBody>
        </p:sp>
      </p:grpSp>
      <p:sp>
        <p:nvSpPr>
          <p:cNvPr id="52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符号化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计算化的综合应用：利用图像隐藏信息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）图像隐藏信息：小结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066" y="2026522"/>
            <a:ext cx="6300787" cy="382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146" y="2396410"/>
            <a:ext cx="1611313" cy="115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383" y="4263310"/>
            <a:ext cx="1731962" cy="124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Group 8"/>
          <p:cNvGrpSpPr/>
          <p:nvPr/>
        </p:nvGrpSpPr>
        <p:grpSpPr bwMode="auto">
          <a:xfrm>
            <a:off x="4881137" y="2372744"/>
            <a:ext cx="2185209" cy="1195387"/>
            <a:chOff x="1918" y="778"/>
            <a:chExt cx="1815" cy="1434"/>
          </a:xfrm>
        </p:grpSpPr>
        <p:pic>
          <p:nvPicPr>
            <p:cNvPr id="17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" y="778"/>
              <a:ext cx="1584" cy="1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AutoShape 10"/>
            <p:cNvSpPr>
              <a:spLocks noChangeArrowheads="1"/>
            </p:cNvSpPr>
            <p:nvPr/>
          </p:nvSpPr>
          <p:spPr bwMode="auto">
            <a:xfrm>
              <a:off x="1918" y="1372"/>
              <a:ext cx="294" cy="351"/>
            </a:xfrm>
            <a:prstGeom prst="rightArrow">
              <a:avLst>
                <a:gd name="adj1" fmla="val 50000"/>
                <a:gd name="adj2" fmla="val 26728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" name="Group 11"/>
          <p:cNvGrpSpPr/>
          <p:nvPr/>
        </p:nvGrpSpPr>
        <p:grpSpPr bwMode="auto">
          <a:xfrm>
            <a:off x="7377496" y="3597281"/>
            <a:ext cx="1724025" cy="1913803"/>
            <a:chOff x="3918" y="1706"/>
            <a:chExt cx="1560" cy="2295"/>
          </a:xfrm>
        </p:grpSpPr>
        <p:pic>
          <p:nvPicPr>
            <p:cNvPr id="2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" y="2519"/>
              <a:ext cx="1560" cy="1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AutoShape 13"/>
            <p:cNvSpPr>
              <a:spLocks noChangeArrowheads="1"/>
            </p:cNvSpPr>
            <p:nvPr/>
          </p:nvSpPr>
          <p:spPr bwMode="auto">
            <a:xfrm>
              <a:off x="4533" y="1706"/>
              <a:ext cx="331" cy="886"/>
            </a:xfrm>
            <a:prstGeom prst="downArrow">
              <a:avLst>
                <a:gd name="adj1" fmla="val 50000"/>
                <a:gd name="adj2" fmla="val 29456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" name="AutoShape 14"/>
          <p:cNvSpPr>
            <a:spLocks noChangeArrowheads="1"/>
          </p:cNvSpPr>
          <p:nvPr/>
        </p:nvSpPr>
        <p:spPr bwMode="auto">
          <a:xfrm>
            <a:off x="7043892" y="4644118"/>
            <a:ext cx="330436" cy="341966"/>
          </a:xfrm>
          <a:prstGeom prst="leftArrow">
            <a:avLst>
              <a:gd name="adj1" fmla="val 50000"/>
              <a:gd name="adj2" fmla="val 3101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3" name="Group 15"/>
          <p:cNvGrpSpPr/>
          <p:nvPr/>
        </p:nvGrpSpPr>
        <p:grpSpPr bwMode="auto">
          <a:xfrm>
            <a:off x="3275395" y="4270821"/>
            <a:ext cx="2077984" cy="1231900"/>
            <a:chOff x="422" y="2545"/>
            <a:chExt cx="1879" cy="1476"/>
          </a:xfrm>
        </p:grpSpPr>
        <p:pic>
          <p:nvPicPr>
            <p:cNvPr id="24" name="Picture 1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" y="2545"/>
              <a:ext cx="1764" cy="1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AutoShape 17"/>
            <p:cNvSpPr>
              <a:spLocks noChangeArrowheads="1"/>
            </p:cNvSpPr>
            <p:nvPr/>
          </p:nvSpPr>
          <p:spPr bwMode="auto">
            <a:xfrm>
              <a:off x="1951" y="3030"/>
              <a:ext cx="350" cy="334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" name="AutoShape 18"/>
          <p:cNvSpPr>
            <a:spLocks noChangeArrowheads="1"/>
          </p:cNvSpPr>
          <p:nvPr/>
        </p:nvSpPr>
        <p:spPr bwMode="auto">
          <a:xfrm>
            <a:off x="1013650" y="5974717"/>
            <a:ext cx="10149460" cy="461261"/>
          </a:xfrm>
          <a:prstGeom prst="roundRect">
            <a:avLst>
              <a:gd name="adj" fmla="val 16667"/>
            </a:avLst>
          </a:prstGeom>
          <a:solidFill>
            <a:schemeClr val="tx1">
              <a:lumMod val="95000"/>
              <a:lumOff val="5000"/>
              <a:alpha val="49019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语义符号化 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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符号计算化 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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计算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0(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和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)1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化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  0(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和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) 1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自动化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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分层构造化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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构造集成化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" name="Group 5"/>
          <p:cNvGrpSpPr/>
          <p:nvPr/>
        </p:nvGrpSpPr>
        <p:grpSpPr bwMode="auto">
          <a:xfrm>
            <a:off x="7017647" y="2393234"/>
            <a:ext cx="2064821" cy="1181100"/>
            <a:chOff x="3614" y="781"/>
            <a:chExt cx="1868" cy="1416"/>
          </a:xfrm>
        </p:grpSpPr>
        <p:pic>
          <p:nvPicPr>
            <p:cNvPr id="12" name="Picture 6" descr="SNAGHTML1438367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6" y="781"/>
              <a:ext cx="1566" cy="1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3614" y="1296"/>
              <a:ext cx="359" cy="300"/>
            </a:xfrm>
            <a:prstGeom prst="rightArrow">
              <a:avLst>
                <a:gd name="adj1" fmla="val 50000"/>
                <a:gd name="adj2" fmla="val 26728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" name="圆角矩形 50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符号化、计算化与自动化：计算机的本质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2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符号化、计算化与自动化：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思维回顾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0806" y="111760"/>
            <a:ext cx="11073674" cy="878613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 符号化、计算化与自动化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一看计算机的本质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26396" y="1470479"/>
            <a:ext cx="8263801" cy="339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一、</a:t>
            </a: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符号化、计算化与自动化</a:t>
            </a:r>
            <a:r>
              <a:rPr lang="en-US" altLang="zh-CN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—</a:t>
            </a: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计算机的本质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sz="2800" b="1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二、数值性信息的表达：计数制与机器数</a:t>
            </a:r>
            <a:endParaRPr lang="en-US" altLang="zh-CN" sz="2800" b="1" dirty="0"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/>
              <a:t>三、非数值性信息的表达：编码与组合</a:t>
            </a:r>
            <a:endParaRPr lang="en-US" altLang="zh-CN" sz="2800" b="1" dirty="0"/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/>
              <a:t>四、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的计算：基本逻辑运算</a:t>
            </a:r>
            <a:endParaRPr lang="en-US" altLang="zh-CN" sz="2800" b="1" dirty="0"/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/>
              <a:t>五、用电子技术实现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及其逻辑运算</a:t>
            </a:r>
            <a:endParaRPr lang="en-US" altLang="zh-CN" sz="2800" b="1" dirty="0"/>
          </a:p>
          <a:p>
            <a:pPr>
              <a:lnSpc>
                <a:spcPct val="130000"/>
              </a:lnSpc>
              <a:defRPr/>
            </a:pPr>
            <a:r>
              <a:rPr lang="zh-CN" altLang="en-US" sz="2800" b="1" dirty="0"/>
              <a:t>六、符号化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计算化的综合应用：利用图像隐藏信息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800" b="1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kumimoji="1" lang="zh-CN" altLang="en-US" sz="2800" b="1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）计数制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数值性信息的表达：计数制与机器数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Group 2"/>
          <p:cNvGrpSpPr/>
          <p:nvPr/>
        </p:nvGrpSpPr>
        <p:grpSpPr bwMode="auto">
          <a:xfrm>
            <a:off x="2687784" y="3860382"/>
            <a:ext cx="1646759" cy="1118974"/>
            <a:chOff x="486" y="2211"/>
            <a:chExt cx="898" cy="748"/>
          </a:xfrm>
        </p:grpSpPr>
        <p:sp>
          <p:nvSpPr>
            <p:cNvPr id="29" name="AutoShape 39"/>
            <p:cNvSpPr>
              <a:spLocks noChangeArrowheads="1"/>
            </p:cNvSpPr>
            <p:nvPr/>
          </p:nvSpPr>
          <p:spPr bwMode="gray">
            <a:xfrm>
              <a:off x="486" y="2211"/>
              <a:ext cx="898" cy="748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Oval 40"/>
            <p:cNvSpPr>
              <a:spLocks noChangeArrowheads="1"/>
            </p:cNvSpPr>
            <p:nvPr/>
          </p:nvSpPr>
          <p:spPr bwMode="gray">
            <a:xfrm>
              <a:off x="560" y="2273"/>
              <a:ext cx="750" cy="625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Text Box 84"/>
            <p:cNvSpPr txBox="1">
              <a:spLocks noChangeArrowheads="1"/>
            </p:cNvSpPr>
            <p:nvPr/>
          </p:nvSpPr>
          <p:spPr bwMode="auto">
            <a:xfrm>
              <a:off x="563" y="2422"/>
              <a:ext cx="743" cy="30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二进制 </a:t>
              </a:r>
              <a:endParaRPr kumimoji="0"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Group 2"/>
          <p:cNvGrpSpPr/>
          <p:nvPr/>
        </p:nvGrpSpPr>
        <p:grpSpPr bwMode="auto">
          <a:xfrm>
            <a:off x="2689085" y="5331723"/>
            <a:ext cx="1644157" cy="1237866"/>
            <a:chOff x="486" y="2211"/>
            <a:chExt cx="898" cy="748"/>
          </a:xfrm>
        </p:grpSpPr>
        <p:sp>
          <p:nvSpPr>
            <p:cNvPr id="33" name="AutoShape 39"/>
            <p:cNvSpPr>
              <a:spLocks noChangeArrowheads="1"/>
            </p:cNvSpPr>
            <p:nvPr/>
          </p:nvSpPr>
          <p:spPr bwMode="gray">
            <a:xfrm>
              <a:off x="486" y="2211"/>
              <a:ext cx="898" cy="748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Oval 40"/>
            <p:cNvSpPr>
              <a:spLocks noChangeArrowheads="1"/>
            </p:cNvSpPr>
            <p:nvPr/>
          </p:nvSpPr>
          <p:spPr bwMode="gray">
            <a:xfrm>
              <a:off x="560" y="2273"/>
              <a:ext cx="750" cy="625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Text Box 84"/>
            <p:cNvSpPr txBox="1">
              <a:spLocks noChangeArrowheads="1"/>
            </p:cNvSpPr>
            <p:nvPr/>
          </p:nvSpPr>
          <p:spPr bwMode="auto">
            <a:xfrm>
              <a:off x="644" y="2292"/>
              <a:ext cx="582" cy="5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十六进制</a:t>
              </a:r>
              <a:endParaRPr kumimoji="0"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3" name="Group 2"/>
          <p:cNvGrpSpPr/>
          <p:nvPr/>
        </p:nvGrpSpPr>
        <p:grpSpPr bwMode="auto">
          <a:xfrm>
            <a:off x="2687784" y="2389040"/>
            <a:ext cx="1646759" cy="1118974"/>
            <a:chOff x="486" y="2211"/>
            <a:chExt cx="898" cy="748"/>
          </a:xfrm>
        </p:grpSpPr>
        <p:sp>
          <p:nvSpPr>
            <p:cNvPr id="14" name="AutoShape 39"/>
            <p:cNvSpPr>
              <a:spLocks noChangeArrowheads="1"/>
            </p:cNvSpPr>
            <p:nvPr/>
          </p:nvSpPr>
          <p:spPr bwMode="gray">
            <a:xfrm>
              <a:off x="486" y="2211"/>
              <a:ext cx="898" cy="748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Oval 40"/>
            <p:cNvSpPr>
              <a:spLocks noChangeArrowheads="1"/>
            </p:cNvSpPr>
            <p:nvPr/>
          </p:nvSpPr>
          <p:spPr bwMode="gray">
            <a:xfrm>
              <a:off x="560" y="2273"/>
              <a:ext cx="750" cy="625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Text Box 84"/>
            <p:cNvSpPr txBox="1">
              <a:spLocks noChangeArrowheads="1"/>
            </p:cNvSpPr>
            <p:nvPr/>
          </p:nvSpPr>
          <p:spPr bwMode="auto">
            <a:xfrm>
              <a:off x="563" y="2422"/>
              <a:ext cx="743" cy="30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十进制 </a:t>
              </a:r>
              <a:endParaRPr kumimoji="0"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470245" y="2166817"/>
            <a:ext cx="6151043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有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0,1,2,3,4,5,6,7,8,9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共十个数码</a:t>
            </a:r>
            <a:endParaRPr lang="zh-CN" altLang="en-US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数码的位置规定了数码的等级“权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数位”：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10</a:t>
            </a:r>
            <a:r>
              <a:rPr lang="en-US" altLang="zh-CN" sz="2000" baseline="300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endParaRPr lang="en-US" altLang="zh-CN" sz="2000" baseline="30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逢十进一、借一当十。高数位的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相当于低数位的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10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470245" y="3773538"/>
            <a:ext cx="6151043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有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0,1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共两个数码</a:t>
            </a:r>
            <a:endParaRPr lang="zh-CN" altLang="en-US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数码的位置规定了数码的等级“权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数位”：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en-US" altLang="zh-CN" sz="2000" baseline="300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endParaRPr lang="en-US" altLang="zh-CN" sz="2000" baseline="30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逢二进一、借一当二。高数位的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相当于低数位的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4468729" y="5276927"/>
            <a:ext cx="668324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有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0,1,2,3,4,5,6,7,8,9,A,B,C,D,E,F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共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16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个数码</a:t>
            </a:r>
            <a:endParaRPr lang="zh-CN" altLang="en-US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数码的位置规定了数码的等级“权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数位”：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16</a:t>
            </a:r>
            <a:r>
              <a:rPr lang="en-US" altLang="zh-CN" sz="2000" baseline="300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endParaRPr lang="en-US" altLang="zh-CN" sz="2000" baseline="30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逢十六进一、借一当十六。高数位的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相当于低数位的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16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5933" y="27046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日常使用</a:t>
            </a:r>
            <a:endParaRPr lang="zh-CN" altLang="en-US" sz="2000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454671" y="4104716"/>
            <a:ext cx="1233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机器内部使用</a:t>
            </a:r>
            <a:endParaRPr lang="zh-CN" altLang="en-US" sz="2000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64388" y="5566778"/>
            <a:ext cx="1213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辅助辨识机器数据</a:t>
            </a:r>
            <a:endParaRPr lang="zh-CN" altLang="en-US" sz="2000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）机器数：机器字长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数值性信息的表达：计数制与机器数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2366" y="1963726"/>
            <a:ext cx="10744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【机器字长】是指机器内部进行数据处理、信息传输等的基本单元所包含的二进制位数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，通常是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位、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位、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位、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位等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0987" y="2898161"/>
            <a:ext cx="10153388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Aft>
                <a:spcPts val="0"/>
              </a:spcAft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例：</a:t>
            </a: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78</a:t>
            </a: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zh-CN" altLang="zh-CN" sz="2400" b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十</a:t>
            </a:r>
            <a:r>
              <a:rPr lang="en-US" altLang="zh-CN" sz="2400" b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转换成二进制数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。不同字长的表示，结果是不同的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endParaRPr lang="zh-CN" altLang="zh-CN" sz="2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just">
              <a:lnSpc>
                <a:spcPts val="3200"/>
              </a:lnSpc>
              <a:spcAft>
                <a:spcPts val="0"/>
              </a:spcAft>
            </a:pP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）（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78</a:t>
            </a: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zh-CN" altLang="zh-CN" sz="2400" b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十</a:t>
            </a:r>
            <a:r>
              <a:rPr lang="en-US" altLang="zh-CN" sz="2400" b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1001110</a:t>
            </a: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zh-CN" altLang="zh-CN" sz="2400" b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二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endParaRPr lang="zh-CN" altLang="zh-CN" sz="2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just">
              <a:lnSpc>
                <a:spcPts val="3200"/>
              </a:lnSpc>
              <a:spcAft>
                <a:spcPts val="0"/>
              </a:spcAft>
            </a:pP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）（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78</a:t>
            </a: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zh-CN" altLang="zh-CN" sz="2400" b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十</a:t>
            </a:r>
            <a:r>
              <a:rPr lang="en-US" altLang="zh-CN" sz="2400" b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01001110</a:t>
            </a: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zh-CN" altLang="zh-CN" sz="2400" b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二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endParaRPr lang="zh-CN" altLang="zh-CN" sz="2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just">
              <a:lnSpc>
                <a:spcPts val="3200"/>
              </a:lnSpc>
              <a:spcAft>
                <a:spcPts val="0"/>
              </a:spcAft>
            </a:pP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）（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78</a:t>
            </a: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zh-CN" altLang="zh-CN" sz="2400" b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十</a:t>
            </a:r>
            <a:r>
              <a:rPr lang="en-US" altLang="zh-CN" sz="2400" b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00000000 01001110</a:t>
            </a: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zh-CN" altLang="zh-CN" sz="2400" b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二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endParaRPr lang="zh-CN" altLang="zh-CN" sz="2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just">
              <a:lnSpc>
                <a:spcPts val="3200"/>
              </a:lnSpc>
              <a:spcAft>
                <a:spcPts val="0"/>
              </a:spcAft>
            </a:pP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）（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78</a:t>
            </a: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zh-CN" altLang="zh-CN" sz="2400" b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十</a:t>
            </a:r>
            <a:r>
              <a:rPr lang="en-US" altLang="zh-CN" sz="2400" b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00000000 00000000 00000000 01001110</a:t>
            </a:r>
            <a:r>
              <a:rPr lang="zh-CN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zh-CN" altLang="zh-CN" sz="2400" b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二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endParaRPr lang="zh-CN" altLang="zh-CN" sz="2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29" name="Group 30"/>
          <p:cNvGrpSpPr/>
          <p:nvPr/>
        </p:nvGrpSpPr>
        <p:grpSpPr bwMode="auto">
          <a:xfrm>
            <a:off x="6506690" y="5243077"/>
            <a:ext cx="1125538" cy="1022350"/>
            <a:chOff x="2662" y="489"/>
            <a:chExt cx="575" cy="539"/>
          </a:xfrm>
        </p:grpSpPr>
        <p:sp>
          <p:nvSpPr>
            <p:cNvPr id="30" name="AutoShape 39"/>
            <p:cNvSpPr>
              <a:spLocks noChangeArrowheads="1"/>
            </p:cNvSpPr>
            <p:nvPr/>
          </p:nvSpPr>
          <p:spPr bwMode="gray">
            <a:xfrm>
              <a:off x="2662" y="489"/>
              <a:ext cx="575" cy="539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rgbClr val="7030A0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Oval 40"/>
            <p:cNvSpPr>
              <a:spLocks noChangeArrowheads="1"/>
            </p:cNvSpPr>
            <p:nvPr/>
          </p:nvSpPr>
          <p:spPr bwMode="gray">
            <a:xfrm>
              <a:off x="2710" y="534"/>
              <a:ext cx="479" cy="449"/>
            </a:xfrm>
            <a:prstGeom prst="ellipse">
              <a:avLst/>
            </a:prstGeom>
            <a:solidFill>
              <a:srgbClr val="A50021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Text Box 84"/>
            <p:cNvSpPr txBox="1">
              <a:spLocks noChangeArrowheads="1"/>
            </p:cNvSpPr>
            <p:nvPr/>
          </p:nvSpPr>
          <p:spPr bwMode="auto">
            <a:xfrm>
              <a:off x="2682" y="644"/>
              <a:ext cx="53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spcBef>
                  <a:spcPct val="35000"/>
                </a:spcBef>
                <a:defRPr/>
              </a:pPr>
              <a:r>
                <a:rPr kumimoji="0"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溢出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3" name="Group 30"/>
          <p:cNvGrpSpPr/>
          <p:nvPr/>
        </p:nvGrpSpPr>
        <p:grpSpPr bwMode="auto">
          <a:xfrm>
            <a:off x="5215161" y="5207739"/>
            <a:ext cx="1125538" cy="1022350"/>
            <a:chOff x="2662" y="489"/>
            <a:chExt cx="575" cy="539"/>
          </a:xfrm>
        </p:grpSpPr>
        <p:sp>
          <p:nvSpPr>
            <p:cNvPr id="34" name="AutoShape 39"/>
            <p:cNvSpPr>
              <a:spLocks noChangeArrowheads="1"/>
            </p:cNvSpPr>
            <p:nvPr/>
          </p:nvSpPr>
          <p:spPr bwMode="gray">
            <a:xfrm>
              <a:off x="2662" y="489"/>
              <a:ext cx="575" cy="539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rgbClr val="7030A0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Oval 40"/>
            <p:cNvSpPr>
              <a:spLocks noChangeArrowheads="1"/>
            </p:cNvSpPr>
            <p:nvPr/>
          </p:nvSpPr>
          <p:spPr bwMode="gray">
            <a:xfrm>
              <a:off x="2710" y="534"/>
              <a:ext cx="479" cy="449"/>
            </a:xfrm>
            <a:prstGeom prst="ellipse">
              <a:avLst/>
            </a:prstGeom>
            <a:solidFill>
              <a:srgbClr val="A50021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6" name="Text Box 84"/>
            <p:cNvSpPr txBox="1">
              <a:spLocks noChangeArrowheads="1"/>
            </p:cNvSpPr>
            <p:nvPr/>
          </p:nvSpPr>
          <p:spPr bwMode="auto">
            <a:xfrm>
              <a:off x="2682" y="566"/>
              <a:ext cx="536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spcBef>
                  <a:spcPct val="35000"/>
                </a:spcBef>
                <a:defRPr/>
              </a:pPr>
              <a:r>
                <a:rPr kumimoji="0" lang="zh-CN" altLang="en-US" noProof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数的表示范围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7" name="Group 30"/>
          <p:cNvGrpSpPr/>
          <p:nvPr/>
        </p:nvGrpSpPr>
        <p:grpSpPr bwMode="auto">
          <a:xfrm>
            <a:off x="3923633" y="5219120"/>
            <a:ext cx="1125538" cy="1022350"/>
            <a:chOff x="2662" y="489"/>
            <a:chExt cx="575" cy="539"/>
          </a:xfrm>
        </p:grpSpPr>
        <p:sp>
          <p:nvSpPr>
            <p:cNvPr id="38" name="AutoShape 39"/>
            <p:cNvSpPr>
              <a:spLocks noChangeArrowheads="1"/>
            </p:cNvSpPr>
            <p:nvPr/>
          </p:nvSpPr>
          <p:spPr bwMode="gray">
            <a:xfrm>
              <a:off x="2662" y="489"/>
              <a:ext cx="575" cy="539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rgbClr val="7030A0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" name="Oval 40"/>
            <p:cNvSpPr>
              <a:spLocks noChangeArrowheads="1"/>
            </p:cNvSpPr>
            <p:nvPr/>
          </p:nvSpPr>
          <p:spPr bwMode="gray">
            <a:xfrm>
              <a:off x="2710" y="534"/>
              <a:ext cx="479" cy="449"/>
            </a:xfrm>
            <a:prstGeom prst="ellipse">
              <a:avLst/>
            </a:prstGeom>
            <a:solidFill>
              <a:srgbClr val="A50021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0" name="Text Box 84"/>
            <p:cNvSpPr txBox="1">
              <a:spLocks noChangeArrowheads="1"/>
            </p:cNvSpPr>
            <p:nvPr/>
          </p:nvSpPr>
          <p:spPr bwMode="auto">
            <a:xfrm>
              <a:off x="2676" y="566"/>
              <a:ext cx="536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spcBef>
                  <a:spcPct val="35000"/>
                </a:spcBef>
                <a:defRPr/>
              </a:pPr>
              <a:r>
                <a:rPr kumimoji="0"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  字长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9819250" y="333394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20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未考虑机器字长</a:t>
            </a:r>
            <a:endParaRPr lang="zh-CN" altLang="en-US" sz="2000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203970" y="3739635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20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0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位机器字长</a:t>
            </a:r>
            <a:endParaRPr lang="zh-CN" altLang="en-US" sz="2000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075730" y="414532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20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0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位机器字长</a:t>
            </a:r>
            <a:endParaRPr lang="zh-CN" altLang="en-US" sz="2000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075730" y="455101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20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</a:t>
            </a:r>
            <a:r>
              <a:rPr lang="zh-CN" altLang="en-US" sz="20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位机器字长</a:t>
            </a:r>
            <a:endParaRPr lang="zh-CN" altLang="en-US" sz="2000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）机器数：有符号数和无符号数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数值性信息的表达：计数制与机器数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153297" y="192098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8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位机器字长</a:t>
            </a:r>
            <a:endParaRPr lang="zh-CN" altLang="en-US" sz="2800" b="1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" name="Group 2"/>
          <p:cNvGrpSpPr/>
          <p:nvPr/>
        </p:nvGrpSpPr>
        <p:grpSpPr bwMode="auto">
          <a:xfrm>
            <a:off x="871286" y="4512146"/>
            <a:ext cx="1646759" cy="1118974"/>
            <a:chOff x="486" y="2211"/>
            <a:chExt cx="898" cy="748"/>
          </a:xfrm>
        </p:grpSpPr>
        <p:sp>
          <p:nvSpPr>
            <p:cNvPr id="26" name="AutoShape 39"/>
            <p:cNvSpPr>
              <a:spLocks noChangeArrowheads="1"/>
            </p:cNvSpPr>
            <p:nvPr/>
          </p:nvSpPr>
          <p:spPr bwMode="gray">
            <a:xfrm>
              <a:off x="486" y="2211"/>
              <a:ext cx="898" cy="748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Oval 40"/>
            <p:cNvSpPr>
              <a:spLocks noChangeArrowheads="1"/>
            </p:cNvSpPr>
            <p:nvPr/>
          </p:nvSpPr>
          <p:spPr bwMode="gray">
            <a:xfrm>
              <a:off x="560" y="2264"/>
              <a:ext cx="750" cy="625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Text Box 84"/>
            <p:cNvSpPr txBox="1">
              <a:spLocks noChangeArrowheads="1"/>
            </p:cNvSpPr>
            <p:nvPr/>
          </p:nvSpPr>
          <p:spPr bwMode="auto">
            <a:xfrm>
              <a:off x="563" y="2422"/>
              <a:ext cx="798" cy="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有符号数 </a:t>
              </a:r>
              <a:endParaRPr kumimoji="0"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5" name="Group 2"/>
          <p:cNvGrpSpPr/>
          <p:nvPr/>
        </p:nvGrpSpPr>
        <p:grpSpPr bwMode="auto">
          <a:xfrm>
            <a:off x="871286" y="2726376"/>
            <a:ext cx="1646759" cy="1118974"/>
            <a:chOff x="486" y="2211"/>
            <a:chExt cx="898" cy="748"/>
          </a:xfrm>
        </p:grpSpPr>
        <p:sp>
          <p:nvSpPr>
            <p:cNvPr id="46" name="AutoShape 39"/>
            <p:cNvSpPr>
              <a:spLocks noChangeArrowheads="1"/>
            </p:cNvSpPr>
            <p:nvPr/>
          </p:nvSpPr>
          <p:spPr bwMode="gray">
            <a:xfrm>
              <a:off x="486" y="2211"/>
              <a:ext cx="898" cy="748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Oval 40"/>
            <p:cNvSpPr>
              <a:spLocks noChangeArrowheads="1"/>
            </p:cNvSpPr>
            <p:nvPr/>
          </p:nvSpPr>
          <p:spPr bwMode="gray">
            <a:xfrm>
              <a:off x="560" y="2273"/>
              <a:ext cx="750" cy="625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Text Box 84"/>
            <p:cNvSpPr txBox="1">
              <a:spLocks noChangeArrowheads="1"/>
            </p:cNvSpPr>
            <p:nvPr/>
          </p:nvSpPr>
          <p:spPr bwMode="auto">
            <a:xfrm>
              <a:off x="524" y="2408"/>
              <a:ext cx="821" cy="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无符号数</a:t>
              </a:r>
              <a:endParaRPr kumimoji="0"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828604" y="2654007"/>
            <a:ext cx="8473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无符号机器数的表示范围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A5002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 </a:t>
            </a:r>
            <a:r>
              <a:rPr lang="zh-CN" altLang="en-US" sz="2800" b="1" dirty="0">
                <a:solidFill>
                  <a:srgbClr val="A5002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 </a:t>
            </a:r>
            <a:r>
              <a:rPr lang="en-US" altLang="zh-CN" sz="2800" b="1" dirty="0">
                <a:solidFill>
                  <a:srgbClr val="A5002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 &lt;2</a:t>
            </a:r>
            <a:r>
              <a:rPr lang="en-US" altLang="zh-CN" sz="2800" b="1" baseline="30000" dirty="0">
                <a:solidFill>
                  <a:srgbClr val="A5002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16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至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65,535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21579" y="3330681"/>
            <a:ext cx="4801314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3200"/>
              </a:lnSpc>
              <a:spcAft>
                <a:spcPts val="0"/>
              </a:spcAft>
            </a:pPr>
            <a:r>
              <a:rPr lang="zh-CN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00000000 00000000</a:t>
            </a:r>
            <a:r>
              <a:rPr lang="zh-CN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zh-CN" altLang="zh-CN" sz="2800" b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二</a:t>
            </a: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endParaRPr lang="zh-CN" altLang="zh-CN" sz="28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333030" y="3342648"/>
            <a:ext cx="4339650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3200"/>
              </a:lnSpc>
              <a:spcAft>
                <a:spcPts val="0"/>
              </a:spcAft>
            </a:pPr>
            <a:r>
              <a:rPr lang="zh-CN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11111111 11111111</a:t>
            </a:r>
            <a:r>
              <a:rPr lang="zh-CN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zh-CN" altLang="zh-CN" sz="2800" b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二</a:t>
            </a: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endParaRPr lang="zh-CN" altLang="zh-CN" sz="28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763057" y="3582032"/>
            <a:ext cx="7293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059922" y="4102926"/>
            <a:ext cx="8125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数的符号也用</a:t>
            </a:r>
            <a:r>
              <a:rPr lang="en-US" altLang="zh-CN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表达，</a:t>
            </a:r>
            <a:r>
              <a:rPr lang="en-US" altLang="zh-CN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表“</a:t>
            </a:r>
            <a:r>
              <a:rPr lang="en-US" altLang="zh-CN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”号，</a:t>
            </a:r>
            <a:r>
              <a:rPr lang="en-US" altLang="zh-CN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表“</a:t>
            </a:r>
            <a:r>
              <a:rPr lang="en-US" altLang="zh-CN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”号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398671" y="4766647"/>
            <a:ext cx="4801314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3200"/>
              </a:lnSpc>
              <a:spcAft>
                <a:spcPts val="0"/>
              </a:spcAft>
            </a:pPr>
            <a:r>
              <a:rPr lang="zh-CN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4400" b="1" dirty="0">
                <a:solidFill>
                  <a:srgbClr val="A5002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0000000 00000000</a:t>
            </a:r>
            <a:r>
              <a:rPr lang="zh-CN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zh-CN" altLang="zh-CN" sz="2800" b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二</a:t>
            </a: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endParaRPr lang="zh-CN" altLang="zh-CN" sz="28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430819" y="4754624"/>
            <a:ext cx="4339650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3200"/>
              </a:lnSpc>
              <a:spcAft>
                <a:spcPts val="0"/>
              </a:spcAft>
            </a:pPr>
            <a:r>
              <a:rPr lang="zh-CN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4400" b="1" dirty="0">
                <a:solidFill>
                  <a:srgbClr val="A5002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1111111 11111111</a:t>
            </a:r>
            <a:r>
              <a:rPr lang="zh-CN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zh-CN" altLang="zh-CN" sz="2800" b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二</a:t>
            </a: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endParaRPr lang="zh-CN" altLang="zh-CN" sz="28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382344" y="5374121"/>
            <a:ext cx="4801314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3200"/>
              </a:lnSpc>
              <a:spcAft>
                <a:spcPts val="0"/>
              </a:spcAft>
            </a:pPr>
            <a:r>
              <a:rPr lang="zh-CN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4400" b="1" dirty="0">
                <a:solidFill>
                  <a:srgbClr val="A5002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0000000 00000000</a:t>
            </a:r>
            <a:r>
              <a:rPr lang="zh-CN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zh-CN" altLang="zh-CN" sz="2800" b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二</a:t>
            </a: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endParaRPr lang="zh-CN" altLang="zh-CN" sz="28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430819" y="5402519"/>
            <a:ext cx="4339650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3200"/>
              </a:lnSpc>
              <a:spcAft>
                <a:spcPts val="0"/>
              </a:spcAft>
            </a:pPr>
            <a:r>
              <a:rPr lang="zh-CN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4400" b="1" dirty="0">
                <a:solidFill>
                  <a:srgbClr val="A5002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1111111 11111111</a:t>
            </a:r>
            <a:r>
              <a:rPr lang="zh-CN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zh-CN" altLang="zh-CN" sz="2800" b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二</a:t>
            </a: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endParaRPr lang="zh-CN" altLang="zh-CN" sz="28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707570" y="3973258"/>
            <a:ext cx="10874830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30"/>
          <p:cNvGrpSpPr/>
          <p:nvPr/>
        </p:nvGrpSpPr>
        <p:grpSpPr bwMode="auto">
          <a:xfrm>
            <a:off x="6544641" y="5802992"/>
            <a:ext cx="1772355" cy="1022350"/>
            <a:chOff x="2662" y="489"/>
            <a:chExt cx="575" cy="539"/>
          </a:xfrm>
        </p:grpSpPr>
        <p:sp>
          <p:nvSpPr>
            <p:cNvPr id="55" name="AutoShape 39"/>
            <p:cNvSpPr>
              <a:spLocks noChangeArrowheads="1"/>
            </p:cNvSpPr>
            <p:nvPr/>
          </p:nvSpPr>
          <p:spPr bwMode="gray">
            <a:xfrm>
              <a:off x="2662" y="489"/>
              <a:ext cx="575" cy="539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rgbClr val="7030A0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Oval 40"/>
            <p:cNvSpPr>
              <a:spLocks noChangeArrowheads="1"/>
            </p:cNvSpPr>
            <p:nvPr/>
          </p:nvSpPr>
          <p:spPr bwMode="gray">
            <a:xfrm>
              <a:off x="2710" y="534"/>
              <a:ext cx="479" cy="449"/>
            </a:xfrm>
            <a:prstGeom prst="ellipse">
              <a:avLst/>
            </a:prstGeom>
            <a:solidFill>
              <a:srgbClr val="A50021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Text Box 84"/>
            <p:cNvSpPr txBox="1">
              <a:spLocks noChangeArrowheads="1"/>
            </p:cNvSpPr>
            <p:nvPr/>
          </p:nvSpPr>
          <p:spPr bwMode="auto">
            <a:xfrm>
              <a:off x="2676" y="566"/>
              <a:ext cx="536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spcBef>
                  <a:spcPct val="35000"/>
                </a:spcBef>
                <a:defRPr/>
              </a:pPr>
              <a:r>
                <a:rPr kumimoji="0"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有符号数的表示范围？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8" name="Group 30"/>
          <p:cNvGrpSpPr/>
          <p:nvPr/>
        </p:nvGrpSpPr>
        <p:grpSpPr bwMode="auto">
          <a:xfrm>
            <a:off x="4524734" y="5791611"/>
            <a:ext cx="1772355" cy="1022350"/>
            <a:chOff x="2662" y="489"/>
            <a:chExt cx="575" cy="539"/>
          </a:xfrm>
        </p:grpSpPr>
        <p:sp>
          <p:nvSpPr>
            <p:cNvPr id="59" name="AutoShape 39"/>
            <p:cNvSpPr>
              <a:spLocks noChangeArrowheads="1"/>
            </p:cNvSpPr>
            <p:nvPr/>
          </p:nvSpPr>
          <p:spPr bwMode="gray">
            <a:xfrm>
              <a:off x="2662" y="489"/>
              <a:ext cx="575" cy="539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rgbClr val="7030A0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0" name="Oval 40"/>
            <p:cNvSpPr>
              <a:spLocks noChangeArrowheads="1"/>
            </p:cNvSpPr>
            <p:nvPr/>
          </p:nvSpPr>
          <p:spPr bwMode="gray">
            <a:xfrm>
              <a:off x="2710" y="534"/>
              <a:ext cx="479" cy="449"/>
            </a:xfrm>
            <a:prstGeom prst="ellipse">
              <a:avLst/>
            </a:prstGeom>
            <a:solidFill>
              <a:srgbClr val="A50021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Text Box 84"/>
            <p:cNvSpPr txBox="1">
              <a:spLocks noChangeArrowheads="1"/>
            </p:cNvSpPr>
            <p:nvPr/>
          </p:nvSpPr>
          <p:spPr bwMode="auto">
            <a:xfrm>
              <a:off x="2676" y="566"/>
              <a:ext cx="536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spcBef>
                  <a:spcPct val="35000"/>
                </a:spcBef>
                <a:defRPr/>
              </a:pPr>
              <a:r>
                <a:rPr kumimoji="0"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有符号数的大小？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9" grpId="0"/>
      <p:bldP spid="17" grpId="0"/>
      <p:bldP spid="50" grpId="0"/>
      <p:bldP spid="51" grpId="0"/>
      <p:bldP spid="52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390" name="Text Box 6"/>
          <p:cNvSpPr txBox="1">
            <a:spLocks noChangeArrowheads="1"/>
          </p:cNvSpPr>
          <p:nvPr/>
        </p:nvSpPr>
        <p:spPr bwMode="auto">
          <a:xfrm>
            <a:off x="5199329" y="208903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/>
              <a:t>+  244 </a:t>
            </a:r>
            <a:endParaRPr lang="zh-CN" altLang="en-US" sz="2400" dirty="0"/>
          </a:p>
        </p:txBody>
      </p:sp>
      <p:sp>
        <p:nvSpPr>
          <p:cNvPr id="1552391" name="Text Box 7"/>
          <p:cNvSpPr txBox="1">
            <a:spLocks noChangeArrowheads="1"/>
          </p:cNvSpPr>
          <p:nvPr/>
        </p:nvSpPr>
        <p:spPr bwMode="auto">
          <a:xfrm>
            <a:off x="3752521" y="3029895"/>
            <a:ext cx="2574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400" dirty="0"/>
              <a:t>  </a:t>
            </a:r>
            <a:r>
              <a:rPr lang="en-US" altLang="zh-CN" sz="2800" dirty="0">
                <a:latin typeface="Times New Roman" panose="02020603050405020304" pitchFamily="18" charset="0"/>
              </a:rPr>
              <a:t>1 1 1 1 0 1 0 0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552394" name="Text Box 10"/>
          <p:cNvSpPr txBox="1">
            <a:spLocks noChangeArrowheads="1"/>
          </p:cNvSpPr>
          <p:nvPr/>
        </p:nvSpPr>
        <p:spPr bwMode="auto">
          <a:xfrm>
            <a:off x="3755696" y="3831130"/>
            <a:ext cx="26035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/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1 1 1 1 0 1 0 0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552395" name="Text Box 11"/>
          <p:cNvSpPr txBox="1">
            <a:spLocks noChangeArrowheads="1"/>
          </p:cNvSpPr>
          <p:nvPr/>
        </p:nvSpPr>
        <p:spPr bwMode="auto">
          <a:xfrm>
            <a:off x="8089118" y="2048821"/>
            <a:ext cx="9525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/>
              <a:t>-  244 </a:t>
            </a:r>
            <a:endParaRPr lang="zh-CN" altLang="en-US" sz="2400"/>
          </a:p>
        </p:txBody>
      </p:sp>
      <p:sp>
        <p:nvSpPr>
          <p:cNvPr id="1552396" name="Text Box 12"/>
          <p:cNvSpPr txBox="1">
            <a:spLocks noChangeArrowheads="1"/>
          </p:cNvSpPr>
          <p:nvPr/>
        </p:nvSpPr>
        <p:spPr bwMode="auto">
          <a:xfrm>
            <a:off x="7842603" y="3029895"/>
            <a:ext cx="27158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2400" dirty="0"/>
              <a:t>  </a:t>
            </a:r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1 1 1 1 0 1 0 0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2397" name="Text Box 13"/>
          <p:cNvSpPr txBox="1">
            <a:spLocks noChangeArrowheads="1"/>
          </p:cNvSpPr>
          <p:nvPr/>
        </p:nvSpPr>
        <p:spPr bwMode="auto">
          <a:xfrm>
            <a:off x="7809266" y="3829542"/>
            <a:ext cx="28216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dirty="0"/>
              <a:t>  </a:t>
            </a:r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1 1 1 1 0 1 0 0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2398" name="Text Box 14"/>
          <p:cNvSpPr txBox="1">
            <a:spLocks noChangeArrowheads="1"/>
          </p:cNvSpPr>
          <p:nvPr/>
        </p:nvSpPr>
        <p:spPr bwMode="auto">
          <a:xfrm>
            <a:off x="3755696" y="4597892"/>
            <a:ext cx="26035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/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1 1 1 1 0 1 0 0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552399" name="Text Box 15"/>
          <p:cNvSpPr txBox="1">
            <a:spLocks noChangeArrowheads="1"/>
          </p:cNvSpPr>
          <p:nvPr/>
        </p:nvSpPr>
        <p:spPr bwMode="auto">
          <a:xfrm>
            <a:off x="7809266" y="4596305"/>
            <a:ext cx="28376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/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0 0 0 0 1 0 1 1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2400" name="Text Box 16"/>
          <p:cNvSpPr txBox="1">
            <a:spLocks noChangeArrowheads="1"/>
          </p:cNvSpPr>
          <p:nvPr/>
        </p:nvSpPr>
        <p:spPr bwMode="auto">
          <a:xfrm>
            <a:off x="3755696" y="5925038"/>
            <a:ext cx="26196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</a:rPr>
              <a:t>1 1 1 1 0 1 0 0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552401" name="Text Box 17"/>
          <p:cNvSpPr txBox="1">
            <a:spLocks noChangeArrowheads="1"/>
          </p:cNvSpPr>
          <p:nvPr/>
        </p:nvSpPr>
        <p:spPr bwMode="auto">
          <a:xfrm>
            <a:off x="7809266" y="5923451"/>
            <a:ext cx="28376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/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0 0 0 0 1 1 0 0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2402" name="Line 18"/>
          <p:cNvSpPr>
            <a:spLocks noChangeShapeType="1"/>
          </p:cNvSpPr>
          <p:nvPr/>
        </p:nvSpPr>
        <p:spPr bwMode="auto">
          <a:xfrm>
            <a:off x="1107295" y="2688817"/>
            <a:ext cx="9768940" cy="2059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2403" name="Line 19"/>
          <p:cNvSpPr>
            <a:spLocks noChangeShapeType="1"/>
          </p:cNvSpPr>
          <p:nvPr/>
        </p:nvSpPr>
        <p:spPr bwMode="auto">
          <a:xfrm>
            <a:off x="7062004" y="2099621"/>
            <a:ext cx="0" cy="45989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2404" name="Line 20"/>
          <p:cNvSpPr>
            <a:spLocks noChangeShapeType="1"/>
          </p:cNvSpPr>
          <p:nvPr/>
        </p:nvSpPr>
        <p:spPr bwMode="auto">
          <a:xfrm>
            <a:off x="3109131" y="2105971"/>
            <a:ext cx="0" cy="45989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2405" name="Text Box 21"/>
          <p:cNvSpPr txBox="1">
            <a:spLocks noChangeArrowheads="1"/>
          </p:cNvSpPr>
          <p:nvPr/>
        </p:nvSpPr>
        <p:spPr bwMode="auto">
          <a:xfrm>
            <a:off x="1186669" y="2078982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十进制数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552406" name="Text Box 22"/>
          <p:cNvSpPr txBox="1">
            <a:spLocks noChangeArrowheads="1"/>
          </p:cNvSpPr>
          <p:nvPr/>
        </p:nvSpPr>
        <p:spPr bwMode="auto">
          <a:xfrm>
            <a:off x="1232706" y="307434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二进制数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552407" name="Text Box 23"/>
          <p:cNvSpPr txBox="1">
            <a:spLocks noChangeArrowheads="1"/>
          </p:cNvSpPr>
          <p:nvPr/>
        </p:nvSpPr>
        <p:spPr bwMode="auto">
          <a:xfrm>
            <a:off x="1094594" y="3883517"/>
            <a:ext cx="180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机器数</a:t>
            </a:r>
            <a:r>
              <a:rPr lang="en-US" altLang="zh-CN" sz="2400"/>
              <a:t>-</a:t>
            </a:r>
            <a:r>
              <a:rPr lang="zh-CN" altLang="en-US" sz="2400"/>
              <a:t>原码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552408" name="Text Box 24"/>
          <p:cNvSpPr txBox="1">
            <a:spLocks noChangeArrowheads="1"/>
          </p:cNvSpPr>
          <p:nvPr/>
        </p:nvSpPr>
        <p:spPr bwMode="auto">
          <a:xfrm>
            <a:off x="1094594" y="4620117"/>
            <a:ext cx="180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机器数</a:t>
            </a:r>
            <a:r>
              <a:rPr lang="en-US" altLang="zh-CN" sz="2400"/>
              <a:t>-</a:t>
            </a:r>
            <a:r>
              <a:rPr lang="zh-CN" altLang="en-US" sz="2400"/>
              <a:t>反码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552409" name="Text Box 25"/>
          <p:cNvSpPr txBox="1">
            <a:spLocks noChangeArrowheads="1"/>
          </p:cNvSpPr>
          <p:nvPr/>
        </p:nvSpPr>
        <p:spPr bwMode="auto">
          <a:xfrm>
            <a:off x="1107294" y="5974250"/>
            <a:ext cx="180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机器数</a:t>
            </a:r>
            <a:r>
              <a:rPr lang="en-US" altLang="zh-CN" sz="2400"/>
              <a:t>-</a:t>
            </a:r>
            <a:r>
              <a:rPr lang="zh-CN" altLang="en-US" sz="2400"/>
              <a:t>补码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552410" name="Text Box 26"/>
          <p:cNvSpPr txBox="1">
            <a:spLocks noChangeArrowheads="1"/>
          </p:cNvSpPr>
          <p:nvPr/>
        </p:nvSpPr>
        <p:spPr bwMode="auto">
          <a:xfrm>
            <a:off x="7727848" y="5185267"/>
            <a:ext cx="29209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加</a:t>
            </a:r>
            <a:r>
              <a:rPr lang="zh-CN" altLang="en-US" sz="2400" dirty="0"/>
              <a:t>   </a:t>
            </a:r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0 0 0 0 0 0 0 1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2411" name="Line 27"/>
          <p:cNvSpPr>
            <a:spLocks noChangeShapeType="1"/>
          </p:cNvSpPr>
          <p:nvPr/>
        </p:nvSpPr>
        <p:spPr bwMode="auto">
          <a:xfrm>
            <a:off x="7842603" y="5695144"/>
            <a:ext cx="2689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2412" name="Line 28"/>
          <p:cNvSpPr>
            <a:spLocks noChangeShapeType="1"/>
          </p:cNvSpPr>
          <p:nvPr/>
        </p:nvSpPr>
        <p:spPr bwMode="auto">
          <a:xfrm>
            <a:off x="10618048" y="4795234"/>
            <a:ext cx="0" cy="1209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07570" y="1247230"/>
            <a:ext cx="10744201" cy="61305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kumimoji="1"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）带符号的机器数：原码、反码和补码</a:t>
            </a:r>
            <a:endParaRPr kumimoji="1"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标题 1"/>
          <p:cNvSpPr txBox="1"/>
          <p:nvPr/>
        </p:nvSpPr>
        <p:spPr>
          <a:xfrm>
            <a:off x="707571" y="178701"/>
            <a:ext cx="10673792" cy="7620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数值性信息的表达：计数制与机器数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Group 2"/>
          <p:cNvGrpSpPr/>
          <p:nvPr/>
        </p:nvGrpSpPr>
        <p:grpSpPr bwMode="auto">
          <a:xfrm>
            <a:off x="9229475" y="1811841"/>
            <a:ext cx="1646759" cy="1118974"/>
            <a:chOff x="486" y="2211"/>
            <a:chExt cx="898" cy="748"/>
          </a:xfrm>
        </p:grpSpPr>
        <p:sp>
          <p:nvSpPr>
            <p:cNvPr id="27" name="AutoShape 39"/>
            <p:cNvSpPr>
              <a:spLocks noChangeArrowheads="1"/>
            </p:cNvSpPr>
            <p:nvPr/>
          </p:nvSpPr>
          <p:spPr bwMode="gray">
            <a:xfrm>
              <a:off x="486" y="2211"/>
              <a:ext cx="898" cy="748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Oval 40"/>
            <p:cNvSpPr>
              <a:spLocks noChangeArrowheads="1"/>
            </p:cNvSpPr>
            <p:nvPr/>
          </p:nvSpPr>
          <p:spPr bwMode="gray">
            <a:xfrm>
              <a:off x="560" y="2264"/>
              <a:ext cx="750" cy="625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Text Box 84"/>
            <p:cNvSpPr txBox="1">
              <a:spLocks noChangeArrowheads="1"/>
            </p:cNvSpPr>
            <p:nvPr/>
          </p:nvSpPr>
          <p:spPr bwMode="auto">
            <a:xfrm>
              <a:off x="563" y="2422"/>
              <a:ext cx="798" cy="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负数</a:t>
              </a:r>
              <a:endParaRPr kumimoji="0"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0" name="Group 2"/>
          <p:cNvGrpSpPr/>
          <p:nvPr/>
        </p:nvGrpSpPr>
        <p:grpSpPr bwMode="auto">
          <a:xfrm>
            <a:off x="3296984" y="1811841"/>
            <a:ext cx="1646759" cy="1118974"/>
            <a:chOff x="486" y="2211"/>
            <a:chExt cx="898" cy="748"/>
          </a:xfrm>
        </p:grpSpPr>
        <p:sp>
          <p:nvSpPr>
            <p:cNvPr id="31" name="AutoShape 39"/>
            <p:cNvSpPr>
              <a:spLocks noChangeArrowheads="1"/>
            </p:cNvSpPr>
            <p:nvPr/>
          </p:nvSpPr>
          <p:spPr bwMode="gray">
            <a:xfrm>
              <a:off x="486" y="2211"/>
              <a:ext cx="898" cy="748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Oval 40"/>
            <p:cNvSpPr>
              <a:spLocks noChangeArrowheads="1"/>
            </p:cNvSpPr>
            <p:nvPr/>
          </p:nvSpPr>
          <p:spPr bwMode="gray">
            <a:xfrm>
              <a:off x="560" y="2273"/>
              <a:ext cx="750" cy="625"/>
            </a:xfrm>
            <a:prstGeom prst="ellipse">
              <a:avLst/>
            </a:prstGeom>
            <a:solidFill>
              <a:srgbClr val="003366"/>
            </a:solidFill>
            <a:ln w="28575" algn="ctr">
              <a:solidFill>
                <a:srgbClr val="FFFFFF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Text Box 84"/>
            <p:cNvSpPr txBox="1">
              <a:spLocks noChangeArrowheads="1"/>
            </p:cNvSpPr>
            <p:nvPr/>
          </p:nvSpPr>
          <p:spPr bwMode="auto">
            <a:xfrm>
              <a:off x="524" y="2408"/>
              <a:ext cx="821" cy="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正数</a:t>
              </a:r>
              <a:endParaRPr kumimoji="0"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2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2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52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2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52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52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52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52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2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2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52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52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52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52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52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52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52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52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52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52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52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52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52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52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52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52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52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52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52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52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2391" grpId="0"/>
      <p:bldP spid="1552394" grpId="0"/>
      <p:bldP spid="1552396" grpId="0"/>
      <p:bldP spid="1552397" grpId="0"/>
      <p:bldP spid="1552398" grpId="0"/>
      <p:bldP spid="1552399" grpId="0"/>
      <p:bldP spid="1552400" grpId="0"/>
      <p:bldP spid="1552401" grpId="0"/>
      <p:bldP spid="1552406" grpId="0"/>
      <p:bldP spid="1552407" grpId="0"/>
      <p:bldP spid="1552408" grpId="0"/>
      <p:bldP spid="1552409" grpId="0"/>
      <p:bldP spid="1552410" grpId="0"/>
    </p:bldLst>
  </p:timing>
</p:sld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10757</Words>
  <Application>WPS 演示</Application>
  <PresentationFormat>宽屏</PresentationFormat>
  <Paragraphs>1270</Paragraphs>
  <Slides>49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49</vt:i4>
      </vt:variant>
    </vt:vector>
  </HeadingPairs>
  <TitlesOfParts>
    <vt:vector size="69" baseType="lpstr">
      <vt:lpstr>Arial</vt:lpstr>
      <vt:lpstr>宋体</vt:lpstr>
      <vt:lpstr>Wingdings</vt:lpstr>
      <vt:lpstr>微软雅黑</vt:lpstr>
      <vt:lpstr>Calibri</vt:lpstr>
      <vt:lpstr>等线</vt:lpstr>
      <vt:lpstr>黑体</vt:lpstr>
      <vt:lpstr>隶书</vt:lpstr>
      <vt:lpstr>Times New Roman</vt:lpstr>
      <vt:lpstr>Symbol</vt:lpstr>
      <vt:lpstr>Arial Unicode MS</vt:lpstr>
      <vt:lpstr>等线 Light</vt:lpstr>
      <vt:lpstr>Calibri Light</vt:lpstr>
      <vt:lpstr>华文宋体</vt:lpstr>
      <vt:lpstr>华文中宋</vt:lpstr>
      <vt:lpstr>Calibri</vt:lpstr>
      <vt:lpstr>默认设计模板</vt:lpstr>
      <vt:lpstr>MS_ClipArt_Gallery.2</vt:lpstr>
      <vt:lpstr>MS_ClipArt_Gallery.2</vt:lpstr>
      <vt:lpstr>MS_ClipArt_Gallery.2</vt:lpstr>
      <vt:lpstr>第3讲 符号化计算化自动化— 一看计算机的本质</vt:lpstr>
      <vt:lpstr>第3讲 符号化、计算化与自动化--一看计算机的本质</vt:lpstr>
      <vt:lpstr>PowerPoint 演示文稿</vt:lpstr>
      <vt:lpstr>PowerPoint 演示文稿</vt:lpstr>
      <vt:lpstr>第3讲 符号化、计算化与自动化--一看计算机的本质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第3讲 符号化、计算化与自动化--一看计算机的本质</vt:lpstr>
      <vt:lpstr>PowerPoint 演示文稿</vt:lpstr>
      <vt:lpstr>PowerPoint 演示文稿</vt:lpstr>
      <vt:lpstr>PowerPoint 演示文稿</vt:lpstr>
      <vt:lpstr>PowerPoint 演示文稿</vt:lpstr>
      <vt:lpstr>第3讲 符号化、计算化与自动化--一看计算机的本质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第3讲 符号化、计算化与自动化--一看计算机的本质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第3讲 符号化、计算化与自动化--一看计算机的本质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dechen</dc:creator>
  <cp:lastModifiedBy>存在</cp:lastModifiedBy>
  <cp:revision>1214</cp:revision>
  <dcterms:created xsi:type="dcterms:W3CDTF">2016-05-18T20:32:00Z</dcterms:created>
  <dcterms:modified xsi:type="dcterms:W3CDTF">2020-10-17T06:26:20Z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